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92867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1.3         Η οργάνωση των πολυκύτταρων οργανισμών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500174"/>
            <a:ext cx="765694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500034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000232" y="1428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ΟΡΓΑΝΑ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71435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Διάφοροι  ιστοί συνεργάζονται και δημιουργούν τα όργανα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857224" y="264318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Όργανα των φυτών </a:t>
            </a:r>
            <a:r>
              <a:rPr lang="el-GR" dirty="0" smtClean="0"/>
              <a:t>είναι τα φύλλα, τα άνθη κτλ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5966">
            <a:off x="6388215" y="473661"/>
            <a:ext cx="2281859" cy="33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508745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85720" y="285749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000232" y="14285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ΣΥΣΤΗΜΑΤΑ ΟΡΓΑΝΩΝ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3286124"/>
            <a:ext cx="385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ένα ζωικό οργανισμό, </a:t>
            </a:r>
            <a:r>
              <a:rPr lang="el-GR" b="1" u="sng" dirty="0" smtClean="0"/>
              <a:t>το κυκλοφορικό σύστημα</a:t>
            </a:r>
            <a:r>
              <a:rPr lang="el-GR" dirty="0" smtClean="0"/>
              <a:t>, αποτελείται από  την καρδιά, τις αρτηρίες και τις φλέβες. </a:t>
            </a:r>
          </a:p>
          <a:p>
            <a:endParaRPr lang="el-GR" dirty="0" smtClean="0"/>
          </a:p>
          <a:p>
            <a:r>
              <a:rPr lang="el-GR" dirty="0" smtClean="0"/>
              <a:t>Το  κυκλοφορικό σύστημα  εξασφαλίζει  </a:t>
            </a:r>
            <a:r>
              <a:rPr lang="en-US" dirty="0" smtClean="0"/>
              <a:t> </a:t>
            </a:r>
            <a:r>
              <a:rPr lang="el-GR" dirty="0" smtClean="0"/>
              <a:t>την </a:t>
            </a:r>
            <a:r>
              <a:rPr lang="el-GR" dirty="0" smtClean="0"/>
              <a:t>κυκλοφορία (μεταφορά) του αίματος σε όλο το σώμα.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642910" y="714356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διάφορα όργανα που συνεργάζονται μεταξύ τους,  για την πραγματοποίηση μιας συγκεκριμένης λειτουργίας αποτελούν ένα </a:t>
            </a:r>
            <a:r>
              <a:rPr lang="el-GR" b="1" dirty="0" smtClean="0"/>
              <a:t>σύστημα οργάνων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497" y="2143116"/>
            <a:ext cx="461750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TextBox"/>
          <p:cNvSpPr txBox="1"/>
          <p:nvPr/>
        </p:nvSpPr>
        <p:spPr>
          <a:xfrm>
            <a:off x="2000232" y="14285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οργάνωση στους ζωικούς οργανισμούς (= ζώα )</a:t>
            </a:r>
            <a:endParaRPr lang="el-GR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57148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Ένας ζωικός</a:t>
            </a:r>
            <a:r>
              <a:rPr lang="en-US" dirty="0" smtClean="0"/>
              <a:t> </a:t>
            </a:r>
            <a:r>
              <a:rPr lang="el-GR" dirty="0" smtClean="0"/>
              <a:t>πολυκύτταρος </a:t>
            </a:r>
            <a:r>
              <a:rPr lang="el-GR" b="1" dirty="0" smtClean="0"/>
              <a:t>οργανισμός</a:t>
            </a:r>
            <a:r>
              <a:rPr lang="en-US" b="1" dirty="0" smtClean="0"/>
              <a:t> </a:t>
            </a:r>
            <a:r>
              <a:rPr lang="el-GR" dirty="0" smtClean="0"/>
              <a:t>αποτελείται από διάφορα συστήματα οργάνων (π.χ. κυκλοφορικό, αναπνευστικό, νευρικό κτλ.), τα οποία συνεργάζονται και λειτουργούν συντονισμένα.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429000"/>
            <a:ext cx="23297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0" y="1785926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οργάνωση σε ένα ζωικό οργανισμό (=ζώο) είναι: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85720" y="2428868"/>
            <a:ext cx="111248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Κύτταρα</a:t>
            </a:r>
            <a:endParaRPr lang="el-GR" sz="20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3429000"/>
            <a:ext cx="74193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ιστός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28596" y="4286256"/>
            <a:ext cx="987001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B0F0"/>
                </a:solidFill>
              </a:rPr>
              <a:t>όργανο</a:t>
            </a:r>
            <a:endParaRPr lang="el-GR" sz="2000" b="1" dirty="0">
              <a:solidFill>
                <a:srgbClr val="00B0F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0" y="5214950"/>
            <a:ext cx="2226187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σύστημα οργάνων </a:t>
            </a:r>
            <a:endParaRPr lang="el-G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6143644"/>
            <a:ext cx="2243499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Ζωικός οργανισμός</a:t>
            </a:r>
            <a:endParaRPr lang="el-GR" sz="20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3394671" y="3357562"/>
            <a:ext cx="2137893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(π.χ. μυϊκός ιστός)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394671" y="2428868"/>
            <a:ext cx="236853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(π.χ. μυϊκό κύτταρο)</a:t>
            </a:r>
            <a:endParaRPr lang="el-GR" sz="20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3323233" y="5214950"/>
            <a:ext cx="3249031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(π.χ. κυκλοφορικό σύστημα)</a:t>
            </a:r>
            <a:endParaRPr lang="el-G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714348" y="2857496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1" name="20 - Βέλος προς τα κάτω"/>
          <p:cNvSpPr/>
          <p:nvPr/>
        </p:nvSpPr>
        <p:spPr>
          <a:xfrm>
            <a:off x="4394803" y="5643578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2" name="21 - Βέλος προς τα κάτω"/>
          <p:cNvSpPr/>
          <p:nvPr/>
        </p:nvSpPr>
        <p:spPr>
          <a:xfrm>
            <a:off x="4394803" y="3786190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3" name="22 - Βέλος προς τα κάτω"/>
          <p:cNvSpPr/>
          <p:nvPr/>
        </p:nvSpPr>
        <p:spPr>
          <a:xfrm>
            <a:off x="4394803" y="2857496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4" name="23 - Βέλος προς τα κάτω"/>
          <p:cNvSpPr/>
          <p:nvPr/>
        </p:nvSpPr>
        <p:spPr>
          <a:xfrm>
            <a:off x="714348" y="3857628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5" name="24 - Βέλος προς τα κάτω"/>
          <p:cNvSpPr/>
          <p:nvPr/>
        </p:nvSpPr>
        <p:spPr>
          <a:xfrm>
            <a:off x="714348" y="4714884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6" name="25 - Βέλος προς τα κάτω"/>
          <p:cNvSpPr/>
          <p:nvPr/>
        </p:nvSpPr>
        <p:spPr>
          <a:xfrm>
            <a:off x="785786" y="5643578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7" name="26 - Ορθογώνιο"/>
          <p:cNvSpPr/>
          <p:nvPr/>
        </p:nvSpPr>
        <p:spPr>
          <a:xfrm>
            <a:off x="3537547" y="4286256"/>
            <a:ext cx="1571392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B0F0"/>
                </a:solidFill>
              </a:rPr>
              <a:t>(π.χ. καρδιά)</a:t>
            </a:r>
            <a:endParaRPr lang="el-GR" sz="2000" b="1" dirty="0">
              <a:solidFill>
                <a:srgbClr val="00B0F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3751861" y="6143644"/>
            <a:ext cx="1927579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(π.χ. άνθρωπος)</a:t>
            </a:r>
            <a:endParaRPr lang="el-GR" sz="2000" b="1" dirty="0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4394803" y="4714884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TextBox"/>
          <p:cNvSpPr txBox="1"/>
          <p:nvPr/>
        </p:nvSpPr>
        <p:spPr>
          <a:xfrm>
            <a:off x="2000232" y="14285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οργάνωση στους φυτικούς οργανισμούς (= φυτά )</a:t>
            </a:r>
            <a:endParaRPr lang="el-GR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57148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 φυτά συναντάμε απλούστερη οργάνωση. Τα φυτά </a:t>
            </a:r>
            <a:r>
              <a:rPr lang="el-GR" u="sng" dirty="0" smtClean="0"/>
              <a:t>δεν διαθέτουν συστήματα οργάνων </a:t>
            </a:r>
            <a:endParaRPr lang="el-GR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85720" y="1071546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οργάνωση σε ένα φυτικό οργανισμό (=φυτό) είναι: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14250" y="1785926"/>
            <a:ext cx="111248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Κύτταρα</a:t>
            </a:r>
            <a:endParaRPr lang="el-GR" sz="20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26" y="2786058"/>
            <a:ext cx="74193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ιστός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57158" y="3714752"/>
            <a:ext cx="987001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B0F0"/>
                </a:solidFill>
              </a:rPr>
              <a:t>όργανο</a:t>
            </a:r>
            <a:endParaRPr lang="el-GR" sz="2000" b="1" dirty="0">
              <a:solidFill>
                <a:srgbClr val="00B0F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4643446"/>
            <a:ext cx="1677895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    οργανισμός</a:t>
            </a:r>
            <a:endParaRPr lang="el-GR" sz="2000" b="1" dirty="0"/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571472" y="2214554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4" name="23 - Βέλος προς τα κάτω"/>
          <p:cNvSpPr/>
          <p:nvPr/>
        </p:nvSpPr>
        <p:spPr>
          <a:xfrm>
            <a:off x="642878" y="3214686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26" name="25 - Βέλος προς τα κάτω"/>
          <p:cNvSpPr/>
          <p:nvPr/>
        </p:nvSpPr>
        <p:spPr>
          <a:xfrm>
            <a:off x="714316" y="4143380"/>
            <a:ext cx="285752" cy="500066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5880" y="4786322"/>
            <a:ext cx="613812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Ορθογώνιο"/>
          <p:cNvSpPr/>
          <p:nvPr/>
        </p:nvSpPr>
        <p:spPr>
          <a:xfrm>
            <a:off x="2928926" y="5286388"/>
            <a:ext cx="111248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/>
              <a:t>Κύτταρο</a:t>
            </a:r>
            <a:endParaRPr lang="el-GR" sz="2000" b="1" dirty="0"/>
          </a:p>
        </p:txBody>
      </p:sp>
      <p:sp>
        <p:nvSpPr>
          <p:cNvPr id="31" name="30 - Ορθογώνιο"/>
          <p:cNvSpPr/>
          <p:nvPr/>
        </p:nvSpPr>
        <p:spPr>
          <a:xfrm>
            <a:off x="4857752" y="4786322"/>
            <a:ext cx="741934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ιστός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6286512" y="5072074"/>
            <a:ext cx="987001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B0F0"/>
                </a:solidFill>
              </a:rPr>
              <a:t>όργανο</a:t>
            </a:r>
            <a:endParaRPr lang="el-GR" sz="2000" b="1" dirty="0">
              <a:solidFill>
                <a:srgbClr val="00B0F0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7643866" y="4214818"/>
            <a:ext cx="1785918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Φυτικός οργανισμός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20" grpId="0" animBg="1"/>
      <p:bldP spid="24" grpId="0" animBg="1"/>
      <p:bldP spid="26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TextBox"/>
          <p:cNvSpPr txBox="1"/>
          <p:nvPr/>
        </p:nvSpPr>
        <p:spPr>
          <a:xfrm>
            <a:off x="2000232" y="14285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Πολυκύτταροι οργανισμοί</a:t>
            </a:r>
            <a:endParaRPr lang="el-GR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57158" y="4357694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 Άρα το κύτταρο ενός πολυκύτταρου  οργανισμού,  </a:t>
            </a:r>
            <a:r>
              <a:rPr lang="el-GR" u="sng" dirty="0" smtClean="0"/>
              <a:t>δεν μπορεί να επιβιώσει μόνο του</a:t>
            </a:r>
            <a:r>
              <a:rPr lang="el-GR" dirty="0" smtClean="0"/>
              <a:t>,  έξω από τον πολυκύτταρο οργανισμό.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0" y="928670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κύτταρο</a:t>
            </a:r>
            <a:r>
              <a:rPr lang="el-GR" dirty="0" smtClean="0"/>
              <a:t> που υπάρχει </a:t>
            </a:r>
            <a:r>
              <a:rPr lang="el-GR" b="1" dirty="0" smtClean="0"/>
              <a:t>μέσα σε ένα πολυκύτταρο οργανισμό</a:t>
            </a:r>
            <a:r>
              <a:rPr lang="el-GR" dirty="0" smtClean="0"/>
              <a:t>: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428596" y="178592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Επιτελεί μία ορισμένη λειτουργία (π.χ. το νευρικό κύτταρο μεταφέρει πληροφορίες).</a:t>
            </a:r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285720" y="292893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Συνεργάζεται με τα άλλα κύτταρα του οργανισμού,  για να επιβιώσει ο οργανισμός,  άρα να επιβιώσει και το ίδιο. 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79457"/>
            <a:ext cx="3428992" cy="19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- Ορθογώνιο"/>
          <p:cNvSpPr/>
          <p:nvPr/>
        </p:nvSpPr>
        <p:spPr>
          <a:xfrm>
            <a:off x="5605787" y="4429132"/>
            <a:ext cx="3538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πολυκύτταροι οργανισμοί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TextBox"/>
          <p:cNvSpPr txBox="1"/>
          <p:nvPr/>
        </p:nvSpPr>
        <p:spPr>
          <a:xfrm>
            <a:off x="2000232" y="14285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Μονοκύτταροι οργανισμοί</a:t>
            </a:r>
            <a:endParaRPr lang="el-GR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0" y="178592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ένα και μοναδικό  </a:t>
            </a:r>
            <a:r>
              <a:rPr lang="el-GR" sz="2400" b="1" dirty="0" smtClean="0"/>
              <a:t>κύτταρο</a:t>
            </a:r>
            <a:r>
              <a:rPr lang="el-GR" sz="2400" dirty="0" smtClean="0"/>
              <a:t> , </a:t>
            </a:r>
            <a:r>
              <a:rPr lang="el-GR" sz="2400" b="1" dirty="0" smtClean="0"/>
              <a:t>σε ένα μονοκύτταρο οργανισμό</a:t>
            </a:r>
            <a:r>
              <a:rPr lang="el-GR" sz="2400" dirty="0" smtClean="0"/>
              <a:t>, επιτελεί όλες τις απαραίτητες για την επιβίωσή του λειτουργίες.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3786182" y="3357562"/>
            <a:ext cx="3602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μονοκύτταρος οργανισμός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14752"/>
            <a:ext cx="38258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6429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Σε έναν πολυκύτταρο οργανισμό υπάρχουν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0" y="142873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/>
              <a:t>κύτταρα</a:t>
            </a:r>
            <a:r>
              <a:rPr lang="el-GR" dirty="0" smtClean="0"/>
              <a:t> που </a:t>
            </a:r>
            <a:r>
              <a:rPr lang="el-GR" u="sng" dirty="0" smtClean="0"/>
              <a:t>μοιάζουν</a:t>
            </a:r>
            <a:r>
              <a:rPr lang="el-GR" dirty="0" smtClean="0"/>
              <a:t> μεταξύ τους , δηλαδή  έχουν παρόμοιο σχήμα και μέγεθος και επιτελούν τις ίδιες λειτουργίες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25003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1" y="5168439"/>
            <a:ext cx="2786050" cy="16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www.pankarta.gr/images/symvoules-ygeias/erythra-aimosfairia-pos-tha-ta-ayxisou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8554"/>
            <a:ext cx="3509169" cy="2339446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214282" y="407194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Κύτταρα  - Ερυθρά αιμοσφαίρια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71472" y="285749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Κύτταρα  - </a:t>
            </a:r>
            <a:r>
              <a:rPr lang="el-GR" u="sng" dirty="0" smtClean="0"/>
              <a:t>Ερυθρά αιμοσφαίρια</a:t>
            </a:r>
            <a:r>
              <a:rPr lang="el-GR" dirty="0" smtClean="0"/>
              <a:t>, όλα έχουν σχήμα κυκλικού δίσκου και μεταφέρουν το οξυγόνο</a:t>
            </a:r>
          </a:p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857496"/>
            <a:ext cx="1463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857364"/>
            <a:ext cx="23320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643042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Σε έναν πολυκύτταρο οργανισμό υπάρχουν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0" y="928670"/>
            <a:ext cx="400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/>
              <a:t>κύτταρα</a:t>
            </a:r>
            <a:r>
              <a:rPr lang="el-GR" dirty="0" smtClean="0"/>
              <a:t> που </a:t>
            </a:r>
            <a:r>
              <a:rPr lang="el-GR" u="sng" dirty="0" smtClean="0"/>
              <a:t>μοιάζουν</a:t>
            </a:r>
            <a:r>
              <a:rPr lang="el-GR" dirty="0" smtClean="0"/>
              <a:t> μεταξύ τους  :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00034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047" y="4714884"/>
            <a:ext cx="353395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0" y="357187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Νευρικά κύτταρα 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2500306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smtClean="0"/>
              <a:t>νευρικά κύτταρα</a:t>
            </a:r>
            <a:r>
              <a:rPr lang="el-GR" dirty="0" smtClean="0"/>
              <a:t>, όλα έχουν παρόμοιο σχήμα  και μεταφέρουν μηνύματα από ένα σημείο του σώματος σε ένα άλλο.</a:t>
            </a:r>
          </a:p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83622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43042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Σε έναν πολυκύτταρο οργανισμό υπάρχουν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0" y="928670"/>
            <a:ext cx="400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/>
              <a:t>κύτταρα</a:t>
            </a:r>
            <a:r>
              <a:rPr lang="el-GR" dirty="0" smtClean="0"/>
              <a:t> που </a:t>
            </a:r>
            <a:r>
              <a:rPr lang="el-GR" u="sng" dirty="0" smtClean="0"/>
              <a:t>μοιάζουν</a:t>
            </a:r>
            <a:r>
              <a:rPr lang="el-GR" dirty="0" smtClean="0"/>
              <a:t> μεταξύ τους  :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00034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047" y="4714884"/>
            <a:ext cx="353395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85720" y="378619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Μυϊκά κύτταρα 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2428868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smtClean="0"/>
              <a:t>μυϊκά</a:t>
            </a:r>
            <a:r>
              <a:rPr lang="el-GR" dirty="0" smtClean="0"/>
              <a:t> </a:t>
            </a:r>
            <a:r>
              <a:rPr lang="el-GR" u="sng" dirty="0" smtClean="0"/>
              <a:t>κύτταρα</a:t>
            </a:r>
            <a:r>
              <a:rPr lang="el-GR" dirty="0" smtClean="0"/>
              <a:t>, όλα έχουν παρόμοιο σχήμα και βοηθούν στη </a:t>
            </a:r>
            <a:r>
              <a:rPr lang="el-GR" dirty="0" smtClean="0"/>
              <a:t>κίνηση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643050"/>
            <a:ext cx="16843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7337"/>
            <a:ext cx="3243587" cy="26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6429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Σε έναν πολυκύτταρο οργανισμό υπάρχουν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1214414" y="164305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και </a:t>
            </a:r>
            <a:r>
              <a:rPr lang="el-GR" b="1" dirty="0" smtClean="0"/>
              <a:t>κύτταρα</a:t>
            </a:r>
            <a:r>
              <a:rPr lang="el-GR" dirty="0" smtClean="0"/>
              <a:t> που </a:t>
            </a:r>
            <a:r>
              <a:rPr lang="el-GR" u="sng" dirty="0" smtClean="0"/>
              <a:t>διαφέρουν</a:t>
            </a:r>
            <a:r>
              <a:rPr lang="el-GR" dirty="0" smtClean="0"/>
              <a:t> μεταξύ τους στο μέγεθος, στο σχήμα, αλλά και στις λειτουργίες που επιτελούν.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588994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500034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85720" y="378619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Μυϊκά κύτταρα, που αποτελούν  μυϊκό ιστό 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242886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err="1" smtClean="0"/>
              <a:t>μυικά</a:t>
            </a:r>
            <a:r>
              <a:rPr lang="el-GR" dirty="0" smtClean="0"/>
              <a:t> </a:t>
            </a:r>
            <a:r>
              <a:rPr lang="el-GR" u="sng" dirty="0" smtClean="0"/>
              <a:t>κύτταρα</a:t>
            </a:r>
            <a:r>
              <a:rPr lang="el-GR" dirty="0" smtClean="0"/>
              <a:t>, συνδέονται και φτιάχνουν τον </a:t>
            </a:r>
            <a:r>
              <a:rPr lang="el-GR" u="sng" dirty="0" smtClean="0"/>
              <a:t>μυϊκό ιστό</a:t>
            </a:r>
          </a:p>
          <a:p>
            <a:endParaRPr lang="el-G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7337"/>
            <a:ext cx="3243587" cy="26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85720" y="6429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Κύτταρα που έχουν παρόμοια μορφή και λειτουργία συνήθως συνδέονται και φτιάχνουν έναν </a:t>
            </a:r>
            <a:r>
              <a:rPr lang="el-GR" b="1" dirty="0" smtClean="0"/>
              <a:t>ιστό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000232" y="1428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ΙΣΤΟΣ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500034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42910" y="38576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Νευρικά κύτταρα, που αποτελούν  νευρικό ιστό 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242886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smtClean="0"/>
              <a:t>νευρικά κύτταρα</a:t>
            </a:r>
            <a:r>
              <a:rPr lang="el-GR" dirty="0" smtClean="0"/>
              <a:t>, συνδέονται και φτιάχνουν τον </a:t>
            </a:r>
            <a:r>
              <a:rPr lang="el-GR" u="sng" dirty="0" smtClean="0"/>
              <a:t>νευρικό ιστό</a:t>
            </a:r>
          </a:p>
          <a:p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85720" y="6429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Κύτταρα που έχουν παρόμοια μορφή και λειτουργία συνήθως συνδέονται και φτιάχνουν έναν </a:t>
            </a:r>
            <a:r>
              <a:rPr lang="el-GR" b="1" dirty="0" smtClean="0"/>
              <a:t>ιστό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000232" y="1428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ΙΣΤΟΣ</a:t>
            </a:r>
            <a:endParaRPr lang="el-GR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4"/>
            <a:ext cx="22336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92238"/>
            <a:ext cx="2907566" cy="21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14282" y="321468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000232" y="1428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ΟΡΓΑΝΑ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71435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Διάφοροι  ιστοί συνεργάζονται και δημιουργούν τα όργανα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14348" y="385762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u="sng" dirty="0" smtClean="0"/>
              <a:t>καρδιά είναι ένα όργανο</a:t>
            </a:r>
            <a:r>
              <a:rPr lang="el-GR" dirty="0" smtClean="0"/>
              <a:t>,  αποτελείται κυρίως από μυϊκό αλλά και νευρικό ιστό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3825523" cy="37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500034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000232" y="1428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ΟΡΓΑΝΑ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71435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Διάφοροι  ιστοί συνεργάζονται και δημιουργούν τα όργανα.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271462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εγκέφαλος </a:t>
            </a:r>
            <a:r>
              <a:rPr lang="el-GR" u="sng" dirty="0" smtClean="0"/>
              <a:t>είναι ένα όργανο</a:t>
            </a:r>
            <a:r>
              <a:rPr lang="el-GR" dirty="0" smtClean="0"/>
              <a:t>,  που αποτελείται κυρίως από   νευρικό ιστό.</a:t>
            </a:r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643" y="3000373"/>
            <a:ext cx="522035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509</Words>
  <PresentationFormat>Προβολή στην οθόνη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49</cp:revision>
  <dcterms:created xsi:type="dcterms:W3CDTF">2023-09-30T18:50:14Z</dcterms:created>
  <dcterms:modified xsi:type="dcterms:W3CDTF">2023-10-01T17:13:01Z</dcterms:modified>
</cp:coreProperties>
</file>