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1" r:id="rId3"/>
    <p:sldId id="273" r:id="rId4"/>
    <p:sldId id="270" r:id="rId5"/>
    <p:sldId id="274" r:id="rId6"/>
    <p:sldId id="277" r:id="rId7"/>
    <p:sldId id="276" r:id="rId8"/>
    <p:sldId id="279" r:id="rId9"/>
    <p:sldId id="27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CE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C%CF%8D%CE%BA%CE%B7%CF%84%CE%B1%CF%82" TargetMode="External"/><Relationship Id="rId2" Type="http://schemas.openxmlformats.org/officeDocument/2006/relationships/hyperlink" Target="http://el.wikipedia.org/wiki/%CE%92%CE%B1%CE%BA%CF%84%CE%AE%CF%81%CE%B9%CE%B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el.wikipedia.org/wiki/%CE%A0%CF%81%CF%89%CF%84%CF%8C%CE%B6%CF%89%CE%B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285728"/>
            <a:ext cx="4429156" cy="36933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ζωντανοί οργανισμοί χωρίζονται σε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143504" y="1928802"/>
            <a:ext cx="4000496" cy="2308324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Ετερότροφους οργανισμούς</a:t>
            </a:r>
            <a:r>
              <a:rPr lang="el-GR" dirty="0" smtClean="0"/>
              <a:t>,  οι οποίοι για να τραφούν,  τρώνε άλλους </a:t>
            </a:r>
            <a:r>
              <a:rPr lang="el-GR" dirty="0" smtClean="0"/>
              <a:t> οργανισμούς</a:t>
            </a:r>
            <a:r>
              <a:rPr lang="el-GR" dirty="0" smtClean="0"/>
              <a:t>.  </a:t>
            </a:r>
            <a:endParaRPr lang="el-GR" dirty="0" smtClean="0"/>
          </a:p>
          <a:p>
            <a:endParaRPr lang="el-GR" dirty="0" smtClean="0"/>
          </a:p>
          <a:p>
            <a:r>
              <a:rPr lang="el-GR" u="sng" dirty="0" smtClean="0"/>
              <a:t>παράδειγμα</a:t>
            </a:r>
            <a:r>
              <a:rPr lang="el-GR" dirty="0" smtClean="0"/>
              <a:t> </a:t>
            </a:r>
            <a:r>
              <a:rPr lang="el-GR" dirty="0" smtClean="0"/>
              <a:t>τα ζώα  είναι ετερότροφοι </a:t>
            </a:r>
            <a:r>
              <a:rPr lang="el-GR" dirty="0" smtClean="0"/>
              <a:t>οργανισμοί, </a:t>
            </a:r>
            <a:r>
              <a:rPr lang="el-GR" dirty="0" smtClean="0"/>
              <a:t>αφού   τρώνε άλλα φυτά ή άλλα </a:t>
            </a:r>
            <a:r>
              <a:rPr lang="el-GR" dirty="0" smtClean="0"/>
              <a:t>ζώα</a:t>
            </a:r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32" y="1785926"/>
            <a:ext cx="4214842" cy="3139321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Αυτότροφοι οργανισμοί η </a:t>
            </a:r>
            <a:r>
              <a:rPr lang="el-GR" b="1" dirty="0" smtClean="0"/>
              <a:t>παραγωγοί,</a:t>
            </a:r>
            <a:r>
              <a:rPr lang="el-GR" b="1" dirty="0" smtClean="0"/>
              <a:t>  </a:t>
            </a:r>
            <a:r>
              <a:rPr lang="el-GR" dirty="0" smtClean="0"/>
              <a:t>αυτοί οι οργανισμοί δεν τρέφονται τρώγοντας άλλους οργανισμούς,  αλλά φτιάχνουν την τροφή τους μόνοι </a:t>
            </a:r>
            <a:r>
              <a:rPr lang="el-GR" dirty="0" smtClean="0"/>
              <a:t>τους, </a:t>
            </a:r>
            <a:r>
              <a:rPr lang="el-GR" dirty="0" smtClean="0"/>
              <a:t>με τη διαδικασία της </a:t>
            </a:r>
            <a:r>
              <a:rPr lang="el-GR" dirty="0" smtClean="0"/>
              <a:t>φωτοσύνθεσης</a:t>
            </a:r>
          </a:p>
          <a:p>
            <a:endParaRPr lang="el-GR" dirty="0" smtClean="0"/>
          </a:p>
          <a:p>
            <a:r>
              <a:rPr lang="el-GR" dirty="0" smtClean="0"/>
              <a:t> </a:t>
            </a:r>
            <a:r>
              <a:rPr lang="el-GR" u="sng" dirty="0" smtClean="0"/>
              <a:t>παράδειγμα</a:t>
            </a:r>
            <a:r>
              <a:rPr lang="el-GR" dirty="0" smtClean="0"/>
              <a:t> τα φυτά είναι </a:t>
            </a:r>
            <a:r>
              <a:rPr lang="el-GR" dirty="0" smtClean="0"/>
              <a:t>αυτότροφοι οργανισμοί, αφού δεν </a:t>
            </a:r>
            <a:r>
              <a:rPr lang="el-GR" dirty="0" smtClean="0"/>
              <a:t>τρώνε άλλους οργανισμούς 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929066"/>
            <a:ext cx="1714512" cy="12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www.geoponikokentro.com/images/proionta/3aroma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72008"/>
            <a:ext cx="2146462" cy="1214446"/>
          </a:xfrm>
          <a:prstGeom prst="rect">
            <a:avLst/>
          </a:prstGeom>
          <a:noFill/>
        </p:spPr>
      </p:pic>
      <p:cxnSp>
        <p:nvCxnSpPr>
          <p:cNvPr id="8" name="7 - Ευθύγραμμο βέλος σύνδεσης"/>
          <p:cNvCxnSpPr/>
          <p:nvPr/>
        </p:nvCxnSpPr>
        <p:spPr>
          <a:xfrm rot="5400000">
            <a:off x="2393141" y="892951"/>
            <a:ext cx="928694" cy="57150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250661" y="892951"/>
            <a:ext cx="1071570" cy="714380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786182" y="2333685"/>
            <a:ext cx="5357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Με </a:t>
            </a:r>
            <a:r>
              <a:rPr lang="el-GR" dirty="0" smtClean="0"/>
              <a:t>τη φωτοσύνθεση η ενέργεια από τον ήλιο αποθηκεύεται </a:t>
            </a:r>
            <a:r>
              <a:rPr lang="el-GR" dirty="0" smtClean="0"/>
              <a:t>στη  γλυκόζη,  </a:t>
            </a:r>
            <a:r>
              <a:rPr lang="el-GR" dirty="0" smtClean="0"/>
              <a:t>στη συνέχεια </a:t>
            </a:r>
            <a:r>
              <a:rPr lang="el-GR" dirty="0" smtClean="0"/>
              <a:t>οι υπόλοιποι οργανισμοί τρώγοντας </a:t>
            </a:r>
            <a:r>
              <a:rPr lang="el-GR" dirty="0" smtClean="0"/>
              <a:t>τα φυτά παίρνουν την ενέργεια που είναι αποθηκευμένη στη γλυκόζη,  και μέσω της τροφής ενέργεια </a:t>
            </a:r>
            <a:r>
              <a:rPr lang="el-GR" dirty="0" smtClean="0"/>
              <a:t> μεταφέρεται </a:t>
            </a:r>
            <a:r>
              <a:rPr lang="el-GR" dirty="0" smtClean="0"/>
              <a:t>και στα άλλα </a:t>
            </a:r>
            <a:r>
              <a:rPr lang="el-GR" dirty="0" smtClean="0"/>
              <a:t>ζώα….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Εξάλλου </a:t>
            </a:r>
            <a:r>
              <a:rPr lang="el-GR" dirty="0" smtClean="0"/>
              <a:t>οι ετερότροφοι οργανισμοί δεν </a:t>
            </a:r>
            <a:r>
              <a:rPr lang="el-GR" dirty="0" smtClean="0"/>
              <a:t>μπορούν να πάρουν την ενέργεια που χρειάζεται κατευθείαν από τον </a:t>
            </a:r>
            <a:r>
              <a:rPr lang="el-GR" dirty="0" smtClean="0"/>
              <a:t>ήλιο,  αφού </a:t>
            </a:r>
            <a:r>
              <a:rPr lang="el-GR" dirty="0" smtClean="0"/>
              <a:t>δεν μπορούν να </a:t>
            </a:r>
            <a:r>
              <a:rPr lang="el-GR" dirty="0" smtClean="0"/>
              <a:t>φωτοσυνθέτουν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21429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φωτοσύνθεση </a:t>
            </a:r>
            <a:r>
              <a:rPr lang="el-GR" dirty="0" smtClean="0"/>
              <a:t>είναι </a:t>
            </a:r>
            <a:r>
              <a:rPr lang="el-GR" dirty="0" smtClean="0"/>
              <a:t>μία πάρα πολύ σημαντική διαδικασία για τη ζωή στον πλανήτη </a:t>
            </a:r>
            <a:r>
              <a:rPr lang="el-GR" dirty="0" smtClean="0"/>
              <a:t>μας.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1142984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 Καταρχήν </a:t>
            </a:r>
            <a:r>
              <a:rPr lang="el-GR" dirty="0" smtClean="0"/>
              <a:t>με τη φωτοσύνθεση απελευθερώνεται οξυγόνο στον </a:t>
            </a:r>
            <a:r>
              <a:rPr lang="el-GR" dirty="0" smtClean="0"/>
              <a:t>αέρα, </a:t>
            </a:r>
            <a:r>
              <a:rPr lang="el-GR" dirty="0" smtClean="0"/>
              <a:t>το οποίο χρησιμοποιούν άλλοι ζωντανοί οργανισμοί για </a:t>
            </a:r>
            <a:r>
              <a:rPr lang="el-GR" dirty="0" smtClean="0"/>
              <a:t>αναπνεύσουν.</a:t>
            </a:r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7244"/>
            <a:ext cx="3500430" cy="399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Βέλος προς τα κάτω"/>
          <p:cNvSpPr/>
          <p:nvPr/>
        </p:nvSpPr>
        <p:spPr>
          <a:xfrm rot="18380983">
            <a:off x="889862" y="2950199"/>
            <a:ext cx="857256" cy="2643206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 rot="2486899">
            <a:off x="398864" y="3973231"/>
            <a:ext cx="17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ενέργεια </a:t>
            </a:r>
            <a:endParaRPr lang="el-GR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285728"/>
            <a:ext cx="4429156" cy="36933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ετερότροφοι</a:t>
            </a:r>
            <a:r>
              <a:rPr lang="el-GR" dirty="0" smtClean="0"/>
              <a:t> οργανισμοί </a:t>
            </a:r>
            <a:r>
              <a:rPr lang="el-GR" dirty="0" smtClean="0"/>
              <a:t>χωρίζονται σε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500562" y="1928802"/>
            <a:ext cx="4643438" cy="2585323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dirty="0" err="1" smtClean="0"/>
              <a:t>Yπάρχουν</a:t>
            </a:r>
            <a:r>
              <a:rPr lang="el-GR" dirty="0" smtClean="0"/>
              <a:t> όμως και ετερότροφοι οργανισμοί που τρέφονται με </a:t>
            </a:r>
            <a:r>
              <a:rPr lang="el-GR" dirty="0" smtClean="0"/>
              <a:t>νεκρούς οργανισμούς ή τμήματα τους(π.χ</a:t>
            </a:r>
            <a:r>
              <a:rPr lang="el-GR" dirty="0" smtClean="0"/>
              <a:t>. πεσμένα φύλλα).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Αυτοί </a:t>
            </a:r>
            <a:r>
              <a:rPr lang="el-GR" dirty="0" smtClean="0"/>
              <a:t>ονομάζονται </a:t>
            </a:r>
            <a:r>
              <a:rPr lang="el-GR" b="1" dirty="0" smtClean="0"/>
              <a:t>αποικοδομητές</a:t>
            </a:r>
            <a:r>
              <a:rPr lang="el-GR" dirty="0" smtClean="0"/>
              <a:t> (π.χ. </a:t>
            </a:r>
            <a:r>
              <a:rPr lang="el-GR" dirty="0" smtClean="0">
                <a:hlinkClick r:id="rId2" tooltip="ΒΑΚΤΗΡΙΟ"/>
              </a:rPr>
              <a:t>βακτήρια</a:t>
            </a:r>
            <a:r>
              <a:rPr lang="el-GR" dirty="0" smtClean="0"/>
              <a:t>, </a:t>
            </a:r>
            <a:r>
              <a:rPr lang="el-GR" dirty="0" smtClean="0">
                <a:hlinkClick r:id="rId3" tooltip="ΜΥΚΗΤΑΣ"/>
              </a:rPr>
              <a:t>μύκητες</a:t>
            </a:r>
            <a:r>
              <a:rPr lang="el-GR" dirty="0" smtClean="0"/>
              <a:t> και </a:t>
            </a:r>
            <a:r>
              <a:rPr lang="el-GR" dirty="0" smtClean="0">
                <a:hlinkClick r:id="rId4" tooltip="ΠΡΩΤΟΖΩΑ"/>
              </a:rPr>
              <a:t>πρωτόζωα</a:t>
            </a:r>
            <a:r>
              <a:rPr lang="el-GR" dirty="0" smtClean="0"/>
              <a:t>).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-32" y="1785926"/>
            <a:ext cx="2928958" cy="2031325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Ορισμένοι ετερότροφοι οργανισμοί, όπως τα ζώα, τρέφονται με άλλους οργανισμούς και χαρακτηρίζονται ως </a:t>
            </a:r>
            <a:r>
              <a:rPr lang="el-GR" b="1" dirty="0" smtClean="0"/>
              <a:t>καταναλωτές</a:t>
            </a:r>
            <a:r>
              <a:rPr lang="el-GR" dirty="0" smtClean="0"/>
              <a:t>.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1285884" cy="9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rot="5400000">
            <a:off x="2393141" y="892951"/>
            <a:ext cx="928694" cy="57150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250661" y="892951"/>
            <a:ext cx="1071570" cy="714380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3725" y="4214818"/>
            <a:ext cx="4740275" cy="143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714348" y="1214422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Από τη στιγμή που ένας ζωντανός οργανισμός </a:t>
            </a:r>
            <a:r>
              <a:rPr lang="el-GR" sz="2400" dirty="0" smtClean="0"/>
              <a:t>προσλαμβάνει (παίρνει)  </a:t>
            </a:r>
            <a:r>
              <a:rPr lang="el-GR" sz="2400" dirty="0" smtClean="0"/>
              <a:t>την τροφή του,  αρχίζει η διάσπαση της τροφής σε μικρότερα κομμάτια,  αυτή η διαδικασία ονομάζεται </a:t>
            </a:r>
            <a:r>
              <a:rPr lang="el-GR" sz="2400" b="1" dirty="0" smtClean="0"/>
              <a:t>πέψη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58611"/>
            <a:ext cx="5881705" cy="369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785794"/>
            <a:ext cx="842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l-GR" sz="2000" dirty="0" smtClean="0"/>
              <a:t> Μέσα σε κάποια φυτικά κύτταρα γίνεται μια διαδικασία που ονομάζεται  </a:t>
            </a:r>
            <a:r>
              <a:rPr lang="el-GR" sz="2000" b="1" dirty="0" smtClean="0"/>
              <a:t>φωτοσύνθεση</a:t>
            </a:r>
            <a:r>
              <a:rPr lang="en-US" sz="2000" dirty="0" smtClean="0"/>
              <a:t>.</a:t>
            </a:r>
            <a:endParaRPr lang="el-GR" sz="2000" b="1" dirty="0" smtClean="0">
              <a:solidFill>
                <a:srgbClr val="FF0000"/>
              </a:solidFill>
            </a:endParaRP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φυτά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85720" y="3711363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57884" y="25003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500298" y="3782801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357554" y="3998703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643306" y="3571876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072198" y="3782801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286644" y="3782801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2071670" y="371136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000892" y="371136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24" name="23 - Ορθογώνιο"/>
          <p:cNvSpPr/>
          <p:nvPr/>
        </p:nvSpPr>
        <p:spPr>
          <a:xfrm>
            <a:off x="642910" y="214311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παρακάτω διάγραμμα φαίνεται η </a:t>
            </a:r>
            <a:r>
              <a:rPr lang="el-GR" b="1" dirty="0" smtClean="0"/>
              <a:t>διαδικασία της φωτοσύνθεσης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785794"/>
            <a:ext cx="842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l-GR" sz="2000" dirty="0" smtClean="0"/>
              <a:t> </a:t>
            </a:r>
            <a:r>
              <a:rPr lang="el-GR" sz="2000" b="1" dirty="0" smtClean="0"/>
              <a:t>Μέσα </a:t>
            </a:r>
            <a:r>
              <a:rPr lang="el-GR" sz="2000" b="1" dirty="0" smtClean="0"/>
              <a:t>στους χλωροπλάστες </a:t>
            </a:r>
            <a:r>
              <a:rPr lang="el-GR" sz="2000" dirty="0" smtClean="0"/>
              <a:t>που υπάρχουν  σε κάποια φυτικά κύτταρα, </a:t>
            </a:r>
            <a:r>
              <a:rPr lang="el-GR" sz="2000" dirty="0" smtClean="0"/>
              <a:t>γίνεται μια διαδικασία που ονομάζεται  </a:t>
            </a:r>
            <a:r>
              <a:rPr lang="el-GR" sz="2000" b="1" dirty="0" smtClean="0"/>
              <a:t>φωτοσύνθεση</a:t>
            </a:r>
            <a:r>
              <a:rPr lang="en-US" sz="2000" dirty="0" smtClean="0"/>
              <a:t>.</a:t>
            </a:r>
            <a:endParaRPr lang="el-GR" sz="2000" b="1" dirty="0" smtClean="0">
              <a:solidFill>
                <a:srgbClr val="FF0000"/>
              </a:solidFill>
            </a:endParaRP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φυτά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1406" y="5497313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57884" y="25003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285984" y="5568751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143240" y="5784653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428992" y="5357826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857884" y="5568751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072330" y="5568751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857356" y="549731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786578" y="549731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23" name="22 - Ορθογώνιο"/>
          <p:cNvSpPr/>
          <p:nvPr/>
        </p:nvSpPr>
        <p:spPr>
          <a:xfrm>
            <a:off x="214282" y="2143116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τη διαδικασία της φωτοσύνθεσης αέριο διοξείδιο του άνθρακα,  αντιδρά με το νερό μέσα σε ένα φυτικό κύτταρο</a:t>
            </a:r>
            <a:r>
              <a:rPr lang="en-US" dirty="0" smtClean="0"/>
              <a:t>,  </a:t>
            </a:r>
            <a:r>
              <a:rPr lang="el-GR" dirty="0" smtClean="0"/>
              <a:t> </a:t>
            </a:r>
            <a:r>
              <a:rPr lang="el-GR" u="sng" dirty="0" smtClean="0"/>
              <a:t>και με τη βοήθεια της ηλιακής ακτινοβολίας</a:t>
            </a:r>
            <a:r>
              <a:rPr lang="el-GR" dirty="0" smtClean="0"/>
              <a:t> παράγεται (δημιουργείται) μία ουσία που ονομάζεται γλυκόζη και το αέριο οξυγόνο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571472" y="4357694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παρακάτω διάγραμμα φαίνεται η διαδικασία της φωτοσύνθεσης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3000372"/>
            <a:ext cx="357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Το διοξείδιο του άνθρακα , το  νερό και η ηλιακή ενέργεια (ή ακτινοβολία) συγκεντρώνονται  στους </a:t>
            </a:r>
            <a:r>
              <a:rPr lang="el-GR" dirty="0" smtClean="0"/>
              <a:t>χλωροπλάστες </a:t>
            </a:r>
            <a:r>
              <a:rPr lang="el-GR" dirty="0" smtClean="0"/>
              <a:t>, όπου με τη διαδικασία της φωτοσύνθεσης παράγονται γλυκόζη και  οξυγόνο. </a:t>
            </a:r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23690"/>
            <a:ext cx="5213945" cy="53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357158" y="21429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Τα φυτά παίρνουν αέριο διοξείδιο </a:t>
            </a:r>
            <a:r>
              <a:rPr lang="el-GR" dirty="0" smtClean="0"/>
              <a:t>του άνθρακα από τον αέρα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71435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 Τα φυτά απορροφούν </a:t>
            </a:r>
            <a:r>
              <a:rPr lang="el-GR" dirty="0" smtClean="0"/>
              <a:t>με τις ρίζες τους νερό και άλλες απλές θρεπτικές ουσίες διαλυμένες σε αυτό.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214942" y="2000240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διοξείδιο του άνθρακα </a:t>
            </a:r>
            <a:endParaRPr lang="el-GR" b="1" dirty="0"/>
          </a:p>
        </p:txBody>
      </p:sp>
      <p:cxnSp>
        <p:nvCxnSpPr>
          <p:cNvPr id="11" name="10 - Ευθύγραμμο βέλος σύνδεσης"/>
          <p:cNvCxnSpPr>
            <a:endCxn id="17" idx="0"/>
          </p:cNvCxnSpPr>
          <p:nvPr/>
        </p:nvCxnSpPr>
        <p:spPr>
          <a:xfrm rot="5400000">
            <a:off x="6108711" y="2606669"/>
            <a:ext cx="714380" cy="730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6000760" y="6286520"/>
            <a:ext cx="847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 smtClean="0"/>
              <a:t>νερό</a:t>
            </a:r>
            <a:endParaRPr lang="el-GR" sz="2400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714744" y="2857496"/>
            <a:ext cx="17145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 smtClean="0"/>
              <a:t>Ηλιακή ενέργεια (ακτινοβολία)</a:t>
            </a:r>
            <a:endParaRPr lang="el-GR" sz="16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7715272" y="3000372"/>
            <a:ext cx="12763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5929322" y="3786190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5572132" y="3000372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φωτοσύνθεση</a:t>
            </a:r>
            <a:endParaRPr lang="el-GR" b="1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16200000" flipV="1">
            <a:off x="6108711" y="6035693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>
            <a:endCxn id="16" idx="0"/>
          </p:cNvCxnSpPr>
          <p:nvPr/>
        </p:nvCxnSpPr>
        <p:spPr>
          <a:xfrm rot="5400000">
            <a:off x="6215868" y="3571082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4572000" y="2357430"/>
            <a:ext cx="998544" cy="827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V="1">
            <a:off x="7500958" y="3429000"/>
            <a:ext cx="78581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φυτά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5997379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214578" y="6068817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071834" y="6284719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357586" y="5857892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786478" y="6068817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000924" y="6068817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785950" y="5997379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715172" y="5997379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142844" y="400050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φωτοσύνθεση γίνεται στους </a:t>
            </a:r>
            <a:r>
              <a:rPr lang="el-GR" b="1" dirty="0" smtClean="0"/>
              <a:t>χλωροπλάστες</a:t>
            </a:r>
            <a:r>
              <a:rPr lang="el-GR" dirty="0" smtClean="0"/>
              <a:t>, οι οποίοι περιέχουν μια χρωστική ουσία, τη χλωροφύλλη. Η ουσία αυτή </a:t>
            </a:r>
            <a:r>
              <a:rPr lang="el-GR" dirty="0" smtClean="0"/>
              <a:t>δεσμεύει (αποθηκεύει) </a:t>
            </a:r>
            <a:r>
              <a:rPr lang="el-GR" dirty="0" smtClean="0"/>
              <a:t>ηλιακή ακτινοβολία και σε αυτήν οφείλεται το πράσινο χρώμα των φυτών.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3643338" cy="33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2711231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214578" y="2782669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071834" y="2998571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357586" y="2571744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786478" y="2782669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000924" y="2782669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785950" y="2711231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715172" y="2711231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5572132" y="2357430"/>
            <a:ext cx="3214710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>
            <a:off x="5500694" y="342900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5143504" y="407194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Προϊόντα φωτοσύνθεσης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  <p:bldP spid="15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00232" y="214290"/>
            <a:ext cx="4429156" cy="646331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Τα προϊόντα της φωτοσύνθεσης </a:t>
            </a:r>
            <a:r>
              <a:rPr lang="el-GR" dirty="0" smtClean="0"/>
              <a:t>είναι: </a:t>
            </a:r>
            <a:endParaRPr lang="el-GR" dirty="0" smtClean="0"/>
          </a:p>
          <a:p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1893075" y="821513"/>
            <a:ext cx="928694" cy="57150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5857884" y="714356"/>
            <a:ext cx="1643074" cy="1214446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-32" y="1785926"/>
            <a:ext cx="4214842" cy="3970318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Γλυκόζη</a:t>
            </a:r>
            <a:r>
              <a:rPr lang="el-GR" dirty="0" smtClean="0"/>
              <a:t>, μέσα στην οποία είναι </a:t>
            </a:r>
            <a:r>
              <a:rPr lang="el-GR" u="sng" dirty="0" smtClean="0"/>
              <a:t>αποθηκευμένη ενέργεια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Στη </a:t>
            </a:r>
            <a:r>
              <a:rPr lang="el-GR" dirty="0" smtClean="0"/>
              <a:t>συνέχεια, η γλυκόζη μεταφέρεται σε όλα τα μέρη του φυτού και </a:t>
            </a:r>
            <a:r>
              <a:rPr lang="el-GR" u="sng" dirty="0" smtClean="0"/>
              <a:t>χρησιμοποιείται κυρίως</a:t>
            </a:r>
            <a:r>
              <a:rPr lang="el-GR" dirty="0" smtClean="0"/>
              <a:t>: </a:t>
            </a:r>
            <a:endParaRPr lang="el-GR" dirty="0" smtClean="0"/>
          </a:p>
          <a:p>
            <a:endParaRPr lang="el-GR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el-GR" dirty="0" smtClean="0"/>
              <a:t> για </a:t>
            </a:r>
            <a:r>
              <a:rPr lang="el-GR" dirty="0" smtClean="0"/>
              <a:t>τη σύνθεση άλλων, </a:t>
            </a:r>
            <a:r>
              <a:rPr lang="el-GR" dirty="0" smtClean="0"/>
              <a:t>ουσιών που  είναι απαραίτητες </a:t>
            </a:r>
            <a:r>
              <a:rPr lang="el-GR" dirty="0" smtClean="0"/>
              <a:t>για το </a:t>
            </a:r>
            <a:r>
              <a:rPr lang="el-GR" dirty="0" smtClean="0"/>
              <a:t>φυτό. 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el-GR" dirty="0" smtClean="0"/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/>
              <a:t> Με την διάσπαση της γλυκόζης απελευθερώνεται  ενέργεια, </a:t>
            </a:r>
            <a:r>
              <a:rPr lang="el-GR" dirty="0" smtClean="0"/>
              <a:t>που είναι απαραίτητη για τις διάφορες λειτουργίες του φυτού.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6715140" y="1928802"/>
            <a:ext cx="2428860" cy="1200329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Αέριο </a:t>
            </a:r>
            <a:r>
              <a:rPr lang="el-GR" b="1" dirty="0" smtClean="0"/>
              <a:t>οξυγόνο</a:t>
            </a:r>
            <a:r>
              <a:rPr lang="el-GR" dirty="0" smtClean="0"/>
              <a:t>, το οποίο απελευθερώνεται στον αέρα.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421</Words>
  <Application>Microsoft Office PowerPoint</Application>
  <PresentationFormat>Προβολή στην οθόνη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125</cp:revision>
  <dcterms:created xsi:type="dcterms:W3CDTF">2020-10-16T14:29:08Z</dcterms:created>
  <dcterms:modified xsi:type="dcterms:W3CDTF">2023-11-05T10:12:08Z</dcterms:modified>
</cp:coreProperties>
</file>