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  <p:sldId id="256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%CE%91%CE%BC%CE%BF%CE%B9%CE%B2%CE%AC%CE%B4%CE%B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ds/8521/1295" TargetMode="External"/><Relationship Id="rId2" Type="http://schemas.openxmlformats.org/officeDocument/2006/relationships/hyperlink" Target="https://www.youtube.com/watch?v=xZOtwG3R6O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14348" y="857232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2400" dirty="0" smtClean="0"/>
              <a:t>Οι ζωντανοί οργανισμοί χωρίζονται σε δύο κατηγορίες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2285992"/>
            <a:ext cx="38576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2000" b="1" dirty="0" smtClean="0">
                <a:solidFill>
                  <a:srgbClr val="FF0000"/>
                </a:solidFill>
              </a:rPr>
              <a:t>Μονοκύτταροι</a:t>
            </a:r>
            <a:r>
              <a:rPr lang="el-GR" sz="2000" dirty="0" smtClean="0"/>
              <a:t> οργανισμοί που αποτελούνται από ένα μόνο κύτταρο…</a:t>
            </a:r>
            <a:endParaRPr lang="en-US" sz="2000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1643042" y="1500174"/>
            <a:ext cx="928694" cy="5000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>
            <a:off x="5572132" y="1214422"/>
            <a:ext cx="1535901" cy="8572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72074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1785918" y="5715016"/>
            <a:ext cx="2571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Βακτήρια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n-US" dirty="0" smtClean="0"/>
              <a:t>(</a:t>
            </a:r>
            <a:r>
              <a:rPr lang="el-GR" dirty="0" smtClean="0"/>
              <a:t>μονοκύτταροι οργανισμοί)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5286380" y="2143116"/>
            <a:ext cx="38576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2000" b="1" dirty="0" smtClean="0">
                <a:solidFill>
                  <a:srgbClr val="FF0000"/>
                </a:solidFill>
              </a:rPr>
              <a:t>Πολυκύτταροι</a:t>
            </a:r>
            <a:r>
              <a:rPr lang="el-GR" sz="2000" dirty="0" smtClean="0"/>
              <a:t> οργανισμοί που αποτελούνται από πολλά κύτταρα…</a:t>
            </a:r>
            <a:endParaRPr lang="en-US" sz="200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3071810"/>
            <a:ext cx="1500166" cy="1354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4143380"/>
            <a:ext cx="1452832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3214686"/>
            <a:ext cx="857256" cy="590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519" y="214290"/>
            <a:ext cx="9088094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714348" y="1000108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Από τη στιγμή που ένας ζωντανός οργανισμός προσλαμβάνει (παίρνει)  την τροφή του,  αρχίζει η διάσπαση της τροφής σε μικρότερα </a:t>
            </a:r>
            <a:r>
              <a:rPr lang="el-GR" sz="2400" dirty="0" smtClean="0"/>
              <a:t>κομμάτια (ή απλούστερες ουσίες),</a:t>
            </a:r>
            <a:r>
              <a:rPr lang="el-GR" sz="2400" dirty="0" smtClean="0"/>
              <a:t>  αυτή η διαδικασία ονομάζεται </a:t>
            </a:r>
            <a:r>
              <a:rPr lang="el-GR" sz="2400" b="1" dirty="0" smtClean="0"/>
              <a:t>πέψη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158611"/>
            <a:ext cx="5881705" cy="3699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000108"/>
            <a:ext cx="2571768" cy="177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857760"/>
            <a:ext cx="2571768" cy="177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357158" y="357166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Αρχικά,  η </a:t>
            </a:r>
            <a:r>
              <a:rPr lang="el-GR" u="sng" dirty="0" smtClean="0"/>
              <a:t>τροφή μπαίνει μέσα στο </a:t>
            </a:r>
            <a:r>
              <a:rPr lang="el-GR" u="sng" dirty="0" smtClean="0"/>
              <a:t>κύτταρο </a:t>
            </a:r>
            <a:r>
              <a:rPr lang="el-GR" dirty="0" smtClean="0"/>
              <a:t>του </a:t>
            </a:r>
            <a:r>
              <a:rPr lang="el-GR" dirty="0" smtClean="0"/>
              <a:t>μονοκύτταρου </a:t>
            </a:r>
            <a:r>
              <a:rPr lang="el-GR" dirty="0" smtClean="0"/>
              <a:t>οργανισμού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0" y="4000504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Στη </a:t>
            </a:r>
            <a:r>
              <a:rPr lang="el-GR" dirty="0" smtClean="0"/>
              <a:t>συνέχεια μέσα στο </a:t>
            </a:r>
            <a:r>
              <a:rPr lang="el-GR" dirty="0" smtClean="0"/>
              <a:t>κύτταρο </a:t>
            </a:r>
            <a:r>
              <a:rPr lang="el-GR" u="sng" dirty="0" smtClean="0"/>
              <a:t>η τροφή διασπάται σε απλούστερες ουσίες</a:t>
            </a:r>
            <a:r>
              <a:rPr lang="el-GR" dirty="0" smtClean="0"/>
              <a:t> ( αυτή η διάσπαση ονομάζεται </a:t>
            </a:r>
            <a:r>
              <a:rPr lang="el-GR" b="1" dirty="0" smtClean="0"/>
              <a:t>ενδοκυτταρική πέψη </a:t>
            </a:r>
            <a:r>
              <a:rPr lang="el-GR" dirty="0" smtClean="0"/>
              <a:t>αφού γίνεται μέσα στο κ</a:t>
            </a:r>
            <a:r>
              <a:rPr lang="el-GR" dirty="0" smtClean="0"/>
              <a:t>ύτταρο)</a:t>
            </a:r>
            <a:endParaRPr lang="el-G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2571768" cy="177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Ελεύθερη σχεδίαση"/>
          <p:cNvSpPr/>
          <p:nvPr/>
        </p:nvSpPr>
        <p:spPr>
          <a:xfrm>
            <a:off x="5072066" y="1928802"/>
            <a:ext cx="571504" cy="416783"/>
          </a:xfrm>
          <a:custGeom>
            <a:avLst/>
            <a:gdLst>
              <a:gd name="connsiteX0" fmla="*/ 350568 w 478440"/>
              <a:gd name="connsiteY0" fmla="*/ 38098 h 345345"/>
              <a:gd name="connsiteX1" fmla="*/ 381741 w 478440"/>
              <a:gd name="connsiteY1" fmla="*/ 69270 h 345345"/>
              <a:gd name="connsiteX2" fmla="*/ 454478 w 478440"/>
              <a:gd name="connsiteY2" fmla="*/ 162789 h 345345"/>
              <a:gd name="connsiteX3" fmla="*/ 475259 w 478440"/>
              <a:gd name="connsiteY3" fmla="*/ 204352 h 345345"/>
              <a:gd name="connsiteX4" fmla="*/ 433696 w 478440"/>
              <a:gd name="connsiteY4" fmla="*/ 266698 h 345345"/>
              <a:gd name="connsiteX5" fmla="*/ 392132 w 478440"/>
              <a:gd name="connsiteY5" fmla="*/ 277089 h 345345"/>
              <a:gd name="connsiteX6" fmla="*/ 350568 w 478440"/>
              <a:gd name="connsiteY6" fmla="*/ 297870 h 345345"/>
              <a:gd name="connsiteX7" fmla="*/ 246659 w 478440"/>
              <a:gd name="connsiteY7" fmla="*/ 318652 h 345345"/>
              <a:gd name="connsiteX8" fmla="*/ 215487 w 478440"/>
              <a:gd name="connsiteY8" fmla="*/ 339434 h 345345"/>
              <a:gd name="connsiteX9" fmla="*/ 49232 w 478440"/>
              <a:gd name="connsiteY9" fmla="*/ 318652 h 345345"/>
              <a:gd name="connsiteX10" fmla="*/ 18059 w 478440"/>
              <a:gd name="connsiteY10" fmla="*/ 287480 h 345345"/>
              <a:gd name="connsiteX11" fmla="*/ 18059 w 478440"/>
              <a:gd name="connsiteY11" fmla="*/ 183570 h 345345"/>
              <a:gd name="connsiteX12" fmla="*/ 80405 w 478440"/>
              <a:gd name="connsiteY12" fmla="*/ 121225 h 345345"/>
              <a:gd name="connsiteX13" fmla="*/ 121968 w 478440"/>
              <a:gd name="connsiteY13" fmla="*/ 69270 h 345345"/>
              <a:gd name="connsiteX14" fmla="*/ 173923 w 478440"/>
              <a:gd name="connsiteY14" fmla="*/ 17316 h 345345"/>
              <a:gd name="connsiteX15" fmla="*/ 246659 w 478440"/>
              <a:gd name="connsiteY15" fmla="*/ 27707 h 345345"/>
              <a:gd name="connsiteX16" fmla="*/ 277832 w 478440"/>
              <a:gd name="connsiteY16" fmla="*/ 38098 h 345345"/>
              <a:gd name="connsiteX17" fmla="*/ 350568 w 478440"/>
              <a:gd name="connsiteY17" fmla="*/ 38098 h 345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78440" h="345345">
                <a:moveTo>
                  <a:pt x="350568" y="38098"/>
                </a:moveTo>
                <a:cubicBezTo>
                  <a:pt x="367886" y="43293"/>
                  <a:pt x="372719" y="57671"/>
                  <a:pt x="381741" y="69270"/>
                </a:cubicBezTo>
                <a:cubicBezTo>
                  <a:pt x="468747" y="181134"/>
                  <a:pt x="383704" y="92015"/>
                  <a:pt x="454478" y="162789"/>
                </a:cubicBezTo>
                <a:cubicBezTo>
                  <a:pt x="461405" y="176643"/>
                  <a:pt x="473069" y="189018"/>
                  <a:pt x="475259" y="204352"/>
                </a:cubicBezTo>
                <a:cubicBezTo>
                  <a:pt x="478440" y="226622"/>
                  <a:pt x="448170" y="258427"/>
                  <a:pt x="433696" y="266698"/>
                </a:cubicBezTo>
                <a:cubicBezTo>
                  <a:pt x="421297" y="273783"/>
                  <a:pt x="405504" y="272075"/>
                  <a:pt x="392132" y="277089"/>
                </a:cubicBezTo>
                <a:cubicBezTo>
                  <a:pt x="377628" y="282528"/>
                  <a:pt x="365462" y="293615"/>
                  <a:pt x="350568" y="297870"/>
                </a:cubicBezTo>
                <a:cubicBezTo>
                  <a:pt x="316605" y="307574"/>
                  <a:pt x="246659" y="318652"/>
                  <a:pt x="246659" y="318652"/>
                </a:cubicBezTo>
                <a:cubicBezTo>
                  <a:pt x="236268" y="325579"/>
                  <a:pt x="227951" y="338655"/>
                  <a:pt x="215487" y="339434"/>
                </a:cubicBezTo>
                <a:cubicBezTo>
                  <a:pt x="120911" y="345345"/>
                  <a:pt x="110775" y="339166"/>
                  <a:pt x="49232" y="318652"/>
                </a:cubicBezTo>
                <a:cubicBezTo>
                  <a:pt x="38841" y="308261"/>
                  <a:pt x="26210" y="299707"/>
                  <a:pt x="18059" y="287480"/>
                </a:cubicBezTo>
                <a:cubicBezTo>
                  <a:pt x="0" y="260391"/>
                  <a:pt x="5948" y="206062"/>
                  <a:pt x="18059" y="183570"/>
                </a:cubicBezTo>
                <a:cubicBezTo>
                  <a:pt x="31993" y="157693"/>
                  <a:pt x="80405" y="121225"/>
                  <a:pt x="80405" y="121225"/>
                </a:cubicBezTo>
                <a:cubicBezTo>
                  <a:pt x="100634" y="60539"/>
                  <a:pt x="74969" y="116269"/>
                  <a:pt x="121968" y="69270"/>
                </a:cubicBezTo>
                <a:cubicBezTo>
                  <a:pt x="191238" y="0"/>
                  <a:pt x="90798" y="72733"/>
                  <a:pt x="173923" y="17316"/>
                </a:cubicBezTo>
                <a:cubicBezTo>
                  <a:pt x="198168" y="20780"/>
                  <a:pt x="222643" y="22904"/>
                  <a:pt x="246659" y="27707"/>
                </a:cubicBezTo>
                <a:cubicBezTo>
                  <a:pt x="257399" y="29855"/>
                  <a:pt x="267159" y="35635"/>
                  <a:pt x="277832" y="38098"/>
                </a:cubicBezTo>
                <a:cubicBezTo>
                  <a:pt x="370830" y="59559"/>
                  <a:pt x="333250" y="32903"/>
                  <a:pt x="350568" y="38098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10 - Ευθύγραμμο βέλος σύνδεσης"/>
          <p:cNvCxnSpPr>
            <a:endCxn id="13" idx="0"/>
          </p:cNvCxnSpPr>
          <p:nvPr/>
        </p:nvCxnSpPr>
        <p:spPr>
          <a:xfrm rot="16200000" flipH="1">
            <a:off x="1464423" y="2321703"/>
            <a:ext cx="428628" cy="21433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214282" y="2643182"/>
            <a:ext cx="3143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Μονοκύτταρος  οργανισμός (αποτελείται από ένα κύτταρο)</a:t>
            </a:r>
            <a:endParaRPr lang="el-GR" dirty="0"/>
          </a:p>
        </p:txBody>
      </p:sp>
      <p:sp>
        <p:nvSpPr>
          <p:cNvPr id="16" name="15 - Ορθογώνιο"/>
          <p:cNvSpPr/>
          <p:nvPr/>
        </p:nvSpPr>
        <p:spPr>
          <a:xfrm>
            <a:off x="5143504" y="2857496"/>
            <a:ext cx="3643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Τροφή (φαγητό) που έχει μπει μέσα στο μονοκύτταρο οργανισμό</a:t>
            </a:r>
            <a:endParaRPr lang="el-GR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5179223" y="2321711"/>
            <a:ext cx="785818" cy="57150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Ελεύθερη σχεδίαση"/>
          <p:cNvSpPr/>
          <p:nvPr/>
        </p:nvSpPr>
        <p:spPr>
          <a:xfrm>
            <a:off x="3286116" y="5715016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3143240" y="5786454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3286116" y="5929330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3428992" y="5786454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3000364" y="5929330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3143240" y="5643578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Ελεύθερη σχεδίαση"/>
          <p:cNvSpPr/>
          <p:nvPr/>
        </p:nvSpPr>
        <p:spPr>
          <a:xfrm>
            <a:off x="3071802" y="6000768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3367078" y="6054867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>
            <a:off x="3500430" y="5857892"/>
            <a:ext cx="1285884" cy="42862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4714876" y="5643578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Απλούστερες ουσίες, που έχουν προέλθει από την πέψη (διάσπαση) της τροφής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3" grpId="0"/>
      <p:bldP spid="16" grpId="0"/>
      <p:bldP spid="25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34" grpId="0" animBg="1"/>
      <p:bldP spid="35" grpId="0" animBg="1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1222" y="1142984"/>
            <a:ext cx="2053463" cy="1415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000240"/>
            <a:ext cx="2571768" cy="177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0" y="428604"/>
            <a:ext cx="8715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Οι </a:t>
            </a:r>
            <a:r>
              <a:rPr lang="el-GR" u="sng" dirty="0" smtClean="0"/>
              <a:t>χρήσιμες ουσίες για το κύτταρο </a:t>
            </a:r>
            <a:r>
              <a:rPr lang="el-GR" dirty="0" smtClean="0"/>
              <a:t>που προήλθαν από τη διάσπαση της τροφής θα </a:t>
            </a:r>
            <a:r>
              <a:rPr lang="el-GR" u="sng" dirty="0" smtClean="0"/>
              <a:t>παραμείνουν μέσα στο </a:t>
            </a:r>
            <a:r>
              <a:rPr lang="el-GR" u="sng" dirty="0" smtClean="0"/>
              <a:t>κύτταρο</a:t>
            </a:r>
            <a:r>
              <a:rPr lang="el-GR" dirty="0" smtClean="0"/>
              <a:t> </a:t>
            </a:r>
            <a:r>
              <a:rPr lang="el-GR" dirty="0" smtClean="0"/>
              <a:t>του </a:t>
            </a:r>
            <a:r>
              <a:rPr lang="el-GR" dirty="0" smtClean="0"/>
              <a:t>μονοκύτταρου οργανισμού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</p:txBody>
      </p:sp>
      <p:sp>
        <p:nvSpPr>
          <p:cNvPr id="9" name="8 - Ορθογώνιο"/>
          <p:cNvSpPr/>
          <p:nvPr/>
        </p:nvSpPr>
        <p:spPr>
          <a:xfrm>
            <a:off x="500034" y="5000636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Ο</a:t>
            </a:r>
            <a:r>
              <a:rPr lang="el-GR" dirty="0" smtClean="0"/>
              <a:t>ι </a:t>
            </a:r>
            <a:r>
              <a:rPr lang="el-GR" u="sng" dirty="0" smtClean="0"/>
              <a:t>άχρηστες ουσίες </a:t>
            </a:r>
            <a:r>
              <a:rPr lang="el-GR" dirty="0" smtClean="0"/>
              <a:t>που προήλθαν από τη διάσπαση της τροφής </a:t>
            </a:r>
            <a:r>
              <a:rPr lang="el-GR" u="sng" dirty="0" smtClean="0"/>
              <a:t>θα φύγουν </a:t>
            </a:r>
            <a:r>
              <a:rPr lang="el-GR" dirty="0" smtClean="0"/>
              <a:t>από το κύτταρο προς το </a:t>
            </a:r>
            <a:r>
              <a:rPr lang="el-GR" dirty="0" smtClean="0"/>
              <a:t>περιβάλλον.</a:t>
            </a:r>
            <a:endParaRPr lang="el-GR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4817967" y="3071810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4603653" y="3143248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4603653" y="3000372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4603653" y="3286124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3532083" y="3500438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8143900" y="1928802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Ελεύθερη σχεδίαση"/>
          <p:cNvSpPr/>
          <p:nvPr/>
        </p:nvSpPr>
        <p:spPr>
          <a:xfrm>
            <a:off x="3174893" y="3643314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Ελεύθερη σχεδίαση"/>
          <p:cNvSpPr/>
          <p:nvPr/>
        </p:nvSpPr>
        <p:spPr>
          <a:xfrm>
            <a:off x="3470169" y="3697413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16200000" flipH="1">
            <a:off x="2428860" y="857232"/>
            <a:ext cx="2357454" cy="20717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ύγραμμο βέλος σύνδεσης"/>
          <p:cNvCxnSpPr/>
          <p:nvPr/>
        </p:nvCxnSpPr>
        <p:spPr>
          <a:xfrm rot="5400000" flipH="1" flipV="1">
            <a:off x="1643042" y="3786190"/>
            <a:ext cx="1643074" cy="13573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Ελεύθερη σχεδίαση"/>
          <p:cNvSpPr/>
          <p:nvPr/>
        </p:nvSpPr>
        <p:spPr>
          <a:xfrm>
            <a:off x="8022651" y="1728282"/>
            <a:ext cx="89596" cy="71762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7879775" y="1799720"/>
            <a:ext cx="89596" cy="71762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Ελεύθερη σχεδίαση"/>
          <p:cNvSpPr/>
          <p:nvPr/>
        </p:nvSpPr>
        <p:spPr>
          <a:xfrm>
            <a:off x="8022651" y="1942596"/>
            <a:ext cx="89596" cy="71762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8165527" y="1799720"/>
            <a:ext cx="89596" cy="71762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7736899" y="1942596"/>
            <a:ext cx="89596" cy="71762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7879775" y="1656844"/>
            <a:ext cx="89596" cy="71762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7808337" y="2014034"/>
            <a:ext cx="89596" cy="71762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8103613" y="2068133"/>
            <a:ext cx="89596" cy="71762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41 - Ελεύθερη σχεδίαση"/>
          <p:cNvSpPr/>
          <p:nvPr/>
        </p:nvSpPr>
        <p:spPr>
          <a:xfrm>
            <a:off x="3286116" y="3343444"/>
            <a:ext cx="111223" cy="85556"/>
          </a:xfrm>
          <a:custGeom>
            <a:avLst/>
            <a:gdLst>
              <a:gd name="connsiteX0" fmla="*/ 44362 w 111223"/>
              <a:gd name="connsiteY0" fmla="*/ 3464 h 85556"/>
              <a:gd name="connsiteX1" fmla="*/ 106707 w 111223"/>
              <a:gd name="connsiteY1" fmla="*/ 34637 h 85556"/>
              <a:gd name="connsiteX2" fmla="*/ 96316 w 111223"/>
              <a:gd name="connsiteY2" fmla="*/ 76201 h 85556"/>
              <a:gd name="connsiteX3" fmla="*/ 13189 w 111223"/>
              <a:gd name="connsiteY3" fmla="*/ 65810 h 85556"/>
              <a:gd name="connsiteX4" fmla="*/ 33971 w 111223"/>
              <a:gd name="connsiteY4" fmla="*/ 13855 h 85556"/>
              <a:gd name="connsiteX5" fmla="*/ 44362 w 111223"/>
              <a:gd name="connsiteY5" fmla="*/ 3464 h 8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223" h="85556">
                <a:moveTo>
                  <a:pt x="44362" y="3464"/>
                </a:moveTo>
                <a:cubicBezTo>
                  <a:pt x="56484" y="6928"/>
                  <a:pt x="101671" y="19530"/>
                  <a:pt x="106707" y="34637"/>
                </a:cubicBezTo>
                <a:cubicBezTo>
                  <a:pt x="111223" y="48185"/>
                  <a:pt x="99780" y="62346"/>
                  <a:pt x="96316" y="76201"/>
                </a:cubicBezTo>
                <a:cubicBezTo>
                  <a:pt x="68607" y="72737"/>
                  <a:pt x="32935" y="85556"/>
                  <a:pt x="13189" y="65810"/>
                </a:cubicBezTo>
                <a:cubicBezTo>
                  <a:pt x="0" y="52621"/>
                  <a:pt x="19642" y="25796"/>
                  <a:pt x="33971" y="13855"/>
                </a:cubicBezTo>
                <a:cubicBezTo>
                  <a:pt x="44614" y="4986"/>
                  <a:pt x="32240" y="0"/>
                  <a:pt x="44362" y="346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 animBg="1"/>
      <p:bldP spid="13" grpId="0" animBg="1"/>
      <p:bldP spid="15" grpId="0" animBg="1"/>
      <p:bldP spid="16" grpId="0" animBg="1"/>
      <p:bldP spid="19" grpId="0" animBg="1"/>
      <p:bldP spid="21" grpId="0" animBg="1"/>
      <p:bldP spid="22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286000" y="499180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 smtClean="0"/>
          </a:p>
          <a:p>
            <a:endParaRPr lang="el-G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879714"/>
            <a:ext cx="5359426" cy="219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571472" y="285728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</a:t>
            </a:r>
            <a:r>
              <a:rPr lang="el-GR" dirty="0" smtClean="0"/>
              <a:t> η </a:t>
            </a:r>
            <a:r>
              <a:rPr lang="el-GR" dirty="0" smtClean="0">
                <a:hlinkClick r:id="rId3" tooltip="ΑΜΟΙΒΑΔΑ"/>
              </a:rPr>
              <a:t>αμοιβάδα</a:t>
            </a:r>
            <a:r>
              <a:rPr lang="el-GR" dirty="0" smtClean="0"/>
              <a:t>, </a:t>
            </a:r>
            <a:r>
              <a:rPr lang="el-GR" dirty="0" smtClean="0"/>
              <a:t>είναι ένας μονοκύτταρος οργανισμός,  που τρέφεται </a:t>
            </a:r>
            <a:r>
              <a:rPr lang="el-GR" dirty="0" smtClean="0"/>
              <a:t>με άλλους μονοκύτταρους οργανισμούς. 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428596" y="3314704"/>
            <a:ext cx="885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αμοιβάδα εγκλωβίζει την τροφή της στο εσωτερικό της σχηματίζοντας </a:t>
            </a:r>
            <a:r>
              <a:rPr lang="el-GR" dirty="0" err="1" smtClean="0"/>
              <a:t>ψευδοπόδια</a:t>
            </a:r>
            <a:r>
              <a:rPr lang="el-GR" dirty="0" smtClean="0"/>
              <a:t>.</a:t>
            </a:r>
            <a:endParaRPr lang="el-GR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>
            <a:off x="1285852" y="3600456"/>
            <a:ext cx="2428892" cy="12858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3393273" y="3779051"/>
            <a:ext cx="1285884" cy="10715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857240" y="304089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214282" y="6072206"/>
            <a:ext cx="6215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www.youtube.com/watch?v=xZOtwG3R6Ok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5720" y="5500702"/>
            <a:ext cx="5143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photodentro.edu.gr/v/item/ds/8521/1295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85728"/>
            <a:ext cx="5359426" cy="219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Ορθογώνιο"/>
          <p:cNvSpPr/>
          <p:nvPr/>
        </p:nvSpPr>
        <p:spPr>
          <a:xfrm>
            <a:off x="357158" y="4714884"/>
            <a:ext cx="8786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Στις </a:t>
            </a:r>
            <a:r>
              <a:rPr lang="el-GR" dirty="0" smtClean="0"/>
              <a:t>παρακάτω ιστοσελίδες υπάρχουν </a:t>
            </a:r>
            <a:r>
              <a:rPr lang="el-GR" dirty="0" smtClean="0"/>
              <a:t>βίντεο, </a:t>
            </a:r>
            <a:r>
              <a:rPr lang="el-GR" dirty="0" smtClean="0"/>
              <a:t>όπου φαίνεται μία αμοιβάδα να εγκλωβίζει την τροφή της σχηματίζοντας </a:t>
            </a:r>
            <a:r>
              <a:rPr lang="el-GR" dirty="0" err="1" smtClean="0"/>
              <a:t>ψευδοπόδια</a:t>
            </a:r>
            <a:r>
              <a:rPr lang="el-GR" dirty="0" smtClean="0"/>
              <a:t> 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195</Words>
  <PresentationFormat>Προβολή στην οθόνη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18</cp:revision>
  <dcterms:created xsi:type="dcterms:W3CDTF">2023-11-17T18:02:35Z</dcterms:created>
  <dcterms:modified xsi:type="dcterms:W3CDTF">2023-11-17T20:17:58Z</dcterms:modified>
</cp:coreProperties>
</file>