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3" r:id="rId7"/>
    <p:sldId id="264" r:id="rId8"/>
    <p:sldId id="267" r:id="rId9"/>
    <p:sldId id="265" r:id="rId10"/>
    <p:sldId id="261" r:id="rId11"/>
    <p:sldId id="256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285720" y="214290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Θηλαστικά</a:t>
            </a:r>
            <a:r>
              <a:rPr lang="el-GR" dirty="0" smtClean="0"/>
              <a:t> λέμε τα ζώα που θηλάζουν τα μικρά </a:t>
            </a:r>
            <a:r>
              <a:rPr lang="el-GR" dirty="0" smtClean="0"/>
              <a:t>τους ( </a:t>
            </a:r>
            <a:r>
              <a:rPr lang="el-GR" dirty="0" smtClean="0"/>
              <a:t>δηλαδή τα μωρά πίνουν γάλα από τη μητέρα </a:t>
            </a:r>
            <a:r>
              <a:rPr lang="el-GR" dirty="0" smtClean="0"/>
              <a:t>τους).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2500298" y="1214422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 παράδειγμα </a:t>
            </a:r>
            <a:r>
              <a:rPr lang="el-GR" dirty="0" smtClean="0"/>
              <a:t>θηλαστικά είναι η </a:t>
            </a:r>
            <a:r>
              <a:rPr lang="el-GR" dirty="0" smtClean="0"/>
              <a:t>αγελάδα,  ο λαγός, ο </a:t>
            </a:r>
            <a:r>
              <a:rPr lang="el-GR" dirty="0" smtClean="0"/>
              <a:t>άνθρωπος το </a:t>
            </a:r>
            <a:r>
              <a:rPr lang="el-GR" dirty="0" smtClean="0"/>
              <a:t>κατσίκι και </a:t>
            </a:r>
            <a:r>
              <a:rPr lang="el-GR" dirty="0" smtClean="0"/>
              <a:t>άλλα 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611585" y="4857760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Αμφίβια</a:t>
            </a:r>
            <a:r>
              <a:rPr lang="el-GR" dirty="0" smtClean="0"/>
              <a:t> λέμε τα ζώα που μπορούν να ζήσουν και μέσα στο νερό αλλά και έξω από το </a:t>
            </a:r>
            <a:r>
              <a:rPr lang="el-GR" dirty="0" smtClean="0"/>
              <a:t>νερό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1745805" y="5643578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 </a:t>
            </a:r>
            <a:r>
              <a:rPr lang="el-GR" dirty="0" smtClean="0"/>
              <a:t> αμφίβια ζώα είναι ο βάτραχος, ο κροκόδειλος και άλλα</a:t>
            </a:r>
            <a:endParaRPr lang="el-G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286388"/>
            <a:ext cx="1317209" cy="102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72008"/>
            <a:ext cx="1497103" cy="108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785794"/>
            <a:ext cx="2143140" cy="166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000100" y="357166"/>
            <a:ext cx="188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Σπονδυλωτά ζώα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565501" cy="381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3929058" y="142873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λαγός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14348" y="285728"/>
            <a:ext cx="179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Ασπόνδυλα ζώα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96090"/>
            <a:ext cx="5715040" cy="352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3929058" y="142873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έντομο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285984" y="142852"/>
            <a:ext cx="216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 πέψη της τροφής 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5380672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Γενικά στους </a:t>
            </a:r>
            <a:r>
              <a:rPr lang="el-GR" b="1" dirty="0" smtClean="0"/>
              <a:t>πολυκύτταρους οργανισμούς </a:t>
            </a:r>
            <a:r>
              <a:rPr lang="el-GR" dirty="0" smtClean="0"/>
              <a:t>αρχικά έχουμε </a:t>
            </a:r>
            <a:r>
              <a:rPr lang="el-GR" b="1" dirty="0" smtClean="0"/>
              <a:t>ε</a:t>
            </a:r>
            <a:r>
              <a:rPr lang="el-GR" b="1" dirty="0" smtClean="0"/>
              <a:t>ξωκυτταρική πέψη</a:t>
            </a:r>
            <a:r>
              <a:rPr lang="el-GR" dirty="0" smtClean="0"/>
              <a:t>,  </a:t>
            </a:r>
            <a:r>
              <a:rPr lang="el-GR" dirty="0" smtClean="0"/>
              <a:t>στην πεπτική κοιλότητα ή πεπτικό σωλήνα, και στη συνέχεια οι απλούστερες ουσίες που προέκυψαν από την εξωκυτταρική </a:t>
            </a:r>
            <a:r>
              <a:rPr lang="el-GR" dirty="0" smtClean="0"/>
              <a:t>πέψη,  εισέρχονται </a:t>
            </a:r>
            <a:r>
              <a:rPr lang="el-GR" dirty="0" smtClean="0"/>
              <a:t>στα </a:t>
            </a:r>
            <a:r>
              <a:rPr lang="el-GR" dirty="0" smtClean="0"/>
              <a:t>κύτταρα,  </a:t>
            </a:r>
            <a:r>
              <a:rPr lang="el-GR" dirty="0" smtClean="0"/>
              <a:t>και εκεί γίνεται η </a:t>
            </a:r>
            <a:r>
              <a:rPr lang="el-GR" b="1" dirty="0" smtClean="0"/>
              <a:t>ενδοκυτταρική πέψη</a:t>
            </a:r>
            <a:r>
              <a:rPr lang="el-GR" dirty="0" smtClean="0"/>
              <a:t> 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14282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πέψη ονομάζεται  </a:t>
            </a:r>
            <a:r>
              <a:rPr lang="el-GR" b="1" u="sng" dirty="0" smtClean="0"/>
              <a:t>εξωκυτταρική πέψη</a:t>
            </a:r>
            <a:r>
              <a:rPr lang="el-GR" u="sng" dirty="0" smtClean="0"/>
              <a:t>,  </a:t>
            </a:r>
            <a:r>
              <a:rPr lang="el-GR" dirty="0" smtClean="0"/>
              <a:t>όταν η πέψη </a:t>
            </a:r>
            <a:r>
              <a:rPr lang="el-GR" dirty="0" smtClean="0"/>
              <a:t>(διάσπαση) </a:t>
            </a:r>
            <a:r>
              <a:rPr lang="el-GR" dirty="0" smtClean="0"/>
              <a:t>της τροφής γίνεται</a:t>
            </a:r>
            <a:r>
              <a:rPr lang="el-GR" u="sng" dirty="0" smtClean="0"/>
              <a:t> έξω από τα κύτταρα</a:t>
            </a:r>
            <a:r>
              <a:rPr lang="el-GR" dirty="0" smtClean="0"/>
              <a:t>,  δηλαδή η πέψη γίνεται στον πεπτικό σωλήνα η </a:t>
            </a:r>
            <a:r>
              <a:rPr lang="el-GR" dirty="0" smtClean="0"/>
              <a:t>στην πεπτική κοιλότητα</a:t>
            </a:r>
            <a:endParaRPr lang="el-GR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142844" y="300037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</a:t>
            </a:r>
            <a:r>
              <a:rPr lang="el-GR" dirty="0" smtClean="0"/>
              <a:t>Η </a:t>
            </a:r>
            <a:r>
              <a:rPr lang="el-GR" dirty="0" smtClean="0"/>
              <a:t>πέψη ονομάζεται </a:t>
            </a:r>
            <a:r>
              <a:rPr lang="el-GR" b="1" dirty="0" smtClean="0"/>
              <a:t>ενδοκυτταρική πέψη </a:t>
            </a:r>
            <a:r>
              <a:rPr lang="el-GR" dirty="0" smtClean="0"/>
              <a:t>όταν η πέψη </a:t>
            </a:r>
            <a:r>
              <a:rPr lang="el-GR" dirty="0" smtClean="0"/>
              <a:t>(διάσπαση) της  </a:t>
            </a:r>
            <a:r>
              <a:rPr lang="el-GR" dirty="0" smtClean="0"/>
              <a:t>τροφής γίνεται </a:t>
            </a:r>
            <a:r>
              <a:rPr lang="el-GR" u="sng" dirty="0" smtClean="0"/>
              <a:t>μέσα </a:t>
            </a:r>
            <a:r>
              <a:rPr lang="el-GR" u="sng" dirty="0" smtClean="0"/>
              <a:t>στα κύτταρα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86190"/>
            <a:ext cx="374117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4427537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428596" y="107154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Στα </a:t>
            </a:r>
            <a:r>
              <a:rPr lang="el-GR" b="1" dirty="0" smtClean="0"/>
              <a:t>ψάρια</a:t>
            </a:r>
            <a:r>
              <a:rPr lang="el-GR" dirty="0" smtClean="0"/>
              <a:t> και στα </a:t>
            </a:r>
            <a:r>
              <a:rPr lang="el-GR" b="1" dirty="0" smtClean="0"/>
              <a:t>θηλαστικά</a:t>
            </a:r>
            <a:r>
              <a:rPr lang="el-GR" dirty="0" smtClean="0"/>
              <a:t> τα περιττώματα (δηλαδή οι ουσίες της τροφής που δεν θα χρησιμοποιηθούν από το ζώο)  εξέρχονται (βγαίνουν) από τον </a:t>
            </a:r>
            <a:r>
              <a:rPr lang="el-GR" b="1" dirty="0" smtClean="0"/>
              <a:t>πρωκτό</a:t>
            </a:r>
            <a:r>
              <a:rPr lang="el-GR" dirty="0" smtClean="0"/>
              <a:t>, </a:t>
            </a:r>
            <a:r>
              <a:rPr lang="el-GR" dirty="0" smtClean="0"/>
              <a:t>που βρίσκεται στο τέλος του </a:t>
            </a:r>
            <a:r>
              <a:rPr lang="el-GR" dirty="0" smtClean="0"/>
              <a:t>εντέρου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7643834" y="5143512"/>
            <a:ext cx="74603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200" b="1" dirty="0" smtClean="0"/>
              <a:t>πρωκτός</a:t>
            </a:r>
            <a:endParaRPr lang="el-GR" sz="12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1714480" y="4357694"/>
            <a:ext cx="74603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200" b="1" dirty="0" smtClean="0"/>
              <a:t>πρωκτός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7" y="2428868"/>
            <a:ext cx="2886837" cy="272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6929454" y="5000636"/>
            <a:ext cx="6263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200" b="1" dirty="0" smtClean="0"/>
              <a:t>αμάρα</a:t>
            </a:r>
            <a:endParaRPr lang="el-GR" sz="1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35210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2500298" y="5643578"/>
            <a:ext cx="62632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200" b="1" dirty="0" smtClean="0"/>
              <a:t>αμάρα</a:t>
            </a:r>
            <a:endParaRPr lang="el-GR" sz="12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357158" y="121442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Στα  </a:t>
            </a:r>
            <a:r>
              <a:rPr lang="el-GR" b="1" dirty="0" smtClean="0"/>
              <a:t>αμφίβια</a:t>
            </a:r>
            <a:r>
              <a:rPr lang="el-GR" dirty="0" smtClean="0"/>
              <a:t>, τα </a:t>
            </a:r>
            <a:r>
              <a:rPr lang="el-GR" b="1" dirty="0" smtClean="0"/>
              <a:t>ερπετά</a:t>
            </a:r>
            <a:r>
              <a:rPr lang="el-GR" dirty="0" smtClean="0"/>
              <a:t> και τα </a:t>
            </a:r>
            <a:r>
              <a:rPr lang="el-GR" b="1" dirty="0" smtClean="0"/>
              <a:t>πτηνά</a:t>
            </a:r>
            <a:r>
              <a:rPr lang="el-GR" dirty="0" smtClean="0"/>
              <a:t> τα </a:t>
            </a:r>
            <a:r>
              <a:rPr lang="el-GR" u="sng" dirty="0" smtClean="0"/>
              <a:t>περιττώματα</a:t>
            </a:r>
            <a:r>
              <a:rPr lang="el-GR" dirty="0" smtClean="0"/>
              <a:t> </a:t>
            </a:r>
            <a:r>
              <a:rPr lang="el-GR" dirty="0" smtClean="0"/>
              <a:t>βγαίνουν από την </a:t>
            </a:r>
            <a:r>
              <a:rPr lang="el-GR" b="1" dirty="0" smtClean="0"/>
              <a:t>αμάρα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Από την  αμάρα επίσης βγαίνουν και τα </a:t>
            </a:r>
            <a:r>
              <a:rPr lang="el-GR" u="sng" dirty="0" smtClean="0"/>
              <a:t>ούρα</a:t>
            </a:r>
            <a:r>
              <a:rPr lang="el-GR" dirty="0" smtClean="0"/>
              <a:t>, ενώ χρησιμοποιείται και για την </a:t>
            </a:r>
            <a:r>
              <a:rPr lang="el-GR" u="sng" dirty="0" smtClean="0"/>
              <a:t>αναπαραγωγή.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5786454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Ορισμένα </a:t>
            </a:r>
            <a:r>
              <a:rPr lang="el-GR" dirty="0" smtClean="0"/>
              <a:t>φυτοφάγα ονομάζονται </a:t>
            </a:r>
            <a:r>
              <a:rPr lang="el-GR" b="1" dirty="0" smtClean="0"/>
              <a:t>μηρυκαστικά</a:t>
            </a:r>
            <a:r>
              <a:rPr lang="el-GR" dirty="0" smtClean="0"/>
              <a:t>, επειδή μηρυκάζουν, δηλαδή </a:t>
            </a:r>
            <a:r>
              <a:rPr lang="el-GR" dirty="0" smtClean="0"/>
              <a:t>αναμασούν (μασάνε δυο φορές την ίδια τροφή) </a:t>
            </a:r>
            <a:r>
              <a:rPr lang="el-GR" dirty="0" smtClean="0"/>
              <a:t>την τροφή τους. </a:t>
            </a:r>
            <a:endParaRPr lang="el-GR" dirty="0" smtClean="0"/>
          </a:p>
          <a:p>
            <a:r>
              <a:rPr lang="el-GR" dirty="0" smtClean="0"/>
              <a:t> Παράδειγμα οι κατσίκες είναι μηρυκαστικά ζώα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500166" y="1000108"/>
            <a:ext cx="310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Τα θηλαστικά μπορεί να </a:t>
            </a:r>
            <a:r>
              <a:rPr lang="el-GR" dirty="0" smtClean="0"/>
              <a:t>είναι: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71472" y="1357298"/>
            <a:ext cx="761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Σαρκοφάγα ζώα</a:t>
            </a:r>
            <a:r>
              <a:rPr lang="el-GR" dirty="0" smtClean="0"/>
              <a:t>, είναι αυτά που τρώνε άλλα ζώα, όπως </a:t>
            </a:r>
            <a:r>
              <a:rPr lang="el-GR" dirty="0" smtClean="0"/>
              <a:t>η γάτα και το λιοντάρι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71472" y="2214554"/>
            <a:ext cx="7761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Φυτοφάγα ζώα</a:t>
            </a:r>
            <a:r>
              <a:rPr lang="el-GR" dirty="0" smtClean="0"/>
              <a:t>, είναι αυτά που τρώνε μόνο φυτά,  </a:t>
            </a:r>
            <a:r>
              <a:rPr lang="el-GR" dirty="0" smtClean="0"/>
              <a:t>όπως ο λαγός και η αγελάδα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214282" y="457200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Επειδή τα φυτά περιέχουν </a:t>
            </a:r>
            <a:r>
              <a:rPr lang="el-GR" dirty="0" smtClean="0"/>
              <a:t>κυτταρίνη, </a:t>
            </a:r>
            <a:r>
              <a:rPr lang="el-GR" dirty="0" smtClean="0"/>
              <a:t>η πέψη των φυτών </a:t>
            </a:r>
            <a:r>
              <a:rPr lang="el-GR" dirty="0" smtClean="0"/>
              <a:t> που </a:t>
            </a:r>
            <a:r>
              <a:rPr lang="el-GR" dirty="0" smtClean="0"/>
              <a:t>γίνεται από τα φυτοφάγα ζώα είναι δύσκολη, </a:t>
            </a:r>
            <a:r>
              <a:rPr lang="el-GR" dirty="0" smtClean="0"/>
              <a:t>γι </a:t>
            </a:r>
            <a:r>
              <a:rPr lang="el-GR" dirty="0" smtClean="0"/>
              <a:t>αυτό τα φυτοφάγα ζώα έχουν μακρύτερο πεπτικό σωλήνα από </a:t>
            </a:r>
            <a:r>
              <a:rPr lang="el-GR" dirty="0" smtClean="0"/>
              <a:t>τα </a:t>
            </a:r>
            <a:r>
              <a:rPr lang="el-GR" dirty="0" smtClean="0"/>
              <a:t>σαρκοφάγο ζώα 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71472" y="1428736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Ερπετά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είναι τα φίδια,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οι χελώνες, οι κροκόδειλοι και οι σαύρες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08204"/>
            <a:ext cx="6795739" cy="41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440415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28596" y="164305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Σπονδυλική  στήλη</a:t>
            </a:r>
            <a:endParaRPr lang="en-US" sz="2000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>
            <a:off x="1785918" y="2071678"/>
            <a:ext cx="3643338" cy="15001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2769195" cy="160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rot="16200000" flipV="1">
            <a:off x="-32" y="3000372"/>
            <a:ext cx="2143140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Τα ζώα χωρίζονται σε δύο κατηγορίες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571744"/>
            <a:ext cx="385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Ασπόνδυλα ζώα </a:t>
            </a:r>
            <a:r>
              <a:rPr lang="el-GR" sz="2000" dirty="0" smtClean="0"/>
              <a:t>είναι τα ζώα που </a:t>
            </a:r>
            <a:r>
              <a:rPr lang="el-GR" sz="2000" u="sng" dirty="0" smtClean="0"/>
              <a:t>δεν έχουν σπονδυλική στήλη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393009" y="1393017"/>
            <a:ext cx="1071570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5572132" y="1214422"/>
            <a:ext cx="1571636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857884" y="2857496"/>
            <a:ext cx="300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Σπονδυλωτά ζώα </a:t>
            </a:r>
            <a:r>
              <a:rPr lang="el-GR" sz="2000" dirty="0" smtClean="0"/>
              <a:t>είναι τα ζώα που </a:t>
            </a:r>
            <a:r>
              <a:rPr lang="el-GR" sz="2000" u="sng" dirty="0" smtClean="0"/>
              <a:t>έχουν σπονδυλική στήλη</a:t>
            </a:r>
            <a:r>
              <a:rPr lang="el-GR" sz="2000" u="sng" dirty="0" smtClean="0"/>
              <a:t>. </a:t>
            </a:r>
            <a:endParaRPr lang="en-US" sz="2000" u="sng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286256"/>
            <a:ext cx="1252531" cy="6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844913"/>
            <a:ext cx="1974855" cy="20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6715140" y="60007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βάτραχος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1998657" cy="15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29 - Ομάδα"/>
          <p:cNvGrpSpPr/>
          <p:nvPr/>
        </p:nvGrpSpPr>
        <p:grpSpPr>
          <a:xfrm>
            <a:off x="4071934" y="1357298"/>
            <a:ext cx="3071834" cy="5119706"/>
            <a:chOff x="6484746" y="1785926"/>
            <a:chExt cx="2659254" cy="461964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4746" y="1785926"/>
              <a:ext cx="2659254" cy="4619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23 - Ελεύθερη σχεδίαση"/>
            <p:cNvSpPr/>
            <p:nvPr/>
          </p:nvSpPr>
          <p:spPr>
            <a:xfrm>
              <a:off x="7072330" y="4143380"/>
              <a:ext cx="1111827" cy="768928"/>
            </a:xfrm>
            <a:custGeom>
              <a:avLst/>
              <a:gdLst>
                <a:gd name="connsiteX0" fmla="*/ 207818 w 1111827"/>
                <a:gd name="connsiteY0" fmla="*/ 20782 h 768928"/>
                <a:gd name="connsiteX1" fmla="*/ 1059873 w 1111827"/>
                <a:gd name="connsiteY1" fmla="*/ 0 h 768928"/>
                <a:gd name="connsiteX2" fmla="*/ 1111827 w 1111827"/>
                <a:gd name="connsiteY2" fmla="*/ 103910 h 768928"/>
                <a:gd name="connsiteX3" fmla="*/ 987136 w 1111827"/>
                <a:gd name="connsiteY3" fmla="*/ 374073 h 768928"/>
                <a:gd name="connsiteX4" fmla="*/ 789709 w 1111827"/>
                <a:gd name="connsiteY4" fmla="*/ 477982 h 768928"/>
                <a:gd name="connsiteX5" fmla="*/ 633845 w 1111827"/>
                <a:gd name="connsiteY5" fmla="*/ 488373 h 768928"/>
                <a:gd name="connsiteX6" fmla="*/ 488373 w 1111827"/>
                <a:gd name="connsiteY6" fmla="*/ 509155 h 768928"/>
                <a:gd name="connsiteX7" fmla="*/ 415636 w 1111827"/>
                <a:gd name="connsiteY7" fmla="*/ 685800 h 768928"/>
                <a:gd name="connsiteX8" fmla="*/ 290945 w 1111827"/>
                <a:gd name="connsiteY8" fmla="*/ 685800 h 768928"/>
                <a:gd name="connsiteX9" fmla="*/ 176645 w 1111827"/>
                <a:gd name="connsiteY9" fmla="*/ 758537 h 768928"/>
                <a:gd name="connsiteX10" fmla="*/ 72736 w 1111827"/>
                <a:gd name="connsiteY10" fmla="*/ 768928 h 768928"/>
                <a:gd name="connsiteX11" fmla="*/ 0 w 1111827"/>
                <a:gd name="connsiteY11" fmla="*/ 665019 h 768928"/>
                <a:gd name="connsiteX12" fmla="*/ 20782 w 1111827"/>
                <a:gd name="connsiteY12" fmla="*/ 519546 h 768928"/>
                <a:gd name="connsiteX13" fmla="*/ 10391 w 1111827"/>
                <a:gd name="connsiteY13" fmla="*/ 322119 h 768928"/>
                <a:gd name="connsiteX14" fmla="*/ 51955 w 1111827"/>
                <a:gd name="connsiteY14" fmla="*/ 155864 h 768928"/>
                <a:gd name="connsiteX15" fmla="*/ 124691 w 1111827"/>
                <a:gd name="connsiteY15" fmla="*/ 31173 h 768928"/>
                <a:gd name="connsiteX16" fmla="*/ 270164 w 1111827"/>
                <a:gd name="connsiteY16" fmla="*/ 41564 h 76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1827" h="768928">
                  <a:moveTo>
                    <a:pt x="207818" y="20782"/>
                  </a:moveTo>
                  <a:lnTo>
                    <a:pt x="1059873" y="0"/>
                  </a:lnTo>
                  <a:lnTo>
                    <a:pt x="1111827" y="103910"/>
                  </a:lnTo>
                  <a:lnTo>
                    <a:pt x="987136" y="374073"/>
                  </a:lnTo>
                  <a:lnTo>
                    <a:pt x="789709" y="477982"/>
                  </a:lnTo>
                  <a:cubicBezTo>
                    <a:pt x="646972" y="499942"/>
                    <a:pt x="695375" y="519138"/>
                    <a:pt x="633845" y="488373"/>
                  </a:cubicBezTo>
                  <a:lnTo>
                    <a:pt x="488373" y="509155"/>
                  </a:lnTo>
                  <a:lnTo>
                    <a:pt x="415636" y="685800"/>
                  </a:lnTo>
                  <a:lnTo>
                    <a:pt x="290945" y="685800"/>
                  </a:lnTo>
                  <a:lnTo>
                    <a:pt x="176645" y="758537"/>
                  </a:lnTo>
                  <a:lnTo>
                    <a:pt x="72736" y="768928"/>
                  </a:lnTo>
                  <a:lnTo>
                    <a:pt x="0" y="665019"/>
                  </a:lnTo>
                  <a:lnTo>
                    <a:pt x="20782" y="519546"/>
                  </a:lnTo>
                  <a:lnTo>
                    <a:pt x="10391" y="322119"/>
                  </a:lnTo>
                  <a:lnTo>
                    <a:pt x="51955" y="155864"/>
                  </a:lnTo>
                  <a:lnTo>
                    <a:pt x="124691" y="31173"/>
                  </a:lnTo>
                  <a:lnTo>
                    <a:pt x="270164" y="4156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513985">
              <a:off x="7835780" y="3966666"/>
              <a:ext cx="292895" cy="51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 smtClean="0">
                <a:solidFill>
                  <a:prstClr val="black"/>
                </a:solidFill>
              </a:rPr>
              <a:t>Στα σπονδυλωτά ζώα, αλλά και σε ορισμένα </a:t>
            </a:r>
            <a:r>
              <a:rPr lang="el-GR" dirty="0" smtClean="0">
                <a:solidFill>
                  <a:prstClr val="black"/>
                </a:solidFill>
              </a:rPr>
              <a:t>ασπόνδυλα, η </a:t>
            </a:r>
            <a:r>
              <a:rPr lang="el-GR" dirty="0" smtClean="0">
                <a:solidFill>
                  <a:prstClr val="black"/>
                </a:solidFill>
              </a:rPr>
              <a:t>διάσπαση (πέψη) της τροφής  σε απλούστερες ουσίες (ή μικρότερα μόρια</a:t>
            </a:r>
            <a:r>
              <a:rPr lang="el-GR" dirty="0" smtClean="0">
                <a:solidFill>
                  <a:prstClr val="black"/>
                </a:solidFill>
              </a:rPr>
              <a:t>),  </a:t>
            </a:r>
            <a:r>
              <a:rPr lang="el-GR" dirty="0" smtClean="0">
                <a:solidFill>
                  <a:prstClr val="black"/>
                </a:solidFill>
              </a:rPr>
              <a:t>γίνεται στον πεπτικό σωλήνα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1214422"/>
            <a:ext cx="3840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πεπτικός σωλήνας </a:t>
            </a:r>
            <a:r>
              <a:rPr lang="el-GR" dirty="0" smtClean="0"/>
              <a:t>αποτελείται από: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14348" y="207167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Στόμα ή στοματική κοιλότητα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7429520" y="18573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φάρυγγας</a:t>
            </a:r>
            <a:endParaRPr lang="el-GR" b="1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0800000" flipV="1">
            <a:off x="5572132" y="2000240"/>
            <a:ext cx="1857388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714348" y="350043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οισοφάγος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714348" y="45720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στομάχι</a:t>
            </a:r>
            <a:endParaRPr lang="el-GR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7358082" y="47863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Λεπτό έντερο</a:t>
            </a:r>
            <a:endParaRPr lang="el-GR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571472" y="60722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Παχύ έντερο</a:t>
            </a:r>
            <a:endParaRPr lang="el-GR" b="1" dirty="0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flipV="1">
            <a:off x="1928794" y="3429000"/>
            <a:ext cx="3714776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V="1">
            <a:off x="1928794" y="5857892"/>
            <a:ext cx="4143404" cy="500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flipV="1">
            <a:off x="1928794" y="4857760"/>
            <a:ext cx="3286148" cy="12858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rot="10800000" flipV="1">
            <a:off x="5643570" y="5072074"/>
            <a:ext cx="1785950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flipV="1">
            <a:off x="2071670" y="4643446"/>
            <a:ext cx="3714776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2285984" y="2357430"/>
            <a:ext cx="2714644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- Ελεύθερη σχεδίαση"/>
          <p:cNvSpPr/>
          <p:nvPr/>
        </p:nvSpPr>
        <p:spPr>
          <a:xfrm>
            <a:off x="5072066" y="2571744"/>
            <a:ext cx="357190" cy="285752"/>
          </a:xfrm>
          <a:custGeom>
            <a:avLst/>
            <a:gdLst>
              <a:gd name="connsiteX0" fmla="*/ 207818 w 1111827"/>
              <a:gd name="connsiteY0" fmla="*/ 20782 h 768928"/>
              <a:gd name="connsiteX1" fmla="*/ 1059873 w 1111827"/>
              <a:gd name="connsiteY1" fmla="*/ 0 h 768928"/>
              <a:gd name="connsiteX2" fmla="*/ 1111827 w 1111827"/>
              <a:gd name="connsiteY2" fmla="*/ 103910 h 768928"/>
              <a:gd name="connsiteX3" fmla="*/ 987136 w 1111827"/>
              <a:gd name="connsiteY3" fmla="*/ 374073 h 768928"/>
              <a:gd name="connsiteX4" fmla="*/ 789709 w 1111827"/>
              <a:gd name="connsiteY4" fmla="*/ 477982 h 768928"/>
              <a:gd name="connsiteX5" fmla="*/ 633845 w 1111827"/>
              <a:gd name="connsiteY5" fmla="*/ 488373 h 768928"/>
              <a:gd name="connsiteX6" fmla="*/ 488373 w 1111827"/>
              <a:gd name="connsiteY6" fmla="*/ 509155 h 768928"/>
              <a:gd name="connsiteX7" fmla="*/ 415636 w 1111827"/>
              <a:gd name="connsiteY7" fmla="*/ 685800 h 768928"/>
              <a:gd name="connsiteX8" fmla="*/ 290945 w 1111827"/>
              <a:gd name="connsiteY8" fmla="*/ 685800 h 768928"/>
              <a:gd name="connsiteX9" fmla="*/ 176645 w 1111827"/>
              <a:gd name="connsiteY9" fmla="*/ 758537 h 768928"/>
              <a:gd name="connsiteX10" fmla="*/ 72736 w 1111827"/>
              <a:gd name="connsiteY10" fmla="*/ 768928 h 768928"/>
              <a:gd name="connsiteX11" fmla="*/ 0 w 1111827"/>
              <a:gd name="connsiteY11" fmla="*/ 665019 h 768928"/>
              <a:gd name="connsiteX12" fmla="*/ 20782 w 1111827"/>
              <a:gd name="connsiteY12" fmla="*/ 519546 h 768928"/>
              <a:gd name="connsiteX13" fmla="*/ 10391 w 1111827"/>
              <a:gd name="connsiteY13" fmla="*/ 322119 h 768928"/>
              <a:gd name="connsiteX14" fmla="*/ 51955 w 1111827"/>
              <a:gd name="connsiteY14" fmla="*/ 155864 h 768928"/>
              <a:gd name="connsiteX15" fmla="*/ 124691 w 1111827"/>
              <a:gd name="connsiteY15" fmla="*/ 31173 h 768928"/>
              <a:gd name="connsiteX16" fmla="*/ 270164 w 1111827"/>
              <a:gd name="connsiteY16" fmla="*/ 41564 h 76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827" h="768928">
                <a:moveTo>
                  <a:pt x="207818" y="20782"/>
                </a:moveTo>
                <a:lnTo>
                  <a:pt x="1059873" y="0"/>
                </a:lnTo>
                <a:lnTo>
                  <a:pt x="1111827" y="103910"/>
                </a:lnTo>
                <a:lnTo>
                  <a:pt x="987136" y="374073"/>
                </a:lnTo>
                <a:lnTo>
                  <a:pt x="789709" y="477982"/>
                </a:lnTo>
                <a:cubicBezTo>
                  <a:pt x="646972" y="499942"/>
                  <a:pt x="695375" y="519138"/>
                  <a:pt x="633845" y="488373"/>
                </a:cubicBezTo>
                <a:lnTo>
                  <a:pt x="488373" y="509155"/>
                </a:lnTo>
                <a:lnTo>
                  <a:pt x="415636" y="685800"/>
                </a:lnTo>
                <a:lnTo>
                  <a:pt x="290945" y="685800"/>
                </a:lnTo>
                <a:lnTo>
                  <a:pt x="176645" y="758537"/>
                </a:lnTo>
                <a:lnTo>
                  <a:pt x="72736" y="768928"/>
                </a:lnTo>
                <a:lnTo>
                  <a:pt x="0" y="665019"/>
                </a:lnTo>
                <a:lnTo>
                  <a:pt x="20782" y="519546"/>
                </a:lnTo>
                <a:lnTo>
                  <a:pt x="10391" y="322119"/>
                </a:lnTo>
                <a:lnTo>
                  <a:pt x="51955" y="155864"/>
                </a:lnTo>
                <a:lnTo>
                  <a:pt x="124691" y="31173"/>
                </a:lnTo>
                <a:lnTo>
                  <a:pt x="270164" y="4156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Ελεύθερη σχεδίαση"/>
          <p:cNvSpPr/>
          <p:nvPr/>
        </p:nvSpPr>
        <p:spPr>
          <a:xfrm rot="1925280">
            <a:off x="5334995" y="2216163"/>
            <a:ext cx="357190" cy="285752"/>
          </a:xfrm>
          <a:custGeom>
            <a:avLst/>
            <a:gdLst>
              <a:gd name="connsiteX0" fmla="*/ 207818 w 1111827"/>
              <a:gd name="connsiteY0" fmla="*/ 20782 h 768928"/>
              <a:gd name="connsiteX1" fmla="*/ 1059873 w 1111827"/>
              <a:gd name="connsiteY1" fmla="*/ 0 h 768928"/>
              <a:gd name="connsiteX2" fmla="*/ 1111827 w 1111827"/>
              <a:gd name="connsiteY2" fmla="*/ 103910 h 768928"/>
              <a:gd name="connsiteX3" fmla="*/ 987136 w 1111827"/>
              <a:gd name="connsiteY3" fmla="*/ 374073 h 768928"/>
              <a:gd name="connsiteX4" fmla="*/ 789709 w 1111827"/>
              <a:gd name="connsiteY4" fmla="*/ 477982 h 768928"/>
              <a:gd name="connsiteX5" fmla="*/ 633845 w 1111827"/>
              <a:gd name="connsiteY5" fmla="*/ 488373 h 768928"/>
              <a:gd name="connsiteX6" fmla="*/ 488373 w 1111827"/>
              <a:gd name="connsiteY6" fmla="*/ 509155 h 768928"/>
              <a:gd name="connsiteX7" fmla="*/ 415636 w 1111827"/>
              <a:gd name="connsiteY7" fmla="*/ 685800 h 768928"/>
              <a:gd name="connsiteX8" fmla="*/ 290945 w 1111827"/>
              <a:gd name="connsiteY8" fmla="*/ 685800 h 768928"/>
              <a:gd name="connsiteX9" fmla="*/ 176645 w 1111827"/>
              <a:gd name="connsiteY9" fmla="*/ 758537 h 768928"/>
              <a:gd name="connsiteX10" fmla="*/ 72736 w 1111827"/>
              <a:gd name="connsiteY10" fmla="*/ 768928 h 768928"/>
              <a:gd name="connsiteX11" fmla="*/ 0 w 1111827"/>
              <a:gd name="connsiteY11" fmla="*/ 665019 h 768928"/>
              <a:gd name="connsiteX12" fmla="*/ 20782 w 1111827"/>
              <a:gd name="connsiteY12" fmla="*/ 519546 h 768928"/>
              <a:gd name="connsiteX13" fmla="*/ 10391 w 1111827"/>
              <a:gd name="connsiteY13" fmla="*/ 322119 h 768928"/>
              <a:gd name="connsiteX14" fmla="*/ 51955 w 1111827"/>
              <a:gd name="connsiteY14" fmla="*/ 155864 h 768928"/>
              <a:gd name="connsiteX15" fmla="*/ 124691 w 1111827"/>
              <a:gd name="connsiteY15" fmla="*/ 31173 h 768928"/>
              <a:gd name="connsiteX16" fmla="*/ 270164 w 1111827"/>
              <a:gd name="connsiteY16" fmla="*/ 41564 h 76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827" h="768928">
                <a:moveTo>
                  <a:pt x="207818" y="20782"/>
                </a:moveTo>
                <a:lnTo>
                  <a:pt x="1059873" y="0"/>
                </a:lnTo>
                <a:lnTo>
                  <a:pt x="1111827" y="103910"/>
                </a:lnTo>
                <a:lnTo>
                  <a:pt x="987136" y="374073"/>
                </a:lnTo>
                <a:lnTo>
                  <a:pt x="789709" y="477982"/>
                </a:lnTo>
                <a:cubicBezTo>
                  <a:pt x="646972" y="499942"/>
                  <a:pt x="695375" y="519138"/>
                  <a:pt x="633845" y="488373"/>
                </a:cubicBezTo>
                <a:lnTo>
                  <a:pt x="488373" y="509155"/>
                </a:lnTo>
                <a:lnTo>
                  <a:pt x="415636" y="685800"/>
                </a:lnTo>
                <a:lnTo>
                  <a:pt x="290945" y="685800"/>
                </a:lnTo>
                <a:lnTo>
                  <a:pt x="176645" y="758537"/>
                </a:lnTo>
                <a:lnTo>
                  <a:pt x="72736" y="768928"/>
                </a:lnTo>
                <a:lnTo>
                  <a:pt x="0" y="665019"/>
                </a:lnTo>
                <a:lnTo>
                  <a:pt x="20782" y="519546"/>
                </a:lnTo>
                <a:lnTo>
                  <a:pt x="10391" y="322119"/>
                </a:lnTo>
                <a:lnTo>
                  <a:pt x="51955" y="155864"/>
                </a:lnTo>
                <a:lnTo>
                  <a:pt x="124691" y="31173"/>
                </a:lnTo>
                <a:lnTo>
                  <a:pt x="270164" y="4156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57298"/>
            <a:ext cx="3071834" cy="511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 smtClean="0">
                <a:solidFill>
                  <a:prstClr val="black"/>
                </a:solidFill>
              </a:rPr>
              <a:t>Στα περισσότερα  σπονδυλωτά ζώα γύρω από τον πεπτικό </a:t>
            </a:r>
            <a:r>
              <a:rPr lang="el-GR" dirty="0" smtClean="0">
                <a:solidFill>
                  <a:prstClr val="black"/>
                </a:solidFill>
              </a:rPr>
              <a:t>σωλήνα, </a:t>
            </a:r>
            <a:r>
              <a:rPr lang="el-GR" dirty="0" smtClean="0">
                <a:solidFill>
                  <a:prstClr val="black"/>
                </a:solidFill>
              </a:rPr>
              <a:t>υπάρχουν και οι προσαρτημένοι αδένες.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1214422"/>
            <a:ext cx="3491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προσαρτημένοι αδένες </a:t>
            </a:r>
            <a:r>
              <a:rPr lang="el-GR" dirty="0" smtClean="0"/>
              <a:t>είναι:  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14348" y="19288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Σιελογόνοι αδένες</a:t>
            </a:r>
            <a:endParaRPr lang="el-GR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571472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Συκώτι ή ήπαρ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500166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πάγκρεας</a:t>
            </a:r>
            <a:endParaRPr lang="el-GR" b="1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2285984" y="2357430"/>
            <a:ext cx="300039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2143108" y="4000504"/>
            <a:ext cx="300039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flipV="1">
            <a:off x="2428860" y="4786322"/>
            <a:ext cx="3071834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2"/>
            <a:ext cx="2000264" cy="33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857224" y="2714620"/>
            <a:ext cx="344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Οι </a:t>
            </a:r>
            <a:r>
              <a:rPr lang="el-GR" u="sng" dirty="0" smtClean="0"/>
              <a:t>προσαρτημένοι αδένες </a:t>
            </a:r>
            <a:r>
              <a:rPr lang="el-GR" dirty="0" smtClean="0"/>
              <a:t>είναι: 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857224" y="34290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Σιελογόνοι αδένες</a:t>
            </a:r>
            <a:endParaRPr lang="el-GR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500034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Συκώτι ή ήπαρ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500166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πάγκρεας</a:t>
            </a:r>
            <a:endParaRPr lang="el-GR" b="1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1857356" y="3714752"/>
            <a:ext cx="300039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2071670" y="4500570"/>
            <a:ext cx="2714644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flipV="1">
            <a:off x="2428860" y="5357826"/>
            <a:ext cx="2571768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428596" y="64291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προσαρτημένοι αδένες (συκώτι,  πάγκρεας και σιελογόνοι αδένες)  παράγουν κάποιες ουσίες,  οι οποίες στη συνέχεια μπαίνουν μέσα στον πεπτικό σωλήνα,  για να βοηθήσουν στη διάσπαση της </a:t>
            </a:r>
            <a:r>
              <a:rPr lang="el-GR" dirty="0" smtClean="0"/>
              <a:t>τροφής,  </a:t>
            </a:r>
            <a:r>
              <a:rPr lang="el-GR" dirty="0" smtClean="0"/>
              <a:t>σε μικρότερα </a:t>
            </a:r>
            <a:r>
              <a:rPr lang="el-GR" dirty="0" smtClean="0"/>
              <a:t>κομμάτια.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428728" y="2857496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Ορισμένα ασπόνδυλα,  αντί </a:t>
            </a:r>
            <a:r>
              <a:rPr lang="el-GR" sz="2400" dirty="0" smtClean="0"/>
              <a:t>για πεπτικό σωλήνα </a:t>
            </a:r>
            <a:r>
              <a:rPr lang="el-GR" sz="2400" dirty="0" smtClean="0"/>
              <a:t> μπορεί να έχουν απλά μια πεπτική κοιλότητα </a:t>
            </a:r>
            <a:r>
              <a:rPr lang="el-GR" sz="2400" dirty="0" smtClean="0"/>
              <a:t>στην </a:t>
            </a:r>
            <a:r>
              <a:rPr lang="el-GR" sz="2400" dirty="0" smtClean="0"/>
              <a:t>οποία γίνεται </a:t>
            </a:r>
            <a:r>
              <a:rPr lang="el-GR" sz="2400" dirty="0" smtClean="0"/>
              <a:t>η πέψη, όπως στα σαρκοφάγα φυτά.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1" y="878576"/>
            <a:ext cx="3143240" cy="581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285720" y="642918"/>
            <a:ext cx="568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πεπτικό σύστημα </a:t>
            </a:r>
            <a:r>
              <a:rPr lang="el-GR" dirty="0" smtClean="0"/>
              <a:t>στα</a:t>
            </a:r>
            <a:r>
              <a:rPr lang="el-GR" b="1" dirty="0" smtClean="0"/>
              <a:t> ζ</a:t>
            </a:r>
            <a:r>
              <a:rPr lang="el-GR" dirty="0" smtClean="0"/>
              <a:t>ώα  μπορεί να αποτελείται  από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5" name="24 - Ορθογώνιο"/>
          <p:cNvSpPr/>
          <p:nvPr/>
        </p:nvSpPr>
        <p:spPr>
          <a:xfrm>
            <a:off x="357158" y="1928802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Την </a:t>
            </a:r>
            <a:r>
              <a:rPr lang="el-GR" b="1" dirty="0" smtClean="0"/>
              <a:t>πεπτική κοιλότητα ή τον πεπτικό σωλήνα </a:t>
            </a:r>
            <a:r>
              <a:rPr lang="el-GR" dirty="0" smtClean="0"/>
              <a:t>(στόμα, φάρυγγας, οισοφάγος, στομάχι, λεπτό και παχύ έντερο) :</a:t>
            </a:r>
            <a:endParaRPr lang="el-GR" dirty="0"/>
          </a:p>
        </p:txBody>
      </p:sp>
      <p:sp>
        <p:nvSpPr>
          <p:cNvPr id="26" name="25 - Ορθογώνιο"/>
          <p:cNvSpPr/>
          <p:nvPr/>
        </p:nvSpPr>
        <p:spPr>
          <a:xfrm>
            <a:off x="285720" y="4000504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Τους π</a:t>
            </a:r>
            <a:r>
              <a:rPr lang="el-GR" b="1" dirty="0" smtClean="0"/>
              <a:t>ροσαρτημένους αδένες </a:t>
            </a:r>
            <a:r>
              <a:rPr lang="el-GR" dirty="0" smtClean="0"/>
              <a:t>(σιελογόνοι αδένες ,συκώτι ή ήπαρ, πάγκρεα</a:t>
            </a:r>
            <a:r>
              <a:rPr lang="el-GR" dirty="0" smtClean="0"/>
              <a:t>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508</Words>
  <PresentationFormat>Προβολή στην οθόνη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56</cp:revision>
  <dcterms:created xsi:type="dcterms:W3CDTF">2023-11-17T20:34:37Z</dcterms:created>
  <dcterms:modified xsi:type="dcterms:W3CDTF">2023-11-18T19:23:56Z</dcterms:modified>
</cp:coreProperties>
</file>