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714"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28/1/2024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29058" y="2643182"/>
            <a:ext cx="4572000" cy="2585323"/>
          </a:xfrm>
          <a:prstGeom prst="rect">
            <a:avLst/>
          </a:prstGeom>
        </p:spPr>
        <p:txBody>
          <a:bodyPr>
            <a:spAutoFit/>
          </a:bodyPr>
          <a:lstStyle/>
          <a:p>
            <a:r>
              <a:rPr lang="el-GR" dirty="0" smtClean="0"/>
              <a:t> </a:t>
            </a:r>
          </a:p>
          <a:p>
            <a:r>
              <a:rPr lang="el-GR" dirty="0" smtClean="0"/>
              <a:t> </a:t>
            </a:r>
          </a:p>
          <a:p>
            <a:r>
              <a:rPr lang="el-GR" dirty="0" smtClean="0"/>
              <a:t>  </a:t>
            </a:r>
          </a:p>
          <a:p>
            <a:r>
              <a:rPr lang="el-GR" dirty="0" smtClean="0"/>
              <a:t> </a:t>
            </a:r>
          </a:p>
          <a:p>
            <a:r>
              <a:rPr lang="el-GR" dirty="0" smtClean="0"/>
              <a:t> </a:t>
            </a:r>
          </a:p>
          <a:p>
            <a:r>
              <a:rPr lang="el-GR" dirty="0" smtClean="0"/>
              <a:t/>
            </a:r>
            <a:br>
              <a:rPr lang="el-GR" dirty="0" smtClean="0"/>
            </a:br>
            <a:r>
              <a:rPr lang="el-GR" dirty="0" smtClean="0"/>
              <a:t> </a:t>
            </a:r>
          </a:p>
          <a:p>
            <a:r>
              <a:rPr lang="el-GR" dirty="0" smtClean="0"/>
              <a:t/>
            </a:r>
            <a:br>
              <a:rPr lang="el-GR" dirty="0" smtClean="0"/>
            </a:br>
            <a:endParaRPr lang="el-GR" dirty="0"/>
          </a:p>
        </p:txBody>
      </p:sp>
      <p:sp>
        <p:nvSpPr>
          <p:cNvPr id="5" name="4 - Ορθογώνιο"/>
          <p:cNvSpPr/>
          <p:nvPr/>
        </p:nvSpPr>
        <p:spPr>
          <a:xfrm>
            <a:off x="357158" y="0"/>
            <a:ext cx="8429684" cy="646331"/>
          </a:xfrm>
          <a:prstGeom prst="rect">
            <a:avLst/>
          </a:prstGeom>
        </p:spPr>
        <p:txBody>
          <a:bodyPr wrap="square">
            <a:spAutoFit/>
          </a:bodyPr>
          <a:lstStyle/>
          <a:p>
            <a:r>
              <a:rPr lang="el-GR" dirty="0" smtClean="0"/>
              <a:t>Για να έχουμε μία καλή υγεία θα πρέπει να ακολουθούμε την μεσογειακή διατροφή       ( μεσογειακή δίαιτα )</a:t>
            </a:r>
          </a:p>
        </p:txBody>
      </p:sp>
      <p:sp>
        <p:nvSpPr>
          <p:cNvPr id="6" name="5 - Ορθογώνιο"/>
          <p:cNvSpPr/>
          <p:nvPr/>
        </p:nvSpPr>
        <p:spPr>
          <a:xfrm>
            <a:off x="142844" y="714356"/>
            <a:ext cx="4189801" cy="369332"/>
          </a:xfrm>
          <a:prstGeom prst="rect">
            <a:avLst/>
          </a:prstGeom>
        </p:spPr>
        <p:txBody>
          <a:bodyPr wrap="none">
            <a:spAutoFit/>
          </a:bodyPr>
          <a:lstStyle/>
          <a:p>
            <a:r>
              <a:rPr lang="el-GR" dirty="0" smtClean="0"/>
              <a:t>η μεσογειακή δίαιτα περιλαμβάνει κυρίως</a:t>
            </a:r>
            <a:endParaRPr lang="el-GR" dirty="0"/>
          </a:p>
        </p:txBody>
      </p:sp>
      <p:sp>
        <p:nvSpPr>
          <p:cNvPr id="7" name="6 - Ορθογώνιο"/>
          <p:cNvSpPr/>
          <p:nvPr/>
        </p:nvSpPr>
        <p:spPr>
          <a:xfrm>
            <a:off x="142844" y="1130842"/>
            <a:ext cx="1552476" cy="369332"/>
          </a:xfrm>
          <a:prstGeom prst="rect">
            <a:avLst/>
          </a:prstGeom>
        </p:spPr>
        <p:txBody>
          <a:bodyPr wrap="none">
            <a:spAutoFit/>
          </a:bodyPr>
          <a:lstStyle/>
          <a:p>
            <a:pPr>
              <a:buClr>
                <a:schemeClr val="accent3">
                  <a:lumMod val="50000"/>
                </a:schemeClr>
              </a:buClr>
              <a:buSzPct val="170000"/>
              <a:buFont typeface="Wingdings" pitchFamily="2" charset="2"/>
              <a:buChar char="ü"/>
            </a:pPr>
            <a:r>
              <a:rPr lang="el-GR" dirty="0" smtClean="0"/>
              <a:t> Ελαιόλαδο</a:t>
            </a:r>
          </a:p>
        </p:txBody>
      </p:sp>
      <p:sp>
        <p:nvSpPr>
          <p:cNvPr id="8" name="7 - Ορθογώνιο"/>
          <p:cNvSpPr/>
          <p:nvPr/>
        </p:nvSpPr>
        <p:spPr>
          <a:xfrm>
            <a:off x="214282" y="1559470"/>
            <a:ext cx="1152880" cy="369332"/>
          </a:xfrm>
          <a:prstGeom prst="rect">
            <a:avLst/>
          </a:prstGeom>
        </p:spPr>
        <p:txBody>
          <a:bodyPr wrap="none">
            <a:spAutoFit/>
          </a:bodyPr>
          <a:lstStyle/>
          <a:p>
            <a:pPr>
              <a:buClr>
                <a:schemeClr val="accent3">
                  <a:lumMod val="50000"/>
                </a:schemeClr>
              </a:buClr>
              <a:buSzPct val="170000"/>
              <a:buFont typeface="Wingdings" pitchFamily="2" charset="2"/>
              <a:buChar char="ü"/>
            </a:pPr>
            <a:r>
              <a:rPr lang="el-GR" dirty="0" smtClean="0"/>
              <a:t> ψάρια</a:t>
            </a:r>
            <a:endParaRPr lang="el-GR" dirty="0"/>
          </a:p>
        </p:txBody>
      </p:sp>
      <p:sp>
        <p:nvSpPr>
          <p:cNvPr id="9" name="8 - Ορθογώνιο"/>
          <p:cNvSpPr/>
          <p:nvPr/>
        </p:nvSpPr>
        <p:spPr>
          <a:xfrm>
            <a:off x="285720" y="1988098"/>
            <a:ext cx="1232132" cy="369332"/>
          </a:xfrm>
          <a:prstGeom prst="rect">
            <a:avLst/>
          </a:prstGeom>
        </p:spPr>
        <p:txBody>
          <a:bodyPr wrap="none">
            <a:spAutoFit/>
          </a:bodyPr>
          <a:lstStyle/>
          <a:p>
            <a:pPr>
              <a:buClr>
                <a:schemeClr val="accent3">
                  <a:lumMod val="50000"/>
                </a:schemeClr>
              </a:buClr>
              <a:buSzPct val="170000"/>
              <a:buFont typeface="Wingdings" pitchFamily="2" charset="2"/>
              <a:buChar char="ü"/>
            </a:pPr>
            <a:r>
              <a:rPr lang="el-GR" dirty="0" smtClean="0"/>
              <a:t> όσπρια</a:t>
            </a:r>
            <a:endParaRPr lang="el-GR" dirty="0"/>
          </a:p>
        </p:txBody>
      </p:sp>
      <p:sp>
        <p:nvSpPr>
          <p:cNvPr id="10" name="9 - Ορθογώνιο"/>
          <p:cNvSpPr/>
          <p:nvPr/>
        </p:nvSpPr>
        <p:spPr>
          <a:xfrm>
            <a:off x="214282" y="2488164"/>
            <a:ext cx="3179332" cy="369332"/>
          </a:xfrm>
          <a:prstGeom prst="rect">
            <a:avLst/>
          </a:prstGeom>
        </p:spPr>
        <p:txBody>
          <a:bodyPr wrap="none">
            <a:spAutoFit/>
          </a:bodyPr>
          <a:lstStyle/>
          <a:p>
            <a:pPr>
              <a:buClr>
                <a:schemeClr val="accent3">
                  <a:lumMod val="50000"/>
                </a:schemeClr>
              </a:buClr>
              <a:buSzPct val="170000"/>
              <a:buFont typeface="Wingdings" pitchFamily="2" charset="2"/>
              <a:buChar char="ü"/>
            </a:pPr>
            <a:r>
              <a:rPr lang="el-GR" dirty="0" smtClean="0"/>
              <a:t> πολλά φρούτα και λαχανικά</a:t>
            </a:r>
            <a:endParaRPr lang="el-GR" dirty="0"/>
          </a:p>
        </p:txBody>
      </p:sp>
      <p:sp>
        <p:nvSpPr>
          <p:cNvPr id="11" name="10 - Ορθογώνιο"/>
          <p:cNvSpPr/>
          <p:nvPr/>
        </p:nvSpPr>
        <p:spPr>
          <a:xfrm>
            <a:off x="71406" y="3643314"/>
            <a:ext cx="3714776" cy="1200329"/>
          </a:xfrm>
          <a:prstGeom prst="rect">
            <a:avLst/>
          </a:prstGeom>
        </p:spPr>
        <p:txBody>
          <a:bodyPr wrap="square">
            <a:spAutoFit/>
          </a:bodyPr>
          <a:lstStyle/>
          <a:p>
            <a:r>
              <a:rPr lang="el-GR" dirty="0" smtClean="0"/>
              <a:t>Με αυτή τη διατροφή ο οργανισμός μας,  παίρνει όλες τις θρεπτικές ουσίες που του είναι απαραίτητες , αλλά και φυτικές ίνες.</a:t>
            </a:r>
            <a:endParaRPr lang="el-GR" dirty="0"/>
          </a:p>
        </p:txBody>
      </p:sp>
      <p:sp>
        <p:nvSpPr>
          <p:cNvPr id="12" name="11 - Ορθογώνιο"/>
          <p:cNvSpPr/>
          <p:nvPr/>
        </p:nvSpPr>
        <p:spPr>
          <a:xfrm>
            <a:off x="-32" y="5072074"/>
            <a:ext cx="4500594" cy="1200329"/>
          </a:xfrm>
          <a:prstGeom prst="rect">
            <a:avLst/>
          </a:prstGeom>
        </p:spPr>
        <p:txBody>
          <a:bodyPr wrap="square">
            <a:spAutoFit/>
          </a:bodyPr>
          <a:lstStyle/>
          <a:p>
            <a:r>
              <a:rPr lang="el-GR" dirty="0" smtClean="0"/>
              <a:t>Αν τρώμε συνέχεια κόκκινο κρέας ( μοσχάρι, αρνί, χοιρινό),     ενώ τρώμε λίγα φρούτα ( λίγες φυτικές ίνες), αυξάνεται  ο κίνδυνος για καρδιοπάθειες, και καρκίνο του εντέρου. </a:t>
            </a:r>
            <a:endParaRPr lang="el-GR" dirty="0"/>
          </a:p>
        </p:txBody>
      </p:sp>
      <p:pic>
        <p:nvPicPr>
          <p:cNvPr id="1026" name="Picture 2"/>
          <p:cNvPicPr>
            <a:picLocks noChangeAspect="1" noChangeArrowheads="1"/>
          </p:cNvPicPr>
          <p:nvPr/>
        </p:nvPicPr>
        <p:blipFill>
          <a:blip r:embed="rId2"/>
          <a:srcRect/>
          <a:stretch>
            <a:fillRect/>
          </a:stretch>
        </p:blipFill>
        <p:spPr bwMode="auto">
          <a:xfrm>
            <a:off x="4429124" y="500042"/>
            <a:ext cx="4572000" cy="6357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1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14290"/>
            <a:ext cx="8215370" cy="646331"/>
          </a:xfrm>
          <a:prstGeom prst="rect">
            <a:avLst/>
          </a:prstGeom>
        </p:spPr>
        <p:txBody>
          <a:bodyPr wrap="square">
            <a:spAutoFit/>
          </a:bodyPr>
          <a:lstStyle/>
          <a:p>
            <a:r>
              <a:rPr lang="el-GR" dirty="0" smtClean="0"/>
              <a:t>Είναι σημαντικό για την υγεία μας, να μασάμε καλά την τροφή μας, </a:t>
            </a:r>
            <a:r>
              <a:rPr lang="el-GR" b="1" dirty="0" smtClean="0"/>
              <a:t>άρα</a:t>
            </a:r>
            <a:r>
              <a:rPr lang="el-GR" dirty="0" smtClean="0"/>
              <a:t> θα πρέπει να έχουμε </a:t>
            </a:r>
            <a:r>
              <a:rPr lang="el-GR" b="1" dirty="0" smtClean="0"/>
              <a:t>υγιή και γερά δόντια </a:t>
            </a:r>
            <a:endParaRPr lang="el-GR" b="1" dirty="0"/>
          </a:p>
        </p:txBody>
      </p:sp>
      <p:sp>
        <p:nvSpPr>
          <p:cNvPr id="5" name="4 - Ορθογώνιο"/>
          <p:cNvSpPr/>
          <p:nvPr/>
        </p:nvSpPr>
        <p:spPr>
          <a:xfrm>
            <a:off x="357158" y="1357298"/>
            <a:ext cx="8358246" cy="923330"/>
          </a:xfrm>
          <a:prstGeom prst="rect">
            <a:avLst/>
          </a:prstGeom>
        </p:spPr>
        <p:txBody>
          <a:bodyPr wrap="square">
            <a:spAutoFit/>
          </a:bodyPr>
          <a:lstStyle/>
          <a:p>
            <a:r>
              <a:rPr lang="el-GR" dirty="0" smtClean="0"/>
              <a:t>Μέσα στο στόμα μας, και ανάμεσα στα δόντια μας, ζουν πολύ μικροοργανισμοί.  Αυτοί οι μικροοργανισμοί  τρέφονται με σάκχαρα,  τα οποία τα βρίσκουν από την τροφή που βάζουμε κάθε φορά στο στόμα μας.</a:t>
            </a:r>
            <a:endParaRPr lang="el-GR" dirty="0"/>
          </a:p>
        </p:txBody>
      </p:sp>
      <p:sp>
        <p:nvSpPr>
          <p:cNvPr id="6" name="5 - Ορθογώνιο"/>
          <p:cNvSpPr/>
          <p:nvPr/>
        </p:nvSpPr>
        <p:spPr>
          <a:xfrm>
            <a:off x="285720" y="4714884"/>
            <a:ext cx="4643470" cy="1754326"/>
          </a:xfrm>
          <a:prstGeom prst="rect">
            <a:avLst/>
          </a:prstGeom>
        </p:spPr>
        <p:txBody>
          <a:bodyPr wrap="square">
            <a:spAutoFit/>
          </a:bodyPr>
          <a:lstStyle/>
          <a:p>
            <a:r>
              <a:rPr lang="el-GR" dirty="0" smtClean="0"/>
              <a:t>Οι μικροοργανισμοί  τρέφονται με σάκχαρα, και στη συνέχεια απελευθερώνουν (αποβάλλουν) οξέα.</a:t>
            </a:r>
          </a:p>
          <a:p>
            <a:r>
              <a:rPr lang="el-GR" dirty="0" smtClean="0"/>
              <a:t>Αυτά τα οξέα καταστρέφουν  την αδαμαντίνη και στη συνέχεια την οδοντίνη των δοντιών μας,  και έτσι προκαλείται </a:t>
            </a:r>
            <a:r>
              <a:rPr lang="el-GR" b="1" dirty="0" smtClean="0"/>
              <a:t>τερηδόνα</a:t>
            </a:r>
            <a:endParaRPr lang="el-GR" b="1" dirty="0"/>
          </a:p>
        </p:txBody>
      </p:sp>
      <p:pic>
        <p:nvPicPr>
          <p:cNvPr id="4098" name="Picture 2"/>
          <p:cNvPicPr>
            <a:picLocks noChangeAspect="1" noChangeArrowheads="1"/>
          </p:cNvPicPr>
          <p:nvPr/>
        </p:nvPicPr>
        <p:blipFill>
          <a:blip r:embed="rId2"/>
          <a:srcRect/>
          <a:stretch>
            <a:fillRect/>
          </a:stretch>
        </p:blipFill>
        <p:spPr bwMode="auto">
          <a:xfrm>
            <a:off x="5630863" y="4572008"/>
            <a:ext cx="3513137" cy="19589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8596" y="2428868"/>
            <a:ext cx="3190771" cy="1608997"/>
          </a:xfrm>
          <a:prstGeom prst="rect">
            <a:avLst/>
          </a:prstGeom>
          <a:noFill/>
          <a:ln w="9525">
            <a:noFill/>
            <a:miter lim="800000"/>
            <a:headEnd/>
            <a:tailEnd/>
          </a:ln>
          <a:effectLst/>
        </p:spPr>
      </p:pic>
      <p:cxnSp>
        <p:nvCxnSpPr>
          <p:cNvPr id="11" name="10 - Ευθύγραμμο βέλος σύνδεσης"/>
          <p:cNvCxnSpPr/>
          <p:nvPr/>
        </p:nvCxnSpPr>
        <p:spPr>
          <a:xfrm flipV="1">
            <a:off x="3286116" y="3071810"/>
            <a:ext cx="1500198"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5000628" y="2786058"/>
            <a:ext cx="1791131" cy="369332"/>
          </a:xfrm>
          <a:prstGeom prst="rect">
            <a:avLst/>
          </a:prstGeom>
        </p:spPr>
        <p:txBody>
          <a:bodyPr wrap="none">
            <a:spAutoFit/>
          </a:bodyPr>
          <a:lstStyle/>
          <a:p>
            <a:r>
              <a:rPr lang="el-GR" dirty="0" smtClean="0"/>
              <a:t>μικροοργανισμοί</a:t>
            </a:r>
            <a:endParaRPr lang="el-GR" dirty="0"/>
          </a:p>
        </p:txBody>
      </p:sp>
      <p:sp>
        <p:nvSpPr>
          <p:cNvPr id="13" name="12 - Ορθογώνιο"/>
          <p:cNvSpPr/>
          <p:nvPr/>
        </p:nvSpPr>
        <p:spPr>
          <a:xfrm>
            <a:off x="6858016" y="5357826"/>
            <a:ext cx="1986506" cy="369332"/>
          </a:xfrm>
          <a:prstGeom prst="rect">
            <a:avLst/>
          </a:prstGeom>
        </p:spPr>
        <p:txBody>
          <a:bodyPr wrap="none">
            <a:spAutoFit/>
          </a:bodyPr>
          <a:lstStyle/>
          <a:p>
            <a:r>
              <a:rPr lang="el-GR" b="1" dirty="0" smtClean="0"/>
              <a:t>Δόντι με τερηδόνα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1000" fill="hold"/>
                                        <p:tgtEl>
                                          <p:spTgt spid="4099"/>
                                        </p:tgtEl>
                                        <p:attrNameLst>
                                          <p:attrName>ppt_w</p:attrName>
                                        </p:attrNameLst>
                                      </p:cBhvr>
                                      <p:tavLst>
                                        <p:tav tm="0">
                                          <p:val>
                                            <p:strVal val="#ppt_w*0.70"/>
                                          </p:val>
                                        </p:tav>
                                        <p:tav tm="100000">
                                          <p:val>
                                            <p:strVal val="#ppt_w"/>
                                          </p:val>
                                        </p:tav>
                                      </p:tavLst>
                                    </p:anim>
                                    <p:anim calcmode="lin" valueType="num">
                                      <p:cBhvr>
                                        <p:cTn id="15" dur="1000" fill="hold"/>
                                        <p:tgtEl>
                                          <p:spTgt spid="4099"/>
                                        </p:tgtEl>
                                        <p:attrNameLst>
                                          <p:attrName>ppt_h</p:attrName>
                                        </p:attrNameLst>
                                      </p:cBhvr>
                                      <p:tavLst>
                                        <p:tav tm="0">
                                          <p:val>
                                            <p:strVal val="#ppt_h"/>
                                          </p:val>
                                        </p:tav>
                                        <p:tav tm="100000">
                                          <p:val>
                                            <p:strVal val="#ppt_h"/>
                                          </p:val>
                                        </p:tav>
                                      </p:tavLst>
                                    </p:anim>
                                    <p:animEffect transition="in" filter="fade">
                                      <p:cBhvr>
                                        <p:cTn id="16" dur="10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p:cTn id="42" dur="1000" fill="hold"/>
                                        <p:tgtEl>
                                          <p:spTgt spid="4098"/>
                                        </p:tgtEl>
                                        <p:attrNameLst>
                                          <p:attrName>ppt_w</p:attrName>
                                        </p:attrNameLst>
                                      </p:cBhvr>
                                      <p:tavLst>
                                        <p:tav tm="0">
                                          <p:val>
                                            <p:strVal val="#ppt_w*0.70"/>
                                          </p:val>
                                        </p:tav>
                                        <p:tav tm="100000">
                                          <p:val>
                                            <p:strVal val="#ppt_w"/>
                                          </p:val>
                                        </p:tav>
                                      </p:tavLst>
                                    </p:anim>
                                    <p:anim calcmode="lin" valueType="num">
                                      <p:cBhvr>
                                        <p:cTn id="43" dur="1000" fill="hold"/>
                                        <p:tgtEl>
                                          <p:spTgt spid="4098"/>
                                        </p:tgtEl>
                                        <p:attrNameLst>
                                          <p:attrName>ppt_h</p:attrName>
                                        </p:attrNameLst>
                                      </p:cBhvr>
                                      <p:tavLst>
                                        <p:tav tm="0">
                                          <p:val>
                                            <p:strVal val="#ppt_h"/>
                                          </p:val>
                                        </p:tav>
                                        <p:tav tm="100000">
                                          <p:val>
                                            <p:strVal val="#ppt_h"/>
                                          </p:val>
                                        </p:tav>
                                      </p:tavLst>
                                    </p:anim>
                                    <p:animEffect transition="in" filter="fade">
                                      <p:cBhvr>
                                        <p:cTn id="44" dur="1000"/>
                                        <p:tgtEl>
                                          <p:spTgt spid="409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428604"/>
            <a:ext cx="6858048" cy="646331"/>
          </a:xfrm>
          <a:prstGeom prst="rect">
            <a:avLst/>
          </a:prstGeom>
        </p:spPr>
        <p:txBody>
          <a:bodyPr wrap="square">
            <a:spAutoFit/>
          </a:bodyPr>
          <a:lstStyle/>
          <a:p>
            <a:r>
              <a:rPr lang="el-GR" dirty="0" smtClean="0"/>
              <a:t>Είναι σημαντικό για την υγεία μας να μασάμε καλά την τροφή μας, </a:t>
            </a:r>
            <a:r>
              <a:rPr lang="el-GR" b="1" dirty="0" smtClean="0"/>
              <a:t>άρα</a:t>
            </a:r>
            <a:r>
              <a:rPr lang="el-GR" dirty="0" smtClean="0"/>
              <a:t> θα πρέπει να έχουμε υγιή και γερά δόντια </a:t>
            </a:r>
            <a:endParaRPr lang="el-GR" dirty="0"/>
          </a:p>
        </p:txBody>
      </p:sp>
      <p:sp>
        <p:nvSpPr>
          <p:cNvPr id="7" name="6 - Ορθογώνιο"/>
          <p:cNvSpPr/>
          <p:nvPr/>
        </p:nvSpPr>
        <p:spPr>
          <a:xfrm>
            <a:off x="2928926" y="4857760"/>
            <a:ext cx="5857916" cy="1754326"/>
          </a:xfrm>
          <a:prstGeom prst="rect">
            <a:avLst/>
          </a:prstGeom>
        </p:spPr>
        <p:txBody>
          <a:bodyPr wrap="square">
            <a:spAutoFit/>
          </a:bodyPr>
          <a:lstStyle/>
          <a:p>
            <a:r>
              <a:rPr lang="el-GR" dirty="0" smtClean="0"/>
              <a:t/>
            </a:r>
            <a:br>
              <a:rPr lang="el-GR" dirty="0" smtClean="0"/>
            </a:br>
            <a:r>
              <a:rPr lang="el-GR" dirty="0" smtClean="0"/>
              <a:t> </a:t>
            </a:r>
            <a:r>
              <a:rPr lang="el-GR" b="1" dirty="0" smtClean="0"/>
              <a:t>πρέπει</a:t>
            </a:r>
            <a:r>
              <a:rPr lang="el-GR" dirty="0" smtClean="0"/>
              <a:t> να </a:t>
            </a:r>
            <a:r>
              <a:rPr lang="el-GR" b="1" dirty="0" smtClean="0"/>
              <a:t>πλένουμε τακτικά τα δόντια μας</a:t>
            </a:r>
            <a:r>
              <a:rPr lang="el-GR" dirty="0" smtClean="0"/>
              <a:t>, ώστε να μειώνεται ο αριθμός των μικροοργανισμών που ζουν στο στόμα μας</a:t>
            </a:r>
          </a:p>
          <a:p>
            <a:r>
              <a:rPr lang="el-GR" dirty="0" smtClean="0"/>
              <a:t/>
            </a:r>
            <a:br>
              <a:rPr lang="el-GR" dirty="0" smtClean="0"/>
            </a:br>
            <a:endParaRPr lang="el-GR" dirty="0"/>
          </a:p>
        </p:txBody>
      </p:sp>
      <p:pic>
        <p:nvPicPr>
          <p:cNvPr id="3074" name="Picture 2"/>
          <p:cNvPicPr>
            <a:picLocks noChangeAspect="1" noChangeArrowheads="1"/>
          </p:cNvPicPr>
          <p:nvPr/>
        </p:nvPicPr>
        <p:blipFill>
          <a:blip r:embed="rId2"/>
          <a:srcRect/>
          <a:stretch>
            <a:fillRect/>
          </a:stretch>
        </p:blipFill>
        <p:spPr bwMode="auto">
          <a:xfrm>
            <a:off x="4929190" y="1142984"/>
            <a:ext cx="3878277" cy="2479686"/>
          </a:xfrm>
          <a:prstGeom prst="rect">
            <a:avLst/>
          </a:prstGeom>
          <a:noFill/>
          <a:ln w="9525">
            <a:noFill/>
            <a:miter lim="800000"/>
            <a:headEnd/>
            <a:tailEnd/>
          </a:ln>
          <a:effectLst/>
        </p:spPr>
      </p:pic>
      <p:sp>
        <p:nvSpPr>
          <p:cNvPr id="8" name="7 - TextBox"/>
          <p:cNvSpPr txBox="1"/>
          <p:nvPr/>
        </p:nvSpPr>
        <p:spPr>
          <a:xfrm>
            <a:off x="5786446" y="3714752"/>
            <a:ext cx="2428892" cy="369332"/>
          </a:xfrm>
          <a:prstGeom prst="rect">
            <a:avLst/>
          </a:prstGeom>
          <a:noFill/>
        </p:spPr>
        <p:txBody>
          <a:bodyPr wrap="square" rtlCol="0">
            <a:spAutoFit/>
          </a:bodyPr>
          <a:lstStyle/>
          <a:p>
            <a:r>
              <a:rPr lang="el-GR" b="1" dirty="0" smtClean="0"/>
              <a:t>Προχωρημένη ουλίτιδα</a:t>
            </a:r>
            <a:endParaRPr lang="el-GR" b="1" dirty="0"/>
          </a:p>
        </p:txBody>
      </p:sp>
      <p:sp>
        <p:nvSpPr>
          <p:cNvPr id="9" name="8 - Ορθογώνιο"/>
          <p:cNvSpPr/>
          <p:nvPr/>
        </p:nvSpPr>
        <p:spPr>
          <a:xfrm>
            <a:off x="857224" y="1857364"/>
            <a:ext cx="3857620" cy="1477328"/>
          </a:xfrm>
          <a:prstGeom prst="rect">
            <a:avLst/>
          </a:prstGeom>
        </p:spPr>
        <p:txBody>
          <a:bodyPr wrap="square">
            <a:spAutoFit/>
          </a:bodyPr>
          <a:lstStyle/>
          <a:p>
            <a:r>
              <a:rPr lang="el-GR" dirty="0" smtClean="0"/>
              <a:t>Μάλιστα τα οξέα που προέρχονται από αυτούς τους μικροοργανισμούς μπορούν να καταστρέψουν και τα ούλα μας,  και έτσι παθαίνουμε </a:t>
            </a:r>
            <a:r>
              <a:rPr lang="el-GR" b="1" dirty="0" smtClean="0"/>
              <a:t>ουλίτιδα</a:t>
            </a:r>
          </a:p>
        </p:txBody>
      </p:sp>
      <p:pic>
        <p:nvPicPr>
          <p:cNvPr id="1026" name="Picture 2"/>
          <p:cNvPicPr>
            <a:picLocks noChangeAspect="1" noChangeArrowheads="1"/>
          </p:cNvPicPr>
          <p:nvPr/>
        </p:nvPicPr>
        <p:blipFill>
          <a:blip r:embed="rId3"/>
          <a:srcRect/>
          <a:stretch>
            <a:fillRect/>
          </a:stretch>
        </p:blipFill>
        <p:spPr bwMode="auto">
          <a:xfrm>
            <a:off x="0" y="3709987"/>
            <a:ext cx="2690813" cy="3148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44" y="2285992"/>
            <a:ext cx="8781407" cy="26828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163</Words>
  <PresentationFormat>Προβολή στην οθόνη (4:3)</PresentationFormat>
  <Paragraphs>26</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Διαφάνεια 1</vt:lpstr>
      <vt:lpstr>Διαφάνεια 2</vt:lpstr>
      <vt:lpstr>Διαφάνεια 3</vt:lpstr>
      <vt:lpstr>Διαφάνεια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hp pc</dc:creator>
  <cp:lastModifiedBy>hp pc</cp:lastModifiedBy>
  <cp:revision>9</cp:revision>
  <dcterms:created xsi:type="dcterms:W3CDTF">2024-01-28T10:01:45Z</dcterms:created>
  <dcterms:modified xsi:type="dcterms:W3CDTF">2024-01-28T12:04:35Z</dcterms:modified>
</cp:coreProperties>
</file>