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27" r:id="rId3"/>
    <p:sldId id="328" r:id="rId4"/>
    <p:sldId id="329" r:id="rId5"/>
    <p:sldId id="33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613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C071-8FFC-4690-A452-1F35B26740A3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357158" y="214290"/>
            <a:ext cx="857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b="1" u="sng" dirty="0" smtClean="0"/>
              <a:t>τροφή</a:t>
            </a:r>
            <a:r>
              <a:rPr lang="el-GR" sz="2000" dirty="0" smtClean="0"/>
              <a:t> περιέχει τις ακόλουθες θρεπτικές ουσίες: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6929422" y="3000372"/>
            <a:ext cx="2214578" cy="101566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Πρωτεΐνες  </a:t>
            </a:r>
            <a:r>
              <a:rPr lang="el-GR" sz="2000" dirty="0" smtClean="0"/>
              <a:t>(βρίσκονται σε κρέατα , αυγά κ.α.)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678" y="1928802"/>
            <a:ext cx="584943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ρθογώνιο"/>
          <p:cNvSpPr/>
          <p:nvPr/>
        </p:nvSpPr>
        <p:spPr>
          <a:xfrm>
            <a:off x="0" y="928670"/>
            <a:ext cx="5072098" cy="707886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Υδατάνθρακες  </a:t>
            </a:r>
            <a:r>
              <a:rPr lang="el-GR" sz="2000" dirty="0" smtClean="0"/>
              <a:t>(βρίσκονται σε ψωμί, ζυμαρικά κ.α.)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5072066" y="6150114"/>
            <a:ext cx="4071934" cy="707886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Λίπος  </a:t>
            </a:r>
            <a:r>
              <a:rPr lang="el-GR" sz="2000" smtClean="0"/>
              <a:t>(</a:t>
            </a:r>
            <a:r>
              <a:rPr lang="el-GR" sz="2000" smtClean="0"/>
              <a:t>βρίσκεται </a:t>
            </a:r>
            <a:r>
              <a:rPr lang="el-GR" sz="2000" dirty="0" smtClean="0"/>
              <a:t>σε τυριά, γάλα κ.α.)</a:t>
            </a:r>
          </a:p>
        </p:txBody>
      </p:sp>
      <p:sp>
        <p:nvSpPr>
          <p:cNvPr id="17" name="16 - Ορθογώνιο"/>
          <p:cNvSpPr/>
          <p:nvPr/>
        </p:nvSpPr>
        <p:spPr>
          <a:xfrm>
            <a:off x="6215074" y="571480"/>
            <a:ext cx="2928926" cy="101566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Βιταμίνες και μέταλλα   </a:t>
            </a:r>
            <a:r>
              <a:rPr lang="el-GR" sz="2000" dirty="0" smtClean="0"/>
              <a:t>(βρίσκονται σε φρούτα, ξηρούς καρπούς κ.α.)</a:t>
            </a: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flipV="1">
            <a:off x="5143504" y="3357562"/>
            <a:ext cx="2071702" cy="85725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3714744" y="5214950"/>
            <a:ext cx="1785950" cy="1143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10800000">
            <a:off x="1357290" y="1285860"/>
            <a:ext cx="1785950" cy="135732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rot="5400000" flipH="1" flipV="1">
            <a:off x="4710114" y="1076308"/>
            <a:ext cx="1785950" cy="16335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571472" y="285728"/>
            <a:ext cx="857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Ένας ζωντανός οργανισμός χρησιμοποιεί τις ουσίες της τροφής: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714348" y="1000108"/>
            <a:ext cx="5429288" cy="400110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  <a:buSzPct val="200000"/>
              <a:buFont typeface="Wingdings" pitchFamily="2" charset="2"/>
              <a:buChar char="ü"/>
            </a:pPr>
            <a:r>
              <a:rPr lang="el-GR" sz="2000" dirty="0" smtClean="0"/>
              <a:t>Για να πάρει ενέργεια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463995"/>
            <a:ext cx="3500430" cy="239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ρθογώνιο"/>
          <p:cNvSpPr/>
          <p:nvPr/>
        </p:nvSpPr>
        <p:spPr>
          <a:xfrm>
            <a:off x="714348" y="1785926"/>
            <a:ext cx="6858048" cy="400110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  <a:buSzPct val="200000"/>
              <a:buFont typeface="Wingdings" pitchFamily="2" charset="2"/>
              <a:buChar char="ü"/>
            </a:pPr>
            <a:r>
              <a:rPr lang="el-GR" sz="2000" dirty="0" smtClean="0"/>
              <a:t>Να αναπτύσσεται (από μικρός γίνεται μεγάλος)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571472" y="2571744"/>
            <a:ext cx="7929618" cy="707886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  <a:buSzPct val="200000"/>
              <a:buFont typeface="Wingdings" pitchFamily="2" charset="2"/>
              <a:buChar char="ü"/>
            </a:pPr>
            <a:r>
              <a:rPr lang="el-GR" sz="2000" dirty="0" smtClean="0"/>
              <a:t>Να διατηρεί την δομή του (π.χ. να φτιάχνει καινούρια κύτταρα όταν τα παλιά κύτταρα πεθαίνουν κ.α.)</a:t>
            </a:r>
          </a:p>
        </p:txBody>
      </p:sp>
      <p:sp>
        <p:nvSpPr>
          <p:cNvPr id="17" name="16 - Ορθογώνιο"/>
          <p:cNvSpPr/>
          <p:nvPr/>
        </p:nvSpPr>
        <p:spPr>
          <a:xfrm>
            <a:off x="714348" y="4000504"/>
            <a:ext cx="4429156" cy="1323439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  <a:buSzPct val="200000"/>
              <a:buFont typeface="Wingdings" pitchFamily="2" charset="2"/>
              <a:buChar char="ü"/>
            </a:pPr>
            <a:r>
              <a:rPr lang="el-GR" sz="2000" dirty="0" smtClean="0"/>
              <a:t>Να εκτελεί τις διάφορες λειτουργίες του (</a:t>
            </a:r>
            <a:r>
              <a:rPr lang="el-GR" sz="2000" dirty="0" err="1" smtClean="0"/>
              <a:t>π.χ</a:t>
            </a:r>
            <a:r>
              <a:rPr lang="el-GR" sz="2000" dirty="0" smtClean="0"/>
              <a:t> να χτυπάει η καρδιά του, να διατηρεί την θερμοκρασία του σώματος σταθερή κ.α. ), και να παραμένει υγιής.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214282" y="4071942"/>
            <a:ext cx="3786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</a:t>
            </a:r>
            <a:r>
              <a:rPr lang="el-GR" b="1" u="sng" dirty="0" smtClean="0"/>
              <a:t>Άρα είναι λάθος </a:t>
            </a:r>
            <a:r>
              <a:rPr lang="el-GR" dirty="0" smtClean="0"/>
              <a:t>σε μία μέρα να τρώμε μόνο τηγανητές πατάτες,  και να παίρνουμε μόνο υδατάνθρακες και λίπος και όχι πρωτεΐνες, βιταμίνες και μέταλλα …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71472" y="285728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Ισορροπημένη διατροφή </a:t>
            </a:r>
            <a:r>
              <a:rPr lang="el-GR" dirty="0" smtClean="0"/>
              <a:t>σημαίνει ότι κάθε μέρα ο άνθρωπος, πρέπει να τρώει διάφορα είδη τροφής, ώστε να παίρνει όλες τις θρεπτικές ουσίες που του είναι απαραίτητες 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642910" y="1785926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Δηλαδή</a:t>
            </a:r>
            <a:r>
              <a:rPr lang="el-GR" dirty="0" smtClean="0"/>
              <a:t> να τρώει τροφές που είναι πλούσιες σε πρωτεΐνες, τροφές που είναι πλούσιες υδατάνθρακες,  και τροφές που </a:t>
            </a:r>
            <a:r>
              <a:rPr lang="el-GR" smtClean="0"/>
              <a:t>περιέχουν   </a:t>
            </a:r>
            <a:r>
              <a:rPr lang="el-GR" dirty="0" smtClean="0"/>
              <a:t>λίπη και βιταμίνες, καθημερινώς.</a:t>
            </a:r>
            <a:endParaRPr lang="el-G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354379"/>
            <a:ext cx="5309353" cy="350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571472" y="285728"/>
            <a:ext cx="857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ποσότητα της τροφής που πρέπει να τρώει καθημερινά ο άνθρωπος, εξαρτάται από: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714348" y="1142984"/>
            <a:ext cx="7929618" cy="707886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  <a:buSzPct val="200000"/>
              <a:buFont typeface="Wingdings" pitchFamily="2" charset="2"/>
              <a:buChar char="ü"/>
            </a:pPr>
            <a:r>
              <a:rPr lang="el-GR" sz="2000" dirty="0" smtClean="0"/>
              <a:t>Την ηλικία του ανθρώπου (παράδειγμα ένα μωρό τρώει πολύ λιγότερο, από ένα μεγάλο παιδί)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463995"/>
            <a:ext cx="3500430" cy="239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ρθογώνιο"/>
          <p:cNvSpPr/>
          <p:nvPr/>
        </p:nvSpPr>
        <p:spPr>
          <a:xfrm>
            <a:off x="857224" y="2571744"/>
            <a:ext cx="6858048" cy="400110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  <a:buSzPct val="200000"/>
              <a:buFont typeface="Wingdings" pitchFamily="2" charset="2"/>
              <a:buChar char="ü"/>
            </a:pPr>
            <a:r>
              <a:rPr lang="el-GR" sz="2000" dirty="0" smtClean="0"/>
              <a:t>Το φύλο του ανθρώπου (αν είναι άντρας ή γυναίκα)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642910" y="4000504"/>
            <a:ext cx="4857784" cy="1323439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  <a:buSzPct val="200000"/>
              <a:buFont typeface="Wingdings" pitchFamily="2" charset="2"/>
              <a:buChar char="ü"/>
            </a:pPr>
            <a:r>
              <a:rPr lang="el-GR" sz="2000" dirty="0" smtClean="0"/>
              <a:t>Τις καθημερινές του δραστηριότητες (παράδειγμα ένας άνθρωπος που κάθεται, πρέπει να τρώει λιγότερο από ένας άνθρωπο που αθλείται).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3" y="3173355"/>
            <a:ext cx="3571868" cy="36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214282" y="1285860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Όταν τρώμε περισσότερη τροφή από αυτή που χρειάζεται ο  οργανισμός μας,  τότε αυτή η επιπλέον τροφή αποθηκεύεται στο σώμα μας με τη μορφή λίπους.  </a:t>
            </a:r>
          </a:p>
          <a:p>
            <a:endParaRPr lang="el-GR" dirty="0" smtClean="0"/>
          </a:p>
          <a:p>
            <a:r>
              <a:rPr lang="el-GR" dirty="0" smtClean="0"/>
              <a:t>Αν αυτό γίνεται για μεγάλο χρονικό διάστημα, τότε το αποτέλεσμα είναι να παχύνουμε.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chemeClr val="accent2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5678</TotalTime>
  <Words>242</Words>
  <Application>Microsoft Office PowerPoint</Application>
  <PresentationFormat>Προβολή στην οθόνη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356</cp:revision>
  <dcterms:created xsi:type="dcterms:W3CDTF">2020-10-16T14:29:08Z</dcterms:created>
  <dcterms:modified xsi:type="dcterms:W3CDTF">2023-12-03T17:52:41Z</dcterms:modified>
</cp:coreProperties>
</file>