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318" r:id="rId3"/>
    <p:sldId id="327" r:id="rId4"/>
    <p:sldId id="328" r:id="rId5"/>
    <p:sldId id="329" r:id="rId6"/>
    <p:sldId id="330" r:id="rId7"/>
    <p:sldId id="320" r:id="rId8"/>
    <p:sldId id="334" r:id="rId9"/>
    <p:sldId id="333" r:id="rId10"/>
    <p:sldId id="321" r:id="rId11"/>
    <p:sldId id="322" r:id="rId12"/>
    <p:sldId id="323" r:id="rId13"/>
    <p:sldId id="325" r:id="rId14"/>
    <p:sldId id="324" r:id="rId15"/>
    <p:sldId id="33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4" autoAdjust="0"/>
    <p:restoredTop sz="94613" autoAdjust="0"/>
  </p:normalViewPr>
  <p:slideViewPr>
    <p:cSldViewPr>
      <p:cViewPr>
        <p:scale>
          <a:sx n="70" d="100"/>
          <a:sy n="70" d="100"/>
        </p:scale>
        <p:origin x="-2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57158" y="214290"/>
            <a:ext cx="857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</a:t>
            </a:r>
            <a:r>
              <a:rPr lang="el-GR" sz="2000" b="1" u="sng" dirty="0" smtClean="0"/>
              <a:t>τροφή</a:t>
            </a:r>
            <a:r>
              <a:rPr lang="el-GR" sz="2000" dirty="0" smtClean="0"/>
              <a:t> περιέχει τις ακόλουθες θρεπτικές ουσίες: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6929422" y="3000372"/>
            <a:ext cx="2214578" cy="101566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Πρωτεΐνες  </a:t>
            </a:r>
            <a:r>
              <a:rPr lang="el-GR" sz="2000" dirty="0" smtClean="0"/>
              <a:t>(βρίσκονται σε κρέατα , αυγά κ.α.)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678" y="1928802"/>
            <a:ext cx="58494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- Ορθογώνιο"/>
          <p:cNvSpPr/>
          <p:nvPr/>
        </p:nvSpPr>
        <p:spPr>
          <a:xfrm>
            <a:off x="0" y="928670"/>
            <a:ext cx="5072098" cy="70788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Υδατάνθρακες </a:t>
            </a:r>
            <a:r>
              <a:rPr lang="el-GR" sz="2000" b="1" dirty="0" err="1" smtClean="0"/>
              <a:t>π.χ</a:t>
            </a:r>
            <a:r>
              <a:rPr lang="el-GR" sz="2000" b="1" dirty="0" smtClean="0"/>
              <a:t> </a:t>
            </a:r>
            <a:r>
              <a:rPr lang="el-GR" sz="2000" b="1" dirty="0" smtClean="0"/>
              <a:t>άμυλο </a:t>
            </a:r>
            <a:r>
              <a:rPr lang="el-GR" sz="2000" dirty="0" smtClean="0"/>
              <a:t>(βρίσκονται </a:t>
            </a:r>
            <a:r>
              <a:rPr lang="el-GR" sz="2000" dirty="0" smtClean="0"/>
              <a:t>σε ψωμί, ζυμαρικά κ.α.)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5072066" y="6150114"/>
            <a:ext cx="4071934" cy="70788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Λίπος  </a:t>
            </a:r>
            <a:r>
              <a:rPr lang="el-GR" sz="2000" dirty="0" smtClean="0"/>
              <a:t>(βρίσκεται  σε τυριά, γάλα κ.α.)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6215074" y="571480"/>
            <a:ext cx="2928926" cy="101566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2000" b="1" dirty="0" smtClean="0"/>
              <a:t>Βιταμίνες και μέταλλα   </a:t>
            </a:r>
            <a:r>
              <a:rPr lang="el-GR" sz="2000" dirty="0" smtClean="0"/>
              <a:t>(βρίσκονται σε φρούτα, ξηρούς καρπούς κ.α.)</a:t>
            </a: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V="1">
            <a:off x="5143504" y="3357562"/>
            <a:ext cx="2071702" cy="85725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3714744" y="5214950"/>
            <a:ext cx="1785950" cy="1143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0800000">
            <a:off x="1357290" y="1285860"/>
            <a:ext cx="1785950" cy="135732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5400000" flipH="1" flipV="1">
            <a:off x="4710114" y="1076308"/>
            <a:ext cx="1785950" cy="16335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- Ομάδα"/>
          <p:cNvGrpSpPr/>
          <p:nvPr/>
        </p:nvGrpSpPr>
        <p:grpSpPr>
          <a:xfrm>
            <a:off x="4429156" y="0"/>
            <a:ext cx="3715039" cy="6708485"/>
            <a:chOff x="6572001" y="0"/>
            <a:chExt cx="3715039" cy="670848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001" y="3286124"/>
              <a:ext cx="3715039" cy="342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2264" y="0"/>
              <a:ext cx="2252666" cy="342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5 - Ομάδα"/>
          <p:cNvGrpSpPr/>
          <p:nvPr/>
        </p:nvGrpSpPr>
        <p:grpSpPr>
          <a:xfrm>
            <a:off x="8286744" y="5357826"/>
            <a:ext cx="857256" cy="1500174"/>
            <a:chOff x="6786578" y="3450469"/>
            <a:chExt cx="2357423" cy="34075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17" y="3450469"/>
              <a:ext cx="2285984" cy="340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- TextBox"/>
            <p:cNvSpPr txBox="1"/>
            <p:nvPr/>
          </p:nvSpPr>
          <p:spPr>
            <a:xfrm>
              <a:off x="6786578" y="4381836"/>
              <a:ext cx="1428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/>
                <a:t>Ο</a:t>
              </a:r>
              <a:endParaRPr lang="el-GR" sz="1100" dirty="0"/>
            </a:p>
          </p:txBody>
        </p:sp>
      </p:grpSp>
      <p:sp>
        <p:nvSpPr>
          <p:cNvPr id="9" name="8 - Ορθογώνιο"/>
          <p:cNvSpPr/>
          <p:nvPr/>
        </p:nvSpPr>
        <p:spPr>
          <a:xfrm>
            <a:off x="0" y="5657671"/>
            <a:ext cx="4286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τροφή (βλωμός) κινείται προς το στομάχι, καθώς ο οισοφάγος κάνει περισταλτικές κινήσεις (δηλαδή συστέλλεται –διαστέλλεται).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Μετά την μάσηση ο βλωμός (μπουκιά φαγητό)  περνά στον </a:t>
            </a:r>
            <a:r>
              <a:rPr lang="el-GR" b="1" dirty="0" smtClean="0"/>
              <a:t>φάρυγγά</a:t>
            </a:r>
            <a:r>
              <a:rPr lang="el-GR" dirty="0" smtClean="0"/>
              <a:t> και μετά στον </a:t>
            </a:r>
            <a:r>
              <a:rPr lang="el-GR" b="1" dirty="0" smtClean="0"/>
              <a:t>οισοφάγο</a:t>
            </a:r>
            <a:r>
              <a:rPr lang="en-US" dirty="0" smtClean="0"/>
              <a:t>. </a:t>
            </a:r>
            <a:endParaRPr lang="el-GR" dirty="0" smtClean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>
            <a:off x="5036379" y="1750207"/>
            <a:ext cx="428628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>
            <a:off x="5643602" y="1428736"/>
            <a:ext cx="12858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6929486" y="1214422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Βλωμός (μπουκιά)</a:t>
            </a:r>
            <a:endParaRPr lang="el-GR" sz="1400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>
            <a:off x="6215106" y="3857628"/>
            <a:ext cx="12858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7429552" y="3643314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Βλωμός (μπουκιά)</a:t>
            </a:r>
            <a:endParaRPr lang="el-GR" sz="1400" dirty="0"/>
          </a:p>
        </p:txBody>
      </p:sp>
      <p:sp>
        <p:nvSpPr>
          <p:cNvPr id="25" name="24 - TextBox"/>
          <p:cNvSpPr txBox="1"/>
          <p:nvPr/>
        </p:nvSpPr>
        <p:spPr>
          <a:xfrm>
            <a:off x="4214842" y="450057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Βλωμός (μπουκιά)</a:t>
            </a:r>
            <a:endParaRPr lang="el-GR" sz="1400" dirty="0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10800000">
            <a:off x="4857784" y="4714883"/>
            <a:ext cx="1428760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rot="10800000">
            <a:off x="4786346" y="4071942"/>
            <a:ext cx="150016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rot="10800000" flipV="1">
            <a:off x="4572032" y="3214686"/>
            <a:ext cx="157163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3643338" y="321468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οισοφάγος</a:t>
            </a:r>
            <a:endParaRPr lang="el-GR" sz="1400" dirty="0"/>
          </a:p>
        </p:txBody>
      </p:sp>
      <p:sp>
        <p:nvSpPr>
          <p:cNvPr id="34" name="33 - TextBox"/>
          <p:cNvSpPr txBox="1"/>
          <p:nvPr/>
        </p:nvSpPr>
        <p:spPr>
          <a:xfrm>
            <a:off x="3857652" y="3907041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οισοφάγος</a:t>
            </a:r>
            <a:endParaRPr lang="el-GR" sz="1400" dirty="0"/>
          </a:p>
        </p:txBody>
      </p:sp>
      <p:cxnSp>
        <p:nvCxnSpPr>
          <p:cNvPr id="35" name="34 - Ευθύγραμμο βέλος σύνδεσης"/>
          <p:cNvCxnSpPr/>
          <p:nvPr/>
        </p:nvCxnSpPr>
        <p:spPr>
          <a:xfrm>
            <a:off x="6000792" y="1714488"/>
            <a:ext cx="1785950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- TextBox"/>
          <p:cNvSpPr txBox="1"/>
          <p:nvPr/>
        </p:nvSpPr>
        <p:spPr>
          <a:xfrm>
            <a:off x="7715304" y="178592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φάρυγγας</a:t>
            </a:r>
            <a:endParaRPr lang="el-GR" sz="1400" dirty="0"/>
          </a:p>
        </p:txBody>
      </p:sp>
      <p:cxnSp>
        <p:nvCxnSpPr>
          <p:cNvPr id="38" name="37 - Ευθύγραμμο βέλος σύνδεσης"/>
          <p:cNvCxnSpPr/>
          <p:nvPr/>
        </p:nvCxnSpPr>
        <p:spPr>
          <a:xfrm rot="10800000" flipV="1">
            <a:off x="4429156" y="2285992"/>
            <a:ext cx="150016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TextBox"/>
          <p:cNvSpPr txBox="1"/>
          <p:nvPr/>
        </p:nvSpPr>
        <p:spPr>
          <a:xfrm>
            <a:off x="3571900" y="228599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Λάρυγγας</a:t>
            </a:r>
          </a:p>
          <a:p>
            <a:r>
              <a:rPr lang="el-GR" sz="1400" dirty="0" smtClean="0"/>
              <a:t> (για αναπνοή)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2" grpId="0"/>
      <p:bldP spid="24" grpId="0"/>
      <p:bldP spid="25" grpId="0"/>
      <p:bldP spid="33" grpId="0"/>
      <p:bldP spid="34" grpId="0"/>
      <p:bldP spid="37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142844" y="214290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Στη συνέχεια η τροφή πηγαίνει στο στομάχι, το οποίο περιέχει  το </a:t>
            </a:r>
            <a:r>
              <a:rPr lang="el-GR" b="1" dirty="0" smtClean="0"/>
              <a:t>γαστρικό υγρό. 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2143116"/>
            <a:ext cx="2000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γαστρικό υγρό περιέχει ένζυμα και υδροχλωρικό οξύ</a:t>
            </a:r>
            <a:r>
              <a:rPr lang="el-GR" dirty="0" smtClean="0"/>
              <a:t>, που διασπούν τις πρωτεΐνες, και σκοτώνουν  τα μικρόβια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0" y="5148876"/>
            <a:ext cx="4071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πρώτο τμήμα του λεπτού εντέρου μετά το στομάχι ονομάζεται </a:t>
            </a:r>
            <a:r>
              <a:rPr lang="el-GR" b="1" dirty="0" smtClean="0"/>
              <a:t>δωδεκαδάκτυλο</a:t>
            </a:r>
            <a:r>
              <a:rPr lang="el-GR" dirty="0" smtClean="0"/>
              <a:t>.</a:t>
            </a:r>
            <a:endParaRPr lang="el-GR" dirty="0"/>
          </a:p>
        </p:txBody>
      </p:sp>
      <p:grpSp>
        <p:nvGrpSpPr>
          <p:cNvPr id="10" name="9 - Ομάδα"/>
          <p:cNvGrpSpPr/>
          <p:nvPr/>
        </p:nvGrpSpPr>
        <p:grpSpPr>
          <a:xfrm>
            <a:off x="4429156" y="0"/>
            <a:ext cx="3715039" cy="6708485"/>
            <a:chOff x="6572001" y="0"/>
            <a:chExt cx="3715039" cy="670848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001" y="3286124"/>
              <a:ext cx="3715039" cy="342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2264" y="0"/>
              <a:ext cx="2252666" cy="342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7" name="16 - Ευθύγραμμο βέλος σύνδεσης"/>
          <p:cNvCxnSpPr/>
          <p:nvPr/>
        </p:nvCxnSpPr>
        <p:spPr>
          <a:xfrm rot="5400000">
            <a:off x="5036379" y="1750207"/>
            <a:ext cx="428628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>
            <a:off x="5643602" y="1428736"/>
            <a:ext cx="12858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6929486" y="1214422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Βλωμός (μπουκιά)</a:t>
            </a:r>
            <a:endParaRPr lang="el-GR" sz="1400" dirty="0"/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6215106" y="3857628"/>
            <a:ext cx="12858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7429552" y="3643314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Βλωμός (μπουκιά)</a:t>
            </a:r>
            <a:endParaRPr lang="el-GR" sz="1400" dirty="0"/>
          </a:p>
        </p:txBody>
      </p:sp>
      <p:sp>
        <p:nvSpPr>
          <p:cNvPr id="22" name="21 - TextBox"/>
          <p:cNvSpPr txBox="1"/>
          <p:nvPr/>
        </p:nvSpPr>
        <p:spPr>
          <a:xfrm>
            <a:off x="4214842" y="4500570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Βλωμός (μπουκιά)</a:t>
            </a:r>
            <a:endParaRPr lang="el-GR" sz="1400" dirty="0"/>
          </a:p>
        </p:txBody>
      </p:sp>
      <p:cxnSp>
        <p:nvCxnSpPr>
          <p:cNvPr id="23" name="22 - Ευθύγραμμο βέλος σύνδεσης"/>
          <p:cNvCxnSpPr/>
          <p:nvPr/>
        </p:nvCxnSpPr>
        <p:spPr>
          <a:xfrm rot="10800000">
            <a:off x="4857784" y="4714883"/>
            <a:ext cx="1428760" cy="5715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rot="10800000">
            <a:off x="4786346" y="4071942"/>
            <a:ext cx="150016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10800000" flipV="1">
            <a:off x="4572032" y="3214686"/>
            <a:ext cx="157163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3643338" y="321468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οισοφάγος</a:t>
            </a:r>
            <a:endParaRPr lang="el-GR" sz="1400" dirty="0"/>
          </a:p>
        </p:txBody>
      </p:sp>
      <p:sp>
        <p:nvSpPr>
          <p:cNvPr id="27" name="26 - TextBox"/>
          <p:cNvSpPr txBox="1"/>
          <p:nvPr/>
        </p:nvSpPr>
        <p:spPr>
          <a:xfrm>
            <a:off x="3857652" y="3907041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οισοφάγος</a:t>
            </a:r>
            <a:endParaRPr lang="el-GR" sz="1400" dirty="0"/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>
            <a:off x="6000792" y="1714488"/>
            <a:ext cx="1785950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7715304" y="1785926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φάρυγγας</a:t>
            </a:r>
            <a:endParaRPr lang="el-GR" sz="1400" dirty="0"/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 rot="10800000" flipV="1">
            <a:off x="4429156" y="2285992"/>
            <a:ext cx="1500166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TextBox"/>
          <p:cNvSpPr txBox="1"/>
          <p:nvPr/>
        </p:nvSpPr>
        <p:spPr>
          <a:xfrm>
            <a:off x="3571900" y="2285992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Λάρυγγας</a:t>
            </a:r>
          </a:p>
          <a:p>
            <a:r>
              <a:rPr lang="el-GR" sz="1400" dirty="0" smtClean="0"/>
              <a:t> (για αναπνοή)</a:t>
            </a:r>
            <a:endParaRPr lang="el-GR" sz="1400" dirty="0"/>
          </a:p>
        </p:txBody>
      </p:sp>
      <p:sp>
        <p:nvSpPr>
          <p:cNvPr id="32" name="31 - Ορθογώνιο"/>
          <p:cNvSpPr/>
          <p:nvPr/>
        </p:nvSpPr>
        <p:spPr>
          <a:xfrm rot="4922601">
            <a:off x="6374995" y="5779052"/>
            <a:ext cx="10903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100" b="1" dirty="0" smtClean="0"/>
              <a:t>γαστρικό υγρό</a:t>
            </a:r>
            <a:endParaRPr lang="el-GR" sz="1100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10800000">
            <a:off x="3526955" y="5488455"/>
            <a:ext cx="2214578" cy="500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9" grpId="0"/>
      <p:bldP spid="21" grpId="0"/>
      <p:bldP spid="22" grpId="0"/>
      <p:bldP spid="26" grpId="0"/>
      <p:bldP spid="27" grpId="0"/>
      <p:bldP spid="29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- Ομάδα"/>
          <p:cNvGrpSpPr/>
          <p:nvPr/>
        </p:nvGrpSpPr>
        <p:grpSpPr>
          <a:xfrm>
            <a:off x="7715272" y="4929198"/>
            <a:ext cx="1428729" cy="1928802"/>
            <a:chOff x="6786578" y="3450469"/>
            <a:chExt cx="2357423" cy="34075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17" y="3450469"/>
              <a:ext cx="2285984" cy="340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- TextBox"/>
            <p:cNvSpPr txBox="1"/>
            <p:nvPr/>
          </p:nvSpPr>
          <p:spPr>
            <a:xfrm>
              <a:off x="6786578" y="4381836"/>
              <a:ext cx="1428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/>
                <a:t>Ο</a:t>
              </a:r>
              <a:endParaRPr lang="el-GR" sz="1100" dirty="0"/>
            </a:p>
          </p:txBody>
        </p:sp>
      </p:grpSp>
      <p:sp>
        <p:nvSpPr>
          <p:cNvPr id="9" name="8 - Ορθογώνιο"/>
          <p:cNvSpPr/>
          <p:nvPr/>
        </p:nvSpPr>
        <p:spPr>
          <a:xfrm>
            <a:off x="5072034" y="228599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Στο </a:t>
            </a:r>
            <a:r>
              <a:rPr lang="el-GR" b="1" dirty="0" smtClean="0"/>
              <a:t>λεπτό έντερο </a:t>
            </a:r>
            <a:r>
              <a:rPr lang="el-GR" dirty="0" smtClean="0"/>
              <a:t>γίνεται και η διάσπαση των λιπών της τροφής, από μια ουσία που ονομάζεται χολή και η οποία παράγεται στο συκώτι.</a:t>
            </a:r>
            <a:endParaRPr lang="el-GR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4214842" cy="444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500034" y="285728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Από το στομάχι η τροφή περνά στο λεπτό έντερο, αρχικά στο δωδεκαδάκτυλο 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857224" y="128586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Στο </a:t>
            </a:r>
            <a:r>
              <a:rPr lang="el-GR" b="1" dirty="0" smtClean="0"/>
              <a:t>λεπτό έντερο </a:t>
            </a:r>
            <a:r>
              <a:rPr lang="el-GR" dirty="0" smtClean="0"/>
              <a:t>το παγκρεατικό υγρό   από το πάγκρεας,  βοηθά στη διάσπαση των πρωτεϊνών και των υδατανθράκων και των λιπών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2786050" cy="153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-71438" y="2428868"/>
            <a:ext cx="364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Εντερικές λάχνες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643438" y="500042"/>
            <a:ext cx="2000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Λεπτό έντερο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0" y="0"/>
            <a:ext cx="3571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Στο εσωτερικό του λεπτού εντέρου, υπάρχουν αναδιπλώσεις του τοιχώματος του εντέρου, που ονομάζονται </a:t>
            </a:r>
            <a:r>
              <a:rPr lang="el-GR" b="1" dirty="0" smtClean="0"/>
              <a:t>εντερικές λάχνες</a:t>
            </a:r>
            <a:r>
              <a:rPr lang="el-GR" dirty="0" smtClean="0"/>
              <a:t>,  είναι αυτές που φαίνονται στην εικόνα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H="1">
            <a:off x="1107257" y="1750207"/>
            <a:ext cx="857256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10287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5 - Ομάδα"/>
          <p:cNvGrpSpPr/>
          <p:nvPr/>
        </p:nvGrpSpPr>
        <p:grpSpPr>
          <a:xfrm>
            <a:off x="7143769" y="0"/>
            <a:ext cx="2000232" cy="2643182"/>
            <a:chOff x="6786578" y="3450469"/>
            <a:chExt cx="2357423" cy="340753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17" y="3450469"/>
              <a:ext cx="2285984" cy="340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17 - TextBox"/>
            <p:cNvSpPr txBox="1"/>
            <p:nvPr/>
          </p:nvSpPr>
          <p:spPr>
            <a:xfrm>
              <a:off x="6786578" y="4381836"/>
              <a:ext cx="1428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/>
                <a:t>Ο</a:t>
              </a:r>
              <a:endParaRPr lang="el-GR" sz="11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643314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19 - Ευθύγραμμο βέλος σύνδεσης"/>
          <p:cNvCxnSpPr/>
          <p:nvPr/>
        </p:nvCxnSpPr>
        <p:spPr>
          <a:xfrm rot="10800000">
            <a:off x="5643570" y="1071546"/>
            <a:ext cx="2500330" cy="50006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16200000" flipH="1">
            <a:off x="4786314" y="1714488"/>
            <a:ext cx="928694" cy="21431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TextBox"/>
          <p:cNvSpPr txBox="1"/>
          <p:nvPr/>
        </p:nvSpPr>
        <p:spPr>
          <a:xfrm>
            <a:off x="4500562" y="2428868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Εσωτερικό τοίχωμα του εντέρου, με τις εντερικές λάχνες</a:t>
            </a:r>
            <a:endParaRPr lang="el-GR" dirty="0"/>
          </a:p>
        </p:txBody>
      </p:sp>
      <p:cxnSp>
        <p:nvCxnSpPr>
          <p:cNvPr id="29" name="28 - Ευθύγραμμο βέλος σύνδεσης"/>
          <p:cNvCxnSpPr/>
          <p:nvPr/>
        </p:nvCxnSpPr>
        <p:spPr>
          <a:xfrm rot="5400000">
            <a:off x="4750595" y="3393281"/>
            <a:ext cx="785818" cy="57150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rot="16200000" flipH="1">
            <a:off x="6143636" y="3214686"/>
            <a:ext cx="857256" cy="85725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rot="16200000" flipH="1">
            <a:off x="5357818" y="3643314"/>
            <a:ext cx="857256" cy="14287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214686"/>
            <a:ext cx="3286116" cy="32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TextBox"/>
          <p:cNvSpPr txBox="1"/>
          <p:nvPr/>
        </p:nvSpPr>
        <p:spPr>
          <a:xfrm>
            <a:off x="6500826" y="3286124"/>
            <a:ext cx="221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SzPct val="200000"/>
            </a:pPr>
            <a:r>
              <a:rPr lang="el-GR" b="1" dirty="0" smtClean="0">
                <a:solidFill>
                  <a:srgbClr val="FF0000"/>
                </a:solidFill>
              </a:rPr>
              <a:t>Εντερική λάχνη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0" y="0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Οι Χρήσιμες ουσίες της τροφής απορροφώνται από τις εντερικές λάχνες του λεπτού εντέρου, και μεταφέρονται  στο αίμα  που υπάρχει στις αρτηρίες και στις φλέβες.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428596" y="27146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Δηλαδή οι χρήσιμες ουσίες περνούν από το έντερο,  στην κυκλοφορία του αίματος μέσω των εντερικών λαχνών.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214282" y="4857760"/>
            <a:ext cx="5000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Στη συνέχεια οι χρήσιμες ουσίες μέσω της κυκλοφορίας του αίματος,  θα φτάσουν σε όλα τα κύτταρα του σώματος,  τα οποία θα τραφούν με αυτές τις ουσίες .</a:t>
            </a: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202380" y="-273082"/>
            <a:ext cx="188277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- TextBox"/>
          <p:cNvSpPr txBox="1"/>
          <p:nvPr/>
        </p:nvSpPr>
        <p:spPr>
          <a:xfrm>
            <a:off x="6858016" y="4286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Λεπτό έντερο</a:t>
            </a:r>
            <a:endParaRPr lang="el-GR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rot="16200000" flipH="1">
            <a:off x="5822165" y="1964521"/>
            <a:ext cx="1714512" cy="9286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7929586" y="157161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Αρτηρίες - φλέβες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56" y="285728"/>
            <a:ext cx="2714644" cy="38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785786" y="3857628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  Όλες αυτές οι ουσίες, στο παχύ έντερο μετατρέπονται σε κόπρανα και καταλήγουν στον πρωκτό,   και φεύγουν   προς το περιβάλλον.</a:t>
            </a:r>
          </a:p>
          <a:p>
            <a:pPr>
              <a:buClr>
                <a:srgbClr val="00B0F0"/>
              </a:buClr>
              <a:buSzPct val="150000"/>
            </a:pP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57158" y="1571612"/>
            <a:ext cx="52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Οι άχρηστες ουσίες </a:t>
            </a:r>
            <a:r>
              <a:rPr lang="el-GR" smtClean="0"/>
              <a:t>της τροφής,  </a:t>
            </a:r>
            <a:r>
              <a:rPr lang="el-GR" dirty="0" smtClean="0"/>
              <a:t>που δεν απορροφώνται στο λεπτό έντερο με τις εντερικές λάχνες, και ουσίες που δεν διασπώνται όπως είναι οι φυτικές ίνες που αποτελούνται από κυτταρίνη περνούν στο παχύ έντερο.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857224" y="1428736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Από τη στιγμή που ένας ζωντανός οργανισμός προσλαμβάνει την τροφή του,  αρχίζει η διάσπαση της τροφής σε μικρότερα κομμάτια,  αυτή η διαδικασία ονομάζεται πέψη.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40544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9 - Ομάδα"/>
          <p:cNvGrpSpPr/>
          <p:nvPr/>
        </p:nvGrpSpPr>
        <p:grpSpPr>
          <a:xfrm>
            <a:off x="4071934" y="1357298"/>
            <a:ext cx="3071834" cy="5119706"/>
            <a:chOff x="6484746" y="1785926"/>
            <a:chExt cx="2659254" cy="461964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84746" y="1785926"/>
              <a:ext cx="2659254" cy="4619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23 - Ελεύθερη σχεδίαση"/>
            <p:cNvSpPr/>
            <p:nvPr/>
          </p:nvSpPr>
          <p:spPr>
            <a:xfrm>
              <a:off x="7072330" y="4143380"/>
              <a:ext cx="1111827" cy="768928"/>
            </a:xfrm>
            <a:custGeom>
              <a:avLst/>
              <a:gdLst>
                <a:gd name="connsiteX0" fmla="*/ 207818 w 1111827"/>
                <a:gd name="connsiteY0" fmla="*/ 20782 h 768928"/>
                <a:gd name="connsiteX1" fmla="*/ 1059873 w 1111827"/>
                <a:gd name="connsiteY1" fmla="*/ 0 h 768928"/>
                <a:gd name="connsiteX2" fmla="*/ 1111827 w 1111827"/>
                <a:gd name="connsiteY2" fmla="*/ 103910 h 768928"/>
                <a:gd name="connsiteX3" fmla="*/ 987136 w 1111827"/>
                <a:gd name="connsiteY3" fmla="*/ 374073 h 768928"/>
                <a:gd name="connsiteX4" fmla="*/ 789709 w 1111827"/>
                <a:gd name="connsiteY4" fmla="*/ 477982 h 768928"/>
                <a:gd name="connsiteX5" fmla="*/ 633845 w 1111827"/>
                <a:gd name="connsiteY5" fmla="*/ 488373 h 768928"/>
                <a:gd name="connsiteX6" fmla="*/ 488373 w 1111827"/>
                <a:gd name="connsiteY6" fmla="*/ 509155 h 768928"/>
                <a:gd name="connsiteX7" fmla="*/ 415636 w 1111827"/>
                <a:gd name="connsiteY7" fmla="*/ 685800 h 768928"/>
                <a:gd name="connsiteX8" fmla="*/ 290945 w 1111827"/>
                <a:gd name="connsiteY8" fmla="*/ 685800 h 768928"/>
                <a:gd name="connsiteX9" fmla="*/ 176645 w 1111827"/>
                <a:gd name="connsiteY9" fmla="*/ 758537 h 768928"/>
                <a:gd name="connsiteX10" fmla="*/ 72736 w 1111827"/>
                <a:gd name="connsiteY10" fmla="*/ 768928 h 768928"/>
                <a:gd name="connsiteX11" fmla="*/ 0 w 1111827"/>
                <a:gd name="connsiteY11" fmla="*/ 665019 h 768928"/>
                <a:gd name="connsiteX12" fmla="*/ 20782 w 1111827"/>
                <a:gd name="connsiteY12" fmla="*/ 519546 h 768928"/>
                <a:gd name="connsiteX13" fmla="*/ 10391 w 1111827"/>
                <a:gd name="connsiteY13" fmla="*/ 322119 h 768928"/>
                <a:gd name="connsiteX14" fmla="*/ 51955 w 1111827"/>
                <a:gd name="connsiteY14" fmla="*/ 155864 h 768928"/>
                <a:gd name="connsiteX15" fmla="*/ 124691 w 1111827"/>
                <a:gd name="connsiteY15" fmla="*/ 31173 h 768928"/>
                <a:gd name="connsiteX16" fmla="*/ 270164 w 1111827"/>
                <a:gd name="connsiteY16" fmla="*/ 41564 h 76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1827" h="768928">
                  <a:moveTo>
                    <a:pt x="207818" y="20782"/>
                  </a:moveTo>
                  <a:lnTo>
                    <a:pt x="1059873" y="0"/>
                  </a:lnTo>
                  <a:lnTo>
                    <a:pt x="1111827" y="103910"/>
                  </a:lnTo>
                  <a:lnTo>
                    <a:pt x="987136" y="374073"/>
                  </a:lnTo>
                  <a:lnTo>
                    <a:pt x="789709" y="477982"/>
                  </a:lnTo>
                  <a:cubicBezTo>
                    <a:pt x="646972" y="499942"/>
                    <a:pt x="695375" y="519138"/>
                    <a:pt x="633845" y="488373"/>
                  </a:cubicBezTo>
                  <a:lnTo>
                    <a:pt x="488373" y="509155"/>
                  </a:lnTo>
                  <a:lnTo>
                    <a:pt x="415636" y="685800"/>
                  </a:lnTo>
                  <a:lnTo>
                    <a:pt x="290945" y="685800"/>
                  </a:lnTo>
                  <a:lnTo>
                    <a:pt x="176645" y="758537"/>
                  </a:lnTo>
                  <a:lnTo>
                    <a:pt x="72736" y="768928"/>
                  </a:lnTo>
                  <a:lnTo>
                    <a:pt x="0" y="665019"/>
                  </a:lnTo>
                  <a:lnTo>
                    <a:pt x="20782" y="519546"/>
                  </a:lnTo>
                  <a:lnTo>
                    <a:pt x="10391" y="322119"/>
                  </a:lnTo>
                  <a:lnTo>
                    <a:pt x="51955" y="155864"/>
                  </a:lnTo>
                  <a:lnTo>
                    <a:pt x="124691" y="31173"/>
                  </a:lnTo>
                  <a:lnTo>
                    <a:pt x="270164" y="41564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513985">
              <a:off x="7835780" y="3966666"/>
              <a:ext cx="292895" cy="514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214282" y="500042"/>
            <a:ext cx="525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Στον άνθρωπο ο </a:t>
            </a:r>
            <a:r>
              <a:rPr lang="el-GR" b="1" dirty="0" smtClean="0"/>
              <a:t>πεπτικός σωλήνας </a:t>
            </a:r>
            <a:r>
              <a:rPr lang="el-GR" dirty="0" smtClean="0"/>
              <a:t>αποτελείται από: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14348" y="207167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Στόμα ή στοματική κοιλότητα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7429520" y="185736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φάρυγγας</a:t>
            </a:r>
            <a:endParaRPr lang="el-GR" b="1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0800000" flipV="1">
            <a:off x="5572132" y="2000240"/>
            <a:ext cx="1857388" cy="642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714348" y="350043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οισοφάγος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714348" y="457200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στομάχι</a:t>
            </a:r>
            <a:endParaRPr lang="el-GR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7358082" y="478632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Λεπτό έντερο</a:t>
            </a:r>
            <a:endParaRPr lang="el-GR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571472" y="607220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Παχύ έντερο</a:t>
            </a:r>
            <a:endParaRPr lang="el-GR" b="1" dirty="0"/>
          </a:p>
        </p:txBody>
      </p:sp>
      <p:cxnSp>
        <p:nvCxnSpPr>
          <p:cNvPr id="27" name="26 - Ευθύγραμμο βέλος σύνδεσης"/>
          <p:cNvCxnSpPr/>
          <p:nvPr/>
        </p:nvCxnSpPr>
        <p:spPr>
          <a:xfrm flipV="1">
            <a:off x="1928794" y="3429000"/>
            <a:ext cx="3714776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flipV="1">
            <a:off x="1928794" y="5857892"/>
            <a:ext cx="4143404" cy="5000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flipV="1">
            <a:off x="1928794" y="4857760"/>
            <a:ext cx="3286148" cy="12858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rot="10800000" flipV="1">
            <a:off x="5643570" y="5072074"/>
            <a:ext cx="1785950" cy="3571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 flipV="1">
            <a:off x="2071670" y="4643446"/>
            <a:ext cx="3714776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2285984" y="2357430"/>
            <a:ext cx="2714644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- Ελεύθερη σχεδίαση"/>
          <p:cNvSpPr/>
          <p:nvPr/>
        </p:nvSpPr>
        <p:spPr>
          <a:xfrm>
            <a:off x="5072066" y="2571744"/>
            <a:ext cx="357190" cy="285752"/>
          </a:xfrm>
          <a:custGeom>
            <a:avLst/>
            <a:gdLst>
              <a:gd name="connsiteX0" fmla="*/ 207818 w 1111827"/>
              <a:gd name="connsiteY0" fmla="*/ 20782 h 768928"/>
              <a:gd name="connsiteX1" fmla="*/ 1059873 w 1111827"/>
              <a:gd name="connsiteY1" fmla="*/ 0 h 768928"/>
              <a:gd name="connsiteX2" fmla="*/ 1111827 w 1111827"/>
              <a:gd name="connsiteY2" fmla="*/ 103910 h 768928"/>
              <a:gd name="connsiteX3" fmla="*/ 987136 w 1111827"/>
              <a:gd name="connsiteY3" fmla="*/ 374073 h 768928"/>
              <a:gd name="connsiteX4" fmla="*/ 789709 w 1111827"/>
              <a:gd name="connsiteY4" fmla="*/ 477982 h 768928"/>
              <a:gd name="connsiteX5" fmla="*/ 633845 w 1111827"/>
              <a:gd name="connsiteY5" fmla="*/ 488373 h 768928"/>
              <a:gd name="connsiteX6" fmla="*/ 488373 w 1111827"/>
              <a:gd name="connsiteY6" fmla="*/ 509155 h 768928"/>
              <a:gd name="connsiteX7" fmla="*/ 415636 w 1111827"/>
              <a:gd name="connsiteY7" fmla="*/ 685800 h 768928"/>
              <a:gd name="connsiteX8" fmla="*/ 290945 w 1111827"/>
              <a:gd name="connsiteY8" fmla="*/ 685800 h 768928"/>
              <a:gd name="connsiteX9" fmla="*/ 176645 w 1111827"/>
              <a:gd name="connsiteY9" fmla="*/ 758537 h 768928"/>
              <a:gd name="connsiteX10" fmla="*/ 72736 w 1111827"/>
              <a:gd name="connsiteY10" fmla="*/ 768928 h 768928"/>
              <a:gd name="connsiteX11" fmla="*/ 0 w 1111827"/>
              <a:gd name="connsiteY11" fmla="*/ 665019 h 768928"/>
              <a:gd name="connsiteX12" fmla="*/ 20782 w 1111827"/>
              <a:gd name="connsiteY12" fmla="*/ 519546 h 768928"/>
              <a:gd name="connsiteX13" fmla="*/ 10391 w 1111827"/>
              <a:gd name="connsiteY13" fmla="*/ 322119 h 768928"/>
              <a:gd name="connsiteX14" fmla="*/ 51955 w 1111827"/>
              <a:gd name="connsiteY14" fmla="*/ 155864 h 768928"/>
              <a:gd name="connsiteX15" fmla="*/ 124691 w 1111827"/>
              <a:gd name="connsiteY15" fmla="*/ 31173 h 768928"/>
              <a:gd name="connsiteX16" fmla="*/ 270164 w 1111827"/>
              <a:gd name="connsiteY16" fmla="*/ 41564 h 76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827" h="768928">
                <a:moveTo>
                  <a:pt x="207818" y="20782"/>
                </a:moveTo>
                <a:lnTo>
                  <a:pt x="1059873" y="0"/>
                </a:lnTo>
                <a:lnTo>
                  <a:pt x="1111827" y="103910"/>
                </a:lnTo>
                <a:lnTo>
                  <a:pt x="987136" y="374073"/>
                </a:lnTo>
                <a:lnTo>
                  <a:pt x="789709" y="477982"/>
                </a:lnTo>
                <a:cubicBezTo>
                  <a:pt x="646972" y="499942"/>
                  <a:pt x="695375" y="519138"/>
                  <a:pt x="633845" y="488373"/>
                </a:cubicBezTo>
                <a:lnTo>
                  <a:pt x="488373" y="509155"/>
                </a:lnTo>
                <a:lnTo>
                  <a:pt x="415636" y="685800"/>
                </a:lnTo>
                <a:lnTo>
                  <a:pt x="290945" y="685800"/>
                </a:lnTo>
                <a:lnTo>
                  <a:pt x="176645" y="758537"/>
                </a:lnTo>
                <a:lnTo>
                  <a:pt x="72736" y="768928"/>
                </a:lnTo>
                <a:lnTo>
                  <a:pt x="0" y="665019"/>
                </a:lnTo>
                <a:lnTo>
                  <a:pt x="20782" y="519546"/>
                </a:lnTo>
                <a:lnTo>
                  <a:pt x="10391" y="322119"/>
                </a:lnTo>
                <a:lnTo>
                  <a:pt x="51955" y="155864"/>
                </a:lnTo>
                <a:lnTo>
                  <a:pt x="124691" y="31173"/>
                </a:lnTo>
                <a:lnTo>
                  <a:pt x="270164" y="4156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Ελεύθερη σχεδίαση"/>
          <p:cNvSpPr/>
          <p:nvPr/>
        </p:nvSpPr>
        <p:spPr>
          <a:xfrm rot="1925280">
            <a:off x="5334995" y="2216163"/>
            <a:ext cx="357190" cy="285752"/>
          </a:xfrm>
          <a:custGeom>
            <a:avLst/>
            <a:gdLst>
              <a:gd name="connsiteX0" fmla="*/ 207818 w 1111827"/>
              <a:gd name="connsiteY0" fmla="*/ 20782 h 768928"/>
              <a:gd name="connsiteX1" fmla="*/ 1059873 w 1111827"/>
              <a:gd name="connsiteY1" fmla="*/ 0 h 768928"/>
              <a:gd name="connsiteX2" fmla="*/ 1111827 w 1111827"/>
              <a:gd name="connsiteY2" fmla="*/ 103910 h 768928"/>
              <a:gd name="connsiteX3" fmla="*/ 987136 w 1111827"/>
              <a:gd name="connsiteY3" fmla="*/ 374073 h 768928"/>
              <a:gd name="connsiteX4" fmla="*/ 789709 w 1111827"/>
              <a:gd name="connsiteY4" fmla="*/ 477982 h 768928"/>
              <a:gd name="connsiteX5" fmla="*/ 633845 w 1111827"/>
              <a:gd name="connsiteY5" fmla="*/ 488373 h 768928"/>
              <a:gd name="connsiteX6" fmla="*/ 488373 w 1111827"/>
              <a:gd name="connsiteY6" fmla="*/ 509155 h 768928"/>
              <a:gd name="connsiteX7" fmla="*/ 415636 w 1111827"/>
              <a:gd name="connsiteY7" fmla="*/ 685800 h 768928"/>
              <a:gd name="connsiteX8" fmla="*/ 290945 w 1111827"/>
              <a:gd name="connsiteY8" fmla="*/ 685800 h 768928"/>
              <a:gd name="connsiteX9" fmla="*/ 176645 w 1111827"/>
              <a:gd name="connsiteY9" fmla="*/ 758537 h 768928"/>
              <a:gd name="connsiteX10" fmla="*/ 72736 w 1111827"/>
              <a:gd name="connsiteY10" fmla="*/ 768928 h 768928"/>
              <a:gd name="connsiteX11" fmla="*/ 0 w 1111827"/>
              <a:gd name="connsiteY11" fmla="*/ 665019 h 768928"/>
              <a:gd name="connsiteX12" fmla="*/ 20782 w 1111827"/>
              <a:gd name="connsiteY12" fmla="*/ 519546 h 768928"/>
              <a:gd name="connsiteX13" fmla="*/ 10391 w 1111827"/>
              <a:gd name="connsiteY13" fmla="*/ 322119 h 768928"/>
              <a:gd name="connsiteX14" fmla="*/ 51955 w 1111827"/>
              <a:gd name="connsiteY14" fmla="*/ 155864 h 768928"/>
              <a:gd name="connsiteX15" fmla="*/ 124691 w 1111827"/>
              <a:gd name="connsiteY15" fmla="*/ 31173 h 768928"/>
              <a:gd name="connsiteX16" fmla="*/ 270164 w 1111827"/>
              <a:gd name="connsiteY16" fmla="*/ 41564 h 76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827" h="768928">
                <a:moveTo>
                  <a:pt x="207818" y="20782"/>
                </a:moveTo>
                <a:lnTo>
                  <a:pt x="1059873" y="0"/>
                </a:lnTo>
                <a:lnTo>
                  <a:pt x="1111827" y="103910"/>
                </a:lnTo>
                <a:lnTo>
                  <a:pt x="987136" y="374073"/>
                </a:lnTo>
                <a:lnTo>
                  <a:pt x="789709" y="477982"/>
                </a:lnTo>
                <a:cubicBezTo>
                  <a:pt x="646972" y="499942"/>
                  <a:pt x="695375" y="519138"/>
                  <a:pt x="633845" y="488373"/>
                </a:cubicBezTo>
                <a:lnTo>
                  <a:pt x="488373" y="509155"/>
                </a:lnTo>
                <a:lnTo>
                  <a:pt x="415636" y="685800"/>
                </a:lnTo>
                <a:lnTo>
                  <a:pt x="290945" y="685800"/>
                </a:lnTo>
                <a:lnTo>
                  <a:pt x="176645" y="758537"/>
                </a:lnTo>
                <a:lnTo>
                  <a:pt x="72736" y="768928"/>
                </a:lnTo>
                <a:lnTo>
                  <a:pt x="0" y="665019"/>
                </a:lnTo>
                <a:lnTo>
                  <a:pt x="20782" y="519546"/>
                </a:lnTo>
                <a:lnTo>
                  <a:pt x="10391" y="322119"/>
                </a:lnTo>
                <a:lnTo>
                  <a:pt x="51955" y="155864"/>
                </a:lnTo>
                <a:lnTo>
                  <a:pt x="124691" y="31173"/>
                </a:lnTo>
                <a:lnTo>
                  <a:pt x="270164" y="4156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>
            <a:off x="5643570" y="6286520"/>
            <a:ext cx="2000264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7572364" y="62865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πρωκτός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20" grpId="0"/>
      <p:bldP spid="21" grpId="0"/>
      <p:bldP spid="22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57298"/>
            <a:ext cx="3071834" cy="511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0" y="1428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dirty="0" smtClean="0">
                <a:solidFill>
                  <a:prstClr val="black"/>
                </a:solidFill>
              </a:rPr>
              <a:t>Στον άνθρωπο γύρω από τον πεπτικό σωλήνα, υπάρχουν και οι προσαρτημένοι αδένες.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1214422"/>
            <a:ext cx="3491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Οι </a:t>
            </a:r>
            <a:r>
              <a:rPr lang="el-GR" b="1" dirty="0" smtClean="0"/>
              <a:t>προσαρτημένοι αδένες </a:t>
            </a:r>
            <a:r>
              <a:rPr lang="el-GR" dirty="0" smtClean="0"/>
              <a:t>είναι:    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14348" y="192880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Σιελογόνοι αδένες</a:t>
            </a:r>
            <a:endParaRPr lang="el-GR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571472" y="38576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Συκώτι ή ήπαρ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1500166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πάγκρεας</a:t>
            </a:r>
            <a:endParaRPr lang="el-GR" b="1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2285984" y="2357430"/>
            <a:ext cx="3000396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2143108" y="4000504"/>
            <a:ext cx="3000396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flipV="1">
            <a:off x="2428860" y="4786322"/>
            <a:ext cx="3071834" cy="7858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3242"/>
            <a:ext cx="2000264" cy="33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2286000" y="25518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857224" y="2714620"/>
            <a:ext cx="344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Οι </a:t>
            </a:r>
            <a:r>
              <a:rPr lang="el-GR" u="sng" dirty="0" smtClean="0"/>
              <a:t>προσαρτημένοι αδένες </a:t>
            </a:r>
            <a:r>
              <a:rPr lang="el-GR" dirty="0" smtClean="0"/>
              <a:t>είναι:   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857224" y="342900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Σιελογόνοι αδένες</a:t>
            </a:r>
            <a:endParaRPr lang="el-GR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500034" y="428625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Συκώτι ή ήπαρ</a:t>
            </a:r>
            <a:endParaRPr lang="el-GR" b="1" dirty="0"/>
          </a:p>
        </p:txBody>
      </p:sp>
      <p:sp>
        <p:nvSpPr>
          <p:cNvPr id="21" name="20 - TextBox"/>
          <p:cNvSpPr txBox="1"/>
          <p:nvPr/>
        </p:nvSpPr>
        <p:spPr>
          <a:xfrm>
            <a:off x="1500166" y="542926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πάγκρεας</a:t>
            </a:r>
            <a:endParaRPr lang="el-GR" b="1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1857356" y="3714752"/>
            <a:ext cx="3000396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2071670" y="4500570"/>
            <a:ext cx="2714644" cy="571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flipV="1">
            <a:off x="2428860" y="5357826"/>
            <a:ext cx="2571768" cy="2143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428596" y="64291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Οι προσαρτημένοι αδένες (συκώτι,  πάγκρεας και σιελογόνοι αδένες)  παράγουν κάποιες ουσίες,  οι οποίες στη συνέχεια μπαίνουν μέσα στον πεπτικό σωλήνα,  για να βοηθήσουν στη διάσπαση της τροφής,  σε μικρότερα κομμάτια.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1" y="878576"/>
            <a:ext cx="3143240" cy="581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285720" y="642918"/>
            <a:ext cx="5281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Το </a:t>
            </a:r>
            <a:r>
              <a:rPr lang="el-GR" b="1" dirty="0" smtClean="0"/>
              <a:t>πεπτικό σύστημα </a:t>
            </a:r>
            <a:r>
              <a:rPr lang="el-GR" dirty="0" smtClean="0"/>
              <a:t>στον άνθρωπο  αποτελείται  από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5" name="24 - Ορθογώνιο"/>
          <p:cNvSpPr/>
          <p:nvPr/>
        </p:nvSpPr>
        <p:spPr>
          <a:xfrm>
            <a:off x="357158" y="1928802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Τον </a:t>
            </a:r>
            <a:r>
              <a:rPr lang="el-GR" b="1" dirty="0" smtClean="0"/>
              <a:t>πεπτικό σωλήνα </a:t>
            </a:r>
            <a:r>
              <a:rPr lang="el-GR" dirty="0" smtClean="0"/>
              <a:t>(στόμα</a:t>
            </a:r>
            <a:r>
              <a:rPr lang="el-GR" dirty="0" smtClean="0"/>
              <a:t>, φάρυγγας, οισοφάγος, στομάχι, λεπτό και παχύ έντερο, πρωκτός)  </a:t>
            </a:r>
            <a:endParaRPr lang="el-GR" dirty="0"/>
          </a:p>
        </p:txBody>
      </p:sp>
      <p:sp>
        <p:nvSpPr>
          <p:cNvPr id="26" name="25 - Ορθογώνιο"/>
          <p:cNvSpPr/>
          <p:nvPr/>
        </p:nvSpPr>
        <p:spPr>
          <a:xfrm>
            <a:off x="285720" y="4000504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200000"/>
              <a:buFont typeface="Wingdings" pitchFamily="2" charset="2"/>
              <a:buChar char="ü"/>
            </a:pPr>
            <a:r>
              <a:rPr lang="el-GR" dirty="0" smtClean="0"/>
              <a:t>Τους π</a:t>
            </a:r>
            <a:r>
              <a:rPr lang="el-GR" b="1" dirty="0" smtClean="0"/>
              <a:t>ροσαρτημένους αδένες </a:t>
            </a:r>
            <a:r>
              <a:rPr lang="el-GR" dirty="0" smtClean="0"/>
              <a:t>(σιελογόνοι αδένες ,συκώτι ή ήπαρ, πάγκρεας)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- Ομάδα"/>
          <p:cNvGrpSpPr/>
          <p:nvPr/>
        </p:nvGrpSpPr>
        <p:grpSpPr>
          <a:xfrm>
            <a:off x="6786578" y="3450469"/>
            <a:ext cx="2357423" cy="3407531"/>
            <a:chOff x="6786578" y="3450469"/>
            <a:chExt cx="2357423" cy="34075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17" y="3450469"/>
              <a:ext cx="2285984" cy="3407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- TextBox"/>
            <p:cNvSpPr txBox="1"/>
            <p:nvPr/>
          </p:nvSpPr>
          <p:spPr>
            <a:xfrm>
              <a:off x="6786578" y="4381836"/>
              <a:ext cx="1428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 smtClean="0"/>
                <a:t>Ο</a:t>
              </a:r>
              <a:endParaRPr lang="el-GR" sz="1100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42852"/>
            <a:ext cx="18827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Ορθογώνιο"/>
          <p:cNvSpPr/>
          <p:nvPr/>
        </p:nvSpPr>
        <p:spPr>
          <a:xfrm>
            <a:off x="0" y="714356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πέψη της τροφής αρχίζει από το στόμα </a:t>
            </a:r>
            <a:r>
              <a:rPr lang="en-US" dirty="0" smtClean="0"/>
              <a:t> (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στοματική κοιλότητα</a:t>
            </a:r>
            <a:r>
              <a:rPr lang="en-US" dirty="0" smtClean="0"/>
              <a:t>). </a:t>
            </a:r>
            <a:r>
              <a:rPr lang="el-GR" dirty="0" smtClean="0"/>
              <a:t> 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n-US" dirty="0" smtClean="0"/>
              <a:t>H</a:t>
            </a:r>
            <a:r>
              <a:rPr lang="el-GR" dirty="0" smtClean="0"/>
              <a:t> μάσηση της τροφής,  γίνεται από τα δόντια και τη γλώσσα η οποία είναι και αισθητήριο της γεύσης.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357158" y="3071810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Στη </a:t>
            </a:r>
            <a:r>
              <a:rPr lang="el-GR" b="1" dirty="0" smtClean="0"/>
              <a:t>διάσπαση του αμύλου (υδατάνθρακας),  </a:t>
            </a:r>
            <a:r>
              <a:rPr lang="el-GR" dirty="0" smtClean="0"/>
              <a:t>που υπάρχει στη </a:t>
            </a:r>
            <a:r>
              <a:rPr lang="el-GR" dirty="0" smtClean="0"/>
              <a:t>τροφή,   </a:t>
            </a:r>
            <a:r>
              <a:rPr lang="el-GR" dirty="0" smtClean="0"/>
              <a:t>βοηθάει   το ένζυμο </a:t>
            </a:r>
            <a:r>
              <a:rPr lang="el-GR" dirty="0" err="1" smtClean="0"/>
              <a:t>αμυλάση</a:t>
            </a:r>
            <a:r>
              <a:rPr lang="el-GR" dirty="0" smtClean="0"/>
              <a:t> που βρίσκεται μέσα στο σάλιο. </a:t>
            </a:r>
            <a:endParaRPr lang="el-GR" b="1" dirty="0" smtClean="0"/>
          </a:p>
        </p:txBody>
      </p:sp>
      <p:sp>
        <p:nvSpPr>
          <p:cNvPr id="11" name="10 - TextBox"/>
          <p:cNvSpPr txBox="1"/>
          <p:nvPr/>
        </p:nvSpPr>
        <p:spPr>
          <a:xfrm>
            <a:off x="6857984" y="1714488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Ένζυμο </a:t>
            </a:r>
            <a:r>
              <a:rPr lang="el-GR" b="1" dirty="0" err="1" smtClean="0"/>
              <a:t>αμυλάση</a:t>
            </a:r>
            <a:r>
              <a:rPr lang="el-GR" dirty="0" smtClean="0"/>
              <a:t> που υπάρχει στο </a:t>
            </a:r>
            <a:r>
              <a:rPr lang="el-GR" b="1" dirty="0" smtClean="0"/>
              <a:t>σάλιο</a:t>
            </a:r>
            <a:endParaRPr lang="el-GR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1214414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Με τη μάσηση η τροφή μετατρέπεται σε  </a:t>
            </a:r>
            <a:r>
              <a:rPr lang="el-GR" b="1" dirty="0" smtClean="0"/>
              <a:t>βλωμό (=μπουκιά).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3071834" cy="52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14356"/>
            <a:ext cx="620912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00024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5108589"/>
            <a:ext cx="45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751399"/>
            <a:ext cx="4191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5500694" y="785794"/>
            <a:ext cx="34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Τομείς:</a:t>
            </a:r>
            <a:r>
              <a:rPr lang="el-GR" dirty="0" smtClean="0"/>
              <a:t>  κόβουν την τροφή σε σχετικά μεγάλα κομμάτια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286380" y="1928802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Κυνόδοντες</a:t>
            </a:r>
            <a:r>
              <a:rPr lang="el-GR" dirty="0" smtClean="0"/>
              <a:t>: είναι μυτερή και χρησιμεύουν στο σχίσιμο της τροφής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357818" y="4714884"/>
            <a:ext cx="3929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Προγόμφιοι και γομφίοι: </a:t>
            </a:r>
            <a:r>
              <a:rPr lang="el-GR" dirty="0" smtClean="0"/>
              <a:t>έχουν πλατιά επιφάνεια ώστε να αλέθουν (διασπούν) την τροφή</a:t>
            </a:r>
          </a:p>
          <a:p>
            <a:r>
              <a:rPr lang="el-GR" dirty="0" smtClean="0"/>
              <a:t>Οι τελευταίοι γομφίοι ονομάζονται φρονιμίτες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ΔΟΝΤΙ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5929354" cy="587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εία γραμμή σύνδεσης"/>
          <p:cNvCxnSpPr/>
          <p:nvPr/>
        </p:nvCxnSpPr>
        <p:spPr>
          <a:xfrm flipV="1">
            <a:off x="5000628" y="1214422"/>
            <a:ext cx="1285884" cy="642942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8179587" y="428625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ούλα</a:t>
            </a:r>
            <a:endParaRPr lang="el-GR" sz="2400" b="1" dirty="0"/>
          </a:p>
        </p:txBody>
      </p:sp>
      <p:cxnSp>
        <p:nvCxnSpPr>
          <p:cNvPr id="7" name="6 - Ευθεία γραμμή σύνδεσης"/>
          <p:cNvCxnSpPr/>
          <p:nvPr/>
        </p:nvCxnSpPr>
        <p:spPr>
          <a:xfrm flipV="1">
            <a:off x="5072066" y="2357430"/>
            <a:ext cx="1928826" cy="142876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7072330" y="2143116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οδοντίνη</a:t>
            </a:r>
            <a:endParaRPr lang="el-GR" sz="2400" b="1" dirty="0"/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4214810" y="2928934"/>
            <a:ext cx="2500330" cy="500066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715140" y="328612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Πολφική κοιλότητα</a:t>
            </a:r>
            <a:endParaRPr lang="el-GR" sz="2400" b="1" dirty="0"/>
          </a:p>
        </p:txBody>
      </p:sp>
      <p:sp>
        <p:nvSpPr>
          <p:cNvPr id="14" name="13 - Αριστερό άγκιστρο"/>
          <p:cNvSpPr/>
          <p:nvPr/>
        </p:nvSpPr>
        <p:spPr>
          <a:xfrm>
            <a:off x="1285852" y="3000372"/>
            <a:ext cx="617223" cy="3286148"/>
          </a:xfrm>
          <a:prstGeom prst="leftBrac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428596" y="442913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ρίζα</a:t>
            </a:r>
            <a:endParaRPr lang="el-GR" b="1" dirty="0"/>
          </a:p>
        </p:txBody>
      </p:sp>
      <p:sp>
        <p:nvSpPr>
          <p:cNvPr id="16" name="15 - Αριστερό άγκιστρο"/>
          <p:cNvSpPr/>
          <p:nvPr/>
        </p:nvSpPr>
        <p:spPr>
          <a:xfrm>
            <a:off x="1785918" y="1500174"/>
            <a:ext cx="617223" cy="1062046"/>
          </a:xfrm>
          <a:prstGeom prst="leftBrac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1000100" y="178592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μύλη</a:t>
            </a:r>
            <a:endParaRPr lang="el-GR" b="1" dirty="0"/>
          </a:p>
        </p:txBody>
      </p:sp>
      <p:cxnSp>
        <p:nvCxnSpPr>
          <p:cNvPr id="18" name="17 - Ευθεία γραμμή σύνδεσης"/>
          <p:cNvCxnSpPr/>
          <p:nvPr/>
        </p:nvCxnSpPr>
        <p:spPr>
          <a:xfrm>
            <a:off x="5000628" y="4643446"/>
            <a:ext cx="2928958" cy="714380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7929586" y="521495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/>
              <a:t>οστεϊνη</a:t>
            </a:r>
            <a:endParaRPr lang="el-GR" sz="2400" b="1" dirty="0"/>
          </a:p>
        </p:txBody>
      </p:sp>
      <p:cxnSp>
        <p:nvCxnSpPr>
          <p:cNvPr id="20" name="19 - Ευθεία γραμμή σύνδεσης"/>
          <p:cNvCxnSpPr/>
          <p:nvPr/>
        </p:nvCxnSpPr>
        <p:spPr>
          <a:xfrm>
            <a:off x="5857852" y="3857628"/>
            <a:ext cx="2214610" cy="571504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6357950" y="92867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αδαμαντίνη</a:t>
            </a:r>
            <a:endParaRPr lang="el-GR" sz="2400" b="1" dirty="0"/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5286380" y="5357826"/>
            <a:ext cx="2286016" cy="785818"/>
          </a:xfrm>
          <a:prstGeom prst="line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TextBox"/>
          <p:cNvSpPr txBox="1"/>
          <p:nvPr/>
        </p:nvSpPr>
        <p:spPr>
          <a:xfrm>
            <a:off x="7000892" y="621508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Οστό γνάθου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 animBg="1"/>
      <p:bldP spid="15" grpId="0"/>
      <p:bldP spid="16" grpId="0" animBg="1"/>
      <p:bldP spid="17" grpId="0"/>
      <p:bldP spid="19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0800">
          <a:solidFill>
            <a:schemeClr val="accent2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5863</TotalTime>
  <Words>595</Words>
  <Application>Microsoft Office PowerPoint</Application>
  <PresentationFormat>Προβολή στην οθόνη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ΔΟΝΤΙ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Χρήστης των Windows</cp:lastModifiedBy>
  <cp:revision>389</cp:revision>
  <dcterms:created xsi:type="dcterms:W3CDTF">2020-10-16T14:29:08Z</dcterms:created>
  <dcterms:modified xsi:type="dcterms:W3CDTF">2024-01-08T11:32:58Z</dcterms:modified>
</cp:coreProperties>
</file>