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8" r:id="rId4"/>
    <p:sldId id="263" r:id="rId5"/>
    <p:sldId id="266" r:id="rId6"/>
    <p:sldId id="267" r:id="rId7"/>
    <p:sldId id="273" r:id="rId8"/>
    <p:sldId id="274" r:id="rId9"/>
    <p:sldId id="269" r:id="rId10"/>
    <p:sldId id="278" r:id="rId11"/>
    <p:sldId id="276" r:id="rId12"/>
    <p:sldId id="277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C071-8FFC-4690-A452-1F35B26740A3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0896-B389-493B-8D29-42EAFCC8F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.wikipedia.org/wiki/%CE%A3%CF%84%CF%8C%CE%BC%CE%B1%CF%84%CE%B1_(%CF%86%CF%85%CF%84%CE%AC)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14282" y="178592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l-GR" sz="2400" dirty="0" smtClean="0"/>
              <a:t>Αφού το κύτταρο είναι ζωντανός οργανισμός, εμφανίζει όλα τα χαρακτηριστικά της ζωής.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3929066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Δηλαδή το κάθε </a:t>
            </a:r>
            <a:r>
              <a:rPr lang="el-GR" sz="2400" u="sng" dirty="0" smtClean="0"/>
              <a:t>κύτταρο</a:t>
            </a:r>
            <a:r>
              <a:rPr lang="el-GR" sz="2400" dirty="0" smtClean="0"/>
              <a:t> θέλει… να </a:t>
            </a:r>
            <a:r>
              <a:rPr lang="el-GR" sz="2400" u="sng" dirty="0" smtClean="0"/>
              <a:t>φάει</a:t>
            </a:r>
            <a:r>
              <a:rPr lang="el-GR" sz="2400" dirty="0" smtClean="0"/>
              <a:t>,  να </a:t>
            </a:r>
            <a:r>
              <a:rPr lang="el-GR" sz="2400" u="sng" dirty="0" smtClean="0"/>
              <a:t>αναπνεύσει</a:t>
            </a:r>
            <a:r>
              <a:rPr lang="el-GR" sz="2400" dirty="0" smtClean="0"/>
              <a:t>,   να </a:t>
            </a:r>
            <a:r>
              <a:rPr lang="el-GR" sz="2400" u="sng" dirty="0" smtClean="0"/>
              <a:t>αναπαραχθεί</a:t>
            </a:r>
            <a:r>
              <a:rPr lang="el-GR" sz="2400" dirty="0" smtClean="0"/>
              <a:t>, να </a:t>
            </a:r>
            <a:r>
              <a:rPr lang="el-GR" sz="2400" u="sng" dirty="0" smtClean="0"/>
              <a:t>απομακρύνει τις άχρηστες ουσίες </a:t>
            </a:r>
            <a:r>
              <a:rPr lang="el-GR" sz="2400" dirty="0" smtClean="0"/>
              <a:t>από μέσα του…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343882"/>
            <a:ext cx="2571736" cy="351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786454"/>
            <a:ext cx="145283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0016">
            <a:off x="522869" y="11210"/>
            <a:ext cx="2454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785926"/>
            <a:ext cx="4665685" cy="48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10800000" flipV="1">
            <a:off x="1357290" y="3214686"/>
            <a:ext cx="2428892" cy="121444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357158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Φύλλο φυτού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3357554" y="71435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</a:t>
            </a:r>
            <a:r>
              <a:rPr lang="el-GR" u="sng" dirty="0" smtClean="0"/>
              <a:t>κόψουμε ένα μικρό κομμάτι </a:t>
            </a:r>
            <a:r>
              <a:rPr lang="el-GR" dirty="0" smtClean="0"/>
              <a:t>από το φύλλο,  και το δούμε στο </a:t>
            </a:r>
            <a:r>
              <a:rPr lang="el-GR" u="sng" dirty="0" smtClean="0"/>
              <a:t>μικροσκόπιο</a:t>
            </a:r>
            <a:r>
              <a:rPr lang="el-GR" dirty="0" smtClean="0"/>
              <a:t> τότε θα δούμε  περίπου την ακόλουθη εικόνα</a:t>
            </a:r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2071670" y="92867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αμπύλο βέλος προς τα κάτω"/>
          <p:cNvSpPr/>
          <p:nvPr/>
        </p:nvSpPr>
        <p:spPr>
          <a:xfrm>
            <a:off x="2214546" y="500042"/>
            <a:ext cx="2500330" cy="500066"/>
          </a:xfrm>
          <a:prstGeom prst="curvedDownArrow">
            <a:avLst>
              <a:gd name="adj1" fmla="val 15909"/>
              <a:gd name="adj2" fmla="val 50000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Βέλος προς τα κάτω"/>
          <p:cNvSpPr/>
          <p:nvPr/>
        </p:nvSpPr>
        <p:spPr>
          <a:xfrm>
            <a:off x="5857884" y="1357298"/>
            <a:ext cx="357190" cy="8572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 flipV="1">
            <a:off x="6215074" y="3929066"/>
            <a:ext cx="1785950" cy="28575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0800000">
            <a:off x="1643042" y="4714884"/>
            <a:ext cx="1857388" cy="64294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TextBox"/>
          <p:cNvSpPr txBox="1"/>
          <p:nvPr/>
        </p:nvSpPr>
        <p:spPr>
          <a:xfrm>
            <a:off x="214282" y="421481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Κύτταρα επιδερμίδας</a:t>
            </a:r>
            <a:endParaRPr lang="el-GR" dirty="0"/>
          </a:p>
        </p:txBody>
      </p:sp>
      <p:sp>
        <p:nvSpPr>
          <p:cNvPr id="24" name="23 - TextBox"/>
          <p:cNvSpPr txBox="1"/>
          <p:nvPr/>
        </p:nvSpPr>
        <p:spPr>
          <a:xfrm>
            <a:off x="7643834" y="3571876"/>
            <a:ext cx="150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Κύτταρα </a:t>
            </a:r>
            <a:r>
              <a:rPr lang="el-GR" dirty="0" err="1" smtClean="0"/>
              <a:t>μεσόφυλλου</a:t>
            </a:r>
            <a:endParaRPr lang="el-GR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>
            <a:off x="6500826" y="4857760"/>
            <a:ext cx="1428760" cy="158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6643702" y="5286388"/>
            <a:ext cx="1285884" cy="158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7929586" y="4714884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 smtClean="0"/>
              <a:t>ξύλωμα</a:t>
            </a:r>
            <a:endParaRPr lang="el-GR" sz="1400" dirty="0"/>
          </a:p>
        </p:txBody>
      </p:sp>
      <p:sp>
        <p:nvSpPr>
          <p:cNvPr id="31" name="30 - TextBox"/>
          <p:cNvSpPr txBox="1"/>
          <p:nvPr/>
        </p:nvSpPr>
        <p:spPr>
          <a:xfrm>
            <a:off x="7929554" y="514351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 φλοίωμα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22" grpId="0"/>
      <p:bldP spid="24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143248"/>
            <a:ext cx="5715008" cy="33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6072210" y="3714764"/>
            <a:ext cx="2143116" cy="71438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6143636" y="2786058"/>
            <a:ext cx="1071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err="1" smtClean="0"/>
              <a:t>ξύλωμα</a:t>
            </a:r>
            <a:endParaRPr lang="el-GR" sz="14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6393681" y="4107673"/>
            <a:ext cx="2428868" cy="7143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286644" y="271462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 φλοίωμα </a:t>
            </a:r>
            <a:endParaRPr lang="el-GR" sz="1400" dirty="0"/>
          </a:p>
        </p:txBody>
      </p:sp>
      <p:sp>
        <p:nvSpPr>
          <p:cNvPr id="36" name="35 - TextBox"/>
          <p:cNvSpPr txBox="1"/>
          <p:nvPr/>
        </p:nvSpPr>
        <p:spPr>
          <a:xfrm>
            <a:off x="6215074" y="6478809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Στόμα φυτού</a:t>
            </a:r>
            <a:endParaRPr lang="el-GR" sz="1400" dirty="0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6036479" y="6107949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Ορθογώνιο"/>
          <p:cNvSpPr/>
          <p:nvPr/>
        </p:nvSpPr>
        <p:spPr>
          <a:xfrm rot="963499">
            <a:off x="4955041" y="3814974"/>
            <a:ext cx="1293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επιδερμίδα</a:t>
            </a:r>
            <a:endParaRPr lang="el-GR" b="1" dirty="0"/>
          </a:p>
        </p:txBody>
      </p:sp>
      <p:sp>
        <p:nvSpPr>
          <p:cNvPr id="25" name="24 - Ορθογώνιο"/>
          <p:cNvSpPr/>
          <p:nvPr/>
        </p:nvSpPr>
        <p:spPr>
          <a:xfrm rot="963499">
            <a:off x="4097784" y="5529486"/>
            <a:ext cx="1293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επιδερμίδα</a:t>
            </a:r>
            <a:endParaRPr lang="el-GR" b="1" dirty="0"/>
          </a:p>
        </p:txBody>
      </p:sp>
      <p:sp>
        <p:nvSpPr>
          <p:cNvPr id="27" name="26 - Ορθογώνιο"/>
          <p:cNvSpPr/>
          <p:nvPr/>
        </p:nvSpPr>
        <p:spPr>
          <a:xfrm rot="21237286">
            <a:off x="7098180" y="6031256"/>
            <a:ext cx="1293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επιδερμίδα</a:t>
            </a:r>
            <a:endParaRPr lang="el-GR" b="1" dirty="0"/>
          </a:p>
        </p:txBody>
      </p:sp>
      <p:sp>
        <p:nvSpPr>
          <p:cNvPr id="29" name="28 - Ορθογώνιο"/>
          <p:cNvSpPr/>
          <p:nvPr/>
        </p:nvSpPr>
        <p:spPr>
          <a:xfrm>
            <a:off x="357158" y="28572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ρόλος της επιδερμίδας που υπάρχει γύρω - γύρω από το φύλλο ενός φυτού είναι: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να καλύπτει το φύλλο</a:t>
            </a:r>
          </a:p>
          <a:p>
            <a:pPr>
              <a:buBlip>
                <a:blip r:embed="rId3"/>
              </a:buBlip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 να  </a:t>
            </a:r>
            <a:r>
              <a:rPr lang="el-GR" dirty="0" smtClean="0"/>
              <a:t>περιορίζει (μειώνει)  </a:t>
            </a:r>
            <a:r>
              <a:rPr lang="el-GR" dirty="0" smtClean="0"/>
              <a:t>τις απώλειες νερού από το φύλλο</a:t>
            </a:r>
            <a:r>
              <a:rPr lang="en-US" dirty="0" smtClean="0"/>
              <a:t>,</a:t>
            </a:r>
            <a:r>
              <a:rPr lang="el-GR" dirty="0" smtClean="0"/>
              <a:t> εμποδίζοντας την εξάτμιση του νερού που βρίσκεται στο εσωτερικό του φυτού.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  <p:bldP spid="23" grpId="0"/>
      <p:bldP spid="25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441825"/>
            <a:ext cx="37338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76787"/>
            <a:ext cx="35512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25" y="0"/>
            <a:ext cx="22256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929190" cy="324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428860" y="328612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επιδερμίδα των φύλλων των φυτών υπάρχουν τα </a:t>
            </a:r>
            <a:r>
              <a:rPr lang="el-GR" b="1" u="sng" dirty="0" smtClean="0"/>
              <a:t>στόματα</a:t>
            </a:r>
            <a:r>
              <a:rPr lang="el-GR" dirty="0" smtClean="0"/>
              <a:t> των </a:t>
            </a:r>
            <a:r>
              <a:rPr lang="el-GR" b="1" u="sng" dirty="0" smtClean="0"/>
              <a:t>φυτών</a:t>
            </a:r>
            <a:r>
              <a:rPr lang="el-GR" dirty="0" smtClean="0"/>
              <a:t>. Φαίνονται εικόνες στομάτων από μικροσκόπιο.</a:t>
            </a:r>
            <a:endParaRPr lang="el-GR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rot="5400000">
            <a:off x="357158" y="3571876"/>
            <a:ext cx="3714776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6200000" flipH="1">
            <a:off x="2678893" y="1464455"/>
            <a:ext cx="4429156" cy="407196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2786050" y="714356"/>
            <a:ext cx="4929222" cy="21431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6200000" flipV="1">
            <a:off x="392877" y="4464851"/>
            <a:ext cx="1000132" cy="500066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57158" y="392906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Κλειστό στόμα</a:t>
            </a:r>
            <a:endParaRPr lang="el-GR" sz="1600" dirty="0"/>
          </a:p>
        </p:txBody>
      </p:sp>
      <p:cxnSp>
        <p:nvCxnSpPr>
          <p:cNvPr id="22" name="21 - Ευθύγραμμο βέλος σύνδεσης"/>
          <p:cNvCxnSpPr/>
          <p:nvPr/>
        </p:nvCxnSpPr>
        <p:spPr>
          <a:xfrm flipV="1">
            <a:off x="2571736" y="5857892"/>
            <a:ext cx="1357322" cy="357190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3857620" y="557214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Ανοιχτό στόμα</a:t>
            </a:r>
            <a:endParaRPr lang="el-GR" sz="1600" dirty="0"/>
          </a:p>
        </p:txBody>
      </p:sp>
      <p:cxnSp>
        <p:nvCxnSpPr>
          <p:cNvPr id="26" name="25 - Ευθύγραμμο βέλος σύνδεσης"/>
          <p:cNvCxnSpPr/>
          <p:nvPr/>
        </p:nvCxnSpPr>
        <p:spPr>
          <a:xfrm rot="10800000">
            <a:off x="4572000" y="5929330"/>
            <a:ext cx="2214578" cy="285752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2763" y="4776787"/>
            <a:ext cx="35512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85926"/>
            <a:ext cx="467541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5429256" y="4214818"/>
            <a:ext cx="2786082" cy="2286016"/>
          </a:xfrm>
          <a:prstGeom prst="straightConnector1">
            <a:avLst/>
          </a:prstGeom>
          <a:ln w="15875">
            <a:solidFill>
              <a:schemeClr val="tx1"/>
            </a:solidFill>
            <a:headEnd type="diamon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500034" y="64291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πυκνή </a:t>
            </a:r>
            <a:r>
              <a:rPr lang="el-GR" dirty="0" smtClean="0"/>
              <a:t>διάταξη (σειρά) </a:t>
            </a:r>
            <a:r>
              <a:rPr lang="el-GR" dirty="0" smtClean="0"/>
              <a:t>των κυττάρων της επιδερμίδας του </a:t>
            </a:r>
            <a:r>
              <a:rPr lang="el-GR" dirty="0" smtClean="0"/>
              <a:t>φύλλου, </a:t>
            </a:r>
            <a:r>
              <a:rPr lang="el-GR" dirty="0" smtClean="0"/>
              <a:t>διακόπτεται από μικροσκοπικά ανοίγματα που ονομάζονται </a:t>
            </a:r>
            <a:r>
              <a:rPr lang="el-GR" b="1" dirty="0" smtClean="0">
                <a:hlinkClick r:id="rId4" tooltip="Στόματα"/>
              </a:rPr>
              <a:t>στόματα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4929190" y="4214818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/>
              <a:t>στόμα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66"/>
            <a:ext cx="3214710" cy="200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277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85720" y="2857496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Όταν ανοίγει το στόμα ενός φύλλου ενός φυτού τότε:.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2714612" y="642918"/>
            <a:ext cx="2928958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500034" y="350043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70000"/>
              <a:buFont typeface="Wingdings" pitchFamily="2" charset="2"/>
              <a:buChar char="ü"/>
            </a:pPr>
            <a:r>
              <a:rPr lang="el-GR" dirty="0" smtClean="0"/>
              <a:t>Εισέρχεται </a:t>
            </a:r>
            <a:r>
              <a:rPr lang="en-US" dirty="0" smtClean="0"/>
              <a:t>(</a:t>
            </a:r>
            <a:r>
              <a:rPr lang="el-GR" dirty="0" smtClean="0"/>
              <a:t>μπαίνει</a:t>
            </a:r>
            <a:r>
              <a:rPr lang="en-US" dirty="0" smtClean="0"/>
              <a:t>)</a:t>
            </a:r>
            <a:r>
              <a:rPr lang="el-GR" dirty="0" smtClean="0"/>
              <a:t> στο </a:t>
            </a:r>
            <a:r>
              <a:rPr lang="el-GR" dirty="0" smtClean="0"/>
              <a:t>εσωτερικό (μέσα) </a:t>
            </a:r>
            <a:r>
              <a:rPr lang="el-GR" dirty="0" smtClean="0"/>
              <a:t>του </a:t>
            </a:r>
            <a:r>
              <a:rPr lang="el-GR" dirty="0" smtClean="0"/>
              <a:t>φυτού</a:t>
            </a:r>
            <a:r>
              <a:rPr lang="en-US" dirty="0" smtClean="0"/>
              <a:t>,</a:t>
            </a:r>
            <a:r>
              <a:rPr lang="el-GR" dirty="0" smtClean="0"/>
              <a:t> ατμοσφαιρικός αέρας που περιέχει οξυγόνο και διοξείδιο του άνθρακα</a:t>
            </a:r>
            <a:r>
              <a:rPr lang="en-US" dirty="0" smtClean="0"/>
              <a:t>,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500034" y="4500570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70000"/>
              <a:buFont typeface="Wingdings" pitchFamily="2" charset="2"/>
              <a:buChar char="ü"/>
            </a:pPr>
            <a:r>
              <a:rPr lang="el-GR" dirty="0" smtClean="0"/>
              <a:t>την ίδια στιγμή αποβάλλετε </a:t>
            </a:r>
            <a:r>
              <a:rPr lang="en-US" dirty="0" smtClean="0"/>
              <a:t>(</a:t>
            </a:r>
            <a:r>
              <a:rPr lang="el-GR" dirty="0" smtClean="0"/>
              <a:t>φεύγει</a:t>
            </a:r>
            <a:r>
              <a:rPr lang="en-US" dirty="0" smtClean="0"/>
              <a:t>)</a:t>
            </a:r>
            <a:r>
              <a:rPr lang="el-GR" dirty="0" smtClean="0"/>
              <a:t> μέσω του στόματος οξυγόνο και διοξείδιο του άνθρακα</a:t>
            </a:r>
            <a:r>
              <a:rPr lang="en-US" dirty="0" smtClean="0"/>
              <a:t>,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500034" y="5500702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70000"/>
              <a:buFont typeface="Wingdings" pitchFamily="2" charset="2"/>
              <a:buChar char="ü"/>
            </a:pPr>
            <a:r>
              <a:rPr lang="el-GR" dirty="0" smtClean="0"/>
              <a:t>παράλληλα από τα στόματα των φυτών</a:t>
            </a:r>
            <a:r>
              <a:rPr lang="en-US" dirty="0" smtClean="0"/>
              <a:t>,</a:t>
            </a:r>
            <a:r>
              <a:rPr lang="el-GR" dirty="0" smtClean="0"/>
              <a:t> φεύγει προς το περιβάλλον και μία ποσότητα νερού 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857652" cy="48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714876" y="285728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</a:t>
            </a:r>
            <a:r>
              <a:rPr lang="el-GR" dirty="0" err="1" smtClean="0"/>
              <a:t>ελικά</a:t>
            </a:r>
            <a:r>
              <a:rPr lang="el-GR" dirty="0" smtClean="0"/>
              <a:t> το νερό από τις ρίζες του φυτού</a:t>
            </a:r>
            <a:r>
              <a:rPr lang="en-US" dirty="0" smtClean="0"/>
              <a:t>, </a:t>
            </a:r>
            <a:r>
              <a:rPr lang="el-GR" dirty="0" smtClean="0"/>
              <a:t> μέσω του </a:t>
            </a:r>
            <a:r>
              <a:rPr lang="el-GR" dirty="0" err="1" smtClean="0"/>
              <a:t>ξυλώματος</a:t>
            </a:r>
            <a:r>
              <a:rPr lang="el-GR" dirty="0" smtClean="0"/>
              <a:t> φτάνει </a:t>
            </a:r>
            <a:r>
              <a:rPr lang="el-GR" dirty="0" smtClean="0"/>
              <a:t>στα </a:t>
            </a:r>
            <a:r>
              <a:rPr lang="el-GR" dirty="0" smtClean="0"/>
              <a:t>φύλλα,  εκεί ένα μέρος του νερού φεύγει από το φυτό μέσα από τα στόματα</a:t>
            </a:r>
            <a:r>
              <a:rPr lang="en-US" dirty="0" smtClean="0"/>
              <a:t>, </a:t>
            </a:r>
            <a:r>
              <a:rPr lang="el-GR" dirty="0" smtClean="0"/>
              <a:t> και απελευθερώνονται στο περιβάλλον. 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Όλη η παραπάνω διαδικασία ονομάζεται </a:t>
            </a:r>
            <a:r>
              <a:rPr lang="el-GR" b="1" u="sng" dirty="0" smtClean="0">
                <a:solidFill>
                  <a:srgbClr val="FF0000"/>
                </a:solidFill>
              </a:rPr>
              <a:t>διαπνοή των φυτών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flipV="1">
            <a:off x="3000364" y="1214422"/>
            <a:ext cx="1714512" cy="164307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3551237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λεύθερη σχεδίαση"/>
          <p:cNvSpPr/>
          <p:nvPr/>
        </p:nvSpPr>
        <p:spPr>
          <a:xfrm>
            <a:off x="337428" y="5237018"/>
            <a:ext cx="1325117" cy="967571"/>
          </a:xfrm>
          <a:custGeom>
            <a:avLst/>
            <a:gdLst>
              <a:gd name="connsiteX0" fmla="*/ 119772 w 1325117"/>
              <a:gd name="connsiteY0" fmla="*/ 10391 h 967571"/>
              <a:gd name="connsiteX1" fmla="*/ 213290 w 1325117"/>
              <a:gd name="connsiteY1" fmla="*/ 10391 h 967571"/>
              <a:gd name="connsiteX2" fmla="*/ 1117299 w 1325117"/>
              <a:gd name="connsiteY2" fmla="*/ 166255 h 967571"/>
              <a:gd name="connsiteX3" fmla="*/ 1325117 w 1325117"/>
              <a:gd name="connsiteY3" fmla="*/ 477982 h 967571"/>
              <a:gd name="connsiteX4" fmla="*/ 1325117 w 1325117"/>
              <a:gd name="connsiteY4" fmla="*/ 737755 h 967571"/>
              <a:gd name="connsiteX5" fmla="*/ 1283554 w 1325117"/>
              <a:gd name="connsiteY5" fmla="*/ 872837 h 967571"/>
              <a:gd name="connsiteX6" fmla="*/ 1023781 w 1325117"/>
              <a:gd name="connsiteY6" fmla="*/ 966355 h 967571"/>
              <a:gd name="connsiteX7" fmla="*/ 182117 w 1325117"/>
              <a:gd name="connsiteY7" fmla="*/ 924791 h 967571"/>
              <a:gd name="connsiteX8" fmla="*/ 47036 w 1325117"/>
              <a:gd name="connsiteY8" fmla="*/ 696191 h 967571"/>
              <a:gd name="connsiteX9" fmla="*/ 57427 w 1325117"/>
              <a:gd name="connsiteY9" fmla="*/ 685800 h 967571"/>
              <a:gd name="connsiteX10" fmla="*/ 265245 w 1325117"/>
              <a:gd name="connsiteY10" fmla="*/ 166255 h 967571"/>
              <a:gd name="connsiteX11" fmla="*/ 358763 w 1325117"/>
              <a:gd name="connsiteY11" fmla="*/ 0 h 967571"/>
              <a:gd name="connsiteX12" fmla="*/ 337981 w 1325117"/>
              <a:gd name="connsiteY12" fmla="*/ 51955 h 96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5117" h="967571">
                <a:moveTo>
                  <a:pt x="119772" y="10391"/>
                </a:moveTo>
                <a:lnTo>
                  <a:pt x="213290" y="10391"/>
                </a:lnTo>
                <a:lnTo>
                  <a:pt x="1117299" y="166255"/>
                </a:lnTo>
                <a:lnTo>
                  <a:pt x="1325117" y="477982"/>
                </a:lnTo>
                <a:lnTo>
                  <a:pt x="1325117" y="737755"/>
                </a:lnTo>
                <a:lnTo>
                  <a:pt x="1283554" y="872837"/>
                </a:lnTo>
                <a:cubicBezTo>
                  <a:pt x="1030929" y="967571"/>
                  <a:pt x="1122952" y="966355"/>
                  <a:pt x="1023781" y="966355"/>
                </a:cubicBezTo>
                <a:cubicBezTo>
                  <a:pt x="743244" y="952150"/>
                  <a:pt x="463014" y="924791"/>
                  <a:pt x="182117" y="924791"/>
                </a:cubicBezTo>
                <a:cubicBezTo>
                  <a:pt x="110714" y="827886"/>
                  <a:pt x="0" y="790263"/>
                  <a:pt x="47036" y="696191"/>
                </a:cubicBezTo>
                <a:cubicBezTo>
                  <a:pt x="49227" y="691810"/>
                  <a:pt x="53963" y="689264"/>
                  <a:pt x="57427" y="685800"/>
                </a:cubicBezTo>
                <a:lnTo>
                  <a:pt x="265245" y="166255"/>
                </a:lnTo>
                <a:lnTo>
                  <a:pt x="358763" y="0"/>
                </a:lnTo>
                <a:lnTo>
                  <a:pt x="337981" y="5195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Κύτταρα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flipV="1">
            <a:off x="5214942" y="2357430"/>
            <a:ext cx="2000264" cy="9286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64" y="1285860"/>
            <a:ext cx="257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Κύτταρα όπως φαίνονται από το μικροσκόπιο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46637"/>
            <a:ext cx="5357818" cy="53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Επεξήγηση με αριστερό-δεξιό βέλος"/>
          <p:cNvSpPr/>
          <p:nvPr/>
        </p:nvSpPr>
        <p:spPr>
          <a:xfrm>
            <a:off x="2285984" y="2571744"/>
            <a:ext cx="3143272" cy="500066"/>
          </a:xfrm>
          <a:prstGeom prst="leftRightArrowCallou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3214678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/>
              <a:t>φύλλα</a:t>
            </a:r>
            <a:endParaRPr lang="el-GR" b="1" spc="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21494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17907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αριστερό-δεξιό βέλος"/>
          <p:cNvSpPr/>
          <p:nvPr/>
        </p:nvSpPr>
        <p:spPr>
          <a:xfrm>
            <a:off x="2357422" y="4143380"/>
            <a:ext cx="3143272" cy="500066"/>
          </a:xfrm>
          <a:prstGeom prst="leftRightArrowCallou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500430" y="42148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/>
              <a:t>ρίζα</a:t>
            </a:r>
            <a:endParaRPr lang="el-GR" b="1" spc="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φυτά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00100" y="250030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Ένα φυτό αποτελείται από πάρα παρά πολλά φυτικά κύτταρα…</a:t>
            </a:r>
          </a:p>
          <a:p>
            <a:pPr>
              <a:buClr>
                <a:srgbClr val="FF0000"/>
              </a:buClr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3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284788"/>
            <a:ext cx="1857356" cy="2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28596" y="40719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που το κάθε κύτταρο θέλει  ….να πιει..νερό και να τραφεί με διάφορες ουσίες.. κ.τ.λ.  </a:t>
            </a:r>
            <a:endParaRPr lang="el-GR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00034" y="5357826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Η μεταφορά ουσιών </a:t>
            </a:r>
            <a:r>
              <a:rPr lang="el-GR" dirty="0" smtClean="0"/>
              <a:t> προς </a:t>
            </a:r>
            <a:r>
              <a:rPr lang="el-GR" dirty="0" smtClean="0"/>
              <a:t>το φυτικό </a:t>
            </a:r>
            <a:r>
              <a:rPr lang="el-GR" dirty="0" smtClean="0"/>
              <a:t>κύτταρο (και από το κύτταρο)  .…. γίνεται </a:t>
            </a:r>
            <a:r>
              <a:rPr lang="el-GR" dirty="0" smtClean="0"/>
              <a:t>με το </a:t>
            </a:r>
            <a:r>
              <a:rPr lang="el-GR" dirty="0" err="1" smtClean="0"/>
              <a:t>ξύλωμα</a:t>
            </a:r>
            <a:r>
              <a:rPr lang="el-GR" dirty="0" smtClean="0"/>
              <a:t> και το φλοίωμα (εξηγώ στη συνέχεια….)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928670"/>
            <a:ext cx="7643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οποιαδήποτε φυτό ..αποτελείται από φυτικά κύτταρα τα οποία θέλουν να τραφούν… ..να αναπνεύσουν…</a:t>
            </a:r>
            <a:endParaRPr lang="en-US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142844" y="2571744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u="sng" dirty="0" smtClean="0"/>
              <a:t>Μέσα στα φυτά</a:t>
            </a:r>
            <a:r>
              <a:rPr lang="el-GR" sz="2400" dirty="0" smtClean="0"/>
              <a:t>, υπάρχουν πολλά ..πολλά  «</a:t>
            </a:r>
            <a:r>
              <a:rPr lang="el-GR" sz="2400" u="sng" dirty="0" smtClean="0"/>
              <a:t>σωληνάκια</a:t>
            </a:r>
            <a:r>
              <a:rPr lang="el-GR" sz="2400" dirty="0" smtClean="0"/>
              <a:t>»     …  που τα λέμε </a:t>
            </a:r>
            <a:r>
              <a:rPr lang="el-GR" sz="2400" u="sng" dirty="0" smtClean="0"/>
              <a:t>αγγεία</a:t>
            </a:r>
            <a:r>
              <a:rPr lang="el-GR" sz="24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4662"/>
            <a:ext cx="33575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88294">
            <a:off x="1539168" y="4020644"/>
            <a:ext cx="2137817" cy="25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>
            <a:stCxn id="14" idx="2"/>
          </p:cNvCxnSpPr>
          <p:nvPr/>
        </p:nvCxnSpPr>
        <p:spPr>
          <a:xfrm rot="10800000">
            <a:off x="2928926" y="4929199"/>
            <a:ext cx="4357718" cy="10358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V="1">
            <a:off x="2214546" y="3357562"/>
            <a:ext cx="2143140" cy="15716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7286644" y="5857892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 - Τίτλος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φυτά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214" y="2933689"/>
            <a:ext cx="5576786" cy="39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857232"/>
            <a:ext cx="8286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400" dirty="0" smtClean="0"/>
              <a:t> Όλα τα αγγεία (σωληνάκια) που υπάρχουν μέσα σε ένα φυτό και μεταφέρουν </a:t>
            </a:r>
            <a:r>
              <a:rPr lang="el-GR" sz="2400" dirty="0" smtClean="0"/>
              <a:t>νερό(που περιέχει και άλλες ουσίες) </a:t>
            </a:r>
            <a:r>
              <a:rPr lang="el-GR" sz="2400" dirty="0" smtClean="0"/>
              <a:t>από τις  ρίζες σε όλα  τα κύτταρα του φυτού ..ονομάζονται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ξύλωμα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99562">
            <a:off x="1129547" y="4120220"/>
            <a:ext cx="16859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rot="10800000">
            <a:off x="2143108" y="4714886"/>
            <a:ext cx="4286280" cy="28575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5400000" flipH="1" flipV="1">
            <a:off x="820517" y="3108517"/>
            <a:ext cx="2716620" cy="9286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 - Τίτλος"/>
          <p:cNvSpPr txBox="1">
            <a:spLocks/>
          </p:cNvSpPr>
          <p:nvPr/>
        </p:nvSpPr>
        <p:spPr>
          <a:xfrm>
            <a:off x="142844" y="21429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ξύλωμα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 rot="10800000">
            <a:off x="5786446" y="3571899"/>
            <a:ext cx="1214446" cy="2428868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 rot="16200000">
            <a:off x="5732466" y="4840326"/>
            <a:ext cx="134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u="sng" dirty="0" err="1" smtClean="0">
                <a:solidFill>
                  <a:srgbClr val="FFFF00"/>
                </a:solidFill>
              </a:rPr>
              <a:t>ξύλωμα</a:t>
            </a:r>
            <a:endParaRPr lang="el-G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7214" y="2933689"/>
            <a:ext cx="5576786" cy="392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571480"/>
            <a:ext cx="8429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FF0000"/>
              </a:buClr>
            </a:pPr>
            <a:r>
              <a:rPr lang="el-GR" sz="2400" dirty="0" smtClean="0"/>
              <a:t> Όλα τα αγγεία (σωληνάκια) που υπάρχουν μέσα σε ένα φυτό, και μεταφέρουν τις ουσίες που παράγονται κατά την φωτοσύνθεση </a:t>
            </a:r>
            <a:r>
              <a:rPr lang="el-GR" sz="2400" dirty="0" smtClean="0"/>
              <a:t>σε κάποια κύτταρα </a:t>
            </a:r>
            <a:r>
              <a:rPr lang="el-GR" sz="2400" dirty="0" smtClean="0"/>
              <a:t>των φυτών (κυρίως στα φύλλα των φυτών γίνεται η φωτοσύνθεση), </a:t>
            </a:r>
            <a:r>
              <a:rPr lang="el-GR" sz="2400" dirty="0" smtClean="0"/>
              <a:t>σε όλα τα υπόλοιπα κύτταρα    του φυτού ..ονομάζονται </a:t>
            </a:r>
            <a:r>
              <a:rPr lang="el-GR" sz="2400" b="1" dirty="0" smtClean="0">
                <a:solidFill>
                  <a:srgbClr val="FF0000"/>
                </a:solidFill>
              </a:rPr>
              <a:t>φλοίωμα</a:t>
            </a:r>
          </a:p>
        </p:txBody>
      </p:sp>
      <p:sp>
        <p:nvSpPr>
          <p:cNvPr id="17" name="1 - Τίτλος"/>
          <p:cNvSpPr txBox="1">
            <a:spLocks/>
          </p:cNvSpPr>
          <p:nvPr/>
        </p:nvSpPr>
        <p:spPr>
          <a:xfrm>
            <a:off x="142844" y="21429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φλοίωμα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15 - Ορθογώνιο"/>
          <p:cNvSpPr/>
          <p:nvPr/>
        </p:nvSpPr>
        <p:spPr>
          <a:xfrm rot="2124057">
            <a:off x="5593765" y="3932357"/>
            <a:ext cx="1569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FF00"/>
                </a:solidFill>
              </a:rPr>
              <a:t>φλοίωμα</a:t>
            </a:r>
            <a:endParaRPr lang="el-GR" sz="2800" dirty="0">
              <a:solidFill>
                <a:srgbClr val="FFFF0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6200000" flipV="1">
            <a:off x="5857884" y="3500438"/>
            <a:ext cx="571504" cy="28575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>
            <a:off x="6438912" y="4081466"/>
            <a:ext cx="776294" cy="133352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10800000" flipV="1">
            <a:off x="5643570" y="4357694"/>
            <a:ext cx="785818" cy="42862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5611100" y="5020123"/>
            <a:ext cx="941677" cy="44810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32645"/>
            <a:ext cx="6715140" cy="472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 - Τίτλος"/>
          <p:cNvSpPr txBox="1">
            <a:spLocks/>
          </p:cNvSpPr>
          <p:nvPr/>
        </p:nvSpPr>
        <p:spPr>
          <a:xfrm>
            <a:off x="142844" y="214290"/>
            <a:ext cx="7772400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Αγωγός ιστός των φυτών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857224" y="1000108"/>
            <a:ext cx="72152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 Όλα τα αγγεία του </a:t>
            </a:r>
            <a:r>
              <a:rPr lang="el-GR" sz="2000" dirty="0" err="1" smtClean="0"/>
              <a:t>ξυλώματος</a:t>
            </a:r>
            <a:r>
              <a:rPr lang="el-GR" sz="2000" dirty="0" smtClean="0"/>
              <a:t> και του φλοιώματος ,  ονομάζονται αγωγός ιστός των φυτών, και  μεταφέρουν ουσίες που είναι διαλυμένες σε νερό.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70016">
            <a:off x="522869" y="-60229"/>
            <a:ext cx="2454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7158" y="207167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Φύλλο φυτού</a:t>
            </a:r>
            <a:endParaRPr lang="el-GR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3500430" y="642918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</a:t>
            </a:r>
            <a:r>
              <a:rPr lang="el-GR" u="sng" dirty="0" smtClean="0"/>
              <a:t>κόψουμε ένα μικρό κομμάτι </a:t>
            </a:r>
            <a:r>
              <a:rPr lang="el-GR" dirty="0" smtClean="0"/>
              <a:t>από το φύλλο,  και το δούμε στο </a:t>
            </a:r>
            <a:r>
              <a:rPr lang="el-GR" u="sng" dirty="0" smtClean="0"/>
              <a:t>μικροσκόπιο</a:t>
            </a:r>
            <a:r>
              <a:rPr lang="el-GR" dirty="0" smtClean="0"/>
              <a:t> τότε θα δούμε </a:t>
            </a:r>
            <a:r>
              <a:rPr lang="el-GR" dirty="0" smtClean="0"/>
              <a:t>  περίπου </a:t>
            </a:r>
            <a:r>
              <a:rPr lang="el-GR" dirty="0" smtClean="0"/>
              <a:t>την ακόλουθη εικόνα</a:t>
            </a:r>
            <a:endParaRPr lang="el-GR" dirty="0"/>
          </a:p>
        </p:txBody>
      </p:sp>
      <p:sp>
        <p:nvSpPr>
          <p:cNvPr id="6" name="5 - Έλλειψη"/>
          <p:cNvSpPr/>
          <p:nvPr/>
        </p:nvSpPr>
        <p:spPr>
          <a:xfrm>
            <a:off x="2071670" y="928670"/>
            <a:ext cx="28575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7" name="6 - Καμπύλο βέλος προς τα κάτω"/>
          <p:cNvSpPr/>
          <p:nvPr/>
        </p:nvSpPr>
        <p:spPr>
          <a:xfrm>
            <a:off x="2285984" y="500042"/>
            <a:ext cx="2357454" cy="285752"/>
          </a:xfrm>
          <a:prstGeom prst="curvedDownArrow">
            <a:avLst>
              <a:gd name="adj1" fmla="val 15909"/>
              <a:gd name="adj2" fmla="val 50000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6643702" y="1357298"/>
            <a:ext cx="357190" cy="8572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14686"/>
            <a:ext cx="5715008" cy="331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- Ευθύγραμμο βέλος σύνδεσης"/>
          <p:cNvCxnSpPr/>
          <p:nvPr/>
        </p:nvCxnSpPr>
        <p:spPr>
          <a:xfrm rot="16200000" flipV="1">
            <a:off x="4893471" y="3750471"/>
            <a:ext cx="2143140" cy="78581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4714876" y="278605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Αγγεία </a:t>
            </a:r>
            <a:r>
              <a:rPr lang="el-GR" sz="1400" dirty="0" err="1" smtClean="0"/>
              <a:t>ξυλώματος</a:t>
            </a:r>
            <a:endParaRPr lang="el-GR" sz="14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V="1">
            <a:off x="5214942" y="4143380"/>
            <a:ext cx="2428892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6072198" y="257174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Αγγεία φλοιώματος</a:t>
            </a:r>
            <a:endParaRPr lang="el-GR" sz="1400" dirty="0"/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142976" y="5072074"/>
            <a:ext cx="2214578" cy="71438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 flipV="1">
            <a:off x="1357290" y="4000504"/>
            <a:ext cx="1928826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/>
          <p:nvPr/>
        </p:nvCxnSpPr>
        <p:spPr>
          <a:xfrm rot="10800000" flipV="1">
            <a:off x="1285852" y="4286256"/>
            <a:ext cx="3429024" cy="50006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0" y="4357694"/>
            <a:ext cx="1357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Κύτταρα επιδερμίδας του φύλλου</a:t>
            </a:r>
            <a:endParaRPr lang="el-GR" sz="1400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 rot="16200000" flipV="1">
            <a:off x="6465107" y="4321975"/>
            <a:ext cx="1571636" cy="71438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rot="16200000" flipV="1">
            <a:off x="6607983" y="4250537"/>
            <a:ext cx="1571636" cy="214314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ύγραμμο βέλος σύνδεσης"/>
          <p:cNvCxnSpPr/>
          <p:nvPr/>
        </p:nvCxnSpPr>
        <p:spPr>
          <a:xfrm rot="5400000" flipH="1" flipV="1">
            <a:off x="6322231" y="4250537"/>
            <a:ext cx="1500198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6643702" y="335756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Χλωροπλάστες που γίνεται η φωτοσύνθεση</a:t>
            </a:r>
            <a:endParaRPr lang="el-GR" sz="1400" dirty="0"/>
          </a:p>
        </p:txBody>
      </p:sp>
      <p:sp>
        <p:nvSpPr>
          <p:cNvPr id="36" name="35 - TextBox"/>
          <p:cNvSpPr txBox="1"/>
          <p:nvPr/>
        </p:nvSpPr>
        <p:spPr>
          <a:xfrm>
            <a:off x="5000628" y="6550223"/>
            <a:ext cx="128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Στόμα φυτού</a:t>
            </a:r>
            <a:endParaRPr lang="el-GR" sz="1400" dirty="0"/>
          </a:p>
        </p:txBody>
      </p:sp>
      <p:cxnSp>
        <p:nvCxnSpPr>
          <p:cNvPr id="37" name="36 - Ευθύγραμμο βέλος σύνδεσης"/>
          <p:cNvCxnSpPr/>
          <p:nvPr/>
        </p:nvCxnSpPr>
        <p:spPr>
          <a:xfrm rot="16200000" flipH="1">
            <a:off x="4822033" y="6179363"/>
            <a:ext cx="428628" cy="35719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3" grpId="0"/>
      <p:bldP spid="17" grpId="0"/>
      <p:bldP spid="26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444</Words>
  <Application>Microsoft Office PowerPoint</Application>
  <PresentationFormat>Προβολή στην οθόνη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Κύτταρα</vt:lpstr>
      <vt:lpstr>Κύτταρα</vt:lpstr>
      <vt:lpstr>Διαφάνεια 3</vt:lpstr>
      <vt:lpstr>φυτά</vt:lpstr>
      <vt:lpstr>φυτά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Panorea</dc:creator>
  <cp:lastModifiedBy>hp pc</cp:lastModifiedBy>
  <cp:revision>135</cp:revision>
  <dcterms:created xsi:type="dcterms:W3CDTF">2020-10-16T14:29:08Z</dcterms:created>
  <dcterms:modified xsi:type="dcterms:W3CDTF">2024-02-04T05:33:26Z</dcterms:modified>
</cp:coreProperties>
</file>