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66" r:id="rId4"/>
    <p:sldId id="269" r:id="rId5"/>
    <p:sldId id="258" r:id="rId6"/>
    <p:sldId id="256" r:id="rId7"/>
    <p:sldId id="282" r:id="rId8"/>
    <p:sldId id="284" r:id="rId9"/>
    <p:sldId id="281" r:id="rId10"/>
    <p:sldId id="270" r:id="rId11"/>
    <p:sldId id="283" r:id="rId12"/>
    <p:sldId id="259" r:id="rId13"/>
    <p:sldId id="260" r:id="rId14"/>
    <p:sldId id="262"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13" autoAdjust="0"/>
  </p:normalViewPr>
  <p:slideViewPr>
    <p:cSldViewPr>
      <p:cViewPr>
        <p:scale>
          <a:sx n="72" d="100"/>
          <a:sy n="72" d="100"/>
        </p:scale>
        <p:origin x="-17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10/3/2024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0"/>
            <a:ext cx="7772400" cy="500065"/>
          </a:xfrm>
        </p:spPr>
        <p:txBody>
          <a:bodyPr>
            <a:normAutofit fontScale="90000"/>
          </a:bodyPr>
          <a:lstStyle/>
          <a:p>
            <a:r>
              <a:rPr lang="el-GR" sz="2800" dirty="0" smtClean="0">
                <a:solidFill>
                  <a:srgbClr val="FF0000"/>
                </a:solidFill>
              </a:rPr>
              <a:t>Κύτταρα</a:t>
            </a:r>
            <a:endParaRPr lang="en-US" sz="2800" dirty="0">
              <a:solidFill>
                <a:srgbClr val="FF0000"/>
              </a:solidFill>
            </a:endParaRPr>
          </a:p>
        </p:txBody>
      </p:sp>
      <p:sp>
        <p:nvSpPr>
          <p:cNvPr id="5" name="4 - TextBox"/>
          <p:cNvSpPr txBox="1"/>
          <p:nvPr/>
        </p:nvSpPr>
        <p:spPr>
          <a:xfrm>
            <a:off x="214282" y="1785926"/>
            <a:ext cx="6429420" cy="830997"/>
          </a:xfrm>
          <a:prstGeom prst="rect">
            <a:avLst/>
          </a:prstGeom>
          <a:noFill/>
        </p:spPr>
        <p:txBody>
          <a:bodyPr wrap="square" rtlCol="0">
            <a:spAutoFit/>
          </a:bodyPr>
          <a:lstStyle/>
          <a:p>
            <a:pPr>
              <a:buClr>
                <a:srgbClr val="FF0000"/>
              </a:buClr>
            </a:pPr>
            <a:r>
              <a:rPr lang="el-GR" sz="2400" dirty="0" smtClean="0"/>
              <a:t>Αφού το κύτταρο είναι ζωντανός οργανισμός, εμφανίζει όλα τα χαρακτηριστικά της ζωής.</a:t>
            </a:r>
            <a:endParaRPr lang="en-US" sz="2400" dirty="0"/>
          </a:p>
        </p:txBody>
      </p:sp>
      <p:sp>
        <p:nvSpPr>
          <p:cNvPr id="6" name="5 - TextBox"/>
          <p:cNvSpPr txBox="1"/>
          <p:nvPr/>
        </p:nvSpPr>
        <p:spPr>
          <a:xfrm>
            <a:off x="0" y="3929066"/>
            <a:ext cx="4500594" cy="1569660"/>
          </a:xfrm>
          <a:prstGeom prst="rect">
            <a:avLst/>
          </a:prstGeom>
          <a:noFill/>
        </p:spPr>
        <p:txBody>
          <a:bodyPr wrap="square" rtlCol="0">
            <a:spAutoFit/>
          </a:bodyPr>
          <a:lstStyle/>
          <a:p>
            <a:pPr>
              <a:buClr>
                <a:srgbClr val="FF0000"/>
              </a:buClr>
              <a:buFont typeface="Wingdings" pitchFamily="2" charset="2"/>
              <a:buChar char="ü"/>
            </a:pPr>
            <a:r>
              <a:rPr lang="el-GR" sz="2400" dirty="0" smtClean="0"/>
              <a:t>Δηλαδή το κάθε </a:t>
            </a:r>
            <a:r>
              <a:rPr lang="el-GR" sz="2400" u="sng" dirty="0" smtClean="0"/>
              <a:t>κύτταρο</a:t>
            </a:r>
            <a:r>
              <a:rPr lang="el-GR" sz="2400" dirty="0" smtClean="0"/>
              <a:t> θέλει… να </a:t>
            </a:r>
            <a:r>
              <a:rPr lang="el-GR" sz="2400" u="sng" dirty="0" smtClean="0"/>
              <a:t>φάει</a:t>
            </a:r>
            <a:r>
              <a:rPr lang="el-GR" sz="2400" dirty="0" smtClean="0"/>
              <a:t>,  να </a:t>
            </a:r>
            <a:r>
              <a:rPr lang="el-GR" sz="2400" u="sng" dirty="0" smtClean="0"/>
              <a:t>αναπνεύσει</a:t>
            </a:r>
            <a:r>
              <a:rPr lang="el-GR" sz="2400" dirty="0" smtClean="0"/>
              <a:t>,   να </a:t>
            </a:r>
            <a:r>
              <a:rPr lang="el-GR" sz="2400" u="sng" dirty="0" smtClean="0"/>
              <a:t>αναπαραχθεί</a:t>
            </a:r>
            <a:r>
              <a:rPr lang="el-GR" sz="2400" dirty="0" smtClean="0"/>
              <a:t>, να </a:t>
            </a:r>
            <a:r>
              <a:rPr lang="el-GR" sz="2400" u="sng" dirty="0" smtClean="0"/>
              <a:t>απομακρύνει τις άχρηστες ουσίες </a:t>
            </a:r>
            <a:r>
              <a:rPr lang="el-GR" sz="2400" dirty="0" smtClean="0"/>
              <a:t>από μέσα του…</a:t>
            </a:r>
            <a:endParaRPr lang="en-US" sz="2400" dirty="0"/>
          </a:p>
        </p:txBody>
      </p:sp>
      <p:pic>
        <p:nvPicPr>
          <p:cNvPr id="3074" name="Picture 2"/>
          <p:cNvPicPr>
            <a:picLocks noChangeAspect="1" noChangeArrowheads="1"/>
          </p:cNvPicPr>
          <p:nvPr/>
        </p:nvPicPr>
        <p:blipFill>
          <a:blip r:embed="rId2"/>
          <a:srcRect/>
          <a:stretch>
            <a:fillRect/>
          </a:stretch>
        </p:blipFill>
        <p:spPr bwMode="auto">
          <a:xfrm>
            <a:off x="6572264" y="3343882"/>
            <a:ext cx="2571736" cy="3514118"/>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5000628" y="5786454"/>
            <a:ext cx="1452832" cy="10715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Ορθογώνιο"/>
          <p:cNvSpPr/>
          <p:nvPr/>
        </p:nvSpPr>
        <p:spPr>
          <a:xfrm>
            <a:off x="142844" y="1071546"/>
            <a:ext cx="4572000" cy="646331"/>
          </a:xfrm>
          <a:prstGeom prst="rect">
            <a:avLst/>
          </a:prstGeom>
        </p:spPr>
        <p:txBody>
          <a:bodyPr>
            <a:spAutoFit/>
          </a:bodyPr>
          <a:lstStyle/>
          <a:p>
            <a:pPr>
              <a:buClr>
                <a:srgbClr val="FF0000"/>
              </a:buClr>
              <a:buSzPct val="150000"/>
              <a:buFont typeface="Wingdings" pitchFamily="2" charset="2"/>
              <a:buChar char="ü"/>
            </a:pPr>
            <a:r>
              <a:rPr lang="el-GR" dirty="0" smtClean="0"/>
              <a:t>Οι </a:t>
            </a:r>
            <a:r>
              <a:rPr lang="el-GR" b="1" dirty="0" smtClean="0"/>
              <a:t>αρτηρίες</a:t>
            </a:r>
            <a:r>
              <a:rPr lang="el-GR" dirty="0" smtClean="0"/>
              <a:t> μεταφέρουν το αίμα από την καρδιά σε όλα τα σημεία του σώματος </a:t>
            </a:r>
            <a:endParaRPr lang="el-GR" dirty="0"/>
          </a:p>
        </p:txBody>
      </p:sp>
      <p:pic>
        <p:nvPicPr>
          <p:cNvPr id="2052" name="Picture 4" descr="https://www.newsitamea.gr/wp-content/uploads/2020/08/20200801_5f2593fc63e9b.jpg"/>
          <p:cNvPicPr>
            <a:picLocks noChangeAspect="1" noChangeArrowheads="1"/>
          </p:cNvPicPr>
          <p:nvPr/>
        </p:nvPicPr>
        <p:blipFill>
          <a:blip r:embed="rId2"/>
          <a:srcRect/>
          <a:stretch>
            <a:fillRect/>
          </a:stretch>
        </p:blipFill>
        <p:spPr bwMode="auto">
          <a:xfrm>
            <a:off x="5357818" y="285728"/>
            <a:ext cx="3333773" cy="2000264"/>
          </a:xfrm>
          <a:prstGeom prst="rect">
            <a:avLst/>
          </a:prstGeom>
          <a:noFill/>
        </p:spPr>
      </p:pic>
      <p:sp>
        <p:nvSpPr>
          <p:cNvPr id="23" name="22 - TextBox"/>
          <p:cNvSpPr txBox="1"/>
          <p:nvPr/>
        </p:nvSpPr>
        <p:spPr>
          <a:xfrm>
            <a:off x="6000728" y="2285992"/>
            <a:ext cx="3143272" cy="1200329"/>
          </a:xfrm>
          <a:prstGeom prst="rect">
            <a:avLst/>
          </a:prstGeom>
          <a:noFill/>
        </p:spPr>
        <p:txBody>
          <a:bodyPr wrap="square" rtlCol="0">
            <a:spAutoFit/>
          </a:bodyPr>
          <a:lstStyle/>
          <a:p>
            <a:r>
              <a:rPr lang="el-GR" dirty="0" smtClean="0"/>
              <a:t>Στην εικόνα φαίνεται αρτηρία και το αίμα που υπάρχει μέσα στην  αρτηρία,  και  «κουβαλάει» οξυγόνο</a:t>
            </a:r>
            <a:endParaRPr lang="el-GR" dirty="0"/>
          </a:p>
        </p:txBody>
      </p:sp>
      <p:sp>
        <p:nvSpPr>
          <p:cNvPr id="25" name="24 - Ορθογώνιο"/>
          <p:cNvSpPr/>
          <p:nvPr/>
        </p:nvSpPr>
        <p:spPr>
          <a:xfrm>
            <a:off x="142844" y="2786058"/>
            <a:ext cx="5151795" cy="369332"/>
          </a:xfrm>
          <a:prstGeom prst="rect">
            <a:avLst/>
          </a:prstGeom>
        </p:spPr>
        <p:txBody>
          <a:bodyPr wrap="none">
            <a:spAutoFit/>
          </a:bodyPr>
          <a:lstStyle/>
          <a:p>
            <a:pPr>
              <a:buClr>
                <a:srgbClr val="FF0000"/>
              </a:buClr>
              <a:buSzPct val="150000"/>
              <a:buFont typeface="Wingdings" pitchFamily="2" charset="2"/>
              <a:buChar char="ü"/>
            </a:pPr>
            <a:r>
              <a:rPr lang="el-GR" dirty="0" smtClean="0"/>
              <a:t>Οι </a:t>
            </a:r>
            <a:r>
              <a:rPr lang="el-GR" b="1" dirty="0" smtClean="0"/>
              <a:t>αρτηρίες</a:t>
            </a:r>
            <a:r>
              <a:rPr lang="el-GR" dirty="0" smtClean="0"/>
              <a:t>  έχουν παχιά και ελαστικά τοιχώματα</a:t>
            </a:r>
            <a:endParaRPr lang="el-GR" dirty="0"/>
          </a:p>
        </p:txBody>
      </p:sp>
      <p:sp>
        <p:nvSpPr>
          <p:cNvPr id="26" name="25 - Ορθογώνιο"/>
          <p:cNvSpPr/>
          <p:nvPr/>
        </p:nvSpPr>
        <p:spPr>
          <a:xfrm>
            <a:off x="0" y="4500570"/>
            <a:ext cx="8643998" cy="646331"/>
          </a:xfrm>
          <a:prstGeom prst="rect">
            <a:avLst/>
          </a:prstGeom>
        </p:spPr>
        <p:txBody>
          <a:bodyPr wrap="square">
            <a:spAutoFit/>
          </a:bodyPr>
          <a:lstStyle/>
          <a:p>
            <a:pPr>
              <a:buClr>
                <a:srgbClr val="FF0000"/>
              </a:buClr>
              <a:buSzPct val="150000"/>
              <a:buFont typeface="Wingdings" pitchFamily="2" charset="2"/>
              <a:buChar char="ü"/>
            </a:pPr>
            <a:r>
              <a:rPr lang="el-GR" dirty="0" smtClean="0"/>
              <a:t>Οι </a:t>
            </a:r>
            <a:r>
              <a:rPr lang="el-GR" b="1" dirty="0" smtClean="0"/>
              <a:t>αρτηρίες</a:t>
            </a:r>
            <a:r>
              <a:rPr lang="el-GR" dirty="0" smtClean="0"/>
              <a:t>  έχουν διάμετρο μικρότερη (είναι πιο στενές)  από αυτή των φλεβών αλλά είναι  περισσότερο ελαστικές από τις φλέβες</a:t>
            </a:r>
            <a:endParaRPr lang="el-GR" dirty="0"/>
          </a:p>
        </p:txBody>
      </p:sp>
      <p:sp>
        <p:nvSpPr>
          <p:cNvPr id="27" name="26 - Ορθογώνιο"/>
          <p:cNvSpPr/>
          <p:nvPr/>
        </p:nvSpPr>
        <p:spPr>
          <a:xfrm>
            <a:off x="500034" y="6072206"/>
            <a:ext cx="5181483" cy="369332"/>
          </a:xfrm>
          <a:prstGeom prst="rect">
            <a:avLst/>
          </a:prstGeom>
        </p:spPr>
        <p:txBody>
          <a:bodyPr wrap="none">
            <a:spAutoFit/>
          </a:bodyPr>
          <a:lstStyle/>
          <a:p>
            <a:pPr>
              <a:buClr>
                <a:srgbClr val="FF0000"/>
              </a:buClr>
              <a:buSzPct val="150000"/>
              <a:buFont typeface="Wingdings" pitchFamily="2" charset="2"/>
              <a:buChar char="ü"/>
            </a:pPr>
            <a:r>
              <a:rPr lang="el-GR" dirty="0" smtClean="0"/>
              <a:t>Οι </a:t>
            </a:r>
            <a:r>
              <a:rPr lang="el-GR" b="1" dirty="0" smtClean="0"/>
              <a:t>αρτηρίες</a:t>
            </a:r>
            <a:r>
              <a:rPr lang="el-GR" dirty="0" smtClean="0"/>
              <a:t>  περιέχουν αίμα πλούσιο σε οξυγόνο.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0.70"/>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strVal val="#ppt_w*0.70"/>
                                          </p:val>
                                        </p:tav>
                                        <p:tav tm="100000">
                                          <p:val>
                                            <p:strVal val="#ppt_w"/>
                                          </p:val>
                                        </p:tav>
                                      </p:tavLst>
                                    </p:anim>
                                    <p:anim calcmode="lin" valueType="num">
                                      <p:cBhvr>
                                        <p:cTn id="29" dur="1000" fill="hold"/>
                                        <p:tgtEl>
                                          <p:spTgt spid="26"/>
                                        </p:tgtEl>
                                        <p:attrNameLst>
                                          <p:attrName>ppt_h</p:attrName>
                                        </p:attrNameLst>
                                      </p:cBhvr>
                                      <p:tavLst>
                                        <p:tav tm="0">
                                          <p:val>
                                            <p:strVal val="#ppt_h"/>
                                          </p:val>
                                        </p:tav>
                                        <p:tav tm="100000">
                                          <p:val>
                                            <p:strVal val="#ppt_h"/>
                                          </p:val>
                                        </p:tav>
                                      </p:tavLst>
                                    </p:anim>
                                    <p:animEffect transition="in" filter="fade">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strVal val="#ppt_w*0.70"/>
                                          </p:val>
                                        </p:tav>
                                        <p:tav tm="100000">
                                          <p:val>
                                            <p:strVal val="#ppt_w"/>
                                          </p:val>
                                        </p:tav>
                                      </p:tavLst>
                                    </p:anim>
                                    <p:anim calcmode="lin" valueType="num">
                                      <p:cBhvr>
                                        <p:cTn id="36" dur="1000" fill="hold"/>
                                        <p:tgtEl>
                                          <p:spTgt spid="27"/>
                                        </p:tgtEl>
                                        <p:attrNameLst>
                                          <p:attrName>ppt_h</p:attrName>
                                        </p:attrNameLst>
                                      </p:cBhvr>
                                      <p:tavLst>
                                        <p:tav tm="0">
                                          <p:val>
                                            <p:strVal val="#ppt_h"/>
                                          </p:val>
                                        </p:tav>
                                        <p:tav tm="100000">
                                          <p:val>
                                            <p:strVal val="#ppt_h"/>
                                          </p:val>
                                        </p:tav>
                                      </p:tavLst>
                                    </p:anim>
                                    <p:animEffect transition="in" filter="fade">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5572164" y="285728"/>
            <a:ext cx="3286148" cy="6179640"/>
          </a:xfrm>
          <a:prstGeom prst="rect">
            <a:avLst/>
          </a:prstGeom>
          <a:noFill/>
          <a:ln w="9525">
            <a:noFill/>
            <a:miter lim="800000"/>
            <a:headEnd/>
            <a:tailEnd/>
          </a:ln>
          <a:effectLst/>
        </p:spPr>
      </p:pic>
      <p:sp>
        <p:nvSpPr>
          <p:cNvPr id="11" name="10 - Ορθογώνιο"/>
          <p:cNvSpPr/>
          <p:nvPr/>
        </p:nvSpPr>
        <p:spPr>
          <a:xfrm>
            <a:off x="7715272" y="4214818"/>
            <a:ext cx="1714512" cy="553998"/>
          </a:xfrm>
          <a:prstGeom prst="rect">
            <a:avLst/>
          </a:prstGeom>
          <a:solidFill>
            <a:schemeClr val="bg1"/>
          </a:solidFill>
        </p:spPr>
        <p:txBody>
          <a:bodyPr wrap="square">
            <a:spAutoFit/>
          </a:bodyPr>
          <a:lstStyle/>
          <a:p>
            <a:r>
              <a:rPr lang="el-GR" b="1" dirty="0" smtClean="0">
                <a:solidFill>
                  <a:srgbClr val="002060"/>
                </a:solidFill>
              </a:rPr>
              <a:t>Φλέβες</a:t>
            </a:r>
            <a:r>
              <a:rPr lang="el-GR" dirty="0" smtClean="0">
                <a:solidFill>
                  <a:srgbClr val="002060"/>
                </a:solidFill>
              </a:rPr>
              <a:t> </a:t>
            </a:r>
            <a:r>
              <a:rPr lang="el-GR" sz="1200" dirty="0" smtClean="0">
                <a:solidFill>
                  <a:srgbClr val="002060"/>
                </a:solidFill>
              </a:rPr>
              <a:t>(είναι τα μπλε σωληνάκια)</a:t>
            </a:r>
            <a:endParaRPr lang="el-GR" sz="1200" dirty="0">
              <a:solidFill>
                <a:srgbClr val="002060"/>
              </a:solidFill>
            </a:endParaRPr>
          </a:p>
        </p:txBody>
      </p:sp>
      <p:pic>
        <p:nvPicPr>
          <p:cNvPr id="4" name="Picture 2"/>
          <p:cNvPicPr>
            <a:picLocks noChangeAspect="1" noChangeArrowheads="1"/>
          </p:cNvPicPr>
          <p:nvPr/>
        </p:nvPicPr>
        <p:blipFill>
          <a:blip r:embed="rId3"/>
          <a:srcRect/>
          <a:stretch>
            <a:fillRect/>
          </a:stretch>
        </p:blipFill>
        <p:spPr bwMode="auto">
          <a:xfrm>
            <a:off x="0" y="285728"/>
            <a:ext cx="3932344" cy="3763965"/>
          </a:xfrm>
          <a:prstGeom prst="rect">
            <a:avLst/>
          </a:prstGeom>
          <a:noFill/>
          <a:ln w="9525">
            <a:noFill/>
            <a:miter lim="800000"/>
            <a:headEnd/>
            <a:tailEnd/>
          </a:ln>
          <a:effectLst/>
        </p:spPr>
      </p:pic>
      <p:cxnSp>
        <p:nvCxnSpPr>
          <p:cNvPr id="7" name="6 - Ευθύγραμμο βέλος σύνδεσης"/>
          <p:cNvCxnSpPr/>
          <p:nvPr/>
        </p:nvCxnSpPr>
        <p:spPr>
          <a:xfrm rot="16200000" flipH="1">
            <a:off x="7322395" y="3750471"/>
            <a:ext cx="642942" cy="571504"/>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rot="16200000" flipH="1">
            <a:off x="6608015" y="2750339"/>
            <a:ext cx="2071702" cy="100013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V="1">
            <a:off x="3143240" y="1500174"/>
            <a:ext cx="857256" cy="214314"/>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4000496" y="1214422"/>
            <a:ext cx="1214446" cy="369332"/>
          </a:xfrm>
          <a:prstGeom prst="rect">
            <a:avLst/>
          </a:prstGeom>
          <a:noFill/>
        </p:spPr>
        <p:txBody>
          <a:bodyPr wrap="square" rtlCol="0">
            <a:spAutoFit/>
          </a:bodyPr>
          <a:lstStyle/>
          <a:p>
            <a:r>
              <a:rPr lang="el-GR" dirty="0" smtClean="0"/>
              <a:t>βαλβίδα</a:t>
            </a:r>
            <a:endParaRPr lang="el-GR" dirty="0"/>
          </a:p>
        </p:txBody>
      </p:sp>
      <p:cxnSp>
        <p:nvCxnSpPr>
          <p:cNvPr id="16" name="15 - Ευθύγραμμο βέλος σύνδεσης"/>
          <p:cNvCxnSpPr/>
          <p:nvPr/>
        </p:nvCxnSpPr>
        <p:spPr>
          <a:xfrm rot="5400000" flipH="1" flipV="1">
            <a:off x="3036083" y="1607331"/>
            <a:ext cx="1285884" cy="107157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2643174" y="3643314"/>
            <a:ext cx="1214446" cy="523220"/>
          </a:xfrm>
          <a:prstGeom prst="rect">
            <a:avLst/>
          </a:prstGeom>
          <a:noFill/>
        </p:spPr>
        <p:txBody>
          <a:bodyPr wrap="square" rtlCol="0">
            <a:spAutoFit/>
          </a:bodyPr>
          <a:lstStyle/>
          <a:p>
            <a:r>
              <a:rPr lang="el-GR" sz="1400" b="1" dirty="0" smtClean="0"/>
              <a:t>Φλέβα</a:t>
            </a:r>
            <a:r>
              <a:rPr lang="el-GR" sz="1400" dirty="0" smtClean="0"/>
              <a:t> που περιέχει αίμα</a:t>
            </a:r>
            <a:endParaRPr lang="el-GR" sz="1400" dirty="0"/>
          </a:p>
        </p:txBody>
      </p:sp>
      <p:sp>
        <p:nvSpPr>
          <p:cNvPr id="19" name="18 - TextBox"/>
          <p:cNvSpPr txBox="1"/>
          <p:nvPr/>
        </p:nvSpPr>
        <p:spPr>
          <a:xfrm>
            <a:off x="428596" y="4500570"/>
            <a:ext cx="4357718" cy="923330"/>
          </a:xfrm>
          <a:prstGeom prst="rect">
            <a:avLst/>
          </a:prstGeom>
          <a:noFill/>
        </p:spPr>
        <p:txBody>
          <a:bodyPr wrap="square" rtlCol="0">
            <a:spAutoFit/>
          </a:bodyPr>
          <a:lstStyle/>
          <a:p>
            <a:r>
              <a:rPr lang="el-GR" dirty="0" smtClean="0"/>
              <a:t>Οι περισσότερες φλέβες περιέ χουν βαλβίδες, έτσι ώστε το αίμα να κινείτε προς μια κατεύθυνση μέσα στη φλέβα…..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0.70"/>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642918"/>
            <a:ext cx="8215370" cy="369332"/>
          </a:xfrm>
          <a:prstGeom prst="rect">
            <a:avLst/>
          </a:prstGeom>
        </p:spPr>
        <p:txBody>
          <a:bodyPr wrap="square">
            <a:spAutoFit/>
          </a:bodyPr>
          <a:lstStyle/>
          <a:p>
            <a:pPr>
              <a:buClr>
                <a:srgbClr val="0070C0"/>
              </a:buClr>
              <a:buSzPct val="150000"/>
              <a:buFont typeface="Wingdings" pitchFamily="2" charset="2"/>
              <a:buChar char="ü"/>
            </a:pPr>
            <a:r>
              <a:rPr lang="el-GR" dirty="0" smtClean="0"/>
              <a:t>Οι </a:t>
            </a:r>
            <a:r>
              <a:rPr lang="el-GR" b="1" dirty="0" smtClean="0"/>
              <a:t>φλέβες </a:t>
            </a:r>
            <a:r>
              <a:rPr lang="el-GR" dirty="0" smtClean="0"/>
              <a:t>μεταφέρουν το αίμα από    όλα τα σημεία του σώματος στη καρδία</a:t>
            </a:r>
            <a:endParaRPr lang="el-GR" dirty="0"/>
          </a:p>
        </p:txBody>
      </p:sp>
      <p:sp>
        <p:nvSpPr>
          <p:cNvPr id="9" name="8 - Ορθογώνιο"/>
          <p:cNvSpPr/>
          <p:nvPr/>
        </p:nvSpPr>
        <p:spPr>
          <a:xfrm>
            <a:off x="142844" y="1857364"/>
            <a:ext cx="8286808" cy="369332"/>
          </a:xfrm>
          <a:prstGeom prst="rect">
            <a:avLst/>
          </a:prstGeom>
        </p:spPr>
        <p:txBody>
          <a:bodyPr wrap="square">
            <a:spAutoFit/>
          </a:bodyPr>
          <a:lstStyle/>
          <a:p>
            <a:pPr>
              <a:buClr>
                <a:srgbClr val="0070C0"/>
              </a:buClr>
              <a:buSzPct val="150000"/>
              <a:buFont typeface="Wingdings" pitchFamily="2" charset="2"/>
              <a:buChar char="ü"/>
            </a:pPr>
            <a:r>
              <a:rPr lang="el-GR" dirty="0" smtClean="0"/>
              <a:t>Οι </a:t>
            </a:r>
            <a:r>
              <a:rPr lang="el-GR" b="1" dirty="0" smtClean="0"/>
              <a:t>φλέβες</a:t>
            </a:r>
            <a:r>
              <a:rPr lang="el-GR" dirty="0" smtClean="0"/>
              <a:t>  έχουν λεπτότερα  τοιχώματα από τις αρτηρίες .</a:t>
            </a:r>
            <a:endParaRPr lang="el-GR" dirty="0"/>
          </a:p>
        </p:txBody>
      </p:sp>
      <p:sp>
        <p:nvSpPr>
          <p:cNvPr id="10" name="9 - Ορθογώνιο"/>
          <p:cNvSpPr/>
          <p:nvPr/>
        </p:nvSpPr>
        <p:spPr>
          <a:xfrm>
            <a:off x="285720" y="3571876"/>
            <a:ext cx="4071966" cy="923330"/>
          </a:xfrm>
          <a:prstGeom prst="rect">
            <a:avLst/>
          </a:prstGeom>
        </p:spPr>
        <p:txBody>
          <a:bodyPr wrap="square">
            <a:spAutoFit/>
          </a:bodyPr>
          <a:lstStyle/>
          <a:p>
            <a:pPr>
              <a:buClr>
                <a:srgbClr val="0070C0"/>
              </a:buClr>
              <a:buSzPct val="150000"/>
              <a:buFont typeface="Wingdings" pitchFamily="2" charset="2"/>
              <a:buChar char="ü"/>
            </a:pPr>
            <a:r>
              <a:rPr lang="el-GR" dirty="0" smtClean="0"/>
              <a:t>Οι </a:t>
            </a:r>
            <a:r>
              <a:rPr lang="el-GR" b="1" dirty="0" smtClean="0"/>
              <a:t>φλέβες</a:t>
            </a:r>
            <a:r>
              <a:rPr lang="el-GR" dirty="0" smtClean="0"/>
              <a:t> περιέχουν περισσότερο   διοξείδιο του άνθρακα, και  πολύ λιγότερο οξυγόνο</a:t>
            </a:r>
            <a:endParaRPr lang="el-GR" dirty="0"/>
          </a:p>
        </p:txBody>
      </p:sp>
      <p:sp>
        <p:nvSpPr>
          <p:cNvPr id="11" name="10 - Ορθογώνιο"/>
          <p:cNvSpPr/>
          <p:nvPr/>
        </p:nvSpPr>
        <p:spPr>
          <a:xfrm>
            <a:off x="285720" y="5429264"/>
            <a:ext cx="3643338" cy="646331"/>
          </a:xfrm>
          <a:prstGeom prst="rect">
            <a:avLst/>
          </a:prstGeom>
        </p:spPr>
        <p:txBody>
          <a:bodyPr wrap="square">
            <a:spAutoFit/>
          </a:bodyPr>
          <a:lstStyle/>
          <a:p>
            <a:pPr>
              <a:buClr>
                <a:srgbClr val="0070C0"/>
              </a:buClr>
              <a:buSzPct val="150000"/>
              <a:buFont typeface="Wingdings" pitchFamily="2" charset="2"/>
              <a:buChar char="ü"/>
            </a:pPr>
            <a:r>
              <a:rPr lang="el-GR" dirty="0" smtClean="0"/>
              <a:t>Οι περισσότερες </a:t>
            </a:r>
            <a:r>
              <a:rPr lang="el-GR" b="1" dirty="0" smtClean="0"/>
              <a:t>φλέβες</a:t>
            </a:r>
            <a:r>
              <a:rPr lang="el-GR" dirty="0" smtClean="0"/>
              <a:t>  περιέχουν βαλβίδες</a:t>
            </a:r>
            <a:endParaRPr lang="el-GR" dirty="0"/>
          </a:p>
        </p:txBody>
      </p:sp>
      <p:pic>
        <p:nvPicPr>
          <p:cNvPr id="12" name="Picture 2"/>
          <p:cNvPicPr>
            <a:picLocks noChangeAspect="1" noChangeArrowheads="1"/>
          </p:cNvPicPr>
          <p:nvPr/>
        </p:nvPicPr>
        <p:blipFill>
          <a:blip r:embed="rId2"/>
          <a:srcRect/>
          <a:stretch>
            <a:fillRect/>
          </a:stretch>
        </p:blipFill>
        <p:spPr bwMode="auto">
          <a:xfrm>
            <a:off x="4143372" y="2643182"/>
            <a:ext cx="3932344" cy="3763965"/>
          </a:xfrm>
          <a:prstGeom prst="rect">
            <a:avLst/>
          </a:prstGeom>
          <a:noFill/>
          <a:ln w="9525">
            <a:noFill/>
            <a:miter lim="800000"/>
            <a:headEnd/>
            <a:tailEnd/>
          </a:ln>
          <a:effectLst/>
        </p:spPr>
      </p:pic>
      <p:cxnSp>
        <p:nvCxnSpPr>
          <p:cNvPr id="13" name="12 - Ευθύγραμμο βέλος σύνδεσης"/>
          <p:cNvCxnSpPr/>
          <p:nvPr/>
        </p:nvCxnSpPr>
        <p:spPr>
          <a:xfrm flipV="1">
            <a:off x="7286612" y="3857628"/>
            <a:ext cx="857256" cy="214314"/>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8143868" y="3571876"/>
            <a:ext cx="1214446" cy="369332"/>
          </a:xfrm>
          <a:prstGeom prst="rect">
            <a:avLst/>
          </a:prstGeom>
          <a:noFill/>
        </p:spPr>
        <p:txBody>
          <a:bodyPr wrap="square" rtlCol="0">
            <a:spAutoFit/>
          </a:bodyPr>
          <a:lstStyle/>
          <a:p>
            <a:r>
              <a:rPr lang="el-GR" dirty="0" smtClean="0"/>
              <a:t>βαλβίδα</a:t>
            </a:r>
            <a:endParaRPr lang="el-GR" dirty="0"/>
          </a:p>
        </p:txBody>
      </p:sp>
      <p:cxnSp>
        <p:nvCxnSpPr>
          <p:cNvPr id="15" name="14 - Ευθύγραμμο βέλος σύνδεσης"/>
          <p:cNvCxnSpPr/>
          <p:nvPr/>
        </p:nvCxnSpPr>
        <p:spPr>
          <a:xfrm rot="5400000" flipH="1" flipV="1">
            <a:off x="7179455" y="3964785"/>
            <a:ext cx="1285884" cy="107157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6786546" y="6000768"/>
            <a:ext cx="1214446" cy="523220"/>
          </a:xfrm>
          <a:prstGeom prst="rect">
            <a:avLst/>
          </a:prstGeom>
          <a:noFill/>
        </p:spPr>
        <p:txBody>
          <a:bodyPr wrap="square" rtlCol="0">
            <a:spAutoFit/>
          </a:bodyPr>
          <a:lstStyle/>
          <a:p>
            <a:r>
              <a:rPr lang="el-GR" sz="1400" b="1" dirty="0" smtClean="0"/>
              <a:t>Φλέβα</a:t>
            </a:r>
            <a:r>
              <a:rPr lang="el-GR" sz="1400" dirty="0" smtClean="0"/>
              <a:t> που περιέχει αίμα</a:t>
            </a:r>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572000" y="285728"/>
            <a:ext cx="4158099" cy="3413145"/>
          </a:xfrm>
          <a:prstGeom prst="rect">
            <a:avLst/>
          </a:prstGeom>
          <a:noFill/>
          <a:ln w="9525">
            <a:noFill/>
            <a:miter lim="800000"/>
            <a:headEnd/>
            <a:tailEnd/>
          </a:ln>
          <a:effectLst/>
        </p:spPr>
      </p:pic>
      <p:sp>
        <p:nvSpPr>
          <p:cNvPr id="3" name="2 - Ορθογώνιο"/>
          <p:cNvSpPr/>
          <p:nvPr/>
        </p:nvSpPr>
        <p:spPr>
          <a:xfrm>
            <a:off x="357158" y="3714752"/>
            <a:ext cx="6643734" cy="646331"/>
          </a:xfrm>
          <a:prstGeom prst="rect">
            <a:avLst/>
          </a:prstGeom>
        </p:spPr>
        <p:txBody>
          <a:bodyPr wrap="square">
            <a:spAutoFit/>
          </a:bodyPr>
          <a:lstStyle/>
          <a:p>
            <a:r>
              <a:rPr lang="el-GR" dirty="0" smtClean="0"/>
              <a:t>Τα </a:t>
            </a:r>
            <a:r>
              <a:rPr lang="el-GR" b="1" dirty="0" smtClean="0"/>
              <a:t>τριχοειδή αγγεία </a:t>
            </a:r>
            <a:r>
              <a:rPr lang="el-GR" dirty="0" smtClean="0"/>
              <a:t>έχουν λεπτά τοιχώματα. Και είναι πολύ μικρότερα από φλέβες και αρτηρίες</a:t>
            </a:r>
            <a:endParaRPr lang="el-GR" dirty="0"/>
          </a:p>
        </p:txBody>
      </p:sp>
      <p:sp>
        <p:nvSpPr>
          <p:cNvPr id="4" name="3 - Ορθογώνιο"/>
          <p:cNvSpPr/>
          <p:nvPr/>
        </p:nvSpPr>
        <p:spPr>
          <a:xfrm>
            <a:off x="5572132" y="416462"/>
            <a:ext cx="2357454" cy="369332"/>
          </a:xfrm>
          <a:prstGeom prst="rect">
            <a:avLst/>
          </a:prstGeom>
          <a:solidFill>
            <a:schemeClr val="bg1"/>
          </a:solidFill>
        </p:spPr>
        <p:txBody>
          <a:bodyPr wrap="square">
            <a:spAutoFit/>
          </a:bodyPr>
          <a:lstStyle/>
          <a:p>
            <a:r>
              <a:rPr lang="el-GR" dirty="0" smtClean="0">
                <a:solidFill>
                  <a:srgbClr val="FF0000"/>
                </a:solidFill>
              </a:rPr>
              <a:t>Τριχοειδή αγγεία</a:t>
            </a:r>
            <a:endParaRPr lang="el-GR" dirty="0">
              <a:solidFill>
                <a:srgbClr val="FF0000"/>
              </a:solidFill>
            </a:endParaRPr>
          </a:p>
        </p:txBody>
      </p:sp>
      <p:sp>
        <p:nvSpPr>
          <p:cNvPr id="5" name="4 - Ορθογώνιο"/>
          <p:cNvSpPr/>
          <p:nvPr/>
        </p:nvSpPr>
        <p:spPr>
          <a:xfrm>
            <a:off x="7858148" y="1857364"/>
            <a:ext cx="1714512" cy="369332"/>
          </a:xfrm>
          <a:prstGeom prst="rect">
            <a:avLst/>
          </a:prstGeom>
          <a:solidFill>
            <a:schemeClr val="bg1"/>
          </a:solidFill>
        </p:spPr>
        <p:txBody>
          <a:bodyPr wrap="square">
            <a:spAutoFit/>
          </a:bodyPr>
          <a:lstStyle/>
          <a:p>
            <a:r>
              <a:rPr lang="el-GR" dirty="0" smtClean="0">
                <a:solidFill>
                  <a:srgbClr val="FF0000"/>
                </a:solidFill>
              </a:rPr>
              <a:t>φλέβες</a:t>
            </a:r>
            <a:endParaRPr lang="el-GR" dirty="0">
              <a:solidFill>
                <a:srgbClr val="FF0000"/>
              </a:solidFill>
            </a:endParaRPr>
          </a:p>
        </p:txBody>
      </p:sp>
      <p:sp>
        <p:nvSpPr>
          <p:cNvPr id="6" name="5 - Ορθογώνιο"/>
          <p:cNvSpPr/>
          <p:nvPr/>
        </p:nvSpPr>
        <p:spPr>
          <a:xfrm>
            <a:off x="4143372" y="1785926"/>
            <a:ext cx="1357322" cy="369332"/>
          </a:xfrm>
          <a:prstGeom prst="rect">
            <a:avLst/>
          </a:prstGeom>
          <a:solidFill>
            <a:schemeClr val="bg1"/>
          </a:solidFill>
        </p:spPr>
        <p:txBody>
          <a:bodyPr wrap="square">
            <a:spAutoFit/>
          </a:bodyPr>
          <a:lstStyle/>
          <a:p>
            <a:r>
              <a:rPr lang="el-GR" dirty="0" smtClean="0">
                <a:solidFill>
                  <a:srgbClr val="FF0000"/>
                </a:solidFill>
              </a:rPr>
              <a:t>αρτηρίες</a:t>
            </a:r>
            <a:endParaRPr lang="el-GR" dirty="0">
              <a:solidFill>
                <a:srgbClr val="FF0000"/>
              </a:solidFill>
            </a:endParaRPr>
          </a:p>
        </p:txBody>
      </p:sp>
      <p:sp>
        <p:nvSpPr>
          <p:cNvPr id="7" name="6 - Ορθογώνιο"/>
          <p:cNvSpPr/>
          <p:nvPr/>
        </p:nvSpPr>
        <p:spPr>
          <a:xfrm>
            <a:off x="642910" y="4857760"/>
            <a:ext cx="8072494" cy="1200329"/>
          </a:xfrm>
          <a:prstGeom prst="rect">
            <a:avLst/>
          </a:prstGeom>
        </p:spPr>
        <p:txBody>
          <a:bodyPr wrap="square">
            <a:spAutoFit/>
          </a:bodyPr>
          <a:lstStyle/>
          <a:p>
            <a:r>
              <a:rPr lang="el-GR" dirty="0" smtClean="0"/>
              <a:t>Μέσα από τα τοιχώματα των </a:t>
            </a:r>
            <a:r>
              <a:rPr lang="el-GR" b="1" dirty="0" smtClean="0"/>
              <a:t>τριχοειδών αγγείων</a:t>
            </a:r>
            <a:r>
              <a:rPr lang="el-GR" dirty="0" smtClean="0"/>
              <a:t>, μεταφέρονται ουσίες  (</a:t>
            </a:r>
            <a:r>
              <a:rPr lang="el-GR" dirty="0" err="1" smtClean="0"/>
              <a:t>π.χ</a:t>
            </a:r>
            <a:r>
              <a:rPr lang="el-GR" dirty="0" smtClean="0"/>
              <a:t> οξυγόνο, τροφή κ.α. )από το αγγείο στο κύτταρα.</a:t>
            </a:r>
          </a:p>
          <a:p>
            <a:r>
              <a:rPr lang="el-GR" dirty="0" smtClean="0"/>
              <a:t> Αλλά και από το κύτταρο μεταφέρονται ουσίες  (διοξείδιο του άνθρακα, άχρηστες ουσίες  που βγάζει το κύτταρο κ.α.)   στα τριχοειδή αγγεία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000232" y="642918"/>
            <a:ext cx="5012334" cy="369332"/>
          </a:xfrm>
          <a:prstGeom prst="rect">
            <a:avLst/>
          </a:prstGeom>
        </p:spPr>
        <p:txBody>
          <a:bodyPr wrap="none">
            <a:spAutoFit/>
          </a:bodyPr>
          <a:lstStyle/>
          <a:p>
            <a:r>
              <a:rPr lang="el-GR" dirty="0" smtClean="0"/>
              <a:t>Τα </a:t>
            </a:r>
            <a:r>
              <a:rPr lang="el-GR" b="1" dirty="0" smtClean="0"/>
              <a:t>αιμοφόρα αγγεία  </a:t>
            </a:r>
            <a:r>
              <a:rPr lang="el-GR" dirty="0" smtClean="0"/>
              <a:t>που μεταφέρουν αίμα είναι:</a:t>
            </a:r>
            <a:endParaRPr lang="el-GR" dirty="0"/>
          </a:p>
        </p:txBody>
      </p:sp>
      <p:cxnSp>
        <p:nvCxnSpPr>
          <p:cNvPr id="6" name="5 - Ευθύγραμμο βέλος σύνδεσης"/>
          <p:cNvCxnSpPr/>
          <p:nvPr/>
        </p:nvCxnSpPr>
        <p:spPr>
          <a:xfrm rot="5400000">
            <a:off x="1107241" y="1178719"/>
            <a:ext cx="1285884" cy="1214414"/>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rot="16200000" flipH="1">
            <a:off x="6286496" y="1142968"/>
            <a:ext cx="1214446" cy="92872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16200000" flipH="1">
            <a:off x="3571868" y="1785926"/>
            <a:ext cx="1357322" cy="7143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 Ορθογώνιο"/>
          <p:cNvSpPr/>
          <p:nvPr/>
        </p:nvSpPr>
        <p:spPr>
          <a:xfrm>
            <a:off x="714348" y="2428868"/>
            <a:ext cx="942822" cy="369332"/>
          </a:xfrm>
          <a:prstGeom prst="rect">
            <a:avLst/>
          </a:prstGeom>
        </p:spPr>
        <p:txBody>
          <a:bodyPr wrap="none">
            <a:spAutoFit/>
          </a:bodyPr>
          <a:lstStyle/>
          <a:p>
            <a:r>
              <a:rPr lang="el-GR" b="1" dirty="0" smtClean="0"/>
              <a:t>φλέβες</a:t>
            </a:r>
            <a:r>
              <a:rPr lang="el-GR" dirty="0" smtClean="0"/>
              <a:t> </a:t>
            </a:r>
            <a:endParaRPr lang="el-GR" dirty="0"/>
          </a:p>
        </p:txBody>
      </p:sp>
      <p:sp>
        <p:nvSpPr>
          <p:cNvPr id="15" name="14 - Ορθογώνιο"/>
          <p:cNvSpPr/>
          <p:nvPr/>
        </p:nvSpPr>
        <p:spPr>
          <a:xfrm>
            <a:off x="3786182" y="2571744"/>
            <a:ext cx="1098827" cy="369332"/>
          </a:xfrm>
          <a:prstGeom prst="rect">
            <a:avLst/>
          </a:prstGeom>
        </p:spPr>
        <p:txBody>
          <a:bodyPr wrap="none">
            <a:spAutoFit/>
          </a:bodyPr>
          <a:lstStyle/>
          <a:p>
            <a:r>
              <a:rPr lang="el-GR" b="1" dirty="0" smtClean="0"/>
              <a:t>αρτηρίες</a:t>
            </a:r>
            <a:r>
              <a:rPr lang="el-GR" dirty="0" smtClean="0"/>
              <a:t> </a:t>
            </a:r>
            <a:endParaRPr lang="el-GR" dirty="0"/>
          </a:p>
        </p:txBody>
      </p:sp>
      <p:sp>
        <p:nvSpPr>
          <p:cNvPr id="16" name="15 - Ορθογώνιο"/>
          <p:cNvSpPr/>
          <p:nvPr/>
        </p:nvSpPr>
        <p:spPr>
          <a:xfrm>
            <a:off x="6643702" y="2428868"/>
            <a:ext cx="1866858" cy="369332"/>
          </a:xfrm>
          <a:prstGeom prst="rect">
            <a:avLst/>
          </a:prstGeom>
        </p:spPr>
        <p:txBody>
          <a:bodyPr wrap="none">
            <a:spAutoFit/>
          </a:bodyPr>
          <a:lstStyle/>
          <a:p>
            <a:r>
              <a:rPr lang="el-GR" b="1" dirty="0" smtClean="0"/>
              <a:t>τριχοειδή αγγεία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0"/>
            <a:ext cx="7772400" cy="500065"/>
          </a:xfrm>
        </p:spPr>
        <p:txBody>
          <a:bodyPr>
            <a:normAutofit fontScale="90000"/>
          </a:bodyPr>
          <a:lstStyle/>
          <a:p>
            <a:r>
              <a:rPr lang="el-GR" sz="2800" dirty="0" smtClean="0">
                <a:solidFill>
                  <a:srgbClr val="FF0000"/>
                </a:solidFill>
              </a:rPr>
              <a:t>Κύτταρα</a:t>
            </a:r>
            <a:endParaRPr lang="en-US" sz="2800" dirty="0">
              <a:solidFill>
                <a:srgbClr val="FF0000"/>
              </a:solidFill>
            </a:endParaRPr>
          </a:p>
        </p:txBody>
      </p:sp>
      <p:pic>
        <p:nvPicPr>
          <p:cNvPr id="3074" name="Picture 2"/>
          <p:cNvPicPr>
            <a:picLocks noChangeAspect="1" noChangeArrowheads="1"/>
          </p:cNvPicPr>
          <p:nvPr/>
        </p:nvPicPr>
        <p:blipFill>
          <a:blip r:embed="rId2"/>
          <a:srcRect/>
          <a:stretch>
            <a:fillRect/>
          </a:stretch>
        </p:blipFill>
        <p:spPr bwMode="auto">
          <a:xfrm>
            <a:off x="6572264" y="3343882"/>
            <a:ext cx="2571736" cy="3514118"/>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5000628" y="5786454"/>
            <a:ext cx="1452832" cy="1071546"/>
          </a:xfrm>
          <a:prstGeom prst="rect">
            <a:avLst/>
          </a:prstGeom>
          <a:noFill/>
          <a:ln w="9525">
            <a:noFill/>
            <a:miter lim="800000"/>
            <a:headEnd/>
            <a:tailEnd/>
          </a:ln>
          <a:effectLst/>
        </p:spPr>
      </p:pic>
      <p:sp>
        <p:nvSpPr>
          <p:cNvPr id="7" name="6 - Ορθογώνιο"/>
          <p:cNvSpPr/>
          <p:nvPr/>
        </p:nvSpPr>
        <p:spPr>
          <a:xfrm>
            <a:off x="500034" y="3286124"/>
            <a:ext cx="5786478" cy="1938992"/>
          </a:xfrm>
          <a:prstGeom prst="rect">
            <a:avLst/>
          </a:prstGeom>
        </p:spPr>
        <p:txBody>
          <a:bodyPr wrap="square">
            <a:spAutoFit/>
          </a:bodyPr>
          <a:lstStyle/>
          <a:p>
            <a:r>
              <a:rPr lang="el-GR" sz="2400" dirty="0" smtClean="0"/>
              <a:t>Το οξυγόνο,  η τροφή, και άλλες χρήσιμες ουσίες που είναι απαραίτητες  για την επιβίωση του κυττάρου,  μεταφέρονται στο κάθε κύτταρο </a:t>
            </a:r>
            <a:r>
              <a:rPr lang="el-GR" sz="2400" dirty="0" smtClean="0"/>
              <a:t>ενός πολυκύτταρου  ζωικού οργανισμού  (  ζώο, όχι φυτό)  </a:t>
            </a:r>
            <a:r>
              <a:rPr lang="el-GR" sz="2400" dirty="0" smtClean="0"/>
              <a:t>από το αίμα. </a:t>
            </a:r>
            <a:endParaRPr lang="el-G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3929066"/>
            <a:ext cx="4572000" cy="369332"/>
          </a:xfrm>
          <a:prstGeom prst="rect">
            <a:avLst/>
          </a:prstGeom>
        </p:spPr>
        <p:txBody>
          <a:bodyPr>
            <a:spAutoFit/>
          </a:bodyPr>
          <a:lstStyle/>
          <a:p>
            <a:pPr>
              <a:buClr>
                <a:srgbClr val="FF0000"/>
              </a:buClr>
              <a:buSzPct val="160000"/>
              <a:buFont typeface="Wingdings" pitchFamily="2" charset="2"/>
              <a:buChar char="ü"/>
            </a:pPr>
            <a:r>
              <a:rPr lang="el-GR" dirty="0" smtClean="0"/>
              <a:t> </a:t>
            </a:r>
            <a:r>
              <a:rPr lang="el-GR" b="1" dirty="0" smtClean="0"/>
              <a:t>αίμα</a:t>
            </a:r>
            <a:r>
              <a:rPr lang="el-GR" dirty="0" smtClean="0"/>
              <a:t> ( περιέχει πλάσμα και κύτταρα)</a:t>
            </a:r>
            <a:endParaRPr lang="el-GR" dirty="0"/>
          </a:p>
        </p:txBody>
      </p:sp>
      <p:sp>
        <p:nvSpPr>
          <p:cNvPr id="6" name="5 - Ορθογώνιο"/>
          <p:cNvSpPr/>
          <p:nvPr/>
        </p:nvSpPr>
        <p:spPr>
          <a:xfrm>
            <a:off x="500034" y="1500174"/>
            <a:ext cx="1579920" cy="369332"/>
          </a:xfrm>
          <a:prstGeom prst="rect">
            <a:avLst/>
          </a:prstGeom>
        </p:spPr>
        <p:txBody>
          <a:bodyPr wrap="none">
            <a:spAutoFit/>
          </a:bodyPr>
          <a:lstStyle/>
          <a:p>
            <a:pPr>
              <a:buClr>
                <a:srgbClr val="FF0000"/>
              </a:buClr>
              <a:buSzPct val="160000"/>
              <a:buFont typeface="Wingdings" pitchFamily="2" charset="2"/>
              <a:buChar char="ü"/>
            </a:pPr>
            <a:r>
              <a:rPr lang="el-GR" dirty="0" smtClean="0"/>
              <a:t> την </a:t>
            </a:r>
            <a:r>
              <a:rPr lang="el-GR" b="1" dirty="0" smtClean="0"/>
              <a:t>καρδιά</a:t>
            </a:r>
          </a:p>
        </p:txBody>
      </p:sp>
      <p:sp>
        <p:nvSpPr>
          <p:cNvPr id="7" name="6 - Ορθογώνιο"/>
          <p:cNvSpPr/>
          <p:nvPr/>
        </p:nvSpPr>
        <p:spPr>
          <a:xfrm>
            <a:off x="500034" y="571480"/>
            <a:ext cx="4257384" cy="369332"/>
          </a:xfrm>
          <a:prstGeom prst="rect">
            <a:avLst/>
          </a:prstGeom>
        </p:spPr>
        <p:txBody>
          <a:bodyPr wrap="none">
            <a:spAutoFit/>
          </a:bodyPr>
          <a:lstStyle/>
          <a:p>
            <a:r>
              <a:rPr lang="el-GR" dirty="0" smtClean="0"/>
              <a:t>Το κυκλοφορικό σύστημα αποτελείται από:</a:t>
            </a:r>
          </a:p>
        </p:txBody>
      </p:sp>
      <p:sp>
        <p:nvSpPr>
          <p:cNvPr id="8" name="7 - Ορθογώνιο"/>
          <p:cNvSpPr/>
          <p:nvPr/>
        </p:nvSpPr>
        <p:spPr>
          <a:xfrm>
            <a:off x="428596" y="2357430"/>
            <a:ext cx="6000792" cy="369332"/>
          </a:xfrm>
          <a:prstGeom prst="rect">
            <a:avLst/>
          </a:prstGeom>
        </p:spPr>
        <p:txBody>
          <a:bodyPr wrap="square">
            <a:spAutoFit/>
          </a:bodyPr>
          <a:lstStyle/>
          <a:p>
            <a:pPr>
              <a:buClr>
                <a:srgbClr val="FF0000"/>
              </a:buClr>
              <a:buSzPct val="160000"/>
              <a:buFont typeface="Wingdings" pitchFamily="2" charset="2"/>
              <a:buChar char="ü"/>
            </a:pPr>
            <a:r>
              <a:rPr lang="el-GR" dirty="0" smtClean="0"/>
              <a:t>τα </a:t>
            </a:r>
            <a:r>
              <a:rPr lang="el-GR" b="1" dirty="0" smtClean="0"/>
              <a:t>αιμοφόρα αγγεία </a:t>
            </a:r>
            <a:r>
              <a:rPr lang="el-GR" dirty="0" smtClean="0"/>
              <a:t>( αρτηρίες,  φλέβες,  τριχοειδή)</a:t>
            </a:r>
            <a:endParaRPr lang="el-GR" dirty="0"/>
          </a:p>
        </p:txBody>
      </p:sp>
      <p:pic>
        <p:nvPicPr>
          <p:cNvPr id="9" name="Picture 2"/>
          <p:cNvPicPr>
            <a:picLocks noChangeAspect="1" noChangeArrowheads="1"/>
          </p:cNvPicPr>
          <p:nvPr/>
        </p:nvPicPr>
        <p:blipFill>
          <a:blip r:embed="rId2"/>
          <a:srcRect/>
          <a:stretch>
            <a:fillRect/>
          </a:stretch>
        </p:blipFill>
        <p:spPr bwMode="auto">
          <a:xfrm>
            <a:off x="5500694" y="3000372"/>
            <a:ext cx="3071834" cy="3459856"/>
          </a:xfrm>
          <a:prstGeom prst="rect">
            <a:avLst/>
          </a:prstGeom>
          <a:noFill/>
          <a:ln w="9525">
            <a:noFill/>
            <a:miter lim="800000"/>
            <a:headEnd/>
            <a:tailEnd/>
          </a:ln>
          <a:effectLst/>
        </p:spPr>
      </p:pic>
      <p:sp>
        <p:nvSpPr>
          <p:cNvPr id="10" name="9 - Ορθογώνιο"/>
          <p:cNvSpPr/>
          <p:nvPr/>
        </p:nvSpPr>
        <p:spPr>
          <a:xfrm>
            <a:off x="3786182" y="0"/>
            <a:ext cx="2430987" cy="369332"/>
          </a:xfrm>
          <a:prstGeom prst="rect">
            <a:avLst/>
          </a:prstGeom>
        </p:spPr>
        <p:txBody>
          <a:bodyPr wrap="none">
            <a:spAutoFit/>
          </a:bodyPr>
          <a:lstStyle/>
          <a:p>
            <a:r>
              <a:rPr lang="el-GR" b="1" dirty="0" smtClean="0">
                <a:solidFill>
                  <a:srgbClr val="FF0000"/>
                </a:solidFill>
              </a:rPr>
              <a:t>κυκλοφορικό σύστημα </a:t>
            </a:r>
            <a:endParaRPr lang="el-GR" b="1" dirty="0">
              <a:solidFill>
                <a:srgbClr val="FF0000"/>
              </a:solidFill>
            </a:endParaRPr>
          </a:p>
        </p:txBody>
      </p:sp>
      <p:sp>
        <p:nvSpPr>
          <p:cNvPr id="11" name="10 - Ορθογώνιο"/>
          <p:cNvSpPr/>
          <p:nvPr/>
        </p:nvSpPr>
        <p:spPr>
          <a:xfrm>
            <a:off x="5857852" y="2928934"/>
            <a:ext cx="3286148" cy="369332"/>
          </a:xfrm>
          <a:prstGeom prst="rect">
            <a:avLst/>
          </a:prstGeom>
          <a:solidFill>
            <a:schemeClr val="bg1"/>
          </a:solidFill>
        </p:spPr>
        <p:txBody>
          <a:bodyPr wrap="square">
            <a:spAutoFit/>
          </a:bodyPr>
          <a:lstStyle/>
          <a:p>
            <a:r>
              <a:rPr lang="el-GR" b="1" dirty="0" smtClean="0">
                <a:solidFill>
                  <a:srgbClr val="FF0000"/>
                </a:solidFill>
              </a:rPr>
              <a:t>κυκλοφορικό σύστημα </a:t>
            </a:r>
            <a:endParaRPr lang="el-GR" b="1" dirty="0">
              <a:solidFill>
                <a:srgbClr val="FF0000"/>
              </a:solidFill>
            </a:endParaRPr>
          </a:p>
        </p:txBody>
      </p:sp>
      <p:sp>
        <p:nvSpPr>
          <p:cNvPr id="12" name="11 - TextBox"/>
          <p:cNvSpPr txBox="1"/>
          <p:nvPr/>
        </p:nvSpPr>
        <p:spPr>
          <a:xfrm>
            <a:off x="1357290" y="5643578"/>
            <a:ext cx="3071834" cy="369332"/>
          </a:xfrm>
          <a:prstGeom prst="rect">
            <a:avLst/>
          </a:prstGeom>
          <a:noFill/>
        </p:spPr>
        <p:txBody>
          <a:bodyPr wrap="square" rtlCol="0">
            <a:spAutoFit/>
          </a:bodyPr>
          <a:lstStyle/>
          <a:p>
            <a:r>
              <a:rPr lang="el-GR" dirty="0" smtClean="0"/>
              <a:t>Εξηγώ τη συνέχεια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714356"/>
            <a:ext cx="7224891" cy="5237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4500570"/>
            <a:ext cx="1928826" cy="198138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786182" y="714356"/>
            <a:ext cx="4000528" cy="4919377"/>
          </a:xfrm>
          <a:prstGeom prst="rect">
            <a:avLst/>
          </a:prstGeom>
          <a:noFill/>
          <a:ln w="9525">
            <a:noFill/>
            <a:miter lim="800000"/>
            <a:headEnd/>
            <a:tailEnd/>
          </a:ln>
          <a:effectLst/>
        </p:spPr>
      </p:pic>
      <p:sp>
        <p:nvSpPr>
          <p:cNvPr id="4" name="3 - Ορθογώνιο"/>
          <p:cNvSpPr/>
          <p:nvPr/>
        </p:nvSpPr>
        <p:spPr>
          <a:xfrm>
            <a:off x="285720" y="285728"/>
            <a:ext cx="8072494" cy="923330"/>
          </a:xfrm>
          <a:prstGeom prst="rect">
            <a:avLst/>
          </a:prstGeom>
        </p:spPr>
        <p:txBody>
          <a:bodyPr wrap="square">
            <a:spAutoFit/>
          </a:bodyPr>
          <a:lstStyle/>
          <a:p>
            <a:r>
              <a:rPr lang="el-GR" dirty="0" smtClean="0"/>
              <a:t>Η </a:t>
            </a:r>
            <a:r>
              <a:rPr lang="el-GR" b="1" u="sng" dirty="0" smtClean="0"/>
              <a:t>ανθρώπινη καρδιά </a:t>
            </a:r>
            <a:r>
              <a:rPr lang="el-GR" dirty="0" smtClean="0"/>
              <a:t>αποτελείται από 4 κοιλότητες:</a:t>
            </a:r>
          </a:p>
          <a:p>
            <a:r>
              <a:rPr lang="el-GR" dirty="0" smtClean="0"/>
              <a:t>2  κόλπους </a:t>
            </a:r>
          </a:p>
          <a:p>
            <a:r>
              <a:rPr lang="el-GR" dirty="0" smtClean="0"/>
              <a:t>και 2 κοιλιές</a:t>
            </a:r>
            <a:endParaRPr lang="el-GR" dirty="0"/>
          </a:p>
        </p:txBody>
      </p:sp>
      <p:sp>
        <p:nvSpPr>
          <p:cNvPr id="5" name="4 - Ελεύθερη σχεδίαση"/>
          <p:cNvSpPr/>
          <p:nvPr/>
        </p:nvSpPr>
        <p:spPr>
          <a:xfrm>
            <a:off x="5917662" y="3595255"/>
            <a:ext cx="1044715" cy="1330513"/>
          </a:xfrm>
          <a:custGeom>
            <a:avLst/>
            <a:gdLst>
              <a:gd name="connsiteX0" fmla="*/ 784474 w 1044715"/>
              <a:gd name="connsiteY0" fmla="*/ 51954 h 1330513"/>
              <a:gd name="connsiteX1" fmla="*/ 805256 w 1044715"/>
              <a:gd name="connsiteY1" fmla="*/ 103909 h 1330513"/>
              <a:gd name="connsiteX2" fmla="*/ 815647 w 1044715"/>
              <a:gd name="connsiteY2" fmla="*/ 135081 h 1330513"/>
              <a:gd name="connsiteX3" fmla="*/ 846820 w 1044715"/>
              <a:gd name="connsiteY3" fmla="*/ 197427 h 1330513"/>
              <a:gd name="connsiteX4" fmla="*/ 867602 w 1044715"/>
              <a:gd name="connsiteY4" fmla="*/ 228600 h 1330513"/>
              <a:gd name="connsiteX5" fmla="*/ 877993 w 1044715"/>
              <a:gd name="connsiteY5" fmla="*/ 259772 h 1330513"/>
              <a:gd name="connsiteX6" fmla="*/ 898774 w 1044715"/>
              <a:gd name="connsiteY6" fmla="*/ 290945 h 1330513"/>
              <a:gd name="connsiteX7" fmla="*/ 909165 w 1044715"/>
              <a:gd name="connsiteY7" fmla="*/ 322118 h 1330513"/>
              <a:gd name="connsiteX8" fmla="*/ 929947 w 1044715"/>
              <a:gd name="connsiteY8" fmla="*/ 374072 h 1330513"/>
              <a:gd name="connsiteX9" fmla="*/ 971511 w 1044715"/>
              <a:gd name="connsiteY9" fmla="*/ 592281 h 1330513"/>
              <a:gd name="connsiteX10" fmla="*/ 981902 w 1044715"/>
              <a:gd name="connsiteY10" fmla="*/ 644236 h 1330513"/>
              <a:gd name="connsiteX11" fmla="*/ 1013074 w 1044715"/>
              <a:gd name="connsiteY11" fmla="*/ 737754 h 1330513"/>
              <a:gd name="connsiteX12" fmla="*/ 1044247 w 1044715"/>
              <a:gd name="connsiteY12" fmla="*/ 852054 h 1330513"/>
              <a:gd name="connsiteX13" fmla="*/ 1023465 w 1044715"/>
              <a:gd name="connsiteY13" fmla="*/ 1070263 h 1330513"/>
              <a:gd name="connsiteX14" fmla="*/ 1013074 w 1044715"/>
              <a:gd name="connsiteY14" fmla="*/ 1111827 h 1330513"/>
              <a:gd name="connsiteX15" fmla="*/ 992293 w 1044715"/>
              <a:gd name="connsiteY15" fmla="*/ 1143000 h 1330513"/>
              <a:gd name="connsiteX16" fmla="*/ 971511 w 1044715"/>
              <a:gd name="connsiteY16" fmla="*/ 1215736 h 1330513"/>
              <a:gd name="connsiteX17" fmla="*/ 950729 w 1044715"/>
              <a:gd name="connsiteY17" fmla="*/ 1257300 h 1330513"/>
              <a:gd name="connsiteX18" fmla="*/ 940338 w 1044715"/>
              <a:gd name="connsiteY18" fmla="*/ 1319645 h 1330513"/>
              <a:gd name="connsiteX19" fmla="*/ 877993 w 1044715"/>
              <a:gd name="connsiteY19" fmla="*/ 1298863 h 1330513"/>
              <a:gd name="connsiteX20" fmla="*/ 815647 w 1044715"/>
              <a:gd name="connsiteY20" fmla="*/ 1278081 h 1330513"/>
              <a:gd name="connsiteX21" fmla="*/ 784474 w 1044715"/>
              <a:gd name="connsiteY21" fmla="*/ 1246909 h 1330513"/>
              <a:gd name="connsiteX22" fmla="*/ 722129 w 1044715"/>
              <a:gd name="connsiteY22" fmla="*/ 1205345 h 1330513"/>
              <a:gd name="connsiteX23" fmla="*/ 690956 w 1044715"/>
              <a:gd name="connsiteY23" fmla="*/ 1174172 h 1330513"/>
              <a:gd name="connsiteX24" fmla="*/ 649393 w 1044715"/>
              <a:gd name="connsiteY24" fmla="*/ 1153390 h 1330513"/>
              <a:gd name="connsiteX25" fmla="*/ 618220 w 1044715"/>
              <a:gd name="connsiteY25" fmla="*/ 1122218 h 1330513"/>
              <a:gd name="connsiteX26" fmla="*/ 587047 w 1044715"/>
              <a:gd name="connsiteY26" fmla="*/ 1101436 h 1330513"/>
              <a:gd name="connsiteX27" fmla="*/ 535093 w 1044715"/>
              <a:gd name="connsiteY27" fmla="*/ 1028700 h 1330513"/>
              <a:gd name="connsiteX28" fmla="*/ 514311 w 1044715"/>
              <a:gd name="connsiteY28" fmla="*/ 997527 h 1330513"/>
              <a:gd name="connsiteX29" fmla="*/ 503920 w 1044715"/>
              <a:gd name="connsiteY29" fmla="*/ 966354 h 1330513"/>
              <a:gd name="connsiteX30" fmla="*/ 483138 w 1044715"/>
              <a:gd name="connsiteY30" fmla="*/ 924790 h 1330513"/>
              <a:gd name="connsiteX31" fmla="*/ 472747 w 1044715"/>
              <a:gd name="connsiteY31" fmla="*/ 893618 h 1330513"/>
              <a:gd name="connsiteX32" fmla="*/ 451965 w 1044715"/>
              <a:gd name="connsiteY32" fmla="*/ 862445 h 1330513"/>
              <a:gd name="connsiteX33" fmla="*/ 441574 w 1044715"/>
              <a:gd name="connsiteY33" fmla="*/ 831272 h 1330513"/>
              <a:gd name="connsiteX34" fmla="*/ 420793 w 1044715"/>
              <a:gd name="connsiteY34" fmla="*/ 800100 h 1330513"/>
              <a:gd name="connsiteX35" fmla="*/ 410402 w 1044715"/>
              <a:gd name="connsiteY35" fmla="*/ 768927 h 1330513"/>
              <a:gd name="connsiteX36" fmla="*/ 400011 w 1044715"/>
              <a:gd name="connsiteY36" fmla="*/ 727363 h 1330513"/>
              <a:gd name="connsiteX37" fmla="*/ 368838 w 1044715"/>
              <a:gd name="connsiteY37" fmla="*/ 696190 h 1330513"/>
              <a:gd name="connsiteX38" fmla="*/ 337665 w 1044715"/>
              <a:gd name="connsiteY38" fmla="*/ 654627 h 1330513"/>
              <a:gd name="connsiteX39" fmla="*/ 296102 w 1044715"/>
              <a:gd name="connsiteY39" fmla="*/ 592281 h 1330513"/>
              <a:gd name="connsiteX40" fmla="*/ 233756 w 1044715"/>
              <a:gd name="connsiteY40" fmla="*/ 519545 h 1330513"/>
              <a:gd name="connsiteX41" fmla="*/ 171411 w 1044715"/>
              <a:gd name="connsiteY41" fmla="*/ 457200 h 1330513"/>
              <a:gd name="connsiteX42" fmla="*/ 109065 w 1044715"/>
              <a:gd name="connsiteY42" fmla="*/ 394854 h 1330513"/>
              <a:gd name="connsiteX43" fmla="*/ 77893 w 1044715"/>
              <a:gd name="connsiteY43" fmla="*/ 363681 h 1330513"/>
              <a:gd name="connsiteX44" fmla="*/ 36329 w 1044715"/>
              <a:gd name="connsiteY44" fmla="*/ 342900 h 1330513"/>
              <a:gd name="connsiteX45" fmla="*/ 5156 w 1044715"/>
              <a:gd name="connsiteY45" fmla="*/ 311727 h 1330513"/>
              <a:gd name="connsiteX46" fmla="*/ 15547 w 1044715"/>
              <a:gd name="connsiteY46" fmla="*/ 218209 h 1330513"/>
              <a:gd name="connsiteX47" fmla="*/ 129847 w 1044715"/>
              <a:gd name="connsiteY47" fmla="*/ 114300 h 1330513"/>
              <a:gd name="connsiteX48" fmla="*/ 192193 w 1044715"/>
              <a:gd name="connsiteY48" fmla="*/ 72736 h 1330513"/>
              <a:gd name="connsiteX49" fmla="*/ 254538 w 1044715"/>
              <a:gd name="connsiteY49" fmla="*/ 41563 h 1330513"/>
              <a:gd name="connsiteX50" fmla="*/ 316883 w 1044715"/>
              <a:gd name="connsiteY50" fmla="*/ 10390 h 1330513"/>
              <a:gd name="connsiteX51" fmla="*/ 524702 w 1044715"/>
              <a:gd name="connsiteY51" fmla="*/ 0 h 1330513"/>
              <a:gd name="connsiteX52" fmla="*/ 711738 w 1044715"/>
              <a:gd name="connsiteY52" fmla="*/ 20781 h 1330513"/>
              <a:gd name="connsiteX53" fmla="*/ 774083 w 1044715"/>
              <a:gd name="connsiteY53" fmla="*/ 72736 h 1330513"/>
              <a:gd name="connsiteX54" fmla="*/ 784474 w 1044715"/>
              <a:gd name="connsiteY54" fmla="*/ 51954 h 133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44715" h="1330513">
                <a:moveTo>
                  <a:pt x="784474" y="51954"/>
                </a:moveTo>
                <a:cubicBezTo>
                  <a:pt x="789669" y="57149"/>
                  <a:pt x="798707" y="86444"/>
                  <a:pt x="805256" y="103909"/>
                </a:cubicBezTo>
                <a:cubicBezTo>
                  <a:pt x="809102" y="114164"/>
                  <a:pt x="811199" y="125072"/>
                  <a:pt x="815647" y="135081"/>
                </a:cubicBezTo>
                <a:cubicBezTo>
                  <a:pt x="825084" y="156313"/>
                  <a:pt x="835536" y="177116"/>
                  <a:pt x="846820" y="197427"/>
                </a:cubicBezTo>
                <a:cubicBezTo>
                  <a:pt x="852885" y="208344"/>
                  <a:pt x="862017" y="217430"/>
                  <a:pt x="867602" y="228600"/>
                </a:cubicBezTo>
                <a:cubicBezTo>
                  <a:pt x="872500" y="238396"/>
                  <a:pt x="873095" y="249976"/>
                  <a:pt x="877993" y="259772"/>
                </a:cubicBezTo>
                <a:cubicBezTo>
                  <a:pt x="883578" y="270942"/>
                  <a:pt x="893189" y="279775"/>
                  <a:pt x="898774" y="290945"/>
                </a:cubicBezTo>
                <a:cubicBezTo>
                  <a:pt x="903672" y="300742"/>
                  <a:pt x="905319" y="311862"/>
                  <a:pt x="909165" y="322118"/>
                </a:cubicBezTo>
                <a:cubicBezTo>
                  <a:pt x="915714" y="339582"/>
                  <a:pt x="923020" y="356754"/>
                  <a:pt x="929947" y="374072"/>
                </a:cubicBezTo>
                <a:cubicBezTo>
                  <a:pt x="949049" y="488682"/>
                  <a:pt x="936205" y="415755"/>
                  <a:pt x="971511" y="592281"/>
                </a:cubicBezTo>
                <a:cubicBezTo>
                  <a:pt x="974975" y="609599"/>
                  <a:pt x="975343" y="627838"/>
                  <a:pt x="981902" y="644236"/>
                </a:cubicBezTo>
                <a:cubicBezTo>
                  <a:pt x="1023572" y="748413"/>
                  <a:pt x="986226" y="648262"/>
                  <a:pt x="1013074" y="737754"/>
                </a:cubicBezTo>
                <a:cubicBezTo>
                  <a:pt x="1044715" y="843223"/>
                  <a:pt x="1025308" y="757361"/>
                  <a:pt x="1044247" y="852054"/>
                </a:cubicBezTo>
                <a:cubicBezTo>
                  <a:pt x="1037320" y="924790"/>
                  <a:pt x="1032170" y="997718"/>
                  <a:pt x="1023465" y="1070263"/>
                </a:cubicBezTo>
                <a:cubicBezTo>
                  <a:pt x="1021763" y="1084442"/>
                  <a:pt x="1018699" y="1098701"/>
                  <a:pt x="1013074" y="1111827"/>
                </a:cubicBezTo>
                <a:cubicBezTo>
                  <a:pt x="1008155" y="1123306"/>
                  <a:pt x="999220" y="1132609"/>
                  <a:pt x="992293" y="1143000"/>
                </a:cubicBezTo>
                <a:cubicBezTo>
                  <a:pt x="987020" y="1164091"/>
                  <a:pt x="980455" y="1194867"/>
                  <a:pt x="971511" y="1215736"/>
                </a:cubicBezTo>
                <a:cubicBezTo>
                  <a:pt x="965409" y="1229974"/>
                  <a:pt x="957656" y="1243445"/>
                  <a:pt x="950729" y="1257300"/>
                </a:cubicBezTo>
                <a:cubicBezTo>
                  <a:pt x="947265" y="1278082"/>
                  <a:pt x="958630" y="1309192"/>
                  <a:pt x="940338" y="1319645"/>
                </a:cubicBezTo>
                <a:cubicBezTo>
                  <a:pt x="921318" y="1330513"/>
                  <a:pt x="898775" y="1305790"/>
                  <a:pt x="877993" y="1298863"/>
                </a:cubicBezTo>
                <a:lnTo>
                  <a:pt x="815647" y="1278081"/>
                </a:lnTo>
                <a:cubicBezTo>
                  <a:pt x="805256" y="1267690"/>
                  <a:pt x="796073" y="1255931"/>
                  <a:pt x="784474" y="1246909"/>
                </a:cubicBezTo>
                <a:cubicBezTo>
                  <a:pt x="764759" y="1231575"/>
                  <a:pt x="739790" y="1223006"/>
                  <a:pt x="722129" y="1205345"/>
                </a:cubicBezTo>
                <a:cubicBezTo>
                  <a:pt x="711738" y="1194954"/>
                  <a:pt x="702914" y="1182713"/>
                  <a:pt x="690956" y="1174172"/>
                </a:cubicBezTo>
                <a:cubicBezTo>
                  <a:pt x="678352" y="1165169"/>
                  <a:pt x="661998" y="1162393"/>
                  <a:pt x="649393" y="1153390"/>
                </a:cubicBezTo>
                <a:cubicBezTo>
                  <a:pt x="637435" y="1144849"/>
                  <a:pt x="629509" y="1131625"/>
                  <a:pt x="618220" y="1122218"/>
                </a:cubicBezTo>
                <a:cubicBezTo>
                  <a:pt x="608626" y="1114223"/>
                  <a:pt x="597438" y="1108363"/>
                  <a:pt x="587047" y="1101436"/>
                </a:cubicBezTo>
                <a:cubicBezTo>
                  <a:pt x="538070" y="1027970"/>
                  <a:pt x="599536" y="1118920"/>
                  <a:pt x="535093" y="1028700"/>
                </a:cubicBezTo>
                <a:cubicBezTo>
                  <a:pt x="527834" y="1018538"/>
                  <a:pt x="519896" y="1008697"/>
                  <a:pt x="514311" y="997527"/>
                </a:cubicBezTo>
                <a:cubicBezTo>
                  <a:pt x="509413" y="987730"/>
                  <a:pt x="508235" y="976421"/>
                  <a:pt x="503920" y="966354"/>
                </a:cubicBezTo>
                <a:cubicBezTo>
                  <a:pt x="497818" y="952116"/>
                  <a:pt x="489240" y="939028"/>
                  <a:pt x="483138" y="924790"/>
                </a:cubicBezTo>
                <a:cubicBezTo>
                  <a:pt x="478823" y="914723"/>
                  <a:pt x="477645" y="903414"/>
                  <a:pt x="472747" y="893618"/>
                </a:cubicBezTo>
                <a:cubicBezTo>
                  <a:pt x="467162" y="882448"/>
                  <a:pt x="457550" y="873615"/>
                  <a:pt x="451965" y="862445"/>
                </a:cubicBezTo>
                <a:cubicBezTo>
                  <a:pt x="447067" y="852648"/>
                  <a:pt x="446472" y="841069"/>
                  <a:pt x="441574" y="831272"/>
                </a:cubicBezTo>
                <a:cubicBezTo>
                  <a:pt x="435989" y="820102"/>
                  <a:pt x="426378" y="811270"/>
                  <a:pt x="420793" y="800100"/>
                </a:cubicBezTo>
                <a:cubicBezTo>
                  <a:pt x="415895" y="790303"/>
                  <a:pt x="413411" y="779459"/>
                  <a:pt x="410402" y="768927"/>
                </a:cubicBezTo>
                <a:cubicBezTo>
                  <a:pt x="406479" y="755195"/>
                  <a:pt x="407096" y="739762"/>
                  <a:pt x="400011" y="727363"/>
                </a:cubicBezTo>
                <a:cubicBezTo>
                  <a:pt x="392720" y="714604"/>
                  <a:pt x="378402" y="707347"/>
                  <a:pt x="368838" y="696190"/>
                </a:cubicBezTo>
                <a:cubicBezTo>
                  <a:pt x="357567" y="683041"/>
                  <a:pt x="347596" y="668815"/>
                  <a:pt x="337665" y="654627"/>
                </a:cubicBezTo>
                <a:cubicBezTo>
                  <a:pt x="323342" y="634165"/>
                  <a:pt x="313763" y="609942"/>
                  <a:pt x="296102" y="592281"/>
                </a:cubicBezTo>
                <a:cubicBezTo>
                  <a:pt x="184840" y="481022"/>
                  <a:pt x="353701" y="652818"/>
                  <a:pt x="233756" y="519545"/>
                </a:cubicBezTo>
                <a:cubicBezTo>
                  <a:pt x="214095" y="497700"/>
                  <a:pt x="192193" y="477982"/>
                  <a:pt x="171411" y="457200"/>
                </a:cubicBezTo>
                <a:lnTo>
                  <a:pt x="109065" y="394854"/>
                </a:lnTo>
                <a:cubicBezTo>
                  <a:pt x="98674" y="384463"/>
                  <a:pt x="91037" y="370252"/>
                  <a:pt x="77893" y="363681"/>
                </a:cubicBezTo>
                <a:lnTo>
                  <a:pt x="36329" y="342900"/>
                </a:lnTo>
                <a:cubicBezTo>
                  <a:pt x="25938" y="332509"/>
                  <a:pt x="7572" y="326222"/>
                  <a:pt x="5156" y="311727"/>
                </a:cubicBezTo>
                <a:cubicBezTo>
                  <a:pt x="0" y="280789"/>
                  <a:pt x="1520" y="246262"/>
                  <a:pt x="15547" y="218209"/>
                </a:cubicBezTo>
                <a:cubicBezTo>
                  <a:pt x="38979" y="171345"/>
                  <a:pt x="91939" y="146792"/>
                  <a:pt x="129847" y="114300"/>
                </a:cubicBezTo>
                <a:cubicBezTo>
                  <a:pt x="179380" y="71844"/>
                  <a:pt x="139167" y="90411"/>
                  <a:pt x="192193" y="72736"/>
                </a:cubicBezTo>
                <a:cubicBezTo>
                  <a:pt x="281522" y="13182"/>
                  <a:pt x="168503" y="84581"/>
                  <a:pt x="254538" y="41563"/>
                </a:cubicBezTo>
                <a:cubicBezTo>
                  <a:pt x="281820" y="27922"/>
                  <a:pt x="285269" y="13139"/>
                  <a:pt x="316883" y="10390"/>
                </a:cubicBezTo>
                <a:cubicBezTo>
                  <a:pt x="385982" y="4382"/>
                  <a:pt x="455429" y="3463"/>
                  <a:pt x="524702" y="0"/>
                </a:cubicBezTo>
                <a:cubicBezTo>
                  <a:pt x="587047" y="6927"/>
                  <a:pt x="650117" y="9044"/>
                  <a:pt x="711738" y="20781"/>
                </a:cubicBezTo>
                <a:cubicBezTo>
                  <a:pt x="731805" y="24603"/>
                  <a:pt x="761536" y="62280"/>
                  <a:pt x="774083" y="72736"/>
                </a:cubicBezTo>
                <a:cubicBezTo>
                  <a:pt x="783677" y="80731"/>
                  <a:pt x="779279" y="46759"/>
                  <a:pt x="784474" y="51954"/>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5 - Ευθύγραμμο βέλος σύνδεσης"/>
          <p:cNvCxnSpPr>
            <a:endCxn id="7" idx="1"/>
          </p:cNvCxnSpPr>
          <p:nvPr/>
        </p:nvCxnSpPr>
        <p:spPr>
          <a:xfrm flipV="1">
            <a:off x="6143636" y="2251968"/>
            <a:ext cx="1571604" cy="676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7715240" y="1928802"/>
            <a:ext cx="1428760" cy="646331"/>
          </a:xfrm>
          <a:prstGeom prst="rect">
            <a:avLst/>
          </a:prstGeom>
          <a:noFill/>
        </p:spPr>
        <p:txBody>
          <a:bodyPr wrap="square" rtlCol="0">
            <a:spAutoFit/>
          </a:bodyPr>
          <a:lstStyle/>
          <a:p>
            <a:r>
              <a:rPr lang="el-GR" dirty="0" smtClean="0"/>
              <a:t>Αριστερός κόλπος</a:t>
            </a:r>
            <a:endParaRPr lang="el-GR" dirty="0"/>
          </a:p>
        </p:txBody>
      </p:sp>
      <p:cxnSp>
        <p:nvCxnSpPr>
          <p:cNvPr id="8" name="7 - Ευθύγραμμο βέλος σύνδεσης"/>
          <p:cNvCxnSpPr/>
          <p:nvPr/>
        </p:nvCxnSpPr>
        <p:spPr>
          <a:xfrm flipV="1">
            <a:off x="6715108" y="4214818"/>
            <a:ext cx="1071570" cy="71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7715240" y="4000504"/>
            <a:ext cx="1428760" cy="646331"/>
          </a:xfrm>
          <a:prstGeom prst="rect">
            <a:avLst/>
          </a:prstGeom>
          <a:noFill/>
        </p:spPr>
        <p:txBody>
          <a:bodyPr wrap="square" rtlCol="0">
            <a:spAutoFit/>
          </a:bodyPr>
          <a:lstStyle/>
          <a:p>
            <a:r>
              <a:rPr lang="el-GR" dirty="0" smtClean="0"/>
              <a:t>Αριστερή κοιλία</a:t>
            </a:r>
            <a:endParaRPr lang="el-GR" dirty="0"/>
          </a:p>
        </p:txBody>
      </p:sp>
      <p:sp>
        <p:nvSpPr>
          <p:cNvPr id="11" name="10 - Ελεύθερη σχεδίαση"/>
          <p:cNvSpPr/>
          <p:nvPr/>
        </p:nvSpPr>
        <p:spPr>
          <a:xfrm>
            <a:off x="5611091" y="2551783"/>
            <a:ext cx="1070264" cy="814872"/>
          </a:xfrm>
          <a:custGeom>
            <a:avLst/>
            <a:gdLst>
              <a:gd name="connsiteX0" fmla="*/ 197427 w 1070264"/>
              <a:gd name="connsiteY0" fmla="*/ 108290 h 814872"/>
              <a:gd name="connsiteX1" fmla="*/ 93518 w 1070264"/>
              <a:gd name="connsiteY1" fmla="*/ 160244 h 814872"/>
              <a:gd name="connsiteX2" fmla="*/ 72736 w 1070264"/>
              <a:gd name="connsiteY2" fmla="*/ 191417 h 814872"/>
              <a:gd name="connsiteX3" fmla="*/ 41564 w 1070264"/>
              <a:gd name="connsiteY3" fmla="*/ 222590 h 814872"/>
              <a:gd name="connsiteX4" fmla="*/ 0 w 1070264"/>
              <a:gd name="connsiteY4" fmla="*/ 295326 h 814872"/>
              <a:gd name="connsiteX5" fmla="*/ 10391 w 1070264"/>
              <a:gd name="connsiteY5" fmla="*/ 430408 h 814872"/>
              <a:gd name="connsiteX6" fmla="*/ 31173 w 1070264"/>
              <a:gd name="connsiteY6" fmla="*/ 461581 h 814872"/>
              <a:gd name="connsiteX7" fmla="*/ 41564 w 1070264"/>
              <a:gd name="connsiteY7" fmla="*/ 492753 h 814872"/>
              <a:gd name="connsiteX8" fmla="*/ 83127 w 1070264"/>
              <a:gd name="connsiteY8" fmla="*/ 555099 h 814872"/>
              <a:gd name="connsiteX9" fmla="*/ 155864 w 1070264"/>
              <a:gd name="connsiteY9" fmla="*/ 638226 h 814872"/>
              <a:gd name="connsiteX10" fmla="*/ 197427 w 1070264"/>
              <a:gd name="connsiteY10" fmla="*/ 648617 h 814872"/>
              <a:gd name="connsiteX11" fmla="*/ 238991 w 1070264"/>
              <a:gd name="connsiteY11" fmla="*/ 669399 h 814872"/>
              <a:gd name="connsiteX12" fmla="*/ 270164 w 1070264"/>
              <a:gd name="connsiteY12" fmla="*/ 679790 h 814872"/>
              <a:gd name="connsiteX13" fmla="*/ 342900 w 1070264"/>
              <a:gd name="connsiteY13" fmla="*/ 731744 h 814872"/>
              <a:gd name="connsiteX14" fmla="*/ 374073 w 1070264"/>
              <a:gd name="connsiteY14" fmla="*/ 742135 h 814872"/>
              <a:gd name="connsiteX15" fmla="*/ 436418 w 1070264"/>
              <a:gd name="connsiteY15" fmla="*/ 794090 h 814872"/>
              <a:gd name="connsiteX16" fmla="*/ 509154 w 1070264"/>
              <a:gd name="connsiteY16" fmla="*/ 814872 h 814872"/>
              <a:gd name="connsiteX17" fmla="*/ 550718 w 1070264"/>
              <a:gd name="connsiteY17" fmla="*/ 804481 h 814872"/>
              <a:gd name="connsiteX18" fmla="*/ 581891 w 1070264"/>
              <a:gd name="connsiteY18" fmla="*/ 783699 h 814872"/>
              <a:gd name="connsiteX19" fmla="*/ 831273 w 1070264"/>
              <a:gd name="connsiteY19" fmla="*/ 742135 h 814872"/>
              <a:gd name="connsiteX20" fmla="*/ 872836 w 1070264"/>
              <a:gd name="connsiteY20" fmla="*/ 721353 h 814872"/>
              <a:gd name="connsiteX21" fmla="*/ 914400 w 1070264"/>
              <a:gd name="connsiteY21" fmla="*/ 690181 h 814872"/>
              <a:gd name="connsiteX22" fmla="*/ 955964 w 1070264"/>
              <a:gd name="connsiteY22" fmla="*/ 679790 h 814872"/>
              <a:gd name="connsiteX23" fmla="*/ 997527 w 1070264"/>
              <a:gd name="connsiteY23" fmla="*/ 659008 h 814872"/>
              <a:gd name="connsiteX24" fmla="*/ 1039091 w 1070264"/>
              <a:gd name="connsiteY24" fmla="*/ 648617 h 814872"/>
              <a:gd name="connsiteX25" fmla="*/ 1070264 w 1070264"/>
              <a:gd name="connsiteY25" fmla="*/ 617444 h 814872"/>
              <a:gd name="connsiteX26" fmla="*/ 1049482 w 1070264"/>
              <a:gd name="connsiteY26" fmla="*/ 586272 h 814872"/>
              <a:gd name="connsiteX27" fmla="*/ 1039091 w 1070264"/>
              <a:gd name="connsiteY27" fmla="*/ 544708 h 814872"/>
              <a:gd name="connsiteX28" fmla="*/ 1018309 w 1070264"/>
              <a:gd name="connsiteY28" fmla="*/ 305717 h 814872"/>
              <a:gd name="connsiteX29" fmla="*/ 1007918 w 1070264"/>
              <a:gd name="connsiteY29" fmla="*/ 232981 h 814872"/>
              <a:gd name="connsiteX30" fmla="*/ 945573 w 1070264"/>
              <a:gd name="connsiteY30" fmla="*/ 191417 h 814872"/>
              <a:gd name="connsiteX31" fmla="*/ 914400 w 1070264"/>
              <a:gd name="connsiteY31" fmla="*/ 170635 h 814872"/>
              <a:gd name="connsiteX32" fmla="*/ 852054 w 1070264"/>
              <a:gd name="connsiteY32" fmla="*/ 139462 h 814872"/>
              <a:gd name="connsiteX33" fmla="*/ 748145 w 1070264"/>
              <a:gd name="connsiteY33" fmla="*/ 56335 h 814872"/>
              <a:gd name="connsiteX34" fmla="*/ 716973 w 1070264"/>
              <a:gd name="connsiteY34" fmla="*/ 35553 h 814872"/>
              <a:gd name="connsiteX35" fmla="*/ 644236 w 1070264"/>
              <a:gd name="connsiteY35" fmla="*/ 25162 h 814872"/>
              <a:gd name="connsiteX36" fmla="*/ 426027 w 1070264"/>
              <a:gd name="connsiteY36" fmla="*/ 4381 h 814872"/>
              <a:gd name="connsiteX37" fmla="*/ 290945 w 1070264"/>
              <a:gd name="connsiteY37" fmla="*/ 25162 h 814872"/>
              <a:gd name="connsiteX38" fmla="*/ 238991 w 1070264"/>
              <a:gd name="connsiteY38" fmla="*/ 35553 h 814872"/>
              <a:gd name="connsiteX39" fmla="*/ 197427 w 1070264"/>
              <a:gd name="connsiteY39" fmla="*/ 56335 h 814872"/>
              <a:gd name="connsiteX40" fmla="*/ 166254 w 1070264"/>
              <a:gd name="connsiteY40" fmla="*/ 66726 h 814872"/>
              <a:gd name="connsiteX41" fmla="*/ 197427 w 1070264"/>
              <a:gd name="connsiteY41" fmla="*/ 108290 h 81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70264" h="814872">
                <a:moveTo>
                  <a:pt x="197427" y="108290"/>
                </a:moveTo>
                <a:cubicBezTo>
                  <a:pt x="185304" y="123876"/>
                  <a:pt x="123243" y="134766"/>
                  <a:pt x="93518" y="160244"/>
                </a:cubicBezTo>
                <a:cubicBezTo>
                  <a:pt x="84036" y="168371"/>
                  <a:pt x="80731" y="181823"/>
                  <a:pt x="72736" y="191417"/>
                </a:cubicBezTo>
                <a:cubicBezTo>
                  <a:pt x="63329" y="202706"/>
                  <a:pt x="50971" y="211301"/>
                  <a:pt x="41564" y="222590"/>
                </a:cubicBezTo>
                <a:cubicBezTo>
                  <a:pt x="23203" y="244623"/>
                  <a:pt x="12706" y="269914"/>
                  <a:pt x="0" y="295326"/>
                </a:cubicBezTo>
                <a:cubicBezTo>
                  <a:pt x="3464" y="340353"/>
                  <a:pt x="2068" y="386021"/>
                  <a:pt x="10391" y="430408"/>
                </a:cubicBezTo>
                <a:cubicBezTo>
                  <a:pt x="12692" y="442683"/>
                  <a:pt x="25588" y="450411"/>
                  <a:pt x="31173" y="461581"/>
                </a:cubicBezTo>
                <a:cubicBezTo>
                  <a:pt x="36071" y="471377"/>
                  <a:pt x="36245" y="483179"/>
                  <a:pt x="41564" y="492753"/>
                </a:cubicBezTo>
                <a:cubicBezTo>
                  <a:pt x="53694" y="514587"/>
                  <a:pt x="70276" y="533682"/>
                  <a:pt x="83127" y="555099"/>
                </a:cubicBezTo>
                <a:cubicBezTo>
                  <a:pt x="108786" y="597863"/>
                  <a:pt x="110512" y="615550"/>
                  <a:pt x="155864" y="638226"/>
                </a:cubicBezTo>
                <a:cubicBezTo>
                  <a:pt x="168637" y="644613"/>
                  <a:pt x="184056" y="643603"/>
                  <a:pt x="197427" y="648617"/>
                </a:cubicBezTo>
                <a:cubicBezTo>
                  <a:pt x="211931" y="654056"/>
                  <a:pt x="224753" y="663297"/>
                  <a:pt x="238991" y="669399"/>
                </a:cubicBezTo>
                <a:cubicBezTo>
                  <a:pt x="249058" y="673714"/>
                  <a:pt x="260097" y="675475"/>
                  <a:pt x="270164" y="679790"/>
                </a:cubicBezTo>
                <a:cubicBezTo>
                  <a:pt x="370625" y="722845"/>
                  <a:pt x="257367" y="674724"/>
                  <a:pt x="342900" y="731744"/>
                </a:cubicBezTo>
                <a:cubicBezTo>
                  <a:pt x="352014" y="737820"/>
                  <a:pt x="363682" y="738671"/>
                  <a:pt x="374073" y="742135"/>
                </a:cubicBezTo>
                <a:cubicBezTo>
                  <a:pt x="397054" y="765117"/>
                  <a:pt x="407484" y="779623"/>
                  <a:pt x="436418" y="794090"/>
                </a:cubicBezTo>
                <a:cubicBezTo>
                  <a:pt x="451324" y="801543"/>
                  <a:pt x="495838" y="811543"/>
                  <a:pt x="509154" y="814872"/>
                </a:cubicBezTo>
                <a:cubicBezTo>
                  <a:pt x="523009" y="811408"/>
                  <a:pt x="537592" y="810107"/>
                  <a:pt x="550718" y="804481"/>
                </a:cubicBezTo>
                <a:cubicBezTo>
                  <a:pt x="562197" y="799562"/>
                  <a:pt x="569775" y="786728"/>
                  <a:pt x="581891" y="783699"/>
                </a:cubicBezTo>
                <a:cubicBezTo>
                  <a:pt x="644878" y="767952"/>
                  <a:pt x="755782" y="752919"/>
                  <a:pt x="831273" y="742135"/>
                </a:cubicBezTo>
                <a:cubicBezTo>
                  <a:pt x="845127" y="735208"/>
                  <a:pt x="859701" y="729562"/>
                  <a:pt x="872836" y="721353"/>
                </a:cubicBezTo>
                <a:cubicBezTo>
                  <a:pt x="887522" y="712174"/>
                  <a:pt x="898910" y="697926"/>
                  <a:pt x="914400" y="690181"/>
                </a:cubicBezTo>
                <a:cubicBezTo>
                  <a:pt x="927173" y="683794"/>
                  <a:pt x="942109" y="683254"/>
                  <a:pt x="955964" y="679790"/>
                </a:cubicBezTo>
                <a:cubicBezTo>
                  <a:pt x="969818" y="672863"/>
                  <a:pt x="983024" y="664447"/>
                  <a:pt x="997527" y="659008"/>
                </a:cubicBezTo>
                <a:cubicBezTo>
                  <a:pt x="1010899" y="653994"/>
                  <a:pt x="1026692" y="655702"/>
                  <a:pt x="1039091" y="648617"/>
                </a:cubicBezTo>
                <a:cubicBezTo>
                  <a:pt x="1051850" y="641326"/>
                  <a:pt x="1059873" y="627835"/>
                  <a:pt x="1070264" y="617444"/>
                </a:cubicBezTo>
                <a:cubicBezTo>
                  <a:pt x="1063337" y="607053"/>
                  <a:pt x="1054401" y="597750"/>
                  <a:pt x="1049482" y="586272"/>
                </a:cubicBezTo>
                <a:cubicBezTo>
                  <a:pt x="1043856" y="573146"/>
                  <a:pt x="1040668" y="558902"/>
                  <a:pt x="1039091" y="544708"/>
                </a:cubicBezTo>
                <a:cubicBezTo>
                  <a:pt x="1030260" y="465233"/>
                  <a:pt x="1026266" y="385284"/>
                  <a:pt x="1018309" y="305717"/>
                </a:cubicBezTo>
                <a:cubicBezTo>
                  <a:pt x="1015872" y="281347"/>
                  <a:pt x="1017014" y="255721"/>
                  <a:pt x="1007918" y="232981"/>
                </a:cubicBezTo>
                <a:cubicBezTo>
                  <a:pt x="993145" y="196048"/>
                  <a:pt x="972690" y="204976"/>
                  <a:pt x="945573" y="191417"/>
                </a:cubicBezTo>
                <a:cubicBezTo>
                  <a:pt x="934403" y="185832"/>
                  <a:pt x="925570" y="176220"/>
                  <a:pt x="914400" y="170635"/>
                </a:cubicBezTo>
                <a:cubicBezTo>
                  <a:pt x="874065" y="150468"/>
                  <a:pt x="889278" y="172964"/>
                  <a:pt x="852054" y="139462"/>
                </a:cubicBezTo>
                <a:cubicBezTo>
                  <a:pt x="757370" y="54247"/>
                  <a:pt x="816383" y="79081"/>
                  <a:pt x="748145" y="56335"/>
                </a:cubicBezTo>
                <a:cubicBezTo>
                  <a:pt x="737754" y="49408"/>
                  <a:pt x="728934" y="39141"/>
                  <a:pt x="716973" y="35553"/>
                </a:cubicBezTo>
                <a:cubicBezTo>
                  <a:pt x="693514" y="28515"/>
                  <a:pt x="668588" y="27771"/>
                  <a:pt x="644236" y="25162"/>
                </a:cubicBezTo>
                <a:cubicBezTo>
                  <a:pt x="571586" y="17378"/>
                  <a:pt x="498763" y="11308"/>
                  <a:pt x="426027" y="4381"/>
                </a:cubicBezTo>
                <a:cubicBezTo>
                  <a:pt x="306905" y="28206"/>
                  <a:pt x="454504" y="0"/>
                  <a:pt x="290945" y="25162"/>
                </a:cubicBezTo>
                <a:cubicBezTo>
                  <a:pt x="273489" y="27847"/>
                  <a:pt x="256309" y="32089"/>
                  <a:pt x="238991" y="35553"/>
                </a:cubicBezTo>
                <a:cubicBezTo>
                  <a:pt x="225136" y="42480"/>
                  <a:pt x="211665" y="50233"/>
                  <a:pt x="197427" y="56335"/>
                </a:cubicBezTo>
                <a:cubicBezTo>
                  <a:pt x="187360" y="60650"/>
                  <a:pt x="175016" y="60154"/>
                  <a:pt x="166254" y="66726"/>
                </a:cubicBezTo>
                <a:cubicBezTo>
                  <a:pt x="160058" y="71373"/>
                  <a:pt x="209550" y="92704"/>
                  <a:pt x="197427" y="108290"/>
                </a:cubicBezTo>
                <a:close/>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Ελεύθερη σχεδίαση"/>
          <p:cNvSpPr/>
          <p:nvPr/>
        </p:nvSpPr>
        <p:spPr>
          <a:xfrm>
            <a:off x="4162737" y="2874819"/>
            <a:ext cx="959336" cy="1478972"/>
          </a:xfrm>
          <a:custGeom>
            <a:avLst/>
            <a:gdLst>
              <a:gd name="connsiteX0" fmla="*/ 700208 w 959336"/>
              <a:gd name="connsiteY0" fmla="*/ 3463 h 1478972"/>
              <a:gd name="connsiteX1" fmla="*/ 669036 w 959336"/>
              <a:gd name="connsiteY1" fmla="*/ 24245 h 1478972"/>
              <a:gd name="connsiteX2" fmla="*/ 637863 w 959336"/>
              <a:gd name="connsiteY2" fmla="*/ 55417 h 1478972"/>
              <a:gd name="connsiteX3" fmla="*/ 596299 w 959336"/>
              <a:gd name="connsiteY3" fmla="*/ 65808 h 1478972"/>
              <a:gd name="connsiteX4" fmla="*/ 513172 w 959336"/>
              <a:gd name="connsiteY4" fmla="*/ 96981 h 1478972"/>
              <a:gd name="connsiteX5" fmla="*/ 419654 w 959336"/>
              <a:gd name="connsiteY5" fmla="*/ 128154 h 1478972"/>
              <a:gd name="connsiteX6" fmla="*/ 357308 w 959336"/>
              <a:gd name="connsiteY6" fmla="*/ 148936 h 1478972"/>
              <a:gd name="connsiteX7" fmla="*/ 294963 w 959336"/>
              <a:gd name="connsiteY7" fmla="*/ 159326 h 1478972"/>
              <a:gd name="connsiteX8" fmla="*/ 243008 w 959336"/>
              <a:gd name="connsiteY8" fmla="*/ 180108 h 1478972"/>
              <a:gd name="connsiteX9" fmla="*/ 211836 w 959336"/>
              <a:gd name="connsiteY9" fmla="*/ 190499 h 1478972"/>
              <a:gd name="connsiteX10" fmla="*/ 149490 w 959336"/>
              <a:gd name="connsiteY10" fmla="*/ 252845 h 1478972"/>
              <a:gd name="connsiteX11" fmla="*/ 128708 w 959336"/>
              <a:gd name="connsiteY11" fmla="*/ 284017 h 1478972"/>
              <a:gd name="connsiteX12" fmla="*/ 97536 w 959336"/>
              <a:gd name="connsiteY12" fmla="*/ 304799 h 1478972"/>
              <a:gd name="connsiteX13" fmla="*/ 45581 w 959336"/>
              <a:gd name="connsiteY13" fmla="*/ 367145 h 1478972"/>
              <a:gd name="connsiteX14" fmla="*/ 55972 w 959336"/>
              <a:gd name="connsiteY14" fmla="*/ 1084117 h 1478972"/>
              <a:gd name="connsiteX15" fmla="*/ 66363 w 959336"/>
              <a:gd name="connsiteY15" fmla="*/ 1115290 h 1478972"/>
              <a:gd name="connsiteX16" fmla="*/ 118318 w 959336"/>
              <a:gd name="connsiteY16" fmla="*/ 1198417 h 1478972"/>
              <a:gd name="connsiteX17" fmla="*/ 149490 w 959336"/>
              <a:gd name="connsiteY17" fmla="*/ 1229590 h 1478972"/>
              <a:gd name="connsiteX18" fmla="*/ 159881 w 959336"/>
              <a:gd name="connsiteY18" fmla="*/ 1260763 h 1478972"/>
              <a:gd name="connsiteX19" fmla="*/ 191054 w 959336"/>
              <a:gd name="connsiteY19" fmla="*/ 1291936 h 1478972"/>
              <a:gd name="connsiteX20" fmla="*/ 222227 w 959336"/>
              <a:gd name="connsiteY20" fmla="*/ 1333499 h 1478972"/>
              <a:gd name="connsiteX21" fmla="*/ 232618 w 959336"/>
              <a:gd name="connsiteY21" fmla="*/ 1364672 h 1478972"/>
              <a:gd name="connsiteX22" fmla="*/ 284572 w 959336"/>
              <a:gd name="connsiteY22" fmla="*/ 1437408 h 1478972"/>
              <a:gd name="connsiteX23" fmla="*/ 326136 w 959336"/>
              <a:gd name="connsiteY23" fmla="*/ 1468581 h 1478972"/>
              <a:gd name="connsiteX24" fmla="*/ 388481 w 959336"/>
              <a:gd name="connsiteY24" fmla="*/ 1478972 h 1478972"/>
              <a:gd name="connsiteX25" fmla="*/ 523563 w 959336"/>
              <a:gd name="connsiteY25" fmla="*/ 1458190 h 1478972"/>
              <a:gd name="connsiteX26" fmla="*/ 554736 w 959336"/>
              <a:gd name="connsiteY26" fmla="*/ 1447799 h 1478972"/>
              <a:gd name="connsiteX27" fmla="*/ 585908 w 959336"/>
              <a:gd name="connsiteY27" fmla="*/ 1427017 h 1478972"/>
              <a:gd name="connsiteX28" fmla="*/ 627472 w 959336"/>
              <a:gd name="connsiteY28" fmla="*/ 1406236 h 1478972"/>
              <a:gd name="connsiteX29" fmla="*/ 658645 w 959336"/>
              <a:gd name="connsiteY29" fmla="*/ 1385454 h 1478972"/>
              <a:gd name="connsiteX30" fmla="*/ 700208 w 959336"/>
              <a:gd name="connsiteY30" fmla="*/ 1375063 h 1478972"/>
              <a:gd name="connsiteX31" fmla="*/ 731381 w 959336"/>
              <a:gd name="connsiteY31" fmla="*/ 1354281 h 1478972"/>
              <a:gd name="connsiteX32" fmla="*/ 762554 w 959336"/>
              <a:gd name="connsiteY32" fmla="*/ 1343890 h 1478972"/>
              <a:gd name="connsiteX33" fmla="*/ 783336 w 959336"/>
              <a:gd name="connsiteY33" fmla="*/ 1312717 h 1478972"/>
              <a:gd name="connsiteX34" fmla="*/ 804118 w 959336"/>
              <a:gd name="connsiteY34" fmla="*/ 1063336 h 1478972"/>
              <a:gd name="connsiteX35" fmla="*/ 814508 w 959336"/>
              <a:gd name="connsiteY35" fmla="*/ 1032163 h 1478972"/>
              <a:gd name="connsiteX36" fmla="*/ 835290 w 959336"/>
              <a:gd name="connsiteY36" fmla="*/ 1000990 h 1478972"/>
              <a:gd name="connsiteX37" fmla="*/ 866463 w 959336"/>
              <a:gd name="connsiteY37" fmla="*/ 969817 h 1478972"/>
              <a:gd name="connsiteX38" fmla="*/ 908027 w 959336"/>
              <a:gd name="connsiteY38" fmla="*/ 897081 h 1478972"/>
              <a:gd name="connsiteX39" fmla="*/ 918418 w 959336"/>
              <a:gd name="connsiteY39" fmla="*/ 865908 h 1478972"/>
              <a:gd name="connsiteX40" fmla="*/ 939199 w 959336"/>
              <a:gd name="connsiteY40" fmla="*/ 834736 h 1478972"/>
              <a:gd name="connsiteX41" fmla="*/ 939199 w 959336"/>
              <a:gd name="connsiteY41" fmla="*/ 346363 h 1478972"/>
              <a:gd name="connsiteX42" fmla="*/ 918418 w 959336"/>
              <a:gd name="connsiteY42" fmla="*/ 315190 h 1478972"/>
              <a:gd name="connsiteX43" fmla="*/ 908027 w 959336"/>
              <a:gd name="connsiteY43" fmla="*/ 284017 h 1478972"/>
              <a:gd name="connsiteX44" fmla="*/ 887245 w 959336"/>
              <a:gd name="connsiteY44" fmla="*/ 242454 h 1478972"/>
              <a:gd name="connsiteX45" fmla="*/ 856072 w 959336"/>
              <a:gd name="connsiteY45" fmla="*/ 180108 h 1478972"/>
              <a:gd name="connsiteX46" fmla="*/ 845681 w 959336"/>
              <a:gd name="connsiteY46" fmla="*/ 138545 h 1478972"/>
              <a:gd name="connsiteX47" fmla="*/ 793727 w 959336"/>
              <a:gd name="connsiteY47" fmla="*/ 55417 h 1478972"/>
              <a:gd name="connsiteX48" fmla="*/ 720990 w 959336"/>
              <a:gd name="connsiteY48" fmla="*/ 45026 h 1478972"/>
              <a:gd name="connsiteX49" fmla="*/ 700208 w 959336"/>
              <a:gd name="connsiteY49" fmla="*/ 3463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59336" h="1478972">
                <a:moveTo>
                  <a:pt x="700208" y="3463"/>
                </a:moveTo>
                <a:cubicBezTo>
                  <a:pt x="691549" y="0"/>
                  <a:pt x="678630" y="16250"/>
                  <a:pt x="669036" y="24245"/>
                </a:cubicBezTo>
                <a:cubicBezTo>
                  <a:pt x="657747" y="33652"/>
                  <a:pt x="650622" y="48126"/>
                  <a:pt x="637863" y="55417"/>
                </a:cubicBezTo>
                <a:cubicBezTo>
                  <a:pt x="625463" y="62502"/>
                  <a:pt x="610154" y="62344"/>
                  <a:pt x="596299" y="65808"/>
                </a:cubicBezTo>
                <a:cubicBezTo>
                  <a:pt x="523549" y="102184"/>
                  <a:pt x="586740" y="74344"/>
                  <a:pt x="513172" y="96981"/>
                </a:cubicBezTo>
                <a:cubicBezTo>
                  <a:pt x="481766" y="106644"/>
                  <a:pt x="450827" y="117763"/>
                  <a:pt x="419654" y="128154"/>
                </a:cubicBezTo>
                <a:cubicBezTo>
                  <a:pt x="398872" y="135081"/>
                  <a:pt x="378916" y="145335"/>
                  <a:pt x="357308" y="148936"/>
                </a:cubicBezTo>
                <a:lnTo>
                  <a:pt x="294963" y="159326"/>
                </a:lnTo>
                <a:cubicBezTo>
                  <a:pt x="277645" y="166253"/>
                  <a:pt x="260473" y="173559"/>
                  <a:pt x="243008" y="180108"/>
                </a:cubicBezTo>
                <a:cubicBezTo>
                  <a:pt x="232753" y="183954"/>
                  <a:pt x="220482" y="183775"/>
                  <a:pt x="211836" y="190499"/>
                </a:cubicBezTo>
                <a:cubicBezTo>
                  <a:pt x="188637" y="208543"/>
                  <a:pt x="165793" y="228391"/>
                  <a:pt x="149490" y="252845"/>
                </a:cubicBezTo>
                <a:cubicBezTo>
                  <a:pt x="142563" y="263236"/>
                  <a:pt x="137538" y="275187"/>
                  <a:pt x="128708" y="284017"/>
                </a:cubicBezTo>
                <a:cubicBezTo>
                  <a:pt x="119878" y="292847"/>
                  <a:pt x="107130" y="296804"/>
                  <a:pt x="97536" y="304799"/>
                </a:cubicBezTo>
                <a:cubicBezTo>
                  <a:pt x="67533" y="329802"/>
                  <a:pt x="66016" y="336493"/>
                  <a:pt x="45581" y="367145"/>
                </a:cubicBezTo>
                <a:cubicBezTo>
                  <a:pt x="0" y="640624"/>
                  <a:pt x="27244" y="452099"/>
                  <a:pt x="55972" y="1084117"/>
                </a:cubicBezTo>
                <a:cubicBezTo>
                  <a:pt x="56469" y="1095059"/>
                  <a:pt x="62048" y="1105223"/>
                  <a:pt x="66363" y="1115290"/>
                </a:cubicBezTo>
                <a:cubicBezTo>
                  <a:pt x="81570" y="1150772"/>
                  <a:pt x="92743" y="1168580"/>
                  <a:pt x="118318" y="1198417"/>
                </a:cubicBezTo>
                <a:cubicBezTo>
                  <a:pt x="127881" y="1209574"/>
                  <a:pt x="139099" y="1219199"/>
                  <a:pt x="149490" y="1229590"/>
                </a:cubicBezTo>
                <a:cubicBezTo>
                  <a:pt x="152954" y="1239981"/>
                  <a:pt x="153805" y="1251649"/>
                  <a:pt x="159881" y="1260763"/>
                </a:cubicBezTo>
                <a:cubicBezTo>
                  <a:pt x="168032" y="1272990"/>
                  <a:pt x="181490" y="1280779"/>
                  <a:pt x="191054" y="1291936"/>
                </a:cubicBezTo>
                <a:cubicBezTo>
                  <a:pt x="202325" y="1305085"/>
                  <a:pt x="211836" y="1319645"/>
                  <a:pt x="222227" y="1333499"/>
                </a:cubicBezTo>
                <a:cubicBezTo>
                  <a:pt x="225691" y="1343890"/>
                  <a:pt x="227720" y="1354875"/>
                  <a:pt x="232618" y="1364672"/>
                </a:cubicBezTo>
                <a:cubicBezTo>
                  <a:pt x="238520" y="1376476"/>
                  <a:pt x="279861" y="1432697"/>
                  <a:pt x="284572" y="1437408"/>
                </a:cubicBezTo>
                <a:cubicBezTo>
                  <a:pt x="296818" y="1449654"/>
                  <a:pt x="310056" y="1462149"/>
                  <a:pt x="326136" y="1468581"/>
                </a:cubicBezTo>
                <a:cubicBezTo>
                  <a:pt x="345697" y="1476406"/>
                  <a:pt x="367699" y="1475508"/>
                  <a:pt x="388481" y="1478972"/>
                </a:cubicBezTo>
                <a:cubicBezTo>
                  <a:pt x="433508" y="1472045"/>
                  <a:pt x="478786" y="1466586"/>
                  <a:pt x="523563" y="1458190"/>
                </a:cubicBezTo>
                <a:cubicBezTo>
                  <a:pt x="534328" y="1456171"/>
                  <a:pt x="544939" y="1452697"/>
                  <a:pt x="554736" y="1447799"/>
                </a:cubicBezTo>
                <a:cubicBezTo>
                  <a:pt x="565906" y="1442214"/>
                  <a:pt x="575065" y="1433213"/>
                  <a:pt x="585908" y="1427017"/>
                </a:cubicBezTo>
                <a:cubicBezTo>
                  <a:pt x="599357" y="1419332"/>
                  <a:pt x="614023" y="1413921"/>
                  <a:pt x="627472" y="1406236"/>
                </a:cubicBezTo>
                <a:cubicBezTo>
                  <a:pt x="638315" y="1400040"/>
                  <a:pt x="647166" y="1390373"/>
                  <a:pt x="658645" y="1385454"/>
                </a:cubicBezTo>
                <a:cubicBezTo>
                  <a:pt x="671771" y="1379828"/>
                  <a:pt x="686354" y="1378527"/>
                  <a:pt x="700208" y="1375063"/>
                </a:cubicBezTo>
                <a:cubicBezTo>
                  <a:pt x="710599" y="1368136"/>
                  <a:pt x="720211" y="1359866"/>
                  <a:pt x="731381" y="1354281"/>
                </a:cubicBezTo>
                <a:cubicBezTo>
                  <a:pt x="741178" y="1349383"/>
                  <a:pt x="754001" y="1350732"/>
                  <a:pt x="762554" y="1343890"/>
                </a:cubicBezTo>
                <a:cubicBezTo>
                  <a:pt x="772306" y="1336089"/>
                  <a:pt x="776409" y="1323108"/>
                  <a:pt x="783336" y="1312717"/>
                </a:cubicBezTo>
                <a:cubicBezTo>
                  <a:pt x="790263" y="1229590"/>
                  <a:pt x="794907" y="1146241"/>
                  <a:pt x="804118" y="1063336"/>
                </a:cubicBezTo>
                <a:cubicBezTo>
                  <a:pt x="805328" y="1052450"/>
                  <a:pt x="809610" y="1041960"/>
                  <a:pt x="814508" y="1032163"/>
                </a:cubicBezTo>
                <a:cubicBezTo>
                  <a:pt x="820093" y="1020993"/>
                  <a:pt x="827295" y="1010584"/>
                  <a:pt x="835290" y="1000990"/>
                </a:cubicBezTo>
                <a:cubicBezTo>
                  <a:pt x="844698" y="989701"/>
                  <a:pt x="856072" y="980208"/>
                  <a:pt x="866463" y="969817"/>
                </a:cubicBezTo>
                <a:cubicBezTo>
                  <a:pt x="888440" y="881911"/>
                  <a:pt x="858501" y="971369"/>
                  <a:pt x="908027" y="897081"/>
                </a:cubicBezTo>
                <a:cubicBezTo>
                  <a:pt x="914103" y="887967"/>
                  <a:pt x="913520" y="875705"/>
                  <a:pt x="918418" y="865908"/>
                </a:cubicBezTo>
                <a:cubicBezTo>
                  <a:pt x="924003" y="854738"/>
                  <a:pt x="932272" y="845127"/>
                  <a:pt x="939199" y="834736"/>
                </a:cubicBezTo>
                <a:cubicBezTo>
                  <a:pt x="947045" y="654288"/>
                  <a:pt x="959336" y="527603"/>
                  <a:pt x="939199" y="346363"/>
                </a:cubicBezTo>
                <a:cubicBezTo>
                  <a:pt x="937820" y="333951"/>
                  <a:pt x="924003" y="326360"/>
                  <a:pt x="918418" y="315190"/>
                </a:cubicBezTo>
                <a:cubicBezTo>
                  <a:pt x="913520" y="305393"/>
                  <a:pt x="912342" y="294084"/>
                  <a:pt x="908027" y="284017"/>
                </a:cubicBezTo>
                <a:cubicBezTo>
                  <a:pt x="901925" y="269780"/>
                  <a:pt x="893347" y="256691"/>
                  <a:pt x="887245" y="242454"/>
                </a:cubicBezTo>
                <a:cubicBezTo>
                  <a:pt x="861432" y="182224"/>
                  <a:pt x="896011" y="240017"/>
                  <a:pt x="856072" y="180108"/>
                </a:cubicBezTo>
                <a:cubicBezTo>
                  <a:pt x="852608" y="166254"/>
                  <a:pt x="849785" y="152223"/>
                  <a:pt x="845681" y="138545"/>
                </a:cubicBezTo>
                <a:cubicBezTo>
                  <a:pt x="834143" y="100084"/>
                  <a:pt x="835605" y="67981"/>
                  <a:pt x="793727" y="55417"/>
                </a:cubicBezTo>
                <a:cubicBezTo>
                  <a:pt x="770268" y="48379"/>
                  <a:pt x="745087" y="49407"/>
                  <a:pt x="720990" y="45026"/>
                </a:cubicBezTo>
                <a:cubicBezTo>
                  <a:pt x="706940" y="42471"/>
                  <a:pt x="708867" y="6927"/>
                  <a:pt x="700208" y="3463"/>
                </a:cubicBezTo>
                <a:close/>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Ελεύθερη σχεδίαση"/>
          <p:cNvSpPr/>
          <p:nvPr/>
        </p:nvSpPr>
        <p:spPr>
          <a:xfrm>
            <a:off x="4801834" y="3935882"/>
            <a:ext cx="1616703" cy="1149442"/>
          </a:xfrm>
          <a:custGeom>
            <a:avLst/>
            <a:gdLst>
              <a:gd name="connsiteX0" fmla="*/ 923557 w 1616703"/>
              <a:gd name="connsiteY0" fmla="*/ 2273 h 1149442"/>
              <a:gd name="connsiteX1" fmla="*/ 985902 w 1616703"/>
              <a:gd name="connsiteY1" fmla="*/ 43836 h 1149442"/>
              <a:gd name="connsiteX2" fmla="*/ 1048248 w 1616703"/>
              <a:gd name="connsiteY2" fmla="*/ 95791 h 1149442"/>
              <a:gd name="connsiteX3" fmla="*/ 1079421 w 1616703"/>
              <a:gd name="connsiteY3" fmla="*/ 262045 h 1149442"/>
              <a:gd name="connsiteX4" fmla="*/ 1089811 w 1616703"/>
              <a:gd name="connsiteY4" fmla="*/ 293218 h 1149442"/>
              <a:gd name="connsiteX5" fmla="*/ 1120984 w 1616703"/>
              <a:gd name="connsiteY5" fmla="*/ 324391 h 1149442"/>
              <a:gd name="connsiteX6" fmla="*/ 1131375 w 1616703"/>
              <a:gd name="connsiteY6" fmla="*/ 355563 h 1149442"/>
              <a:gd name="connsiteX7" fmla="*/ 1152157 w 1616703"/>
              <a:gd name="connsiteY7" fmla="*/ 386736 h 1149442"/>
              <a:gd name="connsiteX8" fmla="*/ 1172939 w 1616703"/>
              <a:gd name="connsiteY8" fmla="*/ 459473 h 1149442"/>
              <a:gd name="connsiteX9" fmla="*/ 1224893 w 1616703"/>
              <a:gd name="connsiteY9" fmla="*/ 532209 h 1149442"/>
              <a:gd name="connsiteX10" fmla="*/ 1235284 w 1616703"/>
              <a:gd name="connsiteY10" fmla="*/ 563382 h 1149442"/>
              <a:gd name="connsiteX11" fmla="*/ 1256066 w 1616703"/>
              <a:gd name="connsiteY11" fmla="*/ 594554 h 1149442"/>
              <a:gd name="connsiteX12" fmla="*/ 1266457 w 1616703"/>
              <a:gd name="connsiteY12" fmla="*/ 636118 h 1149442"/>
              <a:gd name="connsiteX13" fmla="*/ 1328802 w 1616703"/>
              <a:gd name="connsiteY13" fmla="*/ 698463 h 1149442"/>
              <a:gd name="connsiteX14" fmla="*/ 1401539 w 1616703"/>
              <a:gd name="connsiteY14" fmla="*/ 771200 h 1149442"/>
              <a:gd name="connsiteX15" fmla="*/ 1463884 w 1616703"/>
              <a:gd name="connsiteY15" fmla="*/ 833545 h 1149442"/>
              <a:gd name="connsiteX16" fmla="*/ 1484666 w 1616703"/>
              <a:gd name="connsiteY16" fmla="*/ 937454 h 1149442"/>
              <a:gd name="connsiteX17" fmla="*/ 1547011 w 1616703"/>
              <a:gd name="connsiteY17" fmla="*/ 989409 h 1149442"/>
              <a:gd name="connsiteX18" fmla="*/ 1578184 w 1616703"/>
              <a:gd name="connsiteY18" fmla="*/ 1051754 h 1149442"/>
              <a:gd name="connsiteX19" fmla="*/ 1609357 w 1616703"/>
              <a:gd name="connsiteY19" fmla="*/ 1124491 h 1149442"/>
              <a:gd name="connsiteX20" fmla="*/ 1578184 w 1616703"/>
              <a:gd name="connsiteY20" fmla="*/ 1145273 h 1149442"/>
              <a:gd name="connsiteX21" fmla="*/ 1432711 w 1616703"/>
              <a:gd name="connsiteY21" fmla="*/ 1124491 h 1149442"/>
              <a:gd name="connsiteX22" fmla="*/ 1339193 w 1616703"/>
              <a:gd name="connsiteY22" fmla="*/ 1093318 h 1149442"/>
              <a:gd name="connsiteX23" fmla="*/ 1276848 w 1616703"/>
              <a:gd name="connsiteY23" fmla="*/ 1072536 h 1149442"/>
              <a:gd name="connsiteX24" fmla="*/ 1235284 w 1616703"/>
              <a:gd name="connsiteY24" fmla="*/ 1062145 h 1149442"/>
              <a:gd name="connsiteX25" fmla="*/ 1131375 w 1616703"/>
              <a:gd name="connsiteY25" fmla="*/ 1030973 h 1149442"/>
              <a:gd name="connsiteX26" fmla="*/ 1048248 w 1616703"/>
              <a:gd name="connsiteY26" fmla="*/ 999800 h 1149442"/>
              <a:gd name="connsiteX27" fmla="*/ 1006684 w 1616703"/>
              <a:gd name="connsiteY27" fmla="*/ 979018 h 1149442"/>
              <a:gd name="connsiteX28" fmla="*/ 975511 w 1616703"/>
              <a:gd name="connsiteY28" fmla="*/ 968627 h 1149442"/>
              <a:gd name="connsiteX29" fmla="*/ 913166 w 1616703"/>
              <a:gd name="connsiteY29" fmla="*/ 937454 h 1149442"/>
              <a:gd name="connsiteX30" fmla="*/ 788475 w 1616703"/>
              <a:gd name="connsiteY30" fmla="*/ 906282 h 1149442"/>
              <a:gd name="connsiteX31" fmla="*/ 757302 w 1616703"/>
              <a:gd name="connsiteY31" fmla="*/ 895891 h 1149442"/>
              <a:gd name="connsiteX32" fmla="*/ 476748 w 1616703"/>
              <a:gd name="connsiteY32" fmla="*/ 875109 h 1149442"/>
              <a:gd name="connsiteX33" fmla="*/ 414402 w 1616703"/>
              <a:gd name="connsiteY33" fmla="*/ 864718 h 1149442"/>
              <a:gd name="connsiteX34" fmla="*/ 310493 w 1616703"/>
              <a:gd name="connsiteY34" fmla="*/ 833545 h 1149442"/>
              <a:gd name="connsiteX35" fmla="*/ 196193 w 1616703"/>
              <a:gd name="connsiteY35" fmla="*/ 802373 h 1149442"/>
              <a:gd name="connsiteX36" fmla="*/ 154630 w 1616703"/>
              <a:gd name="connsiteY36" fmla="*/ 781591 h 1149442"/>
              <a:gd name="connsiteX37" fmla="*/ 123457 w 1616703"/>
              <a:gd name="connsiteY37" fmla="*/ 771200 h 1149442"/>
              <a:gd name="connsiteX38" fmla="*/ 92284 w 1616703"/>
              <a:gd name="connsiteY38" fmla="*/ 750418 h 1149442"/>
              <a:gd name="connsiteX39" fmla="*/ 19548 w 1616703"/>
              <a:gd name="connsiteY39" fmla="*/ 708854 h 1149442"/>
              <a:gd name="connsiteX40" fmla="*/ 61111 w 1616703"/>
              <a:gd name="connsiteY40" fmla="*/ 698463 h 1149442"/>
              <a:gd name="connsiteX41" fmla="*/ 81893 w 1616703"/>
              <a:gd name="connsiteY41" fmla="*/ 667291 h 1149442"/>
              <a:gd name="connsiteX42" fmla="*/ 175411 w 1616703"/>
              <a:gd name="connsiteY42" fmla="*/ 636118 h 1149442"/>
              <a:gd name="connsiteX43" fmla="*/ 248148 w 1616703"/>
              <a:gd name="connsiteY43" fmla="*/ 542600 h 1149442"/>
              <a:gd name="connsiteX44" fmla="*/ 300102 w 1616703"/>
              <a:gd name="connsiteY44" fmla="*/ 469863 h 1149442"/>
              <a:gd name="connsiteX45" fmla="*/ 310493 w 1616703"/>
              <a:gd name="connsiteY45" fmla="*/ 438691 h 1149442"/>
              <a:gd name="connsiteX46" fmla="*/ 331275 w 1616703"/>
              <a:gd name="connsiteY46" fmla="*/ 407518 h 1149442"/>
              <a:gd name="connsiteX47" fmla="*/ 362448 w 1616703"/>
              <a:gd name="connsiteY47" fmla="*/ 345173 h 1149442"/>
              <a:gd name="connsiteX48" fmla="*/ 393621 w 1616703"/>
              <a:gd name="connsiteY48" fmla="*/ 199700 h 1149442"/>
              <a:gd name="connsiteX49" fmla="*/ 404011 w 1616703"/>
              <a:gd name="connsiteY49" fmla="*/ 95791 h 1149442"/>
              <a:gd name="connsiteX50" fmla="*/ 414402 w 1616703"/>
              <a:gd name="connsiteY50" fmla="*/ 64618 h 1149442"/>
              <a:gd name="connsiteX51" fmla="*/ 445575 w 1616703"/>
              <a:gd name="connsiteY51" fmla="*/ 33445 h 1149442"/>
              <a:gd name="connsiteX52" fmla="*/ 539093 w 1616703"/>
              <a:gd name="connsiteY52" fmla="*/ 2273 h 1149442"/>
              <a:gd name="connsiteX53" fmla="*/ 892384 w 1616703"/>
              <a:gd name="connsiteY53" fmla="*/ 12663 h 1149442"/>
              <a:gd name="connsiteX54" fmla="*/ 923557 w 1616703"/>
              <a:gd name="connsiteY54" fmla="*/ 43836 h 1149442"/>
              <a:gd name="connsiteX55" fmla="*/ 1037857 w 1616703"/>
              <a:gd name="connsiteY55" fmla="*/ 54227 h 114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16703" h="1149442">
                <a:moveTo>
                  <a:pt x="923557" y="2273"/>
                </a:moveTo>
                <a:cubicBezTo>
                  <a:pt x="978340" y="20532"/>
                  <a:pt x="934013" y="594"/>
                  <a:pt x="985902" y="43836"/>
                </a:cubicBezTo>
                <a:cubicBezTo>
                  <a:pt x="1072709" y="116176"/>
                  <a:pt x="957167" y="4710"/>
                  <a:pt x="1048248" y="95791"/>
                </a:cubicBezTo>
                <a:cubicBezTo>
                  <a:pt x="1075744" y="178275"/>
                  <a:pt x="1045753" y="82476"/>
                  <a:pt x="1079421" y="262045"/>
                </a:cubicBezTo>
                <a:cubicBezTo>
                  <a:pt x="1081439" y="272810"/>
                  <a:pt x="1083735" y="284105"/>
                  <a:pt x="1089811" y="293218"/>
                </a:cubicBezTo>
                <a:cubicBezTo>
                  <a:pt x="1097962" y="305445"/>
                  <a:pt x="1110593" y="314000"/>
                  <a:pt x="1120984" y="324391"/>
                </a:cubicBezTo>
                <a:cubicBezTo>
                  <a:pt x="1124448" y="334782"/>
                  <a:pt x="1126477" y="345767"/>
                  <a:pt x="1131375" y="355563"/>
                </a:cubicBezTo>
                <a:cubicBezTo>
                  <a:pt x="1136960" y="366733"/>
                  <a:pt x="1147238" y="375257"/>
                  <a:pt x="1152157" y="386736"/>
                </a:cubicBezTo>
                <a:cubicBezTo>
                  <a:pt x="1172130" y="433340"/>
                  <a:pt x="1152720" y="419036"/>
                  <a:pt x="1172939" y="459473"/>
                </a:cubicBezTo>
                <a:cubicBezTo>
                  <a:pt x="1180533" y="474660"/>
                  <a:pt x="1217839" y="522804"/>
                  <a:pt x="1224893" y="532209"/>
                </a:cubicBezTo>
                <a:cubicBezTo>
                  <a:pt x="1228357" y="542600"/>
                  <a:pt x="1230386" y="553585"/>
                  <a:pt x="1235284" y="563382"/>
                </a:cubicBezTo>
                <a:cubicBezTo>
                  <a:pt x="1240869" y="574552"/>
                  <a:pt x="1251147" y="583076"/>
                  <a:pt x="1256066" y="594554"/>
                </a:cubicBezTo>
                <a:cubicBezTo>
                  <a:pt x="1261692" y="607680"/>
                  <a:pt x="1258267" y="624418"/>
                  <a:pt x="1266457" y="636118"/>
                </a:cubicBezTo>
                <a:cubicBezTo>
                  <a:pt x="1283311" y="660195"/>
                  <a:pt x="1328802" y="698463"/>
                  <a:pt x="1328802" y="698463"/>
                </a:cubicBezTo>
                <a:cubicBezTo>
                  <a:pt x="1352314" y="769000"/>
                  <a:pt x="1318170" y="687831"/>
                  <a:pt x="1401539" y="771200"/>
                </a:cubicBezTo>
                <a:lnTo>
                  <a:pt x="1463884" y="833545"/>
                </a:lnTo>
                <a:cubicBezTo>
                  <a:pt x="1470811" y="868181"/>
                  <a:pt x="1455276" y="917861"/>
                  <a:pt x="1484666" y="937454"/>
                </a:cubicBezTo>
                <a:cubicBezTo>
                  <a:pt x="1515318" y="957889"/>
                  <a:pt x="1522008" y="959405"/>
                  <a:pt x="1547011" y="989409"/>
                </a:cubicBezTo>
                <a:cubicBezTo>
                  <a:pt x="1576377" y="1024649"/>
                  <a:pt x="1561644" y="1013160"/>
                  <a:pt x="1578184" y="1051754"/>
                </a:cubicBezTo>
                <a:cubicBezTo>
                  <a:pt x="1616703" y="1141630"/>
                  <a:pt x="1584990" y="1051389"/>
                  <a:pt x="1609357" y="1124491"/>
                </a:cubicBezTo>
                <a:cubicBezTo>
                  <a:pt x="1598966" y="1131418"/>
                  <a:pt x="1590636" y="1144315"/>
                  <a:pt x="1578184" y="1145273"/>
                </a:cubicBezTo>
                <a:cubicBezTo>
                  <a:pt x="1523989" y="1149442"/>
                  <a:pt x="1481819" y="1136768"/>
                  <a:pt x="1432711" y="1124491"/>
                </a:cubicBezTo>
                <a:cubicBezTo>
                  <a:pt x="1375158" y="1086121"/>
                  <a:pt x="1428790" y="1115717"/>
                  <a:pt x="1339193" y="1093318"/>
                </a:cubicBezTo>
                <a:cubicBezTo>
                  <a:pt x="1317941" y="1088005"/>
                  <a:pt x="1297830" y="1078831"/>
                  <a:pt x="1276848" y="1072536"/>
                </a:cubicBezTo>
                <a:cubicBezTo>
                  <a:pt x="1263169" y="1068432"/>
                  <a:pt x="1249062" y="1065903"/>
                  <a:pt x="1235284" y="1062145"/>
                </a:cubicBezTo>
                <a:cubicBezTo>
                  <a:pt x="1169872" y="1044305"/>
                  <a:pt x="1178714" y="1046751"/>
                  <a:pt x="1131375" y="1030973"/>
                </a:cubicBezTo>
                <a:cubicBezTo>
                  <a:pt x="1067348" y="988288"/>
                  <a:pt x="1138128" y="1029760"/>
                  <a:pt x="1048248" y="999800"/>
                </a:cubicBezTo>
                <a:cubicBezTo>
                  <a:pt x="1033553" y="994902"/>
                  <a:pt x="1020922" y="985120"/>
                  <a:pt x="1006684" y="979018"/>
                </a:cubicBezTo>
                <a:cubicBezTo>
                  <a:pt x="996617" y="974703"/>
                  <a:pt x="985520" y="973076"/>
                  <a:pt x="975511" y="968627"/>
                </a:cubicBezTo>
                <a:cubicBezTo>
                  <a:pt x="954279" y="959190"/>
                  <a:pt x="934852" y="945795"/>
                  <a:pt x="913166" y="937454"/>
                </a:cubicBezTo>
                <a:cubicBezTo>
                  <a:pt x="848705" y="912662"/>
                  <a:pt x="847465" y="921030"/>
                  <a:pt x="788475" y="906282"/>
                </a:cubicBezTo>
                <a:cubicBezTo>
                  <a:pt x="777849" y="903625"/>
                  <a:pt x="768201" y="896981"/>
                  <a:pt x="757302" y="895891"/>
                </a:cubicBezTo>
                <a:cubicBezTo>
                  <a:pt x="663993" y="886560"/>
                  <a:pt x="570266" y="882036"/>
                  <a:pt x="476748" y="875109"/>
                </a:cubicBezTo>
                <a:cubicBezTo>
                  <a:pt x="455966" y="871645"/>
                  <a:pt x="434931" y="869456"/>
                  <a:pt x="414402" y="864718"/>
                </a:cubicBezTo>
                <a:cubicBezTo>
                  <a:pt x="256981" y="828390"/>
                  <a:pt x="397798" y="857356"/>
                  <a:pt x="310493" y="833545"/>
                </a:cubicBezTo>
                <a:cubicBezTo>
                  <a:pt x="295954" y="829580"/>
                  <a:pt x="224085" y="814327"/>
                  <a:pt x="196193" y="802373"/>
                </a:cubicBezTo>
                <a:cubicBezTo>
                  <a:pt x="181956" y="796271"/>
                  <a:pt x="168867" y="787693"/>
                  <a:pt x="154630" y="781591"/>
                </a:cubicBezTo>
                <a:cubicBezTo>
                  <a:pt x="144563" y="777276"/>
                  <a:pt x="133254" y="776098"/>
                  <a:pt x="123457" y="771200"/>
                </a:cubicBezTo>
                <a:cubicBezTo>
                  <a:pt x="112287" y="765615"/>
                  <a:pt x="103127" y="756614"/>
                  <a:pt x="92284" y="750418"/>
                </a:cubicBezTo>
                <a:cubicBezTo>
                  <a:pt x="0" y="697684"/>
                  <a:pt x="95497" y="759486"/>
                  <a:pt x="19548" y="708854"/>
                </a:cubicBezTo>
                <a:cubicBezTo>
                  <a:pt x="33402" y="705390"/>
                  <a:pt x="49229" y="706384"/>
                  <a:pt x="61111" y="698463"/>
                </a:cubicBezTo>
                <a:cubicBezTo>
                  <a:pt x="71502" y="691536"/>
                  <a:pt x="70930" y="673271"/>
                  <a:pt x="81893" y="667291"/>
                </a:cubicBezTo>
                <a:cubicBezTo>
                  <a:pt x="110740" y="651557"/>
                  <a:pt x="175411" y="636118"/>
                  <a:pt x="175411" y="636118"/>
                </a:cubicBezTo>
                <a:cubicBezTo>
                  <a:pt x="238868" y="572661"/>
                  <a:pt x="173578" y="642026"/>
                  <a:pt x="248148" y="542600"/>
                </a:cubicBezTo>
                <a:cubicBezTo>
                  <a:pt x="255213" y="533180"/>
                  <a:pt x="292502" y="485063"/>
                  <a:pt x="300102" y="469863"/>
                </a:cubicBezTo>
                <a:cubicBezTo>
                  <a:pt x="305000" y="460067"/>
                  <a:pt x="305595" y="448487"/>
                  <a:pt x="310493" y="438691"/>
                </a:cubicBezTo>
                <a:cubicBezTo>
                  <a:pt x="316078" y="427521"/>
                  <a:pt x="325690" y="418688"/>
                  <a:pt x="331275" y="407518"/>
                </a:cubicBezTo>
                <a:cubicBezTo>
                  <a:pt x="374293" y="321483"/>
                  <a:pt x="302894" y="434502"/>
                  <a:pt x="362448" y="345173"/>
                </a:cubicBezTo>
                <a:cubicBezTo>
                  <a:pt x="375446" y="293180"/>
                  <a:pt x="384778" y="258652"/>
                  <a:pt x="393621" y="199700"/>
                </a:cubicBezTo>
                <a:cubicBezTo>
                  <a:pt x="398784" y="165276"/>
                  <a:pt x="398718" y="130195"/>
                  <a:pt x="404011" y="95791"/>
                </a:cubicBezTo>
                <a:cubicBezTo>
                  <a:pt x="405676" y="84965"/>
                  <a:pt x="408326" y="73732"/>
                  <a:pt x="414402" y="64618"/>
                </a:cubicBezTo>
                <a:cubicBezTo>
                  <a:pt x="422553" y="52391"/>
                  <a:pt x="432431" y="40017"/>
                  <a:pt x="445575" y="33445"/>
                </a:cubicBezTo>
                <a:cubicBezTo>
                  <a:pt x="474965" y="18750"/>
                  <a:pt x="539093" y="2273"/>
                  <a:pt x="539093" y="2273"/>
                </a:cubicBezTo>
                <a:cubicBezTo>
                  <a:pt x="656857" y="5736"/>
                  <a:pt x="775252" y="0"/>
                  <a:pt x="892384" y="12663"/>
                </a:cubicBezTo>
                <a:cubicBezTo>
                  <a:pt x="906994" y="14242"/>
                  <a:pt x="911330" y="35685"/>
                  <a:pt x="923557" y="43836"/>
                </a:cubicBezTo>
                <a:cubicBezTo>
                  <a:pt x="952287" y="62989"/>
                  <a:pt x="1016458" y="54227"/>
                  <a:pt x="1037857" y="5422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5" name="14 - Ευθύγραμμο βέλος σύνδεσης"/>
          <p:cNvCxnSpPr/>
          <p:nvPr/>
        </p:nvCxnSpPr>
        <p:spPr>
          <a:xfrm rot="10800000">
            <a:off x="2643174" y="3214686"/>
            <a:ext cx="1928826" cy="4286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1928794" y="2928934"/>
            <a:ext cx="1428760" cy="646331"/>
          </a:xfrm>
          <a:prstGeom prst="rect">
            <a:avLst/>
          </a:prstGeom>
          <a:noFill/>
        </p:spPr>
        <p:txBody>
          <a:bodyPr wrap="square" rtlCol="0">
            <a:spAutoFit/>
          </a:bodyPr>
          <a:lstStyle/>
          <a:p>
            <a:r>
              <a:rPr lang="el-GR" dirty="0" smtClean="0"/>
              <a:t>δεξιός κόλπος</a:t>
            </a:r>
            <a:endParaRPr lang="el-GR" dirty="0"/>
          </a:p>
        </p:txBody>
      </p:sp>
      <p:sp>
        <p:nvSpPr>
          <p:cNvPr id="17" name="16 - TextBox"/>
          <p:cNvSpPr txBox="1"/>
          <p:nvPr/>
        </p:nvSpPr>
        <p:spPr>
          <a:xfrm>
            <a:off x="2643174" y="5357826"/>
            <a:ext cx="1428760" cy="369332"/>
          </a:xfrm>
          <a:prstGeom prst="rect">
            <a:avLst/>
          </a:prstGeom>
          <a:noFill/>
        </p:spPr>
        <p:txBody>
          <a:bodyPr wrap="square" rtlCol="0">
            <a:spAutoFit/>
          </a:bodyPr>
          <a:lstStyle/>
          <a:p>
            <a:r>
              <a:rPr lang="el-GR" dirty="0" smtClean="0"/>
              <a:t>Δεξιά κοιλία</a:t>
            </a:r>
            <a:endParaRPr lang="el-GR" dirty="0"/>
          </a:p>
        </p:txBody>
      </p:sp>
      <p:cxnSp>
        <p:nvCxnSpPr>
          <p:cNvPr id="18" name="17 - Ευθύγραμμο βέλος σύνδεσης"/>
          <p:cNvCxnSpPr/>
          <p:nvPr/>
        </p:nvCxnSpPr>
        <p:spPr>
          <a:xfrm rot="10800000" flipV="1">
            <a:off x="3714744" y="4714884"/>
            <a:ext cx="1500198" cy="642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1000" fill="hold"/>
                                        <p:tgtEl>
                                          <p:spTgt spid="4"/>
                                        </p:tgtEl>
                                        <p:attrNameLst>
                                          <p:attrName>ppt_w</p:attrName>
                                        </p:attrNameLst>
                                      </p:cBhvr>
                                      <p:tavLst>
                                        <p:tav tm="0">
                                          <p:val>
                                            <p:strVal val="#ppt_w*0.70"/>
                                          </p:val>
                                        </p:tav>
                                        <p:tav tm="100000">
                                          <p:val>
                                            <p:strVal val="#ppt_w"/>
                                          </p:val>
                                        </p:tav>
                                      </p:tavLst>
                                    </p:anim>
                                    <p:anim calcmode="lin" valueType="num">
                                      <p:cBhvr>
                                        <p:cTn id="63" dur="1000" fill="hold"/>
                                        <p:tgtEl>
                                          <p:spTgt spid="4"/>
                                        </p:tgtEl>
                                        <p:attrNameLst>
                                          <p:attrName>ppt_h</p:attrName>
                                        </p:attrNameLst>
                                      </p:cBhvr>
                                      <p:tavLst>
                                        <p:tav tm="0">
                                          <p:val>
                                            <p:strVal val="#ppt_h"/>
                                          </p:val>
                                        </p:tav>
                                        <p:tav tm="100000">
                                          <p:val>
                                            <p:strVal val="#ppt_h"/>
                                          </p:val>
                                        </p:tav>
                                      </p:tavLst>
                                    </p:anim>
                                    <p:animEffect transition="in" filter="fade">
                                      <p:cBhvr>
                                        <p:cTn id="6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P spid="11" grpId="0" animBg="1"/>
      <p:bldP spid="13"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2643182"/>
            <a:ext cx="7347604" cy="4071949"/>
          </a:xfrm>
          <a:prstGeom prst="rect">
            <a:avLst/>
          </a:prstGeom>
          <a:noFill/>
          <a:ln w="9525">
            <a:noFill/>
            <a:miter lim="800000"/>
            <a:headEnd/>
            <a:tailEnd/>
          </a:ln>
          <a:effectLst/>
        </p:spPr>
      </p:pic>
      <p:cxnSp>
        <p:nvCxnSpPr>
          <p:cNvPr id="5" name="4 - Ευθύγραμμο βέλος σύνδεσης"/>
          <p:cNvCxnSpPr/>
          <p:nvPr/>
        </p:nvCxnSpPr>
        <p:spPr>
          <a:xfrm flipV="1">
            <a:off x="6215074" y="3857628"/>
            <a:ext cx="1071570" cy="571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7215206" y="3357562"/>
            <a:ext cx="1428760" cy="646331"/>
          </a:xfrm>
          <a:prstGeom prst="rect">
            <a:avLst/>
          </a:prstGeom>
          <a:noFill/>
        </p:spPr>
        <p:txBody>
          <a:bodyPr wrap="square" rtlCol="0">
            <a:spAutoFit/>
          </a:bodyPr>
          <a:lstStyle/>
          <a:p>
            <a:r>
              <a:rPr lang="el-GR" dirty="0" smtClean="0"/>
              <a:t>Αριστερός κόλπος</a:t>
            </a:r>
            <a:endParaRPr lang="el-GR" dirty="0"/>
          </a:p>
        </p:txBody>
      </p:sp>
      <p:cxnSp>
        <p:nvCxnSpPr>
          <p:cNvPr id="7" name="6 - Ευθύγραμμο βέλος σύνδεσης"/>
          <p:cNvCxnSpPr/>
          <p:nvPr/>
        </p:nvCxnSpPr>
        <p:spPr>
          <a:xfrm flipV="1">
            <a:off x="6357950" y="5000636"/>
            <a:ext cx="1071570" cy="571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7358082" y="4572008"/>
            <a:ext cx="1428760" cy="646331"/>
          </a:xfrm>
          <a:prstGeom prst="rect">
            <a:avLst/>
          </a:prstGeom>
          <a:noFill/>
        </p:spPr>
        <p:txBody>
          <a:bodyPr wrap="square" rtlCol="0">
            <a:spAutoFit/>
          </a:bodyPr>
          <a:lstStyle/>
          <a:p>
            <a:r>
              <a:rPr lang="el-GR" dirty="0" smtClean="0"/>
              <a:t>Αριστερή κοιλία</a:t>
            </a:r>
            <a:endParaRPr lang="el-GR" dirty="0"/>
          </a:p>
        </p:txBody>
      </p:sp>
      <p:cxnSp>
        <p:nvCxnSpPr>
          <p:cNvPr id="9" name="8 - Ευθύγραμμο βέλος σύνδεσης"/>
          <p:cNvCxnSpPr/>
          <p:nvPr/>
        </p:nvCxnSpPr>
        <p:spPr>
          <a:xfrm rot="10800000">
            <a:off x="3857620" y="3500438"/>
            <a:ext cx="1214446" cy="1143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3357554" y="2928934"/>
            <a:ext cx="1428760" cy="646331"/>
          </a:xfrm>
          <a:prstGeom prst="rect">
            <a:avLst/>
          </a:prstGeom>
          <a:noFill/>
        </p:spPr>
        <p:txBody>
          <a:bodyPr wrap="square" rtlCol="0">
            <a:spAutoFit/>
          </a:bodyPr>
          <a:lstStyle/>
          <a:p>
            <a:r>
              <a:rPr lang="el-GR" dirty="0" smtClean="0"/>
              <a:t>δεξιός κόλπος</a:t>
            </a:r>
            <a:endParaRPr lang="el-GR" dirty="0"/>
          </a:p>
        </p:txBody>
      </p:sp>
      <p:cxnSp>
        <p:nvCxnSpPr>
          <p:cNvPr id="13" name="12 - Ευθύγραμμο βέλος σύνδεσης"/>
          <p:cNvCxnSpPr/>
          <p:nvPr/>
        </p:nvCxnSpPr>
        <p:spPr>
          <a:xfrm rot="10800000" flipV="1">
            <a:off x="4786314" y="5572140"/>
            <a:ext cx="857256" cy="7762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4286248" y="6215082"/>
            <a:ext cx="1428760" cy="369332"/>
          </a:xfrm>
          <a:prstGeom prst="rect">
            <a:avLst/>
          </a:prstGeom>
          <a:noFill/>
        </p:spPr>
        <p:txBody>
          <a:bodyPr wrap="square" rtlCol="0">
            <a:spAutoFit/>
          </a:bodyPr>
          <a:lstStyle/>
          <a:p>
            <a:r>
              <a:rPr lang="el-GR" dirty="0" smtClean="0"/>
              <a:t>Δεξιά κοιλία</a:t>
            </a:r>
            <a:endParaRPr lang="el-GR" dirty="0"/>
          </a:p>
        </p:txBody>
      </p:sp>
      <p:sp>
        <p:nvSpPr>
          <p:cNvPr id="38" name="37 - Ορθογώνιο"/>
          <p:cNvSpPr/>
          <p:nvPr/>
        </p:nvSpPr>
        <p:spPr>
          <a:xfrm>
            <a:off x="285720" y="214290"/>
            <a:ext cx="8501122" cy="923330"/>
          </a:xfrm>
          <a:prstGeom prst="rect">
            <a:avLst/>
          </a:prstGeom>
        </p:spPr>
        <p:txBody>
          <a:bodyPr wrap="square">
            <a:spAutoFit/>
          </a:bodyPr>
          <a:lstStyle/>
          <a:p>
            <a:r>
              <a:rPr lang="el-GR" dirty="0" smtClean="0"/>
              <a:t>Η </a:t>
            </a:r>
            <a:r>
              <a:rPr lang="el-GR" b="1" u="sng" dirty="0" smtClean="0"/>
              <a:t>ανθρώπινη καρδιά </a:t>
            </a:r>
            <a:r>
              <a:rPr lang="el-GR" dirty="0" smtClean="0"/>
              <a:t>αποτελείται από 4 κοιλότητες:</a:t>
            </a:r>
          </a:p>
          <a:p>
            <a:r>
              <a:rPr lang="el-GR" dirty="0" smtClean="0"/>
              <a:t> δύο κόλπους </a:t>
            </a:r>
          </a:p>
          <a:p>
            <a:r>
              <a:rPr lang="el-GR" dirty="0" smtClean="0"/>
              <a:t>και δύο κοιλιές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0.70"/>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ppt_w</p:attrName>
                                        </p:attrNameLst>
                                      </p:cBhvr>
                                      <p:tavLst>
                                        <p:tav tm="0">
                                          <p:val>
                                            <p:strVal val="#ppt_w*0.70"/>
                                          </p:val>
                                        </p:tav>
                                        <p:tav tm="100000">
                                          <p:val>
                                            <p:strVal val="#ppt_w"/>
                                          </p:val>
                                        </p:tav>
                                      </p:tavLst>
                                    </p:anim>
                                    <p:anim calcmode="lin" valueType="num">
                                      <p:cBhvr>
                                        <p:cTn id="64" dur="1000" fill="hold"/>
                                        <p:tgtEl>
                                          <p:spTgt spid="38"/>
                                        </p:tgtEl>
                                        <p:attrNameLst>
                                          <p:attrName>ppt_h</p:attrName>
                                        </p:attrNameLst>
                                      </p:cBhvr>
                                      <p:tavLst>
                                        <p:tav tm="0">
                                          <p:val>
                                            <p:strVal val="#ppt_h"/>
                                          </p:val>
                                        </p:tav>
                                        <p:tav tm="100000">
                                          <p:val>
                                            <p:strVal val="#ppt_h"/>
                                          </p:val>
                                        </p:tav>
                                      </p:tavLst>
                                    </p:anim>
                                    <p:animEffect transition="in" filter="fade">
                                      <p:cBhvr>
                                        <p:cTn id="6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5984" y="357166"/>
            <a:ext cx="3286148" cy="6179640"/>
          </a:xfrm>
          <a:prstGeom prst="rect">
            <a:avLst/>
          </a:prstGeom>
          <a:noFill/>
          <a:ln w="9525">
            <a:noFill/>
            <a:miter lim="800000"/>
            <a:headEnd/>
            <a:tailEnd/>
          </a:ln>
          <a:effectLst/>
        </p:spPr>
      </p:pic>
      <p:sp>
        <p:nvSpPr>
          <p:cNvPr id="6" name="5 - Ορθογώνιο"/>
          <p:cNvSpPr/>
          <p:nvPr/>
        </p:nvSpPr>
        <p:spPr>
          <a:xfrm>
            <a:off x="5357818" y="4214818"/>
            <a:ext cx="1714512" cy="553998"/>
          </a:xfrm>
          <a:prstGeom prst="rect">
            <a:avLst/>
          </a:prstGeom>
          <a:solidFill>
            <a:schemeClr val="bg1"/>
          </a:solidFill>
        </p:spPr>
        <p:txBody>
          <a:bodyPr wrap="square">
            <a:spAutoFit/>
          </a:bodyPr>
          <a:lstStyle/>
          <a:p>
            <a:r>
              <a:rPr lang="el-GR" b="1" dirty="0" smtClean="0">
                <a:solidFill>
                  <a:srgbClr val="FF0000"/>
                </a:solidFill>
              </a:rPr>
              <a:t>Αρτηρίες</a:t>
            </a:r>
            <a:r>
              <a:rPr lang="el-GR" dirty="0" smtClean="0">
                <a:solidFill>
                  <a:srgbClr val="FF0000"/>
                </a:solidFill>
              </a:rPr>
              <a:t> </a:t>
            </a:r>
            <a:r>
              <a:rPr lang="el-GR" sz="1200" dirty="0" smtClean="0">
                <a:solidFill>
                  <a:srgbClr val="FF0000"/>
                </a:solidFill>
              </a:rPr>
              <a:t>(είναι τα κόκκινα σωληνάκια)</a:t>
            </a:r>
            <a:endParaRPr lang="el-GR" sz="1200" dirty="0">
              <a:solidFill>
                <a:srgbClr val="FF0000"/>
              </a:solidFill>
            </a:endParaRPr>
          </a:p>
        </p:txBody>
      </p:sp>
      <p:cxnSp>
        <p:nvCxnSpPr>
          <p:cNvPr id="8" name="7 - Ευθύγραμμο βέλος σύνδεσης"/>
          <p:cNvCxnSpPr/>
          <p:nvPr/>
        </p:nvCxnSpPr>
        <p:spPr>
          <a:xfrm>
            <a:off x="4143372" y="3143248"/>
            <a:ext cx="1357322" cy="121444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a:endCxn id="6" idx="1"/>
          </p:cNvCxnSpPr>
          <p:nvPr/>
        </p:nvCxnSpPr>
        <p:spPr>
          <a:xfrm flipV="1">
            <a:off x="4286248" y="4491817"/>
            <a:ext cx="1071570" cy="446135"/>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428596" y="2500306"/>
            <a:ext cx="1714512" cy="553998"/>
          </a:xfrm>
          <a:prstGeom prst="rect">
            <a:avLst/>
          </a:prstGeom>
          <a:solidFill>
            <a:schemeClr val="bg1"/>
          </a:solidFill>
        </p:spPr>
        <p:txBody>
          <a:bodyPr wrap="square">
            <a:spAutoFit/>
          </a:bodyPr>
          <a:lstStyle/>
          <a:p>
            <a:r>
              <a:rPr lang="el-GR" b="1" dirty="0" smtClean="0">
                <a:solidFill>
                  <a:srgbClr val="002060"/>
                </a:solidFill>
              </a:rPr>
              <a:t>Φλέβες</a:t>
            </a:r>
            <a:r>
              <a:rPr lang="el-GR" dirty="0" smtClean="0">
                <a:solidFill>
                  <a:srgbClr val="002060"/>
                </a:solidFill>
              </a:rPr>
              <a:t> </a:t>
            </a:r>
            <a:r>
              <a:rPr lang="el-GR" sz="1200" dirty="0" smtClean="0">
                <a:solidFill>
                  <a:srgbClr val="002060"/>
                </a:solidFill>
              </a:rPr>
              <a:t>(είναι τα μπλε σωληνάκια)</a:t>
            </a:r>
            <a:endParaRPr lang="el-GR" sz="1200" dirty="0">
              <a:solidFill>
                <a:srgbClr val="002060"/>
              </a:solidFill>
            </a:endParaRPr>
          </a:p>
        </p:txBody>
      </p:sp>
      <p:cxnSp>
        <p:nvCxnSpPr>
          <p:cNvPr id="19" name="18 - Ευθύγραμμο βέλος σύνδεσης"/>
          <p:cNvCxnSpPr/>
          <p:nvPr/>
        </p:nvCxnSpPr>
        <p:spPr>
          <a:xfrm rot="10800000" flipV="1">
            <a:off x="1428728" y="1571612"/>
            <a:ext cx="1785950" cy="1000132"/>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10800000">
            <a:off x="1571604" y="2928934"/>
            <a:ext cx="2000264" cy="85725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22 - Ελεύθερη σχεδίαση"/>
          <p:cNvSpPr/>
          <p:nvPr/>
        </p:nvSpPr>
        <p:spPr>
          <a:xfrm>
            <a:off x="3694558" y="1590898"/>
            <a:ext cx="509263" cy="555474"/>
          </a:xfrm>
          <a:custGeom>
            <a:avLst/>
            <a:gdLst>
              <a:gd name="connsiteX0" fmla="*/ 473405 w 509263"/>
              <a:gd name="connsiteY0" fmla="*/ 280432 h 555474"/>
              <a:gd name="connsiteX1" fmla="*/ 420242 w 509263"/>
              <a:gd name="connsiteY1" fmla="*/ 269800 h 555474"/>
              <a:gd name="connsiteX2" fmla="*/ 377712 w 509263"/>
              <a:gd name="connsiteY2" fmla="*/ 163474 h 555474"/>
              <a:gd name="connsiteX3" fmla="*/ 356447 w 509263"/>
              <a:gd name="connsiteY3" fmla="*/ 131576 h 555474"/>
              <a:gd name="connsiteX4" fmla="*/ 69368 w 509263"/>
              <a:gd name="connsiteY4" fmla="*/ 120944 h 555474"/>
              <a:gd name="connsiteX5" fmla="*/ 58735 w 509263"/>
              <a:gd name="connsiteY5" fmla="*/ 439921 h 555474"/>
              <a:gd name="connsiteX6" fmla="*/ 154428 w 509263"/>
              <a:gd name="connsiteY6" fmla="*/ 482451 h 555474"/>
              <a:gd name="connsiteX7" fmla="*/ 303284 w 509263"/>
              <a:gd name="connsiteY7" fmla="*/ 514349 h 555474"/>
              <a:gd name="connsiteX8" fmla="*/ 335182 w 509263"/>
              <a:gd name="connsiteY8" fmla="*/ 535614 h 555474"/>
              <a:gd name="connsiteX9" fmla="*/ 377712 w 509263"/>
              <a:gd name="connsiteY9" fmla="*/ 546246 h 555474"/>
              <a:gd name="connsiteX10" fmla="*/ 484037 w 509263"/>
              <a:gd name="connsiteY10" fmla="*/ 524981 h 555474"/>
              <a:gd name="connsiteX11" fmla="*/ 452140 w 509263"/>
              <a:gd name="connsiteY11" fmla="*/ 429288 h 555474"/>
              <a:gd name="connsiteX12" fmla="*/ 398977 w 509263"/>
              <a:gd name="connsiteY12" fmla="*/ 131576 h 555474"/>
              <a:gd name="connsiteX13" fmla="*/ 367079 w 509263"/>
              <a:gd name="connsiteY13" fmla="*/ 99679 h 555474"/>
              <a:gd name="connsiteX14" fmla="*/ 218223 w 509263"/>
              <a:gd name="connsiteY14" fmla="*/ 99679 h 5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263" h="555474">
                <a:moveTo>
                  <a:pt x="473405" y="280432"/>
                </a:moveTo>
                <a:cubicBezTo>
                  <a:pt x="455684" y="276888"/>
                  <a:pt x="429540" y="285296"/>
                  <a:pt x="420242" y="269800"/>
                </a:cubicBezTo>
                <a:cubicBezTo>
                  <a:pt x="343083" y="141204"/>
                  <a:pt x="462855" y="191857"/>
                  <a:pt x="377712" y="163474"/>
                </a:cubicBezTo>
                <a:cubicBezTo>
                  <a:pt x="370624" y="152841"/>
                  <a:pt x="365483" y="140612"/>
                  <a:pt x="356447" y="131576"/>
                </a:cubicBezTo>
                <a:cubicBezTo>
                  <a:pt x="286589" y="61718"/>
                  <a:pt x="118293" y="118905"/>
                  <a:pt x="69368" y="120944"/>
                </a:cubicBezTo>
                <a:cubicBezTo>
                  <a:pt x="0" y="224993"/>
                  <a:pt x="10041" y="196452"/>
                  <a:pt x="58735" y="439921"/>
                </a:cubicBezTo>
                <a:cubicBezTo>
                  <a:pt x="63575" y="464122"/>
                  <a:pt x="134879" y="477564"/>
                  <a:pt x="154428" y="482451"/>
                </a:cubicBezTo>
                <a:cubicBezTo>
                  <a:pt x="230444" y="533127"/>
                  <a:pt x="138231" y="478980"/>
                  <a:pt x="303284" y="514349"/>
                </a:cubicBezTo>
                <a:cubicBezTo>
                  <a:pt x="315779" y="517027"/>
                  <a:pt x="323436" y="530580"/>
                  <a:pt x="335182" y="535614"/>
                </a:cubicBezTo>
                <a:cubicBezTo>
                  <a:pt x="348613" y="541370"/>
                  <a:pt x="363535" y="542702"/>
                  <a:pt x="377712" y="546246"/>
                </a:cubicBezTo>
                <a:cubicBezTo>
                  <a:pt x="413154" y="539158"/>
                  <a:pt x="464632" y="555474"/>
                  <a:pt x="484037" y="524981"/>
                </a:cubicBezTo>
                <a:cubicBezTo>
                  <a:pt x="502088" y="496615"/>
                  <a:pt x="452140" y="429288"/>
                  <a:pt x="452140" y="429288"/>
                </a:cubicBezTo>
                <a:cubicBezTo>
                  <a:pt x="419118" y="0"/>
                  <a:pt x="509263" y="223481"/>
                  <a:pt x="398977" y="131576"/>
                </a:cubicBezTo>
                <a:cubicBezTo>
                  <a:pt x="387426" y="121950"/>
                  <a:pt x="381887" y="102292"/>
                  <a:pt x="367079" y="99679"/>
                </a:cubicBezTo>
                <a:cubicBezTo>
                  <a:pt x="318215" y="91056"/>
                  <a:pt x="267842" y="99679"/>
                  <a:pt x="218223" y="99679"/>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l-GR"/>
          </a:p>
        </p:txBody>
      </p:sp>
      <p:cxnSp>
        <p:nvCxnSpPr>
          <p:cNvPr id="24" name="23 - Ευθύγραμμο βέλος σύνδεσης"/>
          <p:cNvCxnSpPr/>
          <p:nvPr/>
        </p:nvCxnSpPr>
        <p:spPr>
          <a:xfrm>
            <a:off x="4000496" y="1928802"/>
            <a:ext cx="1643074" cy="1588"/>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5715008" y="1857364"/>
            <a:ext cx="871649" cy="369332"/>
          </a:xfrm>
          <a:prstGeom prst="rect">
            <a:avLst/>
          </a:prstGeom>
          <a:noFill/>
        </p:spPr>
        <p:txBody>
          <a:bodyPr wrap="none" rtlCol="0">
            <a:spAutoFit/>
          </a:bodyPr>
          <a:lstStyle/>
          <a:p>
            <a:r>
              <a:rPr lang="el-GR" b="1" dirty="0" smtClean="0"/>
              <a:t>καρδιά</a:t>
            </a:r>
            <a:endParaRPr lang="el-GR" b="1" dirty="0"/>
          </a:p>
        </p:txBody>
      </p:sp>
      <p:sp>
        <p:nvSpPr>
          <p:cNvPr id="28" name="27 - TextBox"/>
          <p:cNvSpPr txBox="1"/>
          <p:nvPr/>
        </p:nvSpPr>
        <p:spPr>
          <a:xfrm>
            <a:off x="4929158" y="6211669"/>
            <a:ext cx="4214842" cy="646331"/>
          </a:xfrm>
          <a:prstGeom prst="rect">
            <a:avLst/>
          </a:prstGeom>
          <a:noFill/>
        </p:spPr>
        <p:txBody>
          <a:bodyPr wrap="square" rtlCol="0">
            <a:spAutoFit/>
          </a:bodyPr>
          <a:lstStyle/>
          <a:p>
            <a:r>
              <a:rPr lang="el-GR" b="1" dirty="0" smtClean="0"/>
              <a:t>Προσοχή</a:t>
            </a:r>
            <a:r>
              <a:rPr lang="el-GR" dirty="0" smtClean="0"/>
              <a:t> ! Στη πραγματικότητα οι φλέβες δεν έχουν μπλε χρώμα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strVal val="#ppt_w*0.70"/>
                                          </p:val>
                                        </p:tav>
                                        <p:tav tm="100000">
                                          <p:val>
                                            <p:strVal val="#ppt_w"/>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strVal val="#ppt_w*0.70"/>
                                          </p:val>
                                        </p:tav>
                                        <p:tav tm="100000">
                                          <p:val>
                                            <p:strVal val="#ppt_w"/>
                                          </p:val>
                                        </p:tav>
                                      </p:tavLst>
                                    </p:anim>
                                    <p:anim calcmode="lin" valueType="num">
                                      <p:cBhvr>
                                        <p:cTn id="22" dur="1000" fill="hold"/>
                                        <p:tgtEl>
                                          <p:spTgt spid="26"/>
                                        </p:tgtEl>
                                        <p:attrNameLst>
                                          <p:attrName>ppt_h</p:attrName>
                                        </p:attrNameLst>
                                      </p:cBhvr>
                                      <p:tavLst>
                                        <p:tav tm="0">
                                          <p:val>
                                            <p:strVal val="#ppt_h"/>
                                          </p:val>
                                        </p:tav>
                                        <p:tav tm="100000">
                                          <p:val>
                                            <p:strVal val="#ppt_h"/>
                                          </p:val>
                                        </p:tav>
                                      </p:tavLst>
                                    </p:anim>
                                    <p:animEffect transition="in" filter="fade">
                                      <p:cBhvr>
                                        <p:cTn id="23" dur="1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strVal val="#ppt_w*0.70"/>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1000" fill="hold"/>
                                        <p:tgtEl>
                                          <p:spTgt spid="21"/>
                                        </p:tgtEl>
                                        <p:attrNameLst>
                                          <p:attrName>ppt_w</p:attrName>
                                        </p:attrNameLst>
                                      </p:cBhvr>
                                      <p:tavLst>
                                        <p:tav tm="0">
                                          <p:val>
                                            <p:strVal val="#ppt_w*0.70"/>
                                          </p:val>
                                        </p:tav>
                                        <p:tav tm="100000">
                                          <p:val>
                                            <p:strVal val="#ppt_w"/>
                                          </p:val>
                                        </p:tav>
                                      </p:tavLst>
                                    </p:anim>
                                    <p:anim calcmode="lin" valueType="num">
                                      <p:cBhvr>
                                        <p:cTn id="57" dur="1000" fill="hold"/>
                                        <p:tgtEl>
                                          <p:spTgt spid="21"/>
                                        </p:tgtEl>
                                        <p:attrNameLst>
                                          <p:attrName>ppt_h</p:attrName>
                                        </p:attrNameLst>
                                      </p:cBhvr>
                                      <p:tavLst>
                                        <p:tav tm="0">
                                          <p:val>
                                            <p:strVal val="#ppt_h"/>
                                          </p:val>
                                        </p:tav>
                                        <p:tav tm="100000">
                                          <p:val>
                                            <p:strVal val="#ppt_h"/>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3"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428596" y="3429000"/>
            <a:ext cx="1500198" cy="628652"/>
          </a:xfrm>
          <a:prstGeom prst="rect">
            <a:avLst/>
          </a:prstGeom>
          <a:noFill/>
          <a:ln w="9525">
            <a:noFill/>
            <a:miter lim="800000"/>
            <a:headEnd/>
            <a:tailEnd/>
          </a:ln>
          <a:effectLst/>
        </p:spPr>
      </p:pic>
      <p:pic>
        <p:nvPicPr>
          <p:cNvPr id="10" name="Picture 3"/>
          <p:cNvPicPr>
            <a:picLocks noChangeAspect="1" noChangeArrowheads="1"/>
          </p:cNvPicPr>
          <p:nvPr/>
        </p:nvPicPr>
        <p:blipFill>
          <a:blip r:embed="rId2"/>
          <a:srcRect/>
          <a:stretch>
            <a:fillRect/>
          </a:stretch>
        </p:blipFill>
        <p:spPr bwMode="auto">
          <a:xfrm>
            <a:off x="428596" y="4286256"/>
            <a:ext cx="3000396" cy="628652"/>
          </a:xfrm>
          <a:prstGeom prst="rect">
            <a:avLst/>
          </a:prstGeom>
          <a:noFill/>
          <a:ln w="9525">
            <a:noFill/>
            <a:miter lim="800000"/>
            <a:headEnd/>
            <a:tailEnd/>
          </a:ln>
          <a:effectLst/>
        </p:spPr>
      </p:pic>
      <p:sp>
        <p:nvSpPr>
          <p:cNvPr id="4" name="3 - Ορθογώνιο"/>
          <p:cNvSpPr/>
          <p:nvPr/>
        </p:nvSpPr>
        <p:spPr>
          <a:xfrm>
            <a:off x="857224" y="1071546"/>
            <a:ext cx="6725409" cy="923330"/>
          </a:xfrm>
          <a:prstGeom prst="rect">
            <a:avLst/>
          </a:prstGeom>
        </p:spPr>
        <p:txBody>
          <a:bodyPr wrap="square">
            <a:spAutoFit/>
          </a:bodyPr>
          <a:lstStyle/>
          <a:p>
            <a:r>
              <a:rPr lang="el-GR" dirty="0" smtClean="0"/>
              <a:t>*** ελαστικό είναι ένα σώμα που αν το πιέσω και το παραμορφώσω, τότε  αυτό αν σταματήσω  να το πιέζω,  θα ξαναγίνει όπως ήταν πριν το πιέσω και το παραμορφώσω</a:t>
            </a:r>
            <a:endParaRPr lang="el-GR" dirty="0"/>
          </a:p>
        </p:txBody>
      </p:sp>
      <p:sp>
        <p:nvSpPr>
          <p:cNvPr id="7" name="6 - TextBox"/>
          <p:cNvSpPr txBox="1"/>
          <p:nvPr/>
        </p:nvSpPr>
        <p:spPr>
          <a:xfrm>
            <a:off x="214282" y="3143248"/>
            <a:ext cx="3000396" cy="369332"/>
          </a:xfrm>
          <a:prstGeom prst="rect">
            <a:avLst/>
          </a:prstGeom>
          <a:noFill/>
        </p:spPr>
        <p:txBody>
          <a:bodyPr wrap="square" rtlCol="0">
            <a:spAutoFit/>
          </a:bodyPr>
          <a:lstStyle/>
          <a:p>
            <a:r>
              <a:rPr lang="el-GR" dirty="0" smtClean="0"/>
              <a:t>αρχικό σχήμα ελατηρίου </a:t>
            </a:r>
            <a:endParaRPr lang="el-GR" dirty="0"/>
          </a:p>
        </p:txBody>
      </p:sp>
      <p:sp>
        <p:nvSpPr>
          <p:cNvPr id="9" name="8 - TextBox"/>
          <p:cNvSpPr txBox="1"/>
          <p:nvPr/>
        </p:nvSpPr>
        <p:spPr>
          <a:xfrm>
            <a:off x="4500562" y="3385884"/>
            <a:ext cx="4357718" cy="1600438"/>
          </a:xfrm>
          <a:prstGeom prst="rect">
            <a:avLst/>
          </a:prstGeom>
          <a:noFill/>
        </p:spPr>
        <p:txBody>
          <a:bodyPr wrap="square" rtlCol="0">
            <a:spAutoFit/>
          </a:bodyPr>
          <a:lstStyle/>
          <a:p>
            <a:r>
              <a:rPr lang="el-GR" sz="1400" b="1" dirty="0" smtClean="0"/>
              <a:t>Παράδειγμα</a:t>
            </a:r>
            <a:r>
              <a:rPr lang="el-GR" sz="1400" dirty="0" smtClean="0"/>
              <a:t>:  σε ένα ελατήριο μπορώ να ασκήσω κάποια δύναμη και να το τεντώσω  (να το παραμορφώσω). Όταν όμως  σταματήσω να του ασκώ δύναμη, τότε αυτό θα πάρει πάλι το σχήμα που είχε πριν του ασκήσω δύναμη.</a:t>
            </a:r>
          </a:p>
          <a:p>
            <a:endParaRPr lang="el-GR" sz="1400" dirty="0" smtClean="0"/>
          </a:p>
          <a:p>
            <a:r>
              <a:rPr lang="el-GR" sz="1400" dirty="0" smtClean="0"/>
              <a:t> </a:t>
            </a:r>
            <a:r>
              <a:rPr lang="el-GR" sz="1400" b="1" dirty="0" smtClean="0"/>
              <a:t>Άρα το ελατήριο είναι ελαστικό.</a:t>
            </a:r>
            <a:endParaRPr lang="el-GR" sz="1400" b="1" dirty="0"/>
          </a:p>
        </p:txBody>
      </p:sp>
      <p:sp>
        <p:nvSpPr>
          <p:cNvPr id="11" name="10 - TextBox"/>
          <p:cNvSpPr txBox="1"/>
          <p:nvPr/>
        </p:nvSpPr>
        <p:spPr>
          <a:xfrm>
            <a:off x="285720" y="4143380"/>
            <a:ext cx="4286280" cy="369332"/>
          </a:xfrm>
          <a:prstGeom prst="rect">
            <a:avLst/>
          </a:prstGeom>
          <a:noFill/>
        </p:spPr>
        <p:txBody>
          <a:bodyPr wrap="square" rtlCol="0">
            <a:spAutoFit/>
          </a:bodyPr>
          <a:lstStyle/>
          <a:p>
            <a:r>
              <a:rPr lang="el-GR" dirty="0" smtClean="0"/>
              <a:t>Σχήμα ελατηρίου αφού το έχω τεντώσει.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0.70"/>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286380" y="285728"/>
            <a:ext cx="3286148" cy="617964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82" y="214290"/>
            <a:ext cx="3089287" cy="3260419"/>
          </a:xfrm>
          <a:prstGeom prst="rect">
            <a:avLst/>
          </a:prstGeom>
          <a:noFill/>
          <a:ln w="9525">
            <a:noFill/>
            <a:miter lim="800000"/>
            <a:headEnd/>
            <a:tailEnd/>
          </a:ln>
          <a:effectLst/>
        </p:spPr>
      </p:pic>
      <p:sp>
        <p:nvSpPr>
          <p:cNvPr id="4" name="3 - Ορθογώνιο"/>
          <p:cNvSpPr/>
          <p:nvPr/>
        </p:nvSpPr>
        <p:spPr>
          <a:xfrm>
            <a:off x="285720" y="4000504"/>
            <a:ext cx="4572000" cy="923330"/>
          </a:xfrm>
          <a:prstGeom prst="rect">
            <a:avLst/>
          </a:prstGeom>
        </p:spPr>
        <p:txBody>
          <a:bodyPr>
            <a:spAutoFit/>
          </a:bodyPr>
          <a:lstStyle/>
          <a:p>
            <a:r>
              <a:rPr lang="el-GR" dirty="0" smtClean="0"/>
              <a:t>Τοιχώματα αρτηριών : είναι παχιά και  </a:t>
            </a:r>
          </a:p>
          <a:p>
            <a:r>
              <a:rPr lang="el-GR" dirty="0" smtClean="0"/>
              <a:t>ελαστικά τοιχώματα***</a:t>
            </a:r>
            <a:br>
              <a:rPr lang="el-GR" dirty="0" smtClean="0"/>
            </a:br>
            <a:endParaRPr lang="el-GR" dirty="0"/>
          </a:p>
        </p:txBody>
      </p:sp>
      <p:sp>
        <p:nvSpPr>
          <p:cNvPr id="6" name="5 - Ορθογώνιο"/>
          <p:cNvSpPr/>
          <p:nvPr/>
        </p:nvSpPr>
        <p:spPr>
          <a:xfrm>
            <a:off x="7643834" y="4000504"/>
            <a:ext cx="1500166" cy="738664"/>
          </a:xfrm>
          <a:prstGeom prst="rect">
            <a:avLst/>
          </a:prstGeom>
          <a:solidFill>
            <a:schemeClr val="bg1"/>
          </a:solidFill>
        </p:spPr>
        <p:txBody>
          <a:bodyPr wrap="square">
            <a:spAutoFit/>
          </a:bodyPr>
          <a:lstStyle/>
          <a:p>
            <a:r>
              <a:rPr lang="el-GR" dirty="0" smtClean="0">
                <a:solidFill>
                  <a:srgbClr val="FF0000"/>
                </a:solidFill>
              </a:rPr>
              <a:t>Αρτηρίες </a:t>
            </a:r>
            <a:r>
              <a:rPr lang="el-GR" sz="1200" dirty="0" smtClean="0">
                <a:solidFill>
                  <a:srgbClr val="FF0000"/>
                </a:solidFill>
              </a:rPr>
              <a:t>(είναι τα κόκκινα σωληνάκια)</a:t>
            </a:r>
            <a:endParaRPr lang="el-GR" sz="1200" dirty="0">
              <a:solidFill>
                <a:srgbClr val="FF0000"/>
              </a:solidFill>
            </a:endParaRPr>
          </a:p>
        </p:txBody>
      </p:sp>
      <p:cxnSp>
        <p:nvCxnSpPr>
          <p:cNvPr id="8" name="7 - Ευθύγραμμο βέλος σύνδεσης"/>
          <p:cNvCxnSpPr/>
          <p:nvPr/>
        </p:nvCxnSpPr>
        <p:spPr>
          <a:xfrm rot="16200000" flipH="1">
            <a:off x="6536545" y="2607463"/>
            <a:ext cx="2428892" cy="500066"/>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3929058" y="142852"/>
            <a:ext cx="981807" cy="369332"/>
          </a:xfrm>
          <a:prstGeom prst="rect">
            <a:avLst/>
          </a:prstGeom>
        </p:spPr>
        <p:txBody>
          <a:bodyPr wrap="none">
            <a:spAutoFit/>
          </a:bodyPr>
          <a:lstStyle/>
          <a:p>
            <a:r>
              <a:rPr lang="el-GR" b="1" dirty="0" smtClean="0"/>
              <a:t>αρτηρία</a:t>
            </a:r>
            <a:endParaRPr lang="el-GR" dirty="0"/>
          </a:p>
        </p:txBody>
      </p:sp>
      <p:sp>
        <p:nvSpPr>
          <p:cNvPr id="10" name="9 - Ελεύθερη σχεδίαση"/>
          <p:cNvSpPr/>
          <p:nvPr/>
        </p:nvSpPr>
        <p:spPr>
          <a:xfrm>
            <a:off x="1278082" y="2014085"/>
            <a:ext cx="1918315" cy="1313591"/>
          </a:xfrm>
          <a:custGeom>
            <a:avLst/>
            <a:gdLst>
              <a:gd name="connsiteX0" fmla="*/ 1371600 w 1918315"/>
              <a:gd name="connsiteY0" fmla="*/ 139418 h 1313591"/>
              <a:gd name="connsiteX1" fmla="*/ 1350818 w 1918315"/>
              <a:gd name="connsiteY1" fmla="*/ 544663 h 1313591"/>
              <a:gd name="connsiteX2" fmla="*/ 1319645 w 1918315"/>
              <a:gd name="connsiteY2" fmla="*/ 575836 h 1313591"/>
              <a:gd name="connsiteX3" fmla="*/ 1278082 w 1918315"/>
              <a:gd name="connsiteY3" fmla="*/ 586227 h 1313591"/>
              <a:gd name="connsiteX4" fmla="*/ 1194954 w 1918315"/>
              <a:gd name="connsiteY4" fmla="*/ 658963 h 1313591"/>
              <a:gd name="connsiteX5" fmla="*/ 1153391 w 1918315"/>
              <a:gd name="connsiteY5" fmla="*/ 731700 h 1313591"/>
              <a:gd name="connsiteX6" fmla="*/ 1111827 w 1918315"/>
              <a:gd name="connsiteY6" fmla="*/ 742091 h 1313591"/>
              <a:gd name="connsiteX7" fmla="*/ 1059873 w 1918315"/>
              <a:gd name="connsiteY7" fmla="*/ 773263 h 1313591"/>
              <a:gd name="connsiteX8" fmla="*/ 1028700 w 1918315"/>
              <a:gd name="connsiteY8" fmla="*/ 794045 h 1313591"/>
              <a:gd name="connsiteX9" fmla="*/ 976745 w 1918315"/>
              <a:gd name="connsiteY9" fmla="*/ 804436 h 1313591"/>
              <a:gd name="connsiteX10" fmla="*/ 935182 w 1918315"/>
              <a:gd name="connsiteY10" fmla="*/ 825218 h 1313591"/>
              <a:gd name="connsiteX11" fmla="*/ 665018 w 1918315"/>
              <a:gd name="connsiteY11" fmla="*/ 814827 h 1313591"/>
              <a:gd name="connsiteX12" fmla="*/ 633845 w 1918315"/>
              <a:gd name="connsiteY12" fmla="*/ 804436 h 1313591"/>
              <a:gd name="connsiteX13" fmla="*/ 592282 w 1918315"/>
              <a:gd name="connsiteY13" fmla="*/ 742091 h 1313591"/>
              <a:gd name="connsiteX14" fmla="*/ 571500 w 1918315"/>
              <a:gd name="connsiteY14" fmla="*/ 710918 h 1313591"/>
              <a:gd name="connsiteX15" fmla="*/ 581891 w 1918315"/>
              <a:gd name="connsiteY15" fmla="*/ 440754 h 1313591"/>
              <a:gd name="connsiteX16" fmla="*/ 613063 w 1918315"/>
              <a:gd name="connsiteY16" fmla="*/ 232936 h 1313591"/>
              <a:gd name="connsiteX17" fmla="*/ 592282 w 1918315"/>
              <a:gd name="connsiteY17" fmla="*/ 170591 h 1313591"/>
              <a:gd name="connsiteX18" fmla="*/ 259773 w 1918315"/>
              <a:gd name="connsiteY18" fmla="*/ 191372 h 1313591"/>
              <a:gd name="connsiteX19" fmla="*/ 207818 w 1918315"/>
              <a:gd name="connsiteY19" fmla="*/ 201763 h 1313591"/>
              <a:gd name="connsiteX20" fmla="*/ 155863 w 1918315"/>
              <a:gd name="connsiteY20" fmla="*/ 222545 h 1313591"/>
              <a:gd name="connsiteX21" fmla="*/ 124691 w 1918315"/>
              <a:gd name="connsiteY21" fmla="*/ 253718 h 1313591"/>
              <a:gd name="connsiteX22" fmla="*/ 62345 w 1918315"/>
              <a:gd name="connsiteY22" fmla="*/ 284891 h 1313591"/>
              <a:gd name="connsiteX23" fmla="*/ 51954 w 1918315"/>
              <a:gd name="connsiteY23" fmla="*/ 316063 h 1313591"/>
              <a:gd name="connsiteX24" fmla="*/ 31173 w 1918315"/>
              <a:gd name="connsiteY24" fmla="*/ 451145 h 1313591"/>
              <a:gd name="connsiteX25" fmla="*/ 20782 w 1918315"/>
              <a:gd name="connsiteY25" fmla="*/ 492709 h 1313591"/>
              <a:gd name="connsiteX26" fmla="*/ 0 w 1918315"/>
              <a:gd name="connsiteY26" fmla="*/ 523882 h 1313591"/>
              <a:gd name="connsiteX27" fmla="*/ 20782 w 1918315"/>
              <a:gd name="connsiteY27" fmla="*/ 627791 h 1313591"/>
              <a:gd name="connsiteX28" fmla="*/ 51954 w 1918315"/>
              <a:gd name="connsiteY28" fmla="*/ 658963 h 1313591"/>
              <a:gd name="connsiteX29" fmla="*/ 103909 w 1918315"/>
              <a:gd name="connsiteY29" fmla="*/ 679745 h 1313591"/>
              <a:gd name="connsiteX30" fmla="*/ 155863 w 1918315"/>
              <a:gd name="connsiteY30" fmla="*/ 731700 h 1313591"/>
              <a:gd name="connsiteX31" fmla="*/ 218209 w 1918315"/>
              <a:gd name="connsiteY31" fmla="*/ 794045 h 1313591"/>
              <a:gd name="connsiteX32" fmla="*/ 228600 w 1918315"/>
              <a:gd name="connsiteY32" fmla="*/ 835609 h 1313591"/>
              <a:gd name="connsiteX33" fmla="*/ 280554 w 1918315"/>
              <a:gd name="connsiteY33" fmla="*/ 897954 h 1313591"/>
              <a:gd name="connsiteX34" fmla="*/ 301336 w 1918315"/>
              <a:gd name="connsiteY34" fmla="*/ 929127 h 1313591"/>
              <a:gd name="connsiteX35" fmla="*/ 332509 w 1918315"/>
              <a:gd name="connsiteY35" fmla="*/ 949909 h 1313591"/>
              <a:gd name="connsiteX36" fmla="*/ 394854 w 1918315"/>
              <a:gd name="connsiteY36" fmla="*/ 1012254 h 1313591"/>
              <a:gd name="connsiteX37" fmla="*/ 405245 w 1918315"/>
              <a:gd name="connsiteY37" fmla="*/ 1043427 h 1313591"/>
              <a:gd name="connsiteX38" fmla="*/ 426027 w 1918315"/>
              <a:gd name="connsiteY38" fmla="*/ 1116163 h 1313591"/>
              <a:gd name="connsiteX39" fmla="*/ 457200 w 1918315"/>
              <a:gd name="connsiteY39" fmla="*/ 1147336 h 1313591"/>
              <a:gd name="connsiteX40" fmla="*/ 467591 w 1918315"/>
              <a:gd name="connsiteY40" fmla="*/ 1178509 h 1313591"/>
              <a:gd name="connsiteX41" fmla="*/ 550718 w 1918315"/>
              <a:gd name="connsiteY41" fmla="*/ 1220072 h 1313591"/>
              <a:gd name="connsiteX42" fmla="*/ 737754 w 1918315"/>
              <a:gd name="connsiteY42" fmla="*/ 1251245 h 1313591"/>
              <a:gd name="connsiteX43" fmla="*/ 789709 w 1918315"/>
              <a:gd name="connsiteY43" fmla="*/ 1272027 h 1313591"/>
              <a:gd name="connsiteX44" fmla="*/ 841663 w 1918315"/>
              <a:gd name="connsiteY44" fmla="*/ 1282418 h 1313591"/>
              <a:gd name="connsiteX45" fmla="*/ 872836 w 1918315"/>
              <a:gd name="connsiteY45" fmla="*/ 1313591 h 1313591"/>
              <a:gd name="connsiteX46" fmla="*/ 1423554 w 1918315"/>
              <a:gd name="connsiteY46" fmla="*/ 1292809 h 1313591"/>
              <a:gd name="connsiteX47" fmla="*/ 1465118 w 1918315"/>
              <a:gd name="connsiteY47" fmla="*/ 1272027 h 1313591"/>
              <a:gd name="connsiteX48" fmla="*/ 1496291 w 1918315"/>
              <a:gd name="connsiteY48" fmla="*/ 1261636 h 1313591"/>
              <a:gd name="connsiteX49" fmla="*/ 1558636 w 1918315"/>
              <a:gd name="connsiteY49" fmla="*/ 1209682 h 1313591"/>
              <a:gd name="connsiteX50" fmla="*/ 1589809 w 1918315"/>
              <a:gd name="connsiteY50" fmla="*/ 1199291 h 1313591"/>
              <a:gd name="connsiteX51" fmla="*/ 1620982 w 1918315"/>
              <a:gd name="connsiteY51" fmla="*/ 1147336 h 1313591"/>
              <a:gd name="connsiteX52" fmla="*/ 1672936 w 1918315"/>
              <a:gd name="connsiteY52" fmla="*/ 1116163 h 1313591"/>
              <a:gd name="connsiteX53" fmla="*/ 1683327 w 1918315"/>
              <a:gd name="connsiteY53" fmla="*/ 1074600 h 1313591"/>
              <a:gd name="connsiteX54" fmla="*/ 1704109 w 1918315"/>
              <a:gd name="connsiteY54" fmla="*/ 1043427 h 1313591"/>
              <a:gd name="connsiteX55" fmla="*/ 1756063 w 1918315"/>
              <a:gd name="connsiteY55" fmla="*/ 981082 h 1313591"/>
              <a:gd name="connsiteX56" fmla="*/ 1766454 w 1918315"/>
              <a:gd name="connsiteY56" fmla="*/ 949909 h 1313591"/>
              <a:gd name="connsiteX57" fmla="*/ 1787236 w 1918315"/>
              <a:gd name="connsiteY57" fmla="*/ 918736 h 1313591"/>
              <a:gd name="connsiteX58" fmla="*/ 1870363 w 1918315"/>
              <a:gd name="connsiteY58" fmla="*/ 866782 h 1313591"/>
              <a:gd name="connsiteX59" fmla="*/ 1880754 w 1918315"/>
              <a:gd name="connsiteY59" fmla="*/ 804436 h 1313591"/>
              <a:gd name="connsiteX60" fmla="*/ 1901536 w 1918315"/>
              <a:gd name="connsiteY60" fmla="*/ 773263 h 1313591"/>
              <a:gd name="connsiteX61" fmla="*/ 1911927 w 1918315"/>
              <a:gd name="connsiteY61" fmla="*/ 742091 h 1313591"/>
              <a:gd name="connsiteX62" fmla="*/ 1891145 w 1918315"/>
              <a:gd name="connsiteY62" fmla="*/ 523882 h 1313591"/>
              <a:gd name="connsiteX63" fmla="*/ 1859973 w 1918315"/>
              <a:gd name="connsiteY63" fmla="*/ 461536 h 1313591"/>
              <a:gd name="connsiteX64" fmla="*/ 1849582 w 1918315"/>
              <a:gd name="connsiteY64" fmla="*/ 430363 h 1313591"/>
              <a:gd name="connsiteX65" fmla="*/ 1808018 w 1918315"/>
              <a:gd name="connsiteY65" fmla="*/ 170591 h 1313591"/>
              <a:gd name="connsiteX66" fmla="*/ 1756063 w 1918315"/>
              <a:gd name="connsiteY66" fmla="*/ 149809 h 1313591"/>
              <a:gd name="connsiteX67" fmla="*/ 1704109 w 1918315"/>
              <a:gd name="connsiteY67" fmla="*/ 87463 h 1313591"/>
              <a:gd name="connsiteX68" fmla="*/ 1672936 w 1918315"/>
              <a:gd name="connsiteY68" fmla="*/ 66682 h 1313591"/>
              <a:gd name="connsiteX69" fmla="*/ 1610591 w 1918315"/>
              <a:gd name="connsiteY69" fmla="*/ 14727 h 1313591"/>
              <a:gd name="connsiteX70" fmla="*/ 1465118 w 1918315"/>
              <a:gd name="connsiteY70" fmla="*/ 25118 h 1313591"/>
              <a:gd name="connsiteX71" fmla="*/ 1423554 w 1918315"/>
              <a:gd name="connsiteY71" fmla="*/ 97854 h 1313591"/>
              <a:gd name="connsiteX72" fmla="*/ 1371600 w 1918315"/>
              <a:gd name="connsiteY72" fmla="*/ 129027 h 1313591"/>
              <a:gd name="connsiteX73" fmla="*/ 1340427 w 1918315"/>
              <a:gd name="connsiteY73" fmla="*/ 180982 h 13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18315" h="1313591">
                <a:moveTo>
                  <a:pt x="1371600" y="139418"/>
                </a:moveTo>
                <a:cubicBezTo>
                  <a:pt x="1364673" y="274500"/>
                  <a:pt x="1366808" y="410352"/>
                  <a:pt x="1350818" y="544663"/>
                </a:cubicBezTo>
                <a:cubicBezTo>
                  <a:pt x="1349081" y="559255"/>
                  <a:pt x="1332404" y="568545"/>
                  <a:pt x="1319645" y="575836"/>
                </a:cubicBezTo>
                <a:cubicBezTo>
                  <a:pt x="1307246" y="582921"/>
                  <a:pt x="1291936" y="582763"/>
                  <a:pt x="1278082" y="586227"/>
                </a:cubicBezTo>
                <a:cubicBezTo>
                  <a:pt x="1228596" y="660455"/>
                  <a:pt x="1260749" y="642514"/>
                  <a:pt x="1194954" y="658963"/>
                </a:cubicBezTo>
                <a:cubicBezTo>
                  <a:pt x="1186013" y="694728"/>
                  <a:pt x="1189502" y="711065"/>
                  <a:pt x="1153391" y="731700"/>
                </a:cubicBezTo>
                <a:cubicBezTo>
                  <a:pt x="1140992" y="738785"/>
                  <a:pt x="1125682" y="738627"/>
                  <a:pt x="1111827" y="742091"/>
                </a:cubicBezTo>
                <a:cubicBezTo>
                  <a:pt x="1094509" y="752482"/>
                  <a:pt x="1076999" y="762559"/>
                  <a:pt x="1059873" y="773263"/>
                </a:cubicBezTo>
                <a:cubicBezTo>
                  <a:pt x="1049283" y="779882"/>
                  <a:pt x="1040393" y="789660"/>
                  <a:pt x="1028700" y="794045"/>
                </a:cubicBezTo>
                <a:cubicBezTo>
                  <a:pt x="1012163" y="800246"/>
                  <a:pt x="994063" y="800972"/>
                  <a:pt x="976745" y="804436"/>
                </a:cubicBezTo>
                <a:cubicBezTo>
                  <a:pt x="962891" y="811363"/>
                  <a:pt x="949419" y="819116"/>
                  <a:pt x="935182" y="825218"/>
                </a:cubicBezTo>
                <a:cubicBezTo>
                  <a:pt x="847922" y="862615"/>
                  <a:pt x="770556" y="824004"/>
                  <a:pt x="665018" y="814827"/>
                </a:cubicBezTo>
                <a:cubicBezTo>
                  <a:pt x="654627" y="811363"/>
                  <a:pt x="642958" y="810512"/>
                  <a:pt x="633845" y="804436"/>
                </a:cubicBezTo>
                <a:cubicBezTo>
                  <a:pt x="589527" y="774890"/>
                  <a:pt x="611346" y="780218"/>
                  <a:pt x="592282" y="742091"/>
                </a:cubicBezTo>
                <a:cubicBezTo>
                  <a:pt x="586697" y="730921"/>
                  <a:pt x="578427" y="721309"/>
                  <a:pt x="571500" y="710918"/>
                </a:cubicBezTo>
                <a:cubicBezTo>
                  <a:pt x="574964" y="620863"/>
                  <a:pt x="577604" y="530773"/>
                  <a:pt x="581891" y="440754"/>
                </a:cubicBezTo>
                <a:cubicBezTo>
                  <a:pt x="590259" y="265018"/>
                  <a:pt x="568285" y="322497"/>
                  <a:pt x="613063" y="232936"/>
                </a:cubicBezTo>
                <a:cubicBezTo>
                  <a:pt x="606136" y="212154"/>
                  <a:pt x="614038" y="173151"/>
                  <a:pt x="592282" y="170591"/>
                </a:cubicBezTo>
                <a:cubicBezTo>
                  <a:pt x="481990" y="157615"/>
                  <a:pt x="370462" y="182397"/>
                  <a:pt x="259773" y="191372"/>
                </a:cubicBezTo>
                <a:cubicBezTo>
                  <a:pt x="242169" y="192799"/>
                  <a:pt x="224734" y="196688"/>
                  <a:pt x="207818" y="201763"/>
                </a:cubicBezTo>
                <a:cubicBezTo>
                  <a:pt x="189952" y="207123"/>
                  <a:pt x="173181" y="215618"/>
                  <a:pt x="155863" y="222545"/>
                </a:cubicBezTo>
                <a:cubicBezTo>
                  <a:pt x="145472" y="232936"/>
                  <a:pt x="136918" y="245567"/>
                  <a:pt x="124691" y="253718"/>
                </a:cubicBezTo>
                <a:cubicBezTo>
                  <a:pt x="105358" y="266607"/>
                  <a:pt x="79986" y="269770"/>
                  <a:pt x="62345" y="284891"/>
                </a:cubicBezTo>
                <a:cubicBezTo>
                  <a:pt x="54029" y="292019"/>
                  <a:pt x="55418" y="305672"/>
                  <a:pt x="51954" y="316063"/>
                </a:cubicBezTo>
                <a:cubicBezTo>
                  <a:pt x="45027" y="361090"/>
                  <a:pt x="39090" y="406281"/>
                  <a:pt x="31173" y="451145"/>
                </a:cubicBezTo>
                <a:cubicBezTo>
                  <a:pt x="28691" y="465209"/>
                  <a:pt x="26408" y="479583"/>
                  <a:pt x="20782" y="492709"/>
                </a:cubicBezTo>
                <a:cubicBezTo>
                  <a:pt x="15863" y="504188"/>
                  <a:pt x="6927" y="513491"/>
                  <a:pt x="0" y="523882"/>
                </a:cubicBezTo>
                <a:cubicBezTo>
                  <a:pt x="880" y="530043"/>
                  <a:pt x="7592" y="608006"/>
                  <a:pt x="20782" y="627791"/>
                </a:cubicBezTo>
                <a:cubicBezTo>
                  <a:pt x="28933" y="640018"/>
                  <a:pt x="39493" y="651175"/>
                  <a:pt x="51954" y="658963"/>
                </a:cubicBezTo>
                <a:cubicBezTo>
                  <a:pt x="67771" y="668849"/>
                  <a:pt x="86591" y="672818"/>
                  <a:pt x="103909" y="679745"/>
                </a:cubicBezTo>
                <a:cubicBezTo>
                  <a:pt x="146731" y="743978"/>
                  <a:pt x="99188" y="681322"/>
                  <a:pt x="155863" y="731700"/>
                </a:cubicBezTo>
                <a:cubicBezTo>
                  <a:pt x="177829" y="751226"/>
                  <a:pt x="218209" y="794045"/>
                  <a:pt x="218209" y="794045"/>
                </a:cubicBezTo>
                <a:cubicBezTo>
                  <a:pt x="221673" y="807900"/>
                  <a:pt x="222974" y="822483"/>
                  <a:pt x="228600" y="835609"/>
                </a:cubicBezTo>
                <a:cubicBezTo>
                  <a:pt x="242258" y="867478"/>
                  <a:pt x="258525" y="871519"/>
                  <a:pt x="280554" y="897954"/>
                </a:cubicBezTo>
                <a:cubicBezTo>
                  <a:pt x="288549" y="907548"/>
                  <a:pt x="292505" y="920296"/>
                  <a:pt x="301336" y="929127"/>
                </a:cubicBezTo>
                <a:cubicBezTo>
                  <a:pt x="310167" y="937958"/>
                  <a:pt x="323175" y="941612"/>
                  <a:pt x="332509" y="949909"/>
                </a:cubicBezTo>
                <a:cubicBezTo>
                  <a:pt x="354475" y="969434"/>
                  <a:pt x="394854" y="1012254"/>
                  <a:pt x="394854" y="1012254"/>
                </a:cubicBezTo>
                <a:cubicBezTo>
                  <a:pt x="398318" y="1022645"/>
                  <a:pt x="402098" y="1032936"/>
                  <a:pt x="405245" y="1043427"/>
                </a:cubicBezTo>
                <a:cubicBezTo>
                  <a:pt x="412491" y="1067579"/>
                  <a:pt x="414750" y="1093610"/>
                  <a:pt x="426027" y="1116163"/>
                </a:cubicBezTo>
                <a:cubicBezTo>
                  <a:pt x="432599" y="1129307"/>
                  <a:pt x="446809" y="1136945"/>
                  <a:pt x="457200" y="1147336"/>
                </a:cubicBezTo>
                <a:cubicBezTo>
                  <a:pt x="460664" y="1157727"/>
                  <a:pt x="459846" y="1170764"/>
                  <a:pt x="467591" y="1178509"/>
                </a:cubicBezTo>
                <a:cubicBezTo>
                  <a:pt x="501467" y="1212385"/>
                  <a:pt x="515283" y="1204886"/>
                  <a:pt x="550718" y="1220072"/>
                </a:cubicBezTo>
                <a:cubicBezTo>
                  <a:pt x="652777" y="1263810"/>
                  <a:pt x="523437" y="1235936"/>
                  <a:pt x="737754" y="1251245"/>
                </a:cubicBezTo>
                <a:cubicBezTo>
                  <a:pt x="755072" y="1258172"/>
                  <a:pt x="771843" y="1266667"/>
                  <a:pt x="789709" y="1272027"/>
                </a:cubicBezTo>
                <a:cubicBezTo>
                  <a:pt x="806625" y="1277102"/>
                  <a:pt x="825867" y="1274520"/>
                  <a:pt x="841663" y="1282418"/>
                </a:cubicBezTo>
                <a:cubicBezTo>
                  <a:pt x="854807" y="1288990"/>
                  <a:pt x="862445" y="1303200"/>
                  <a:pt x="872836" y="1313591"/>
                </a:cubicBezTo>
                <a:cubicBezTo>
                  <a:pt x="1056409" y="1306664"/>
                  <a:pt x="1240301" y="1305669"/>
                  <a:pt x="1423554" y="1292809"/>
                </a:cubicBezTo>
                <a:cubicBezTo>
                  <a:pt x="1439006" y="1291725"/>
                  <a:pt x="1450880" y="1278129"/>
                  <a:pt x="1465118" y="1272027"/>
                </a:cubicBezTo>
                <a:cubicBezTo>
                  <a:pt x="1475185" y="1267712"/>
                  <a:pt x="1485900" y="1265100"/>
                  <a:pt x="1496291" y="1261636"/>
                </a:cubicBezTo>
                <a:cubicBezTo>
                  <a:pt x="1519274" y="1238652"/>
                  <a:pt x="1529700" y="1224150"/>
                  <a:pt x="1558636" y="1209682"/>
                </a:cubicBezTo>
                <a:cubicBezTo>
                  <a:pt x="1568433" y="1204784"/>
                  <a:pt x="1579418" y="1202755"/>
                  <a:pt x="1589809" y="1199291"/>
                </a:cubicBezTo>
                <a:cubicBezTo>
                  <a:pt x="1600200" y="1181973"/>
                  <a:pt x="1606701" y="1161617"/>
                  <a:pt x="1620982" y="1147336"/>
                </a:cubicBezTo>
                <a:cubicBezTo>
                  <a:pt x="1635263" y="1133055"/>
                  <a:pt x="1659793" y="1131497"/>
                  <a:pt x="1672936" y="1116163"/>
                </a:cubicBezTo>
                <a:cubicBezTo>
                  <a:pt x="1682230" y="1105320"/>
                  <a:pt x="1677701" y="1087726"/>
                  <a:pt x="1683327" y="1074600"/>
                </a:cubicBezTo>
                <a:cubicBezTo>
                  <a:pt x="1688246" y="1063121"/>
                  <a:pt x="1697182" y="1053818"/>
                  <a:pt x="1704109" y="1043427"/>
                </a:cubicBezTo>
                <a:cubicBezTo>
                  <a:pt x="1726807" y="929937"/>
                  <a:pt x="1689679" y="1034189"/>
                  <a:pt x="1756063" y="981082"/>
                </a:cubicBezTo>
                <a:cubicBezTo>
                  <a:pt x="1764616" y="974240"/>
                  <a:pt x="1761556" y="959706"/>
                  <a:pt x="1766454" y="949909"/>
                </a:cubicBezTo>
                <a:cubicBezTo>
                  <a:pt x="1772039" y="938739"/>
                  <a:pt x="1778405" y="927567"/>
                  <a:pt x="1787236" y="918736"/>
                </a:cubicBezTo>
                <a:cubicBezTo>
                  <a:pt x="1814214" y="891758"/>
                  <a:pt x="1837438" y="883244"/>
                  <a:pt x="1870363" y="866782"/>
                </a:cubicBezTo>
                <a:cubicBezTo>
                  <a:pt x="1873827" y="846000"/>
                  <a:pt x="1874092" y="824423"/>
                  <a:pt x="1880754" y="804436"/>
                </a:cubicBezTo>
                <a:cubicBezTo>
                  <a:pt x="1884703" y="792588"/>
                  <a:pt x="1895951" y="784433"/>
                  <a:pt x="1901536" y="773263"/>
                </a:cubicBezTo>
                <a:cubicBezTo>
                  <a:pt x="1906434" y="763467"/>
                  <a:pt x="1908463" y="752482"/>
                  <a:pt x="1911927" y="742091"/>
                </a:cubicBezTo>
                <a:cubicBezTo>
                  <a:pt x="1905000" y="669355"/>
                  <a:pt x="1900208" y="596383"/>
                  <a:pt x="1891145" y="523882"/>
                </a:cubicBezTo>
                <a:cubicBezTo>
                  <a:pt x="1886792" y="489059"/>
                  <a:pt x="1875442" y="492476"/>
                  <a:pt x="1859973" y="461536"/>
                </a:cubicBezTo>
                <a:cubicBezTo>
                  <a:pt x="1855075" y="451739"/>
                  <a:pt x="1853046" y="440754"/>
                  <a:pt x="1849582" y="430363"/>
                </a:cubicBezTo>
                <a:cubicBezTo>
                  <a:pt x="1837260" y="134638"/>
                  <a:pt x="1918315" y="211952"/>
                  <a:pt x="1808018" y="170591"/>
                </a:cubicBezTo>
                <a:cubicBezTo>
                  <a:pt x="1790553" y="164042"/>
                  <a:pt x="1773381" y="156736"/>
                  <a:pt x="1756063" y="149809"/>
                </a:cubicBezTo>
                <a:cubicBezTo>
                  <a:pt x="1735630" y="119157"/>
                  <a:pt x="1734112" y="112465"/>
                  <a:pt x="1704109" y="87463"/>
                </a:cubicBezTo>
                <a:cubicBezTo>
                  <a:pt x="1694515" y="79468"/>
                  <a:pt x="1682530" y="74677"/>
                  <a:pt x="1672936" y="66682"/>
                </a:cubicBezTo>
                <a:cubicBezTo>
                  <a:pt x="1592916" y="0"/>
                  <a:pt x="1687996" y="66332"/>
                  <a:pt x="1610591" y="14727"/>
                </a:cubicBezTo>
                <a:cubicBezTo>
                  <a:pt x="1562100" y="18191"/>
                  <a:pt x="1512440" y="13983"/>
                  <a:pt x="1465118" y="25118"/>
                </a:cubicBezTo>
                <a:cubicBezTo>
                  <a:pt x="1414049" y="37134"/>
                  <a:pt x="1447031" y="70465"/>
                  <a:pt x="1423554" y="97854"/>
                </a:cubicBezTo>
                <a:cubicBezTo>
                  <a:pt x="1410411" y="113188"/>
                  <a:pt x="1388918" y="118636"/>
                  <a:pt x="1371600" y="129027"/>
                </a:cubicBezTo>
                <a:lnTo>
                  <a:pt x="1340427" y="180982"/>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12 - Ευθύγραμμο βέλος σύνδεσης"/>
          <p:cNvCxnSpPr/>
          <p:nvPr/>
        </p:nvCxnSpPr>
        <p:spPr>
          <a:xfrm flipV="1">
            <a:off x="2000232" y="357166"/>
            <a:ext cx="1928826" cy="10715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5400000">
            <a:off x="1571604" y="3500438"/>
            <a:ext cx="1071570" cy="2143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flipV="1">
            <a:off x="6357950" y="4286256"/>
            <a:ext cx="1500198" cy="571504"/>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8 - Ορθογώνιο"/>
          <p:cNvSpPr/>
          <p:nvPr/>
        </p:nvSpPr>
        <p:spPr>
          <a:xfrm>
            <a:off x="0" y="4643446"/>
            <a:ext cx="5500726" cy="1477328"/>
          </a:xfrm>
          <a:prstGeom prst="rect">
            <a:avLst/>
          </a:prstGeom>
        </p:spPr>
        <p:txBody>
          <a:bodyPr wrap="square">
            <a:spAutoFit/>
          </a:bodyPr>
          <a:lstStyle/>
          <a:p>
            <a:r>
              <a:rPr lang="el-GR" dirty="0" smtClean="0"/>
              <a:t>***Οι αρτηρίες έχουν ελαστικά τοιχώματα, δηλαδή αν ασκήσω κάποια δύναμη στα τοιχώματα και παραμορφωθούν, τότε αν σταματήσω να ασκώ δύναμη τα τοιχώματα  των αρτηριών, θα πάρουν πάλι το σχήμα που είχαν.</a:t>
            </a:r>
            <a:endParaRPr lang="el-GR" dirty="0"/>
          </a:p>
        </p:txBody>
      </p:sp>
      <p:sp>
        <p:nvSpPr>
          <p:cNvPr id="25" name="24 - TextBox"/>
          <p:cNvSpPr txBox="1"/>
          <p:nvPr/>
        </p:nvSpPr>
        <p:spPr>
          <a:xfrm>
            <a:off x="0" y="6488668"/>
            <a:ext cx="9144000" cy="276999"/>
          </a:xfrm>
          <a:prstGeom prst="rect">
            <a:avLst/>
          </a:prstGeom>
          <a:noFill/>
        </p:spPr>
        <p:txBody>
          <a:bodyPr wrap="square" rtlCol="0">
            <a:spAutoFit/>
          </a:bodyPr>
          <a:lstStyle/>
          <a:p>
            <a:r>
              <a:rPr lang="el-GR" sz="1200" b="1" i="1" dirty="0" smtClean="0"/>
              <a:t>Προσοχή</a:t>
            </a:r>
            <a:r>
              <a:rPr lang="el-GR" sz="1200" dirty="0" smtClean="0"/>
              <a:t>!!! Αν ασκήσω μεγάλη δύναμη τότε οι αρτηρίες θα παραμορφωθούν.</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902</TotalTime>
  <Words>542</Words>
  <PresentationFormat>Προβολή στην οθόνη (4:3)</PresentationFormat>
  <Paragraphs>67</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Κύτταρα</vt:lpstr>
      <vt:lpstr>Κύτταρα</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hp pc</dc:creator>
  <cp:lastModifiedBy>hp pc</cp:lastModifiedBy>
  <cp:revision>72</cp:revision>
  <dcterms:created xsi:type="dcterms:W3CDTF">2023-02-15T15:50:34Z</dcterms:created>
  <dcterms:modified xsi:type="dcterms:W3CDTF">2024-03-10T07:03:13Z</dcterms:modified>
</cp:coreProperties>
</file>