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68" r:id="rId6"/>
    <p:sldId id="259" r:id="rId7"/>
    <p:sldId id="261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00034" y="50004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Έστω ότι στη παρακάτω εικόνα φαίνεται ένα κύτταρο με το πυρήνα του:</a:t>
            </a:r>
            <a:endParaRPr lang="el-GR" dirty="0"/>
          </a:p>
        </p:txBody>
      </p:sp>
      <p:sp>
        <p:nvSpPr>
          <p:cNvPr id="5" name="4 - Ελεύθερη σχεδίαση"/>
          <p:cNvSpPr/>
          <p:nvPr/>
        </p:nvSpPr>
        <p:spPr>
          <a:xfrm>
            <a:off x="799621" y="941674"/>
            <a:ext cx="1517552" cy="1589809"/>
          </a:xfrm>
          <a:custGeom>
            <a:avLst/>
            <a:gdLst>
              <a:gd name="connsiteX0" fmla="*/ 322597 w 1517552"/>
              <a:gd name="connsiteY0" fmla="*/ 0 h 1589809"/>
              <a:gd name="connsiteX1" fmla="*/ 291424 w 1517552"/>
              <a:gd name="connsiteY1" fmla="*/ 20781 h 1589809"/>
              <a:gd name="connsiteX2" fmla="*/ 270643 w 1517552"/>
              <a:gd name="connsiteY2" fmla="*/ 72736 h 1589809"/>
              <a:gd name="connsiteX3" fmla="*/ 229079 w 1517552"/>
              <a:gd name="connsiteY3" fmla="*/ 145472 h 1589809"/>
              <a:gd name="connsiteX4" fmla="*/ 218688 w 1517552"/>
              <a:gd name="connsiteY4" fmla="*/ 218209 h 1589809"/>
              <a:gd name="connsiteX5" fmla="*/ 177124 w 1517552"/>
              <a:gd name="connsiteY5" fmla="*/ 301336 h 1589809"/>
              <a:gd name="connsiteX6" fmla="*/ 145952 w 1517552"/>
              <a:gd name="connsiteY6" fmla="*/ 384463 h 1589809"/>
              <a:gd name="connsiteX7" fmla="*/ 135561 w 1517552"/>
              <a:gd name="connsiteY7" fmla="*/ 426027 h 1589809"/>
              <a:gd name="connsiteX8" fmla="*/ 114779 w 1517552"/>
              <a:gd name="connsiteY8" fmla="*/ 498763 h 1589809"/>
              <a:gd name="connsiteX9" fmla="*/ 104388 w 1517552"/>
              <a:gd name="connsiteY9" fmla="*/ 561109 h 1589809"/>
              <a:gd name="connsiteX10" fmla="*/ 83606 w 1517552"/>
              <a:gd name="connsiteY10" fmla="*/ 623454 h 1589809"/>
              <a:gd name="connsiteX11" fmla="*/ 62824 w 1517552"/>
              <a:gd name="connsiteY11" fmla="*/ 716972 h 1589809"/>
              <a:gd name="connsiteX12" fmla="*/ 42043 w 1517552"/>
              <a:gd name="connsiteY12" fmla="*/ 945572 h 1589809"/>
              <a:gd name="connsiteX13" fmla="*/ 73215 w 1517552"/>
              <a:gd name="connsiteY13" fmla="*/ 1267691 h 1589809"/>
              <a:gd name="connsiteX14" fmla="*/ 104388 w 1517552"/>
              <a:gd name="connsiteY14" fmla="*/ 1340427 h 1589809"/>
              <a:gd name="connsiteX15" fmla="*/ 145952 w 1517552"/>
              <a:gd name="connsiteY15" fmla="*/ 1413163 h 1589809"/>
              <a:gd name="connsiteX16" fmla="*/ 208297 w 1517552"/>
              <a:gd name="connsiteY16" fmla="*/ 1423554 h 1589809"/>
              <a:gd name="connsiteX17" fmla="*/ 301815 w 1517552"/>
              <a:gd name="connsiteY17" fmla="*/ 1444336 h 1589809"/>
              <a:gd name="connsiteX18" fmla="*/ 384943 w 1517552"/>
              <a:gd name="connsiteY18" fmla="*/ 1465118 h 1589809"/>
              <a:gd name="connsiteX19" fmla="*/ 457679 w 1517552"/>
              <a:gd name="connsiteY19" fmla="*/ 1475509 h 1589809"/>
              <a:gd name="connsiteX20" fmla="*/ 520024 w 1517552"/>
              <a:gd name="connsiteY20" fmla="*/ 1517072 h 1589809"/>
              <a:gd name="connsiteX21" fmla="*/ 571979 w 1517552"/>
              <a:gd name="connsiteY21" fmla="*/ 1527463 h 1589809"/>
              <a:gd name="connsiteX22" fmla="*/ 665497 w 1517552"/>
              <a:gd name="connsiteY22" fmla="*/ 1558636 h 1589809"/>
              <a:gd name="connsiteX23" fmla="*/ 852534 w 1517552"/>
              <a:gd name="connsiteY23" fmla="*/ 1589809 h 1589809"/>
              <a:gd name="connsiteX24" fmla="*/ 998006 w 1517552"/>
              <a:gd name="connsiteY24" fmla="*/ 1569027 h 1589809"/>
              <a:gd name="connsiteX25" fmla="*/ 1060352 w 1517552"/>
              <a:gd name="connsiteY25" fmla="*/ 1527463 h 1589809"/>
              <a:gd name="connsiteX26" fmla="*/ 1091524 w 1517552"/>
              <a:gd name="connsiteY26" fmla="*/ 1517072 h 1589809"/>
              <a:gd name="connsiteX27" fmla="*/ 1101915 w 1517552"/>
              <a:gd name="connsiteY27" fmla="*/ 1485900 h 1589809"/>
              <a:gd name="connsiteX28" fmla="*/ 1216215 w 1517552"/>
              <a:gd name="connsiteY28" fmla="*/ 1392381 h 1589809"/>
              <a:gd name="connsiteX29" fmla="*/ 1257779 w 1517552"/>
              <a:gd name="connsiteY29" fmla="*/ 1309254 h 1589809"/>
              <a:gd name="connsiteX30" fmla="*/ 1330515 w 1517552"/>
              <a:gd name="connsiteY30" fmla="*/ 1278081 h 1589809"/>
              <a:gd name="connsiteX31" fmla="*/ 1361688 w 1517552"/>
              <a:gd name="connsiteY31" fmla="*/ 1246909 h 1589809"/>
              <a:gd name="connsiteX32" fmla="*/ 1424034 w 1517552"/>
              <a:gd name="connsiteY32" fmla="*/ 1205345 h 1589809"/>
              <a:gd name="connsiteX33" fmla="*/ 1455206 w 1517552"/>
              <a:gd name="connsiteY33" fmla="*/ 1153391 h 1589809"/>
              <a:gd name="connsiteX34" fmla="*/ 1465597 w 1517552"/>
              <a:gd name="connsiteY34" fmla="*/ 1122218 h 1589809"/>
              <a:gd name="connsiteX35" fmla="*/ 1486379 w 1517552"/>
              <a:gd name="connsiteY35" fmla="*/ 1091045 h 1589809"/>
              <a:gd name="connsiteX36" fmla="*/ 1517552 w 1517552"/>
              <a:gd name="connsiteY36" fmla="*/ 1018309 h 1589809"/>
              <a:gd name="connsiteX37" fmla="*/ 1496770 w 1517552"/>
              <a:gd name="connsiteY37" fmla="*/ 696191 h 1589809"/>
              <a:gd name="connsiteX38" fmla="*/ 1455206 w 1517552"/>
              <a:gd name="connsiteY38" fmla="*/ 633845 h 1589809"/>
              <a:gd name="connsiteX39" fmla="*/ 1434424 w 1517552"/>
              <a:gd name="connsiteY39" fmla="*/ 592281 h 1589809"/>
              <a:gd name="connsiteX40" fmla="*/ 1403252 w 1517552"/>
              <a:gd name="connsiteY40" fmla="*/ 540327 h 1589809"/>
              <a:gd name="connsiteX41" fmla="*/ 1392861 w 1517552"/>
              <a:gd name="connsiteY41" fmla="*/ 509154 h 1589809"/>
              <a:gd name="connsiteX42" fmla="*/ 1361688 w 1517552"/>
              <a:gd name="connsiteY42" fmla="*/ 477981 h 1589809"/>
              <a:gd name="connsiteX43" fmla="*/ 1340906 w 1517552"/>
              <a:gd name="connsiteY43" fmla="*/ 446809 h 1589809"/>
              <a:gd name="connsiteX44" fmla="*/ 1309734 w 1517552"/>
              <a:gd name="connsiteY44" fmla="*/ 384463 h 1589809"/>
              <a:gd name="connsiteX45" fmla="*/ 1299343 w 1517552"/>
              <a:gd name="connsiteY45" fmla="*/ 353291 h 1589809"/>
              <a:gd name="connsiteX46" fmla="*/ 1268170 w 1517552"/>
              <a:gd name="connsiteY46" fmla="*/ 322118 h 1589809"/>
              <a:gd name="connsiteX47" fmla="*/ 1236997 w 1517552"/>
              <a:gd name="connsiteY47" fmla="*/ 270163 h 1589809"/>
              <a:gd name="connsiteX48" fmla="*/ 1216215 w 1517552"/>
              <a:gd name="connsiteY48" fmla="*/ 238991 h 1589809"/>
              <a:gd name="connsiteX49" fmla="*/ 1153870 w 1517552"/>
              <a:gd name="connsiteY49" fmla="*/ 207818 h 1589809"/>
              <a:gd name="connsiteX50" fmla="*/ 1060352 w 1517552"/>
              <a:gd name="connsiteY50" fmla="*/ 124691 h 1589809"/>
              <a:gd name="connsiteX51" fmla="*/ 1029179 w 1517552"/>
              <a:gd name="connsiteY51" fmla="*/ 114300 h 1589809"/>
              <a:gd name="connsiteX52" fmla="*/ 998006 w 1517552"/>
              <a:gd name="connsiteY52" fmla="*/ 83127 h 1589809"/>
              <a:gd name="connsiteX53" fmla="*/ 966834 w 1517552"/>
              <a:gd name="connsiteY53" fmla="*/ 72736 h 1589809"/>
              <a:gd name="connsiteX54" fmla="*/ 925270 w 1517552"/>
              <a:gd name="connsiteY54" fmla="*/ 51954 h 1589809"/>
              <a:gd name="connsiteX55" fmla="*/ 873315 w 1517552"/>
              <a:gd name="connsiteY55" fmla="*/ 20781 h 1589809"/>
              <a:gd name="connsiteX56" fmla="*/ 769406 w 1517552"/>
              <a:gd name="connsiteY56" fmla="*/ 0 h 1589809"/>
              <a:gd name="connsiteX57" fmla="*/ 592761 w 1517552"/>
              <a:gd name="connsiteY57" fmla="*/ 10391 h 1589809"/>
              <a:gd name="connsiteX58" fmla="*/ 457679 w 1517552"/>
              <a:gd name="connsiteY58" fmla="*/ 31172 h 1589809"/>
              <a:gd name="connsiteX59" fmla="*/ 312206 w 1517552"/>
              <a:gd name="connsiteY59" fmla="*/ 20781 h 1589809"/>
              <a:gd name="connsiteX60" fmla="*/ 322597 w 1517552"/>
              <a:gd name="connsiteY60" fmla="*/ 0 h 158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17552" h="1589809">
                <a:moveTo>
                  <a:pt x="322597" y="0"/>
                </a:moveTo>
                <a:cubicBezTo>
                  <a:pt x="319133" y="0"/>
                  <a:pt x="298683" y="10619"/>
                  <a:pt x="291424" y="20781"/>
                </a:cubicBezTo>
                <a:cubicBezTo>
                  <a:pt x="280583" y="35959"/>
                  <a:pt x="278218" y="55691"/>
                  <a:pt x="270643" y="72736"/>
                </a:cubicBezTo>
                <a:cubicBezTo>
                  <a:pt x="253066" y="112286"/>
                  <a:pt x="251367" y="112041"/>
                  <a:pt x="229079" y="145472"/>
                </a:cubicBezTo>
                <a:cubicBezTo>
                  <a:pt x="225615" y="169718"/>
                  <a:pt x="226433" y="194974"/>
                  <a:pt x="218688" y="218209"/>
                </a:cubicBezTo>
                <a:cubicBezTo>
                  <a:pt x="208891" y="247599"/>
                  <a:pt x="177124" y="301336"/>
                  <a:pt x="177124" y="301336"/>
                </a:cubicBezTo>
                <a:cubicBezTo>
                  <a:pt x="150773" y="433103"/>
                  <a:pt x="186085" y="290820"/>
                  <a:pt x="145952" y="384463"/>
                </a:cubicBezTo>
                <a:cubicBezTo>
                  <a:pt x="140326" y="397589"/>
                  <a:pt x="139319" y="412249"/>
                  <a:pt x="135561" y="426027"/>
                </a:cubicBezTo>
                <a:cubicBezTo>
                  <a:pt x="128926" y="450354"/>
                  <a:pt x="120449" y="474193"/>
                  <a:pt x="114779" y="498763"/>
                </a:cubicBezTo>
                <a:cubicBezTo>
                  <a:pt x="110041" y="519292"/>
                  <a:pt x="109498" y="540669"/>
                  <a:pt x="104388" y="561109"/>
                </a:cubicBezTo>
                <a:cubicBezTo>
                  <a:pt x="99075" y="582361"/>
                  <a:pt x="89250" y="602288"/>
                  <a:pt x="83606" y="623454"/>
                </a:cubicBezTo>
                <a:cubicBezTo>
                  <a:pt x="75378" y="654309"/>
                  <a:pt x="69751" y="685799"/>
                  <a:pt x="62824" y="716972"/>
                </a:cubicBezTo>
                <a:cubicBezTo>
                  <a:pt x="59369" y="751523"/>
                  <a:pt x="42043" y="919021"/>
                  <a:pt x="42043" y="945572"/>
                </a:cubicBezTo>
                <a:cubicBezTo>
                  <a:pt x="42043" y="1232742"/>
                  <a:pt x="0" y="1157863"/>
                  <a:pt x="73215" y="1267691"/>
                </a:cubicBezTo>
                <a:cubicBezTo>
                  <a:pt x="94841" y="1354193"/>
                  <a:pt x="68508" y="1268667"/>
                  <a:pt x="104388" y="1340427"/>
                </a:cubicBezTo>
                <a:cubicBezTo>
                  <a:pt x="118387" y="1368424"/>
                  <a:pt x="111162" y="1393835"/>
                  <a:pt x="145952" y="1413163"/>
                </a:cubicBezTo>
                <a:cubicBezTo>
                  <a:pt x="164369" y="1423395"/>
                  <a:pt x="187638" y="1419422"/>
                  <a:pt x="208297" y="1423554"/>
                </a:cubicBezTo>
                <a:cubicBezTo>
                  <a:pt x="239610" y="1429817"/>
                  <a:pt x="270731" y="1437022"/>
                  <a:pt x="301815" y="1444336"/>
                </a:cubicBezTo>
                <a:cubicBezTo>
                  <a:pt x="329618" y="1450878"/>
                  <a:pt x="356936" y="1459516"/>
                  <a:pt x="384943" y="1465118"/>
                </a:cubicBezTo>
                <a:cubicBezTo>
                  <a:pt x="408959" y="1469921"/>
                  <a:pt x="433434" y="1472045"/>
                  <a:pt x="457679" y="1475509"/>
                </a:cubicBezTo>
                <a:cubicBezTo>
                  <a:pt x="478461" y="1489363"/>
                  <a:pt x="495533" y="1512174"/>
                  <a:pt x="520024" y="1517072"/>
                </a:cubicBezTo>
                <a:cubicBezTo>
                  <a:pt x="537342" y="1520536"/>
                  <a:pt x="555063" y="1522388"/>
                  <a:pt x="571979" y="1527463"/>
                </a:cubicBezTo>
                <a:cubicBezTo>
                  <a:pt x="663445" y="1554903"/>
                  <a:pt x="585740" y="1542684"/>
                  <a:pt x="665497" y="1558636"/>
                </a:cubicBezTo>
                <a:cubicBezTo>
                  <a:pt x="759858" y="1577508"/>
                  <a:pt x="769312" y="1577920"/>
                  <a:pt x="852534" y="1589809"/>
                </a:cubicBezTo>
                <a:cubicBezTo>
                  <a:pt x="901025" y="1582882"/>
                  <a:pt x="951089" y="1583102"/>
                  <a:pt x="998006" y="1569027"/>
                </a:cubicBezTo>
                <a:cubicBezTo>
                  <a:pt x="1021929" y="1561850"/>
                  <a:pt x="1036657" y="1535362"/>
                  <a:pt x="1060352" y="1527463"/>
                </a:cubicBezTo>
                <a:lnTo>
                  <a:pt x="1091524" y="1517072"/>
                </a:lnTo>
                <a:cubicBezTo>
                  <a:pt x="1094988" y="1506681"/>
                  <a:pt x="1095191" y="1494546"/>
                  <a:pt x="1101915" y="1485900"/>
                </a:cubicBezTo>
                <a:cubicBezTo>
                  <a:pt x="1146614" y="1428430"/>
                  <a:pt x="1160999" y="1425511"/>
                  <a:pt x="1216215" y="1392381"/>
                </a:cubicBezTo>
                <a:cubicBezTo>
                  <a:pt x="1226339" y="1362011"/>
                  <a:pt x="1233241" y="1333792"/>
                  <a:pt x="1257779" y="1309254"/>
                </a:cubicBezTo>
                <a:cubicBezTo>
                  <a:pt x="1270618" y="1296415"/>
                  <a:pt x="1311886" y="1284291"/>
                  <a:pt x="1330515" y="1278081"/>
                </a:cubicBezTo>
                <a:cubicBezTo>
                  <a:pt x="1340906" y="1267690"/>
                  <a:pt x="1350089" y="1255931"/>
                  <a:pt x="1361688" y="1246909"/>
                </a:cubicBezTo>
                <a:cubicBezTo>
                  <a:pt x="1381404" y="1231575"/>
                  <a:pt x="1424034" y="1205345"/>
                  <a:pt x="1424034" y="1205345"/>
                </a:cubicBezTo>
                <a:cubicBezTo>
                  <a:pt x="1434425" y="1188027"/>
                  <a:pt x="1446174" y="1171455"/>
                  <a:pt x="1455206" y="1153391"/>
                </a:cubicBezTo>
                <a:cubicBezTo>
                  <a:pt x="1460104" y="1143594"/>
                  <a:pt x="1460699" y="1132015"/>
                  <a:pt x="1465597" y="1122218"/>
                </a:cubicBezTo>
                <a:cubicBezTo>
                  <a:pt x="1471182" y="1111048"/>
                  <a:pt x="1480183" y="1101888"/>
                  <a:pt x="1486379" y="1091045"/>
                </a:cubicBezTo>
                <a:cubicBezTo>
                  <a:pt x="1506923" y="1055093"/>
                  <a:pt x="1505894" y="1053281"/>
                  <a:pt x="1517552" y="1018309"/>
                </a:cubicBezTo>
                <a:cubicBezTo>
                  <a:pt x="1510625" y="910936"/>
                  <a:pt x="1506227" y="803370"/>
                  <a:pt x="1496770" y="696191"/>
                </a:cubicBezTo>
                <a:cubicBezTo>
                  <a:pt x="1493180" y="655501"/>
                  <a:pt x="1478765" y="666828"/>
                  <a:pt x="1455206" y="633845"/>
                </a:cubicBezTo>
                <a:cubicBezTo>
                  <a:pt x="1446203" y="621240"/>
                  <a:pt x="1441947" y="605822"/>
                  <a:pt x="1434424" y="592281"/>
                </a:cubicBezTo>
                <a:cubicBezTo>
                  <a:pt x="1424616" y="574626"/>
                  <a:pt x="1412284" y="558391"/>
                  <a:pt x="1403252" y="540327"/>
                </a:cubicBezTo>
                <a:cubicBezTo>
                  <a:pt x="1398354" y="530530"/>
                  <a:pt x="1398937" y="518268"/>
                  <a:pt x="1392861" y="509154"/>
                </a:cubicBezTo>
                <a:cubicBezTo>
                  <a:pt x="1384710" y="496927"/>
                  <a:pt x="1371096" y="489270"/>
                  <a:pt x="1361688" y="477981"/>
                </a:cubicBezTo>
                <a:cubicBezTo>
                  <a:pt x="1353693" y="468387"/>
                  <a:pt x="1347833" y="457200"/>
                  <a:pt x="1340906" y="446809"/>
                </a:cubicBezTo>
                <a:cubicBezTo>
                  <a:pt x="1314789" y="368458"/>
                  <a:pt x="1350018" y="465032"/>
                  <a:pt x="1309734" y="384463"/>
                </a:cubicBezTo>
                <a:cubicBezTo>
                  <a:pt x="1304836" y="374667"/>
                  <a:pt x="1305419" y="362404"/>
                  <a:pt x="1299343" y="353291"/>
                </a:cubicBezTo>
                <a:cubicBezTo>
                  <a:pt x="1291192" y="341064"/>
                  <a:pt x="1276987" y="333874"/>
                  <a:pt x="1268170" y="322118"/>
                </a:cubicBezTo>
                <a:cubicBezTo>
                  <a:pt x="1256052" y="305961"/>
                  <a:pt x="1247701" y="287290"/>
                  <a:pt x="1236997" y="270163"/>
                </a:cubicBezTo>
                <a:cubicBezTo>
                  <a:pt x="1230378" y="259573"/>
                  <a:pt x="1225045" y="247821"/>
                  <a:pt x="1216215" y="238991"/>
                </a:cubicBezTo>
                <a:cubicBezTo>
                  <a:pt x="1196071" y="218847"/>
                  <a:pt x="1179225" y="216270"/>
                  <a:pt x="1153870" y="207818"/>
                </a:cubicBezTo>
                <a:cubicBezTo>
                  <a:pt x="1126331" y="180279"/>
                  <a:pt x="1097437" y="143233"/>
                  <a:pt x="1060352" y="124691"/>
                </a:cubicBezTo>
                <a:cubicBezTo>
                  <a:pt x="1050555" y="119793"/>
                  <a:pt x="1039570" y="117764"/>
                  <a:pt x="1029179" y="114300"/>
                </a:cubicBezTo>
                <a:cubicBezTo>
                  <a:pt x="1018788" y="103909"/>
                  <a:pt x="1010233" y="91278"/>
                  <a:pt x="998006" y="83127"/>
                </a:cubicBezTo>
                <a:cubicBezTo>
                  <a:pt x="988893" y="77051"/>
                  <a:pt x="976901" y="77051"/>
                  <a:pt x="966834" y="72736"/>
                </a:cubicBezTo>
                <a:cubicBezTo>
                  <a:pt x="952596" y="66634"/>
                  <a:pt x="938811" y="59477"/>
                  <a:pt x="925270" y="51954"/>
                </a:cubicBezTo>
                <a:cubicBezTo>
                  <a:pt x="907615" y="42146"/>
                  <a:pt x="891771" y="28983"/>
                  <a:pt x="873315" y="20781"/>
                </a:cubicBezTo>
                <a:cubicBezTo>
                  <a:pt x="854718" y="12516"/>
                  <a:pt x="781801" y="2066"/>
                  <a:pt x="769406" y="0"/>
                </a:cubicBezTo>
                <a:cubicBezTo>
                  <a:pt x="710524" y="3464"/>
                  <a:pt x="651452" y="4522"/>
                  <a:pt x="592761" y="10391"/>
                </a:cubicBezTo>
                <a:cubicBezTo>
                  <a:pt x="547430" y="14924"/>
                  <a:pt x="503205" y="29486"/>
                  <a:pt x="457679" y="31172"/>
                </a:cubicBezTo>
                <a:cubicBezTo>
                  <a:pt x="409098" y="32971"/>
                  <a:pt x="360726" y="23814"/>
                  <a:pt x="312206" y="20781"/>
                </a:cubicBezTo>
                <a:cubicBezTo>
                  <a:pt x="305292" y="20349"/>
                  <a:pt x="326061" y="0"/>
                  <a:pt x="322597" y="0"/>
                </a:cubicBez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λεύθερη σχεδίαση"/>
          <p:cNvSpPr/>
          <p:nvPr/>
        </p:nvSpPr>
        <p:spPr>
          <a:xfrm>
            <a:off x="1319645" y="1566860"/>
            <a:ext cx="344671" cy="333893"/>
          </a:xfrm>
          <a:custGeom>
            <a:avLst/>
            <a:gdLst>
              <a:gd name="connsiteX0" fmla="*/ 62346 w 344671"/>
              <a:gd name="connsiteY0" fmla="*/ 8659 h 333893"/>
              <a:gd name="connsiteX1" fmla="*/ 41564 w 344671"/>
              <a:gd name="connsiteY1" fmla="*/ 71005 h 333893"/>
              <a:gd name="connsiteX2" fmla="*/ 31173 w 344671"/>
              <a:gd name="connsiteY2" fmla="*/ 102177 h 333893"/>
              <a:gd name="connsiteX3" fmla="*/ 0 w 344671"/>
              <a:gd name="connsiteY3" fmla="*/ 185305 h 333893"/>
              <a:gd name="connsiteX4" fmla="*/ 20782 w 344671"/>
              <a:gd name="connsiteY4" fmla="*/ 299605 h 333893"/>
              <a:gd name="connsiteX5" fmla="*/ 41564 w 344671"/>
              <a:gd name="connsiteY5" fmla="*/ 330777 h 333893"/>
              <a:gd name="connsiteX6" fmla="*/ 218210 w 344671"/>
              <a:gd name="connsiteY6" fmla="*/ 309995 h 333893"/>
              <a:gd name="connsiteX7" fmla="*/ 270164 w 344671"/>
              <a:gd name="connsiteY7" fmla="*/ 258041 h 333893"/>
              <a:gd name="connsiteX8" fmla="*/ 301337 w 344671"/>
              <a:gd name="connsiteY8" fmla="*/ 237259 h 333893"/>
              <a:gd name="connsiteX9" fmla="*/ 342900 w 344671"/>
              <a:gd name="connsiteY9" fmla="*/ 164523 h 333893"/>
              <a:gd name="connsiteX10" fmla="*/ 332510 w 344671"/>
              <a:gd name="connsiteY10" fmla="*/ 122959 h 333893"/>
              <a:gd name="connsiteX11" fmla="*/ 311728 w 344671"/>
              <a:gd name="connsiteY11" fmla="*/ 60614 h 333893"/>
              <a:gd name="connsiteX12" fmla="*/ 280555 w 344671"/>
              <a:gd name="connsiteY12" fmla="*/ 50223 h 333893"/>
              <a:gd name="connsiteX13" fmla="*/ 249382 w 344671"/>
              <a:gd name="connsiteY13" fmla="*/ 29441 h 333893"/>
              <a:gd name="connsiteX14" fmla="*/ 187037 w 344671"/>
              <a:gd name="connsiteY14" fmla="*/ 19050 h 333893"/>
              <a:gd name="connsiteX15" fmla="*/ 62346 w 344671"/>
              <a:gd name="connsiteY15" fmla="*/ 8659 h 33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671" h="333893">
                <a:moveTo>
                  <a:pt x="62346" y="8659"/>
                </a:moveTo>
                <a:cubicBezTo>
                  <a:pt x="38101" y="17318"/>
                  <a:pt x="48491" y="50223"/>
                  <a:pt x="41564" y="71005"/>
                </a:cubicBezTo>
                <a:cubicBezTo>
                  <a:pt x="38100" y="81396"/>
                  <a:pt x="36071" y="92381"/>
                  <a:pt x="31173" y="102177"/>
                </a:cubicBezTo>
                <a:cubicBezTo>
                  <a:pt x="4004" y="156514"/>
                  <a:pt x="14148" y="128714"/>
                  <a:pt x="0" y="185305"/>
                </a:cubicBezTo>
                <a:cubicBezTo>
                  <a:pt x="6927" y="223405"/>
                  <a:pt x="10143" y="262370"/>
                  <a:pt x="20782" y="299605"/>
                </a:cubicBezTo>
                <a:cubicBezTo>
                  <a:pt x="24213" y="311613"/>
                  <a:pt x="29093" y="330121"/>
                  <a:pt x="41564" y="330777"/>
                </a:cubicBezTo>
                <a:cubicBezTo>
                  <a:pt x="100770" y="333893"/>
                  <a:pt x="159328" y="316922"/>
                  <a:pt x="218210" y="309995"/>
                </a:cubicBezTo>
                <a:cubicBezTo>
                  <a:pt x="301334" y="254580"/>
                  <a:pt x="200893" y="327312"/>
                  <a:pt x="270164" y="258041"/>
                </a:cubicBezTo>
                <a:cubicBezTo>
                  <a:pt x="278995" y="249210"/>
                  <a:pt x="290946" y="244186"/>
                  <a:pt x="301337" y="237259"/>
                </a:cubicBezTo>
                <a:cubicBezTo>
                  <a:pt x="311089" y="222631"/>
                  <a:pt x="340872" y="180750"/>
                  <a:pt x="342900" y="164523"/>
                </a:cubicBezTo>
                <a:cubicBezTo>
                  <a:pt x="344671" y="150352"/>
                  <a:pt x="336614" y="136638"/>
                  <a:pt x="332510" y="122959"/>
                </a:cubicBezTo>
                <a:cubicBezTo>
                  <a:pt x="326216" y="101977"/>
                  <a:pt x="332510" y="67541"/>
                  <a:pt x="311728" y="60614"/>
                </a:cubicBezTo>
                <a:cubicBezTo>
                  <a:pt x="301337" y="57150"/>
                  <a:pt x="290352" y="55121"/>
                  <a:pt x="280555" y="50223"/>
                </a:cubicBezTo>
                <a:cubicBezTo>
                  <a:pt x="269385" y="44638"/>
                  <a:pt x="261230" y="33390"/>
                  <a:pt x="249382" y="29441"/>
                </a:cubicBezTo>
                <a:cubicBezTo>
                  <a:pt x="229395" y="22779"/>
                  <a:pt x="207819" y="22514"/>
                  <a:pt x="187037" y="19050"/>
                </a:cubicBezTo>
                <a:cubicBezTo>
                  <a:pt x="65117" y="41217"/>
                  <a:pt x="86591" y="0"/>
                  <a:pt x="62346" y="865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>
            <a:endCxn id="9" idx="1"/>
          </p:cNvCxnSpPr>
          <p:nvPr/>
        </p:nvCxnSpPr>
        <p:spPr>
          <a:xfrm flipV="1">
            <a:off x="2000232" y="1399088"/>
            <a:ext cx="1214446" cy="10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3214678" y="1214422"/>
            <a:ext cx="103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κύτταρο </a:t>
            </a:r>
            <a:endParaRPr lang="el-GR" b="1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1500166" y="1714488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2857488" y="207167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Πυρήνας κυττάρου</a:t>
            </a:r>
            <a:endParaRPr lang="el-GR" dirty="0"/>
          </a:p>
        </p:txBody>
      </p:sp>
      <p:sp>
        <p:nvSpPr>
          <p:cNvPr id="15" name="14 - Έλλειψη"/>
          <p:cNvSpPr/>
          <p:nvPr/>
        </p:nvSpPr>
        <p:spPr>
          <a:xfrm>
            <a:off x="1147746" y="465774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1300146" y="481014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1785918" y="657227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714348" y="635795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1757346" y="526734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285720" y="491967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438120" y="507207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1142976" y="585789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1585898" y="459582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1738298" y="474822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1890698" y="490062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2043098" y="505302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2195498" y="520542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723872" y="485776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876272" y="501016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Ελεύθερη σχεδίαση"/>
          <p:cNvSpPr/>
          <p:nvPr/>
        </p:nvSpPr>
        <p:spPr>
          <a:xfrm>
            <a:off x="642910" y="4929198"/>
            <a:ext cx="1517552" cy="1589809"/>
          </a:xfrm>
          <a:custGeom>
            <a:avLst/>
            <a:gdLst>
              <a:gd name="connsiteX0" fmla="*/ 322597 w 1517552"/>
              <a:gd name="connsiteY0" fmla="*/ 0 h 1589809"/>
              <a:gd name="connsiteX1" fmla="*/ 291424 w 1517552"/>
              <a:gd name="connsiteY1" fmla="*/ 20781 h 1589809"/>
              <a:gd name="connsiteX2" fmla="*/ 270643 w 1517552"/>
              <a:gd name="connsiteY2" fmla="*/ 72736 h 1589809"/>
              <a:gd name="connsiteX3" fmla="*/ 229079 w 1517552"/>
              <a:gd name="connsiteY3" fmla="*/ 145472 h 1589809"/>
              <a:gd name="connsiteX4" fmla="*/ 218688 w 1517552"/>
              <a:gd name="connsiteY4" fmla="*/ 218209 h 1589809"/>
              <a:gd name="connsiteX5" fmla="*/ 177124 w 1517552"/>
              <a:gd name="connsiteY5" fmla="*/ 301336 h 1589809"/>
              <a:gd name="connsiteX6" fmla="*/ 145952 w 1517552"/>
              <a:gd name="connsiteY6" fmla="*/ 384463 h 1589809"/>
              <a:gd name="connsiteX7" fmla="*/ 135561 w 1517552"/>
              <a:gd name="connsiteY7" fmla="*/ 426027 h 1589809"/>
              <a:gd name="connsiteX8" fmla="*/ 114779 w 1517552"/>
              <a:gd name="connsiteY8" fmla="*/ 498763 h 1589809"/>
              <a:gd name="connsiteX9" fmla="*/ 104388 w 1517552"/>
              <a:gd name="connsiteY9" fmla="*/ 561109 h 1589809"/>
              <a:gd name="connsiteX10" fmla="*/ 83606 w 1517552"/>
              <a:gd name="connsiteY10" fmla="*/ 623454 h 1589809"/>
              <a:gd name="connsiteX11" fmla="*/ 62824 w 1517552"/>
              <a:gd name="connsiteY11" fmla="*/ 716972 h 1589809"/>
              <a:gd name="connsiteX12" fmla="*/ 42043 w 1517552"/>
              <a:gd name="connsiteY12" fmla="*/ 945572 h 1589809"/>
              <a:gd name="connsiteX13" fmla="*/ 73215 w 1517552"/>
              <a:gd name="connsiteY13" fmla="*/ 1267691 h 1589809"/>
              <a:gd name="connsiteX14" fmla="*/ 104388 w 1517552"/>
              <a:gd name="connsiteY14" fmla="*/ 1340427 h 1589809"/>
              <a:gd name="connsiteX15" fmla="*/ 145952 w 1517552"/>
              <a:gd name="connsiteY15" fmla="*/ 1413163 h 1589809"/>
              <a:gd name="connsiteX16" fmla="*/ 208297 w 1517552"/>
              <a:gd name="connsiteY16" fmla="*/ 1423554 h 1589809"/>
              <a:gd name="connsiteX17" fmla="*/ 301815 w 1517552"/>
              <a:gd name="connsiteY17" fmla="*/ 1444336 h 1589809"/>
              <a:gd name="connsiteX18" fmla="*/ 384943 w 1517552"/>
              <a:gd name="connsiteY18" fmla="*/ 1465118 h 1589809"/>
              <a:gd name="connsiteX19" fmla="*/ 457679 w 1517552"/>
              <a:gd name="connsiteY19" fmla="*/ 1475509 h 1589809"/>
              <a:gd name="connsiteX20" fmla="*/ 520024 w 1517552"/>
              <a:gd name="connsiteY20" fmla="*/ 1517072 h 1589809"/>
              <a:gd name="connsiteX21" fmla="*/ 571979 w 1517552"/>
              <a:gd name="connsiteY21" fmla="*/ 1527463 h 1589809"/>
              <a:gd name="connsiteX22" fmla="*/ 665497 w 1517552"/>
              <a:gd name="connsiteY22" fmla="*/ 1558636 h 1589809"/>
              <a:gd name="connsiteX23" fmla="*/ 852534 w 1517552"/>
              <a:gd name="connsiteY23" fmla="*/ 1589809 h 1589809"/>
              <a:gd name="connsiteX24" fmla="*/ 998006 w 1517552"/>
              <a:gd name="connsiteY24" fmla="*/ 1569027 h 1589809"/>
              <a:gd name="connsiteX25" fmla="*/ 1060352 w 1517552"/>
              <a:gd name="connsiteY25" fmla="*/ 1527463 h 1589809"/>
              <a:gd name="connsiteX26" fmla="*/ 1091524 w 1517552"/>
              <a:gd name="connsiteY26" fmla="*/ 1517072 h 1589809"/>
              <a:gd name="connsiteX27" fmla="*/ 1101915 w 1517552"/>
              <a:gd name="connsiteY27" fmla="*/ 1485900 h 1589809"/>
              <a:gd name="connsiteX28" fmla="*/ 1216215 w 1517552"/>
              <a:gd name="connsiteY28" fmla="*/ 1392381 h 1589809"/>
              <a:gd name="connsiteX29" fmla="*/ 1257779 w 1517552"/>
              <a:gd name="connsiteY29" fmla="*/ 1309254 h 1589809"/>
              <a:gd name="connsiteX30" fmla="*/ 1330515 w 1517552"/>
              <a:gd name="connsiteY30" fmla="*/ 1278081 h 1589809"/>
              <a:gd name="connsiteX31" fmla="*/ 1361688 w 1517552"/>
              <a:gd name="connsiteY31" fmla="*/ 1246909 h 1589809"/>
              <a:gd name="connsiteX32" fmla="*/ 1424034 w 1517552"/>
              <a:gd name="connsiteY32" fmla="*/ 1205345 h 1589809"/>
              <a:gd name="connsiteX33" fmla="*/ 1455206 w 1517552"/>
              <a:gd name="connsiteY33" fmla="*/ 1153391 h 1589809"/>
              <a:gd name="connsiteX34" fmla="*/ 1465597 w 1517552"/>
              <a:gd name="connsiteY34" fmla="*/ 1122218 h 1589809"/>
              <a:gd name="connsiteX35" fmla="*/ 1486379 w 1517552"/>
              <a:gd name="connsiteY35" fmla="*/ 1091045 h 1589809"/>
              <a:gd name="connsiteX36" fmla="*/ 1517552 w 1517552"/>
              <a:gd name="connsiteY36" fmla="*/ 1018309 h 1589809"/>
              <a:gd name="connsiteX37" fmla="*/ 1496770 w 1517552"/>
              <a:gd name="connsiteY37" fmla="*/ 696191 h 1589809"/>
              <a:gd name="connsiteX38" fmla="*/ 1455206 w 1517552"/>
              <a:gd name="connsiteY38" fmla="*/ 633845 h 1589809"/>
              <a:gd name="connsiteX39" fmla="*/ 1434424 w 1517552"/>
              <a:gd name="connsiteY39" fmla="*/ 592281 h 1589809"/>
              <a:gd name="connsiteX40" fmla="*/ 1403252 w 1517552"/>
              <a:gd name="connsiteY40" fmla="*/ 540327 h 1589809"/>
              <a:gd name="connsiteX41" fmla="*/ 1392861 w 1517552"/>
              <a:gd name="connsiteY41" fmla="*/ 509154 h 1589809"/>
              <a:gd name="connsiteX42" fmla="*/ 1361688 w 1517552"/>
              <a:gd name="connsiteY42" fmla="*/ 477981 h 1589809"/>
              <a:gd name="connsiteX43" fmla="*/ 1340906 w 1517552"/>
              <a:gd name="connsiteY43" fmla="*/ 446809 h 1589809"/>
              <a:gd name="connsiteX44" fmla="*/ 1309734 w 1517552"/>
              <a:gd name="connsiteY44" fmla="*/ 384463 h 1589809"/>
              <a:gd name="connsiteX45" fmla="*/ 1299343 w 1517552"/>
              <a:gd name="connsiteY45" fmla="*/ 353291 h 1589809"/>
              <a:gd name="connsiteX46" fmla="*/ 1268170 w 1517552"/>
              <a:gd name="connsiteY46" fmla="*/ 322118 h 1589809"/>
              <a:gd name="connsiteX47" fmla="*/ 1236997 w 1517552"/>
              <a:gd name="connsiteY47" fmla="*/ 270163 h 1589809"/>
              <a:gd name="connsiteX48" fmla="*/ 1216215 w 1517552"/>
              <a:gd name="connsiteY48" fmla="*/ 238991 h 1589809"/>
              <a:gd name="connsiteX49" fmla="*/ 1153870 w 1517552"/>
              <a:gd name="connsiteY49" fmla="*/ 207818 h 1589809"/>
              <a:gd name="connsiteX50" fmla="*/ 1060352 w 1517552"/>
              <a:gd name="connsiteY50" fmla="*/ 124691 h 1589809"/>
              <a:gd name="connsiteX51" fmla="*/ 1029179 w 1517552"/>
              <a:gd name="connsiteY51" fmla="*/ 114300 h 1589809"/>
              <a:gd name="connsiteX52" fmla="*/ 998006 w 1517552"/>
              <a:gd name="connsiteY52" fmla="*/ 83127 h 1589809"/>
              <a:gd name="connsiteX53" fmla="*/ 966834 w 1517552"/>
              <a:gd name="connsiteY53" fmla="*/ 72736 h 1589809"/>
              <a:gd name="connsiteX54" fmla="*/ 925270 w 1517552"/>
              <a:gd name="connsiteY54" fmla="*/ 51954 h 1589809"/>
              <a:gd name="connsiteX55" fmla="*/ 873315 w 1517552"/>
              <a:gd name="connsiteY55" fmla="*/ 20781 h 1589809"/>
              <a:gd name="connsiteX56" fmla="*/ 769406 w 1517552"/>
              <a:gd name="connsiteY56" fmla="*/ 0 h 1589809"/>
              <a:gd name="connsiteX57" fmla="*/ 592761 w 1517552"/>
              <a:gd name="connsiteY57" fmla="*/ 10391 h 1589809"/>
              <a:gd name="connsiteX58" fmla="*/ 457679 w 1517552"/>
              <a:gd name="connsiteY58" fmla="*/ 31172 h 1589809"/>
              <a:gd name="connsiteX59" fmla="*/ 312206 w 1517552"/>
              <a:gd name="connsiteY59" fmla="*/ 20781 h 1589809"/>
              <a:gd name="connsiteX60" fmla="*/ 322597 w 1517552"/>
              <a:gd name="connsiteY60" fmla="*/ 0 h 158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17552" h="1589809">
                <a:moveTo>
                  <a:pt x="322597" y="0"/>
                </a:moveTo>
                <a:cubicBezTo>
                  <a:pt x="319133" y="0"/>
                  <a:pt x="298683" y="10619"/>
                  <a:pt x="291424" y="20781"/>
                </a:cubicBezTo>
                <a:cubicBezTo>
                  <a:pt x="280583" y="35959"/>
                  <a:pt x="278218" y="55691"/>
                  <a:pt x="270643" y="72736"/>
                </a:cubicBezTo>
                <a:cubicBezTo>
                  <a:pt x="253066" y="112286"/>
                  <a:pt x="251367" y="112041"/>
                  <a:pt x="229079" y="145472"/>
                </a:cubicBezTo>
                <a:cubicBezTo>
                  <a:pt x="225615" y="169718"/>
                  <a:pt x="226433" y="194974"/>
                  <a:pt x="218688" y="218209"/>
                </a:cubicBezTo>
                <a:cubicBezTo>
                  <a:pt x="208891" y="247599"/>
                  <a:pt x="177124" y="301336"/>
                  <a:pt x="177124" y="301336"/>
                </a:cubicBezTo>
                <a:cubicBezTo>
                  <a:pt x="150773" y="433103"/>
                  <a:pt x="186085" y="290820"/>
                  <a:pt x="145952" y="384463"/>
                </a:cubicBezTo>
                <a:cubicBezTo>
                  <a:pt x="140326" y="397589"/>
                  <a:pt x="139319" y="412249"/>
                  <a:pt x="135561" y="426027"/>
                </a:cubicBezTo>
                <a:cubicBezTo>
                  <a:pt x="128926" y="450354"/>
                  <a:pt x="120449" y="474193"/>
                  <a:pt x="114779" y="498763"/>
                </a:cubicBezTo>
                <a:cubicBezTo>
                  <a:pt x="110041" y="519292"/>
                  <a:pt x="109498" y="540669"/>
                  <a:pt x="104388" y="561109"/>
                </a:cubicBezTo>
                <a:cubicBezTo>
                  <a:pt x="99075" y="582361"/>
                  <a:pt x="89250" y="602288"/>
                  <a:pt x="83606" y="623454"/>
                </a:cubicBezTo>
                <a:cubicBezTo>
                  <a:pt x="75378" y="654309"/>
                  <a:pt x="69751" y="685799"/>
                  <a:pt x="62824" y="716972"/>
                </a:cubicBezTo>
                <a:cubicBezTo>
                  <a:pt x="59369" y="751523"/>
                  <a:pt x="42043" y="919021"/>
                  <a:pt x="42043" y="945572"/>
                </a:cubicBezTo>
                <a:cubicBezTo>
                  <a:pt x="42043" y="1232742"/>
                  <a:pt x="0" y="1157863"/>
                  <a:pt x="73215" y="1267691"/>
                </a:cubicBezTo>
                <a:cubicBezTo>
                  <a:pt x="94841" y="1354193"/>
                  <a:pt x="68508" y="1268667"/>
                  <a:pt x="104388" y="1340427"/>
                </a:cubicBezTo>
                <a:cubicBezTo>
                  <a:pt x="118387" y="1368424"/>
                  <a:pt x="111162" y="1393835"/>
                  <a:pt x="145952" y="1413163"/>
                </a:cubicBezTo>
                <a:cubicBezTo>
                  <a:pt x="164369" y="1423395"/>
                  <a:pt x="187638" y="1419422"/>
                  <a:pt x="208297" y="1423554"/>
                </a:cubicBezTo>
                <a:cubicBezTo>
                  <a:pt x="239610" y="1429817"/>
                  <a:pt x="270731" y="1437022"/>
                  <a:pt x="301815" y="1444336"/>
                </a:cubicBezTo>
                <a:cubicBezTo>
                  <a:pt x="329618" y="1450878"/>
                  <a:pt x="356936" y="1459516"/>
                  <a:pt x="384943" y="1465118"/>
                </a:cubicBezTo>
                <a:cubicBezTo>
                  <a:pt x="408959" y="1469921"/>
                  <a:pt x="433434" y="1472045"/>
                  <a:pt x="457679" y="1475509"/>
                </a:cubicBezTo>
                <a:cubicBezTo>
                  <a:pt x="478461" y="1489363"/>
                  <a:pt x="495533" y="1512174"/>
                  <a:pt x="520024" y="1517072"/>
                </a:cubicBezTo>
                <a:cubicBezTo>
                  <a:pt x="537342" y="1520536"/>
                  <a:pt x="555063" y="1522388"/>
                  <a:pt x="571979" y="1527463"/>
                </a:cubicBezTo>
                <a:cubicBezTo>
                  <a:pt x="663445" y="1554903"/>
                  <a:pt x="585740" y="1542684"/>
                  <a:pt x="665497" y="1558636"/>
                </a:cubicBezTo>
                <a:cubicBezTo>
                  <a:pt x="759858" y="1577508"/>
                  <a:pt x="769312" y="1577920"/>
                  <a:pt x="852534" y="1589809"/>
                </a:cubicBezTo>
                <a:cubicBezTo>
                  <a:pt x="901025" y="1582882"/>
                  <a:pt x="951089" y="1583102"/>
                  <a:pt x="998006" y="1569027"/>
                </a:cubicBezTo>
                <a:cubicBezTo>
                  <a:pt x="1021929" y="1561850"/>
                  <a:pt x="1036657" y="1535362"/>
                  <a:pt x="1060352" y="1527463"/>
                </a:cubicBezTo>
                <a:lnTo>
                  <a:pt x="1091524" y="1517072"/>
                </a:lnTo>
                <a:cubicBezTo>
                  <a:pt x="1094988" y="1506681"/>
                  <a:pt x="1095191" y="1494546"/>
                  <a:pt x="1101915" y="1485900"/>
                </a:cubicBezTo>
                <a:cubicBezTo>
                  <a:pt x="1146614" y="1428430"/>
                  <a:pt x="1160999" y="1425511"/>
                  <a:pt x="1216215" y="1392381"/>
                </a:cubicBezTo>
                <a:cubicBezTo>
                  <a:pt x="1226339" y="1362011"/>
                  <a:pt x="1233241" y="1333792"/>
                  <a:pt x="1257779" y="1309254"/>
                </a:cubicBezTo>
                <a:cubicBezTo>
                  <a:pt x="1270618" y="1296415"/>
                  <a:pt x="1311886" y="1284291"/>
                  <a:pt x="1330515" y="1278081"/>
                </a:cubicBezTo>
                <a:cubicBezTo>
                  <a:pt x="1340906" y="1267690"/>
                  <a:pt x="1350089" y="1255931"/>
                  <a:pt x="1361688" y="1246909"/>
                </a:cubicBezTo>
                <a:cubicBezTo>
                  <a:pt x="1381404" y="1231575"/>
                  <a:pt x="1424034" y="1205345"/>
                  <a:pt x="1424034" y="1205345"/>
                </a:cubicBezTo>
                <a:cubicBezTo>
                  <a:pt x="1434425" y="1188027"/>
                  <a:pt x="1446174" y="1171455"/>
                  <a:pt x="1455206" y="1153391"/>
                </a:cubicBezTo>
                <a:cubicBezTo>
                  <a:pt x="1460104" y="1143594"/>
                  <a:pt x="1460699" y="1132015"/>
                  <a:pt x="1465597" y="1122218"/>
                </a:cubicBezTo>
                <a:cubicBezTo>
                  <a:pt x="1471182" y="1111048"/>
                  <a:pt x="1480183" y="1101888"/>
                  <a:pt x="1486379" y="1091045"/>
                </a:cubicBezTo>
                <a:cubicBezTo>
                  <a:pt x="1506923" y="1055093"/>
                  <a:pt x="1505894" y="1053281"/>
                  <a:pt x="1517552" y="1018309"/>
                </a:cubicBezTo>
                <a:cubicBezTo>
                  <a:pt x="1510625" y="910936"/>
                  <a:pt x="1506227" y="803370"/>
                  <a:pt x="1496770" y="696191"/>
                </a:cubicBezTo>
                <a:cubicBezTo>
                  <a:pt x="1493180" y="655501"/>
                  <a:pt x="1478765" y="666828"/>
                  <a:pt x="1455206" y="633845"/>
                </a:cubicBezTo>
                <a:cubicBezTo>
                  <a:pt x="1446203" y="621240"/>
                  <a:pt x="1441947" y="605822"/>
                  <a:pt x="1434424" y="592281"/>
                </a:cubicBezTo>
                <a:cubicBezTo>
                  <a:pt x="1424616" y="574626"/>
                  <a:pt x="1412284" y="558391"/>
                  <a:pt x="1403252" y="540327"/>
                </a:cubicBezTo>
                <a:cubicBezTo>
                  <a:pt x="1398354" y="530530"/>
                  <a:pt x="1398937" y="518268"/>
                  <a:pt x="1392861" y="509154"/>
                </a:cubicBezTo>
                <a:cubicBezTo>
                  <a:pt x="1384710" y="496927"/>
                  <a:pt x="1371096" y="489270"/>
                  <a:pt x="1361688" y="477981"/>
                </a:cubicBezTo>
                <a:cubicBezTo>
                  <a:pt x="1353693" y="468387"/>
                  <a:pt x="1347833" y="457200"/>
                  <a:pt x="1340906" y="446809"/>
                </a:cubicBezTo>
                <a:cubicBezTo>
                  <a:pt x="1314789" y="368458"/>
                  <a:pt x="1350018" y="465032"/>
                  <a:pt x="1309734" y="384463"/>
                </a:cubicBezTo>
                <a:cubicBezTo>
                  <a:pt x="1304836" y="374667"/>
                  <a:pt x="1305419" y="362404"/>
                  <a:pt x="1299343" y="353291"/>
                </a:cubicBezTo>
                <a:cubicBezTo>
                  <a:pt x="1291192" y="341064"/>
                  <a:pt x="1276987" y="333874"/>
                  <a:pt x="1268170" y="322118"/>
                </a:cubicBezTo>
                <a:cubicBezTo>
                  <a:pt x="1256052" y="305961"/>
                  <a:pt x="1247701" y="287290"/>
                  <a:pt x="1236997" y="270163"/>
                </a:cubicBezTo>
                <a:cubicBezTo>
                  <a:pt x="1230378" y="259573"/>
                  <a:pt x="1225045" y="247821"/>
                  <a:pt x="1216215" y="238991"/>
                </a:cubicBezTo>
                <a:cubicBezTo>
                  <a:pt x="1196071" y="218847"/>
                  <a:pt x="1179225" y="216270"/>
                  <a:pt x="1153870" y="207818"/>
                </a:cubicBezTo>
                <a:cubicBezTo>
                  <a:pt x="1126331" y="180279"/>
                  <a:pt x="1097437" y="143233"/>
                  <a:pt x="1060352" y="124691"/>
                </a:cubicBezTo>
                <a:cubicBezTo>
                  <a:pt x="1050555" y="119793"/>
                  <a:pt x="1039570" y="117764"/>
                  <a:pt x="1029179" y="114300"/>
                </a:cubicBezTo>
                <a:cubicBezTo>
                  <a:pt x="1018788" y="103909"/>
                  <a:pt x="1010233" y="91278"/>
                  <a:pt x="998006" y="83127"/>
                </a:cubicBezTo>
                <a:cubicBezTo>
                  <a:pt x="988893" y="77051"/>
                  <a:pt x="976901" y="77051"/>
                  <a:pt x="966834" y="72736"/>
                </a:cubicBezTo>
                <a:cubicBezTo>
                  <a:pt x="952596" y="66634"/>
                  <a:pt x="938811" y="59477"/>
                  <a:pt x="925270" y="51954"/>
                </a:cubicBezTo>
                <a:cubicBezTo>
                  <a:pt x="907615" y="42146"/>
                  <a:pt x="891771" y="28983"/>
                  <a:pt x="873315" y="20781"/>
                </a:cubicBezTo>
                <a:cubicBezTo>
                  <a:pt x="854718" y="12516"/>
                  <a:pt x="781801" y="2066"/>
                  <a:pt x="769406" y="0"/>
                </a:cubicBezTo>
                <a:cubicBezTo>
                  <a:pt x="710524" y="3464"/>
                  <a:pt x="651452" y="4522"/>
                  <a:pt x="592761" y="10391"/>
                </a:cubicBezTo>
                <a:cubicBezTo>
                  <a:pt x="547430" y="14924"/>
                  <a:pt x="503205" y="29486"/>
                  <a:pt x="457679" y="31172"/>
                </a:cubicBezTo>
                <a:cubicBezTo>
                  <a:pt x="409098" y="32971"/>
                  <a:pt x="360726" y="23814"/>
                  <a:pt x="312206" y="20781"/>
                </a:cubicBezTo>
                <a:cubicBezTo>
                  <a:pt x="305292" y="20349"/>
                  <a:pt x="326061" y="0"/>
                  <a:pt x="322597" y="0"/>
                </a:cubicBez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Ελεύθερη σχεδίαση"/>
          <p:cNvSpPr/>
          <p:nvPr/>
        </p:nvSpPr>
        <p:spPr>
          <a:xfrm>
            <a:off x="1285852" y="5500702"/>
            <a:ext cx="344671" cy="333893"/>
          </a:xfrm>
          <a:custGeom>
            <a:avLst/>
            <a:gdLst>
              <a:gd name="connsiteX0" fmla="*/ 62346 w 344671"/>
              <a:gd name="connsiteY0" fmla="*/ 8659 h 333893"/>
              <a:gd name="connsiteX1" fmla="*/ 41564 w 344671"/>
              <a:gd name="connsiteY1" fmla="*/ 71005 h 333893"/>
              <a:gd name="connsiteX2" fmla="*/ 31173 w 344671"/>
              <a:gd name="connsiteY2" fmla="*/ 102177 h 333893"/>
              <a:gd name="connsiteX3" fmla="*/ 0 w 344671"/>
              <a:gd name="connsiteY3" fmla="*/ 185305 h 333893"/>
              <a:gd name="connsiteX4" fmla="*/ 20782 w 344671"/>
              <a:gd name="connsiteY4" fmla="*/ 299605 h 333893"/>
              <a:gd name="connsiteX5" fmla="*/ 41564 w 344671"/>
              <a:gd name="connsiteY5" fmla="*/ 330777 h 333893"/>
              <a:gd name="connsiteX6" fmla="*/ 218210 w 344671"/>
              <a:gd name="connsiteY6" fmla="*/ 309995 h 333893"/>
              <a:gd name="connsiteX7" fmla="*/ 270164 w 344671"/>
              <a:gd name="connsiteY7" fmla="*/ 258041 h 333893"/>
              <a:gd name="connsiteX8" fmla="*/ 301337 w 344671"/>
              <a:gd name="connsiteY8" fmla="*/ 237259 h 333893"/>
              <a:gd name="connsiteX9" fmla="*/ 342900 w 344671"/>
              <a:gd name="connsiteY9" fmla="*/ 164523 h 333893"/>
              <a:gd name="connsiteX10" fmla="*/ 332510 w 344671"/>
              <a:gd name="connsiteY10" fmla="*/ 122959 h 333893"/>
              <a:gd name="connsiteX11" fmla="*/ 311728 w 344671"/>
              <a:gd name="connsiteY11" fmla="*/ 60614 h 333893"/>
              <a:gd name="connsiteX12" fmla="*/ 280555 w 344671"/>
              <a:gd name="connsiteY12" fmla="*/ 50223 h 333893"/>
              <a:gd name="connsiteX13" fmla="*/ 249382 w 344671"/>
              <a:gd name="connsiteY13" fmla="*/ 29441 h 333893"/>
              <a:gd name="connsiteX14" fmla="*/ 187037 w 344671"/>
              <a:gd name="connsiteY14" fmla="*/ 19050 h 333893"/>
              <a:gd name="connsiteX15" fmla="*/ 62346 w 344671"/>
              <a:gd name="connsiteY15" fmla="*/ 8659 h 33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671" h="333893">
                <a:moveTo>
                  <a:pt x="62346" y="8659"/>
                </a:moveTo>
                <a:cubicBezTo>
                  <a:pt x="38101" y="17318"/>
                  <a:pt x="48491" y="50223"/>
                  <a:pt x="41564" y="71005"/>
                </a:cubicBezTo>
                <a:cubicBezTo>
                  <a:pt x="38100" y="81396"/>
                  <a:pt x="36071" y="92381"/>
                  <a:pt x="31173" y="102177"/>
                </a:cubicBezTo>
                <a:cubicBezTo>
                  <a:pt x="4004" y="156514"/>
                  <a:pt x="14148" y="128714"/>
                  <a:pt x="0" y="185305"/>
                </a:cubicBezTo>
                <a:cubicBezTo>
                  <a:pt x="6927" y="223405"/>
                  <a:pt x="10143" y="262370"/>
                  <a:pt x="20782" y="299605"/>
                </a:cubicBezTo>
                <a:cubicBezTo>
                  <a:pt x="24213" y="311613"/>
                  <a:pt x="29093" y="330121"/>
                  <a:pt x="41564" y="330777"/>
                </a:cubicBezTo>
                <a:cubicBezTo>
                  <a:pt x="100770" y="333893"/>
                  <a:pt x="159328" y="316922"/>
                  <a:pt x="218210" y="309995"/>
                </a:cubicBezTo>
                <a:cubicBezTo>
                  <a:pt x="301334" y="254580"/>
                  <a:pt x="200893" y="327312"/>
                  <a:pt x="270164" y="258041"/>
                </a:cubicBezTo>
                <a:cubicBezTo>
                  <a:pt x="278995" y="249210"/>
                  <a:pt x="290946" y="244186"/>
                  <a:pt x="301337" y="237259"/>
                </a:cubicBezTo>
                <a:cubicBezTo>
                  <a:pt x="311089" y="222631"/>
                  <a:pt x="340872" y="180750"/>
                  <a:pt x="342900" y="164523"/>
                </a:cubicBezTo>
                <a:cubicBezTo>
                  <a:pt x="344671" y="150352"/>
                  <a:pt x="336614" y="136638"/>
                  <a:pt x="332510" y="122959"/>
                </a:cubicBezTo>
                <a:cubicBezTo>
                  <a:pt x="326216" y="101977"/>
                  <a:pt x="332510" y="67541"/>
                  <a:pt x="311728" y="60614"/>
                </a:cubicBezTo>
                <a:cubicBezTo>
                  <a:pt x="301337" y="57150"/>
                  <a:pt x="290352" y="55121"/>
                  <a:pt x="280555" y="50223"/>
                </a:cubicBezTo>
                <a:cubicBezTo>
                  <a:pt x="269385" y="44638"/>
                  <a:pt x="261230" y="33390"/>
                  <a:pt x="249382" y="29441"/>
                </a:cubicBezTo>
                <a:cubicBezTo>
                  <a:pt x="229395" y="22779"/>
                  <a:pt x="207819" y="22514"/>
                  <a:pt x="187037" y="19050"/>
                </a:cubicBezTo>
                <a:cubicBezTo>
                  <a:pt x="65117" y="41217"/>
                  <a:pt x="86591" y="0"/>
                  <a:pt x="62346" y="865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Έλλειψη"/>
          <p:cNvSpPr/>
          <p:nvPr/>
        </p:nvSpPr>
        <p:spPr>
          <a:xfrm>
            <a:off x="642910" y="550070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2000232" y="635795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1214414" y="650083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Έλλειψη"/>
          <p:cNvSpPr/>
          <p:nvPr/>
        </p:nvSpPr>
        <p:spPr>
          <a:xfrm>
            <a:off x="2428860" y="54292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Έλλειψη"/>
          <p:cNvSpPr/>
          <p:nvPr/>
        </p:nvSpPr>
        <p:spPr>
          <a:xfrm>
            <a:off x="2285984" y="621508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39 - Έλλειψη"/>
          <p:cNvSpPr/>
          <p:nvPr/>
        </p:nvSpPr>
        <p:spPr>
          <a:xfrm>
            <a:off x="2143108" y="478632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Έλλειψη"/>
          <p:cNvSpPr/>
          <p:nvPr/>
        </p:nvSpPr>
        <p:spPr>
          <a:xfrm>
            <a:off x="2295508" y="493872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1428728" y="528638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Έλλειψη"/>
          <p:cNvSpPr/>
          <p:nvPr/>
        </p:nvSpPr>
        <p:spPr>
          <a:xfrm>
            <a:off x="1857356" y="60007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Έλλειψη"/>
          <p:cNvSpPr/>
          <p:nvPr/>
        </p:nvSpPr>
        <p:spPr>
          <a:xfrm>
            <a:off x="2357422" y="57864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Έλλειψη"/>
          <p:cNvSpPr/>
          <p:nvPr/>
        </p:nvSpPr>
        <p:spPr>
          <a:xfrm>
            <a:off x="500034" y="565310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Έλλειψη"/>
          <p:cNvSpPr/>
          <p:nvPr/>
        </p:nvSpPr>
        <p:spPr>
          <a:xfrm>
            <a:off x="652434" y="59293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Έλλειψη"/>
          <p:cNvSpPr/>
          <p:nvPr/>
        </p:nvSpPr>
        <p:spPr>
          <a:xfrm>
            <a:off x="804834" y="478632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Έλλειψη"/>
          <p:cNvSpPr/>
          <p:nvPr/>
        </p:nvSpPr>
        <p:spPr>
          <a:xfrm>
            <a:off x="2509822" y="59388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2662222" y="571501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500034" y="664371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0" y="3786190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σχήμα οι κουκίδες δείχνουν μια ουσία (ένα υλικό </a:t>
            </a:r>
            <a:r>
              <a:rPr lang="el-GR" dirty="0" err="1" smtClean="0"/>
              <a:t>π.χ</a:t>
            </a:r>
            <a:r>
              <a:rPr lang="el-GR" dirty="0" smtClean="0"/>
              <a:t> οξυγόνο, τροφή, διοξείδιο του άνθρακα κ.α.)</a:t>
            </a:r>
            <a:endParaRPr lang="el-GR" dirty="0"/>
          </a:p>
        </p:txBody>
      </p:sp>
      <p:sp>
        <p:nvSpPr>
          <p:cNvPr id="52" name="51 - TextBox"/>
          <p:cNvSpPr txBox="1"/>
          <p:nvPr/>
        </p:nvSpPr>
        <p:spPr>
          <a:xfrm>
            <a:off x="2928926" y="4929198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Έξω από το κύτταρο υπάρχει μεγαλύτερη ποσότητα ουσίας,  σε σχέση με την ουσία που υπάρχει μέσα στο κύτταρο </a:t>
            </a:r>
            <a:endParaRPr lang="el-GR" dirty="0"/>
          </a:p>
        </p:txBody>
      </p:sp>
      <p:sp>
        <p:nvSpPr>
          <p:cNvPr id="53" name="52 - Ορθογώνιο"/>
          <p:cNvSpPr/>
          <p:nvPr/>
        </p:nvSpPr>
        <p:spPr>
          <a:xfrm>
            <a:off x="3214678" y="0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Διάχυση </a:t>
            </a:r>
            <a:endParaRPr lang="el-GR" sz="2800" dirty="0"/>
          </a:p>
        </p:txBody>
      </p:sp>
      <p:sp>
        <p:nvSpPr>
          <p:cNvPr id="54" name="53 - Ορθογώνιο"/>
          <p:cNvSpPr/>
          <p:nvPr/>
        </p:nvSpPr>
        <p:spPr>
          <a:xfrm>
            <a:off x="2786018" y="607220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Άρα η ουσία που είναι έξω από το κύτταρο θα μπει με </a:t>
            </a:r>
            <a:r>
              <a:rPr lang="el-GR" b="1" dirty="0" smtClean="0"/>
              <a:t>διάχυση</a:t>
            </a:r>
            <a:r>
              <a:rPr lang="el-GR" dirty="0" smtClean="0"/>
              <a:t> μέσα στο κύτταρο.</a:t>
            </a:r>
            <a:endParaRPr lang="el-GR" dirty="0"/>
          </a:p>
        </p:txBody>
      </p:sp>
      <p:sp>
        <p:nvSpPr>
          <p:cNvPr id="55" name="54 - Βέλος προς τα κάτω"/>
          <p:cNvSpPr/>
          <p:nvPr/>
        </p:nvSpPr>
        <p:spPr>
          <a:xfrm rot="2434590">
            <a:off x="1458865" y="4633313"/>
            <a:ext cx="285752" cy="857256"/>
          </a:xfrm>
          <a:prstGeom prst="downArrow">
            <a:avLst>
              <a:gd name="adj1" fmla="val 26033"/>
              <a:gd name="adj2" fmla="val 3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4" grpId="0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2910" y="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 smtClean="0">
                <a:solidFill>
                  <a:srgbClr val="FF0000"/>
                </a:solidFill>
              </a:rPr>
              <a:t>Αναπνοή</a:t>
            </a:r>
            <a:endParaRPr lang="el-GR" sz="2800" b="1" spc="6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1714512" cy="151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Δεξιό βέλος"/>
          <p:cNvSpPr/>
          <p:nvPr/>
        </p:nvSpPr>
        <p:spPr>
          <a:xfrm rot="3017462">
            <a:off x="-264264" y="1511342"/>
            <a:ext cx="1626574" cy="633746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 rot="3017462">
            <a:off x="-528059" y="16423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20" name="19 - Δεξιό βέλος"/>
          <p:cNvSpPr/>
          <p:nvPr/>
        </p:nvSpPr>
        <p:spPr>
          <a:xfrm rot="18379271">
            <a:off x="987612" y="1121726"/>
            <a:ext cx="2151323" cy="85136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 rot="7625096">
            <a:off x="885305" y="1471264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ΔΙΟΞΕΙΔΙΟ ΤΟΥ ΑΝΘΡΑΚΑ</a:t>
            </a:r>
            <a:endParaRPr lang="el-GR" sz="12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0" y="264318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ΚΥΤΤΑΡΟ</a:t>
            </a:r>
            <a:endParaRPr lang="el-GR" b="1" spc="6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642918"/>
            <a:ext cx="1707228" cy="291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Δεξιό βέλος"/>
          <p:cNvSpPr/>
          <p:nvPr/>
        </p:nvSpPr>
        <p:spPr>
          <a:xfrm rot="5400000">
            <a:off x="2428860" y="1857364"/>
            <a:ext cx="1571636" cy="57150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/>
          </a:p>
        </p:txBody>
      </p:sp>
      <p:sp>
        <p:nvSpPr>
          <p:cNvPr id="12" name="11 - TextBox"/>
          <p:cNvSpPr txBox="1"/>
          <p:nvPr/>
        </p:nvSpPr>
        <p:spPr>
          <a:xfrm rot="5400000">
            <a:off x="2338280" y="1816197"/>
            <a:ext cx="169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spc="600" dirty="0" smtClean="0"/>
              <a:t>ΟΞΥΓΟΝΟ</a:t>
            </a:r>
            <a:endParaRPr lang="el-GR" sz="1000" b="1" spc="600" dirty="0"/>
          </a:p>
        </p:txBody>
      </p:sp>
      <p:sp>
        <p:nvSpPr>
          <p:cNvPr id="13" name="12 - Δεξιό βέλος"/>
          <p:cNvSpPr/>
          <p:nvPr/>
        </p:nvSpPr>
        <p:spPr>
          <a:xfrm rot="16200000">
            <a:off x="2928927" y="1928800"/>
            <a:ext cx="1785949" cy="64294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/>
          </a:p>
        </p:txBody>
      </p:sp>
      <p:sp>
        <p:nvSpPr>
          <p:cNvPr id="14" name="13 - TextBox"/>
          <p:cNvSpPr txBox="1"/>
          <p:nvPr/>
        </p:nvSpPr>
        <p:spPr>
          <a:xfrm rot="5400000">
            <a:off x="2991105" y="2223813"/>
            <a:ext cx="169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/>
              <a:t>ΔΙΟΞΕΙΔΙΟ ΤΟΥ ΑΝΘΡΑΚΑ</a:t>
            </a:r>
            <a:endParaRPr lang="el-GR" sz="10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Κατά την αναπνοή 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   εισέρχεται  (μπαίνει) μέσα στο κύτταρο ή στον ζωντανό οργανισμό  αέριο οξυγόνο (Ο</a:t>
            </a:r>
            <a:r>
              <a:rPr lang="el-GR" baseline="-25000" dirty="0" smtClean="0"/>
              <a:t>2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εξέρχεται  (βγαίνει) από το κύτταρο ή ζωντανό οργανισμό  αέριο διοξείδιο του άνθρακα (</a:t>
            </a:r>
            <a:r>
              <a:rPr lang="en-US" dirty="0" smtClean="0"/>
              <a:t>C</a:t>
            </a:r>
            <a:r>
              <a:rPr lang="el-GR" dirty="0" smtClean="0"/>
              <a:t>Ο</a:t>
            </a:r>
            <a:r>
              <a:rPr lang="el-GR" baseline="-25000" dirty="0" smtClean="0"/>
              <a:t>2</a:t>
            </a:r>
            <a:r>
              <a:rPr lang="el-GR" dirty="0" smtClean="0"/>
              <a:t>) </a:t>
            </a:r>
          </a:p>
        </p:txBody>
      </p:sp>
      <p:cxnSp>
        <p:nvCxnSpPr>
          <p:cNvPr id="23" name="22 - Ευθεία γραμμή σύνδεσης"/>
          <p:cNvCxnSpPr/>
          <p:nvPr/>
        </p:nvCxnSpPr>
        <p:spPr>
          <a:xfrm rot="16200000" flipH="1">
            <a:off x="1393033" y="3393281"/>
            <a:ext cx="6858000" cy="7143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Ορθογώνιο"/>
          <p:cNvSpPr/>
          <p:nvPr/>
        </p:nvSpPr>
        <p:spPr>
          <a:xfrm>
            <a:off x="5500694" y="192880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την </a:t>
            </a:r>
            <a:r>
              <a:rPr lang="el-GR" b="1" dirty="0" smtClean="0"/>
              <a:t>κυτταρική αναπνοή</a:t>
            </a:r>
            <a:r>
              <a:rPr lang="el-GR" dirty="0" smtClean="0"/>
              <a:t> η τροφή ενώνεται με οξυγόνο και παράγεται διοξείδιο του άνθρακα, ενέργεια και νερό  </a:t>
            </a:r>
            <a:endParaRPr lang="el-GR" dirty="0"/>
          </a:p>
        </p:txBody>
      </p:sp>
      <p:sp>
        <p:nvSpPr>
          <p:cNvPr id="47" name="46 - TextBox"/>
          <p:cNvSpPr txBox="1"/>
          <p:nvPr/>
        </p:nvSpPr>
        <p:spPr>
          <a:xfrm>
            <a:off x="5000628" y="0"/>
            <a:ext cx="435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spc="600" dirty="0" smtClean="0">
                <a:solidFill>
                  <a:srgbClr val="FF0000"/>
                </a:solidFill>
              </a:rPr>
              <a:t>Κυτταρική Αναπνοή</a:t>
            </a:r>
            <a:endParaRPr lang="el-GR" sz="2800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  <p:bldP spid="11" grpId="0" animBg="1"/>
      <p:bldP spid="12" grpId="0"/>
      <p:bldP spid="13" grpId="0" animBg="1"/>
      <p:bldP spid="14" grpId="0"/>
      <p:bldP spid="1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/>
          <p:nvPr/>
        </p:nvSpPr>
        <p:spPr>
          <a:xfrm>
            <a:off x="357158" y="150017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Στα διάφορα ζώα και φυτά η αναπνοή μπορεί να γίνεται με διαφορετικούς τρόπους:     </a:t>
            </a:r>
          </a:p>
          <a:p>
            <a:endParaRPr lang="el-GR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928662" y="2428868"/>
            <a:ext cx="5857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el-GR" b="1" dirty="0" smtClean="0"/>
              <a:t>Παράδειγμα</a:t>
            </a:r>
            <a:r>
              <a:rPr lang="el-GR" dirty="0" smtClean="0"/>
              <a:t> με διαφορετικούς μηχανισμούς αναπνέει το ψάρι ,  μέσα στη θάλασσα και διαφορετικά ένα χερσαίο ζώο (δηλαδή ζώο που ζει στη στεριά)</a:t>
            </a:r>
            <a:endParaRPr lang="el-GR" dirty="0"/>
          </a:p>
        </p:txBody>
      </p:sp>
      <p:pic>
        <p:nvPicPr>
          <p:cNvPr id="1026" name="Picture 2" descr="https://pride.gr/wp-content/uploads/2024/02/tuna-fish-e170884996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467" y="4429132"/>
            <a:ext cx="330053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Έλλειψη"/>
          <p:cNvSpPr/>
          <p:nvPr/>
        </p:nvSpPr>
        <p:spPr>
          <a:xfrm>
            <a:off x="1847832" y="304794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2000232" y="320034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1785918" y="367659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714348" y="346227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1276328" y="315747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985806" y="330987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1138206" y="346227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1142976" y="296221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1104880" y="24859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1257280" y="26383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1409680" y="27907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1562080" y="29431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1714480" y="30955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1423958" y="32479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1576358" y="34003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Ελεύθερη σχεδίαση"/>
          <p:cNvSpPr/>
          <p:nvPr/>
        </p:nvSpPr>
        <p:spPr>
          <a:xfrm>
            <a:off x="462365" y="2237949"/>
            <a:ext cx="1517552" cy="1589809"/>
          </a:xfrm>
          <a:custGeom>
            <a:avLst/>
            <a:gdLst>
              <a:gd name="connsiteX0" fmla="*/ 322597 w 1517552"/>
              <a:gd name="connsiteY0" fmla="*/ 0 h 1589809"/>
              <a:gd name="connsiteX1" fmla="*/ 291424 w 1517552"/>
              <a:gd name="connsiteY1" fmla="*/ 20781 h 1589809"/>
              <a:gd name="connsiteX2" fmla="*/ 270643 w 1517552"/>
              <a:gd name="connsiteY2" fmla="*/ 72736 h 1589809"/>
              <a:gd name="connsiteX3" fmla="*/ 229079 w 1517552"/>
              <a:gd name="connsiteY3" fmla="*/ 145472 h 1589809"/>
              <a:gd name="connsiteX4" fmla="*/ 218688 w 1517552"/>
              <a:gd name="connsiteY4" fmla="*/ 218209 h 1589809"/>
              <a:gd name="connsiteX5" fmla="*/ 177124 w 1517552"/>
              <a:gd name="connsiteY5" fmla="*/ 301336 h 1589809"/>
              <a:gd name="connsiteX6" fmla="*/ 145952 w 1517552"/>
              <a:gd name="connsiteY6" fmla="*/ 384463 h 1589809"/>
              <a:gd name="connsiteX7" fmla="*/ 135561 w 1517552"/>
              <a:gd name="connsiteY7" fmla="*/ 426027 h 1589809"/>
              <a:gd name="connsiteX8" fmla="*/ 114779 w 1517552"/>
              <a:gd name="connsiteY8" fmla="*/ 498763 h 1589809"/>
              <a:gd name="connsiteX9" fmla="*/ 104388 w 1517552"/>
              <a:gd name="connsiteY9" fmla="*/ 561109 h 1589809"/>
              <a:gd name="connsiteX10" fmla="*/ 83606 w 1517552"/>
              <a:gd name="connsiteY10" fmla="*/ 623454 h 1589809"/>
              <a:gd name="connsiteX11" fmla="*/ 62824 w 1517552"/>
              <a:gd name="connsiteY11" fmla="*/ 716972 h 1589809"/>
              <a:gd name="connsiteX12" fmla="*/ 42043 w 1517552"/>
              <a:gd name="connsiteY12" fmla="*/ 945572 h 1589809"/>
              <a:gd name="connsiteX13" fmla="*/ 73215 w 1517552"/>
              <a:gd name="connsiteY13" fmla="*/ 1267691 h 1589809"/>
              <a:gd name="connsiteX14" fmla="*/ 104388 w 1517552"/>
              <a:gd name="connsiteY14" fmla="*/ 1340427 h 1589809"/>
              <a:gd name="connsiteX15" fmla="*/ 145952 w 1517552"/>
              <a:gd name="connsiteY15" fmla="*/ 1413163 h 1589809"/>
              <a:gd name="connsiteX16" fmla="*/ 208297 w 1517552"/>
              <a:gd name="connsiteY16" fmla="*/ 1423554 h 1589809"/>
              <a:gd name="connsiteX17" fmla="*/ 301815 w 1517552"/>
              <a:gd name="connsiteY17" fmla="*/ 1444336 h 1589809"/>
              <a:gd name="connsiteX18" fmla="*/ 384943 w 1517552"/>
              <a:gd name="connsiteY18" fmla="*/ 1465118 h 1589809"/>
              <a:gd name="connsiteX19" fmla="*/ 457679 w 1517552"/>
              <a:gd name="connsiteY19" fmla="*/ 1475509 h 1589809"/>
              <a:gd name="connsiteX20" fmla="*/ 520024 w 1517552"/>
              <a:gd name="connsiteY20" fmla="*/ 1517072 h 1589809"/>
              <a:gd name="connsiteX21" fmla="*/ 571979 w 1517552"/>
              <a:gd name="connsiteY21" fmla="*/ 1527463 h 1589809"/>
              <a:gd name="connsiteX22" fmla="*/ 665497 w 1517552"/>
              <a:gd name="connsiteY22" fmla="*/ 1558636 h 1589809"/>
              <a:gd name="connsiteX23" fmla="*/ 852534 w 1517552"/>
              <a:gd name="connsiteY23" fmla="*/ 1589809 h 1589809"/>
              <a:gd name="connsiteX24" fmla="*/ 998006 w 1517552"/>
              <a:gd name="connsiteY24" fmla="*/ 1569027 h 1589809"/>
              <a:gd name="connsiteX25" fmla="*/ 1060352 w 1517552"/>
              <a:gd name="connsiteY25" fmla="*/ 1527463 h 1589809"/>
              <a:gd name="connsiteX26" fmla="*/ 1091524 w 1517552"/>
              <a:gd name="connsiteY26" fmla="*/ 1517072 h 1589809"/>
              <a:gd name="connsiteX27" fmla="*/ 1101915 w 1517552"/>
              <a:gd name="connsiteY27" fmla="*/ 1485900 h 1589809"/>
              <a:gd name="connsiteX28" fmla="*/ 1216215 w 1517552"/>
              <a:gd name="connsiteY28" fmla="*/ 1392381 h 1589809"/>
              <a:gd name="connsiteX29" fmla="*/ 1257779 w 1517552"/>
              <a:gd name="connsiteY29" fmla="*/ 1309254 h 1589809"/>
              <a:gd name="connsiteX30" fmla="*/ 1330515 w 1517552"/>
              <a:gd name="connsiteY30" fmla="*/ 1278081 h 1589809"/>
              <a:gd name="connsiteX31" fmla="*/ 1361688 w 1517552"/>
              <a:gd name="connsiteY31" fmla="*/ 1246909 h 1589809"/>
              <a:gd name="connsiteX32" fmla="*/ 1424034 w 1517552"/>
              <a:gd name="connsiteY32" fmla="*/ 1205345 h 1589809"/>
              <a:gd name="connsiteX33" fmla="*/ 1455206 w 1517552"/>
              <a:gd name="connsiteY33" fmla="*/ 1153391 h 1589809"/>
              <a:gd name="connsiteX34" fmla="*/ 1465597 w 1517552"/>
              <a:gd name="connsiteY34" fmla="*/ 1122218 h 1589809"/>
              <a:gd name="connsiteX35" fmla="*/ 1486379 w 1517552"/>
              <a:gd name="connsiteY35" fmla="*/ 1091045 h 1589809"/>
              <a:gd name="connsiteX36" fmla="*/ 1517552 w 1517552"/>
              <a:gd name="connsiteY36" fmla="*/ 1018309 h 1589809"/>
              <a:gd name="connsiteX37" fmla="*/ 1496770 w 1517552"/>
              <a:gd name="connsiteY37" fmla="*/ 696191 h 1589809"/>
              <a:gd name="connsiteX38" fmla="*/ 1455206 w 1517552"/>
              <a:gd name="connsiteY38" fmla="*/ 633845 h 1589809"/>
              <a:gd name="connsiteX39" fmla="*/ 1434424 w 1517552"/>
              <a:gd name="connsiteY39" fmla="*/ 592281 h 1589809"/>
              <a:gd name="connsiteX40" fmla="*/ 1403252 w 1517552"/>
              <a:gd name="connsiteY40" fmla="*/ 540327 h 1589809"/>
              <a:gd name="connsiteX41" fmla="*/ 1392861 w 1517552"/>
              <a:gd name="connsiteY41" fmla="*/ 509154 h 1589809"/>
              <a:gd name="connsiteX42" fmla="*/ 1361688 w 1517552"/>
              <a:gd name="connsiteY42" fmla="*/ 477981 h 1589809"/>
              <a:gd name="connsiteX43" fmla="*/ 1340906 w 1517552"/>
              <a:gd name="connsiteY43" fmla="*/ 446809 h 1589809"/>
              <a:gd name="connsiteX44" fmla="*/ 1309734 w 1517552"/>
              <a:gd name="connsiteY44" fmla="*/ 384463 h 1589809"/>
              <a:gd name="connsiteX45" fmla="*/ 1299343 w 1517552"/>
              <a:gd name="connsiteY45" fmla="*/ 353291 h 1589809"/>
              <a:gd name="connsiteX46" fmla="*/ 1268170 w 1517552"/>
              <a:gd name="connsiteY46" fmla="*/ 322118 h 1589809"/>
              <a:gd name="connsiteX47" fmla="*/ 1236997 w 1517552"/>
              <a:gd name="connsiteY47" fmla="*/ 270163 h 1589809"/>
              <a:gd name="connsiteX48" fmla="*/ 1216215 w 1517552"/>
              <a:gd name="connsiteY48" fmla="*/ 238991 h 1589809"/>
              <a:gd name="connsiteX49" fmla="*/ 1153870 w 1517552"/>
              <a:gd name="connsiteY49" fmla="*/ 207818 h 1589809"/>
              <a:gd name="connsiteX50" fmla="*/ 1060352 w 1517552"/>
              <a:gd name="connsiteY50" fmla="*/ 124691 h 1589809"/>
              <a:gd name="connsiteX51" fmla="*/ 1029179 w 1517552"/>
              <a:gd name="connsiteY51" fmla="*/ 114300 h 1589809"/>
              <a:gd name="connsiteX52" fmla="*/ 998006 w 1517552"/>
              <a:gd name="connsiteY52" fmla="*/ 83127 h 1589809"/>
              <a:gd name="connsiteX53" fmla="*/ 966834 w 1517552"/>
              <a:gd name="connsiteY53" fmla="*/ 72736 h 1589809"/>
              <a:gd name="connsiteX54" fmla="*/ 925270 w 1517552"/>
              <a:gd name="connsiteY54" fmla="*/ 51954 h 1589809"/>
              <a:gd name="connsiteX55" fmla="*/ 873315 w 1517552"/>
              <a:gd name="connsiteY55" fmla="*/ 20781 h 1589809"/>
              <a:gd name="connsiteX56" fmla="*/ 769406 w 1517552"/>
              <a:gd name="connsiteY56" fmla="*/ 0 h 1589809"/>
              <a:gd name="connsiteX57" fmla="*/ 592761 w 1517552"/>
              <a:gd name="connsiteY57" fmla="*/ 10391 h 1589809"/>
              <a:gd name="connsiteX58" fmla="*/ 457679 w 1517552"/>
              <a:gd name="connsiteY58" fmla="*/ 31172 h 1589809"/>
              <a:gd name="connsiteX59" fmla="*/ 312206 w 1517552"/>
              <a:gd name="connsiteY59" fmla="*/ 20781 h 1589809"/>
              <a:gd name="connsiteX60" fmla="*/ 322597 w 1517552"/>
              <a:gd name="connsiteY60" fmla="*/ 0 h 158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17552" h="1589809">
                <a:moveTo>
                  <a:pt x="322597" y="0"/>
                </a:moveTo>
                <a:cubicBezTo>
                  <a:pt x="319133" y="0"/>
                  <a:pt x="298683" y="10619"/>
                  <a:pt x="291424" y="20781"/>
                </a:cubicBezTo>
                <a:cubicBezTo>
                  <a:pt x="280583" y="35959"/>
                  <a:pt x="278218" y="55691"/>
                  <a:pt x="270643" y="72736"/>
                </a:cubicBezTo>
                <a:cubicBezTo>
                  <a:pt x="253066" y="112286"/>
                  <a:pt x="251367" y="112041"/>
                  <a:pt x="229079" y="145472"/>
                </a:cubicBezTo>
                <a:cubicBezTo>
                  <a:pt x="225615" y="169718"/>
                  <a:pt x="226433" y="194974"/>
                  <a:pt x="218688" y="218209"/>
                </a:cubicBezTo>
                <a:cubicBezTo>
                  <a:pt x="208891" y="247599"/>
                  <a:pt x="177124" y="301336"/>
                  <a:pt x="177124" y="301336"/>
                </a:cubicBezTo>
                <a:cubicBezTo>
                  <a:pt x="150773" y="433103"/>
                  <a:pt x="186085" y="290820"/>
                  <a:pt x="145952" y="384463"/>
                </a:cubicBezTo>
                <a:cubicBezTo>
                  <a:pt x="140326" y="397589"/>
                  <a:pt x="139319" y="412249"/>
                  <a:pt x="135561" y="426027"/>
                </a:cubicBezTo>
                <a:cubicBezTo>
                  <a:pt x="128926" y="450354"/>
                  <a:pt x="120449" y="474193"/>
                  <a:pt x="114779" y="498763"/>
                </a:cubicBezTo>
                <a:cubicBezTo>
                  <a:pt x="110041" y="519292"/>
                  <a:pt x="109498" y="540669"/>
                  <a:pt x="104388" y="561109"/>
                </a:cubicBezTo>
                <a:cubicBezTo>
                  <a:pt x="99075" y="582361"/>
                  <a:pt x="89250" y="602288"/>
                  <a:pt x="83606" y="623454"/>
                </a:cubicBezTo>
                <a:cubicBezTo>
                  <a:pt x="75378" y="654309"/>
                  <a:pt x="69751" y="685799"/>
                  <a:pt x="62824" y="716972"/>
                </a:cubicBezTo>
                <a:cubicBezTo>
                  <a:pt x="59369" y="751523"/>
                  <a:pt x="42043" y="919021"/>
                  <a:pt x="42043" y="945572"/>
                </a:cubicBezTo>
                <a:cubicBezTo>
                  <a:pt x="42043" y="1232742"/>
                  <a:pt x="0" y="1157863"/>
                  <a:pt x="73215" y="1267691"/>
                </a:cubicBezTo>
                <a:cubicBezTo>
                  <a:pt x="94841" y="1354193"/>
                  <a:pt x="68508" y="1268667"/>
                  <a:pt x="104388" y="1340427"/>
                </a:cubicBezTo>
                <a:cubicBezTo>
                  <a:pt x="118387" y="1368424"/>
                  <a:pt x="111162" y="1393835"/>
                  <a:pt x="145952" y="1413163"/>
                </a:cubicBezTo>
                <a:cubicBezTo>
                  <a:pt x="164369" y="1423395"/>
                  <a:pt x="187638" y="1419422"/>
                  <a:pt x="208297" y="1423554"/>
                </a:cubicBezTo>
                <a:cubicBezTo>
                  <a:pt x="239610" y="1429817"/>
                  <a:pt x="270731" y="1437022"/>
                  <a:pt x="301815" y="1444336"/>
                </a:cubicBezTo>
                <a:cubicBezTo>
                  <a:pt x="329618" y="1450878"/>
                  <a:pt x="356936" y="1459516"/>
                  <a:pt x="384943" y="1465118"/>
                </a:cubicBezTo>
                <a:cubicBezTo>
                  <a:pt x="408959" y="1469921"/>
                  <a:pt x="433434" y="1472045"/>
                  <a:pt x="457679" y="1475509"/>
                </a:cubicBezTo>
                <a:cubicBezTo>
                  <a:pt x="478461" y="1489363"/>
                  <a:pt x="495533" y="1512174"/>
                  <a:pt x="520024" y="1517072"/>
                </a:cubicBezTo>
                <a:cubicBezTo>
                  <a:pt x="537342" y="1520536"/>
                  <a:pt x="555063" y="1522388"/>
                  <a:pt x="571979" y="1527463"/>
                </a:cubicBezTo>
                <a:cubicBezTo>
                  <a:pt x="663445" y="1554903"/>
                  <a:pt x="585740" y="1542684"/>
                  <a:pt x="665497" y="1558636"/>
                </a:cubicBezTo>
                <a:cubicBezTo>
                  <a:pt x="759858" y="1577508"/>
                  <a:pt x="769312" y="1577920"/>
                  <a:pt x="852534" y="1589809"/>
                </a:cubicBezTo>
                <a:cubicBezTo>
                  <a:pt x="901025" y="1582882"/>
                  <a:pt x="951089" y="1583102"/>
                  <a:pt x="998006" y="1569027"/>
                </a:cubicBezTo>
                <a:cubicBezTo>
                  <a:pt x="1021929" y="1561850"/>
                  <a:pt x="1036657" y="1535362"/>
                  <a:pt x="1060352" y="1527463"/>
                </a:cubicBezTo>
                <a:lnTo>
                  <a:pt x="1091524" y="1517072"/>
                </a:lnTo>
                <a:cubicBezTo>
                  <a:pt x="1094988" y="1506681"/>
                  <a:pt x="1095191" y="1494546"/>
                  <a:pt x="1101915" y="1485900"/>
                </a:cubicBezTo>
                <a:cubicBezTo>
                  <a:pt x="1146614" y="1428430"/>
                  <a:pt x="1160999" y="1425511"/>
                  <a:pt x="1216215" y="1392381"/>
                </a:cubicBezTo>
                <a:cubicBezTo>
                  <a:pt x="1226339" y="1362011"/>
                  <a:pt x="1233241" y="1333792"/>
                  <a:pt x="1257779" y="1309254"/>
                </a:cubicBezTo>
                <a:cubicBezTo>
                  <a:pt x="1270618" y="1296415"/>
                  <a:pt x="1311886" y="1284291"/>
                  <a:pt x="1330515" y="1278081"/>
                </a:cubicBezTo>
                <a:cubicBezTo>
                  <a:pt x="1340906" y="1267690"/>
                  <a:pt x="1350089" y="1255931"/>
                  <a:pt x="1361688" y="1246909"/>
                </a:cubicBezTo>
                <a:cubicBezTo>
                  <a:pt x="1381404" y="1231575"/>
                  <a:pt x="1424034" y="1205345"/>
                  <a:pt x="1424034" y="1205345"/>
                </a:cubicBezTo>
                <a:cubicBezTo>
                  <a:pt x="1434425" y="1188027"/>
                  <a:pt x="1446174" y="1171455"/>
                  <a:pt x="1455206" y="1153391"/>
                </a:cubicBezTo>
                <a:cubicBezTo>
                  <a:pt x="1460104" y="1143594"/>
                  <a:pt x="1460699" y="1132015"/>
                  <a:pt x="1465597" y="1122218"/>
                </a:cubicBezTo>
                <a:cubicBezTo>
                  <a:pt x="1471182" y="1111048"/>
                  <a:pt x="1480183" y="1101888"/>
                  <a:pt x="1486379" y="1091045"/>
                </a:cubicBezTo>
                <a:cubicBezTo>
                  <a:pt x="1506923" y="1055093"/>
                  <a:pt x="1505894" y="1053281"/>
                  <a:pt x="1517552" y="1018309"/>
                </a:cubicBezTo>
                <a:cubicBezTo>
                  <a:pt x="1510625" y="910936"/>
                  <a:pt x="1506227" y="803370"/>
                  <a:pt x="1496770" y="696191"/>
                </a:cubicBezTo>
                <a:cubicBezTo>
                  <a:pt x="1493180" y="655501"/>
                  <a:pt x="1478765" y="666828"/>
                  <a:pt x="1455206" y="633845"/>
                </a:cubicBezTo>
                <a:cubicBezTo>
                  <a:pt x="1446203" y="621240"/>
                  <a:pt x="1441947" y="605822"/>
                  <a:pt x="1434424" y="592281"/>
                </a:cubicBezTo>
                <a:cubicBezTo>
                  <a:pt x="1424616" y="574626"/>
                  <a:pt x="1412284" y="558391"/>
                  <a:pt x="1403252" y="540327"/>
                </a:cubicBezTo>
                <a:cubicBezTo>
                  <a:pt x="1398354" y="530530"/>
                  <a:pt x="1398937" y="518268"/>
                  <a:pt x="1392861" y="509154"/>
                </a:cubicBezTo>
                <a:cubicBezTo>
                  <a:pt x="1384710" y="496927"/>
                  <a:pt x="1371096" y="489270"/>
                  <a:pt x="1361688" y="477981"/>
                </a:cubicBezTo>
                <a:cubicBezTo>
                  <a:pt x="1353693" y="468387"/>
                  <a:pt x="1347833" y="457200"/>
                  <a:pt x="1340906" y="446809"/>
                </a:cubicBezTo>
                <a:cubicBezTo>
                  <a:pt x="1314789" y="368458"/>
                  <a:pt x="1350018" y="465032"/>
                  <a:pt x="1309734" y="384463"/>
                </a:cubicBezTo>
                <a:cubicBezTo>
                  <a:pt x="1304836" y="374667"/>
                  <a:pt x="1305419" y="362404"/>
                  <a:pt x="1299343" y="353291"/>
                </a:cubicBezTo>
                <a:cubicBezTo>
                  <a:pt x="1291192" y="341064"/>
                  <a:pt x="1276987" y="333874"/>
                  <a:pt x="1268170" y="322118"/>
                </a:cubicBezTo>
                <a:cubicBezTo>
                  <a:pt x="1256052" y="305961"/>
                  <a:pt x="1247701" y="287290"/>
                  <a:pt x="1236997" y="270163"/>
                </a:cubicBezTo>
                <a:cubicBezTo>
                  <a:pt x="1230378" y="259573"/>
                  <a:pt x="1225045" y="247821"/>
                  <a:pt x="1216215" y="238991"/>
                </a:cubicBezTo>
                <a:cubicBezTo>
                  <a:pt x="1196071" y="218847"/>
                  <a:pt x="1179225" y="216270"/>
                  <a:pt x="1153870" y="207818"/>
                </a:cubicBezTo>
                <a:cubicBezTo>
                  <a:pt x="1126331" y="180279"/>
                  <a:pt x="1097437" y="143233"/>
                  <a:pt x="1060352" y="124691"/>
                </a:cubicBezTo>
                <a:cubicBezTo>
                  <a:pt x="1050555" y="119793"/>
                  <a:pt x="1039570" y="117764"/>
                  <a:pt x="1029179" y="114300"/>
                </a:cubicBezTo>
                <a:cubicBezTo>
                  <a:pt x="1018788" y="103909"/>
                  <a:pt x="1010233" y="91278"/>
                  <a:pt x="998006" y="83127"/>
                </a:cubicBezTo>
                <a:cubicBezTo>
                  <a:pt x="988893" y="77051"/>
                  <a:pt x="976901" y="77051"/>
                  <a:pt x="966834" y="72736"/>
                </a:cubicBezTo>
                <a:cubicBezTo>
                  <a:pt x="952596" y="66634"/>
                  <a:pt x="938811" y="59477"/>
                  <a:pt x="925270" y="51954"/>
                </a:cubicBezTo>
                <a:cubicBezTo>
                  <a:pt x="907615" y="42146"/>
                  <a:pt x="891771" y="28983"/>
                  <a:pt x="873315" y="20781"/>
                </a:cubicBezTo>
                <a:cubicBezTo>
                  <a:pt x="854718" y="12516"/>
                  <a:pt x="781801" y="2066"/>
                  <a:pt x="769406" y="0"/>
                </a:cubicBezTo>
                <a:cubicBezTo>
                  <a:pt x="710524" y="3464"/>
                  <a:pt x="651452" y="4522"/>
                  <a:pt x="592761" y="10391"/>
                </a:cubicBezTo>
                <a:cubicBezTo>
                  <a:pt x="547430" y="14924"/>
                  <a:pt x="503205" y="29486"/>
                  <a:pt x="457679" y="31172"/>
                </a:cubicBezTo>
                <a:cubicBezTo>
                  <a:pt x="409098" y="32971"/>
                  <a:pt x="360726" y="23814"/>
                  <a:pt x="312206" y="20781"/>
                </a:cubicBezTo>
                <a:cubicBezTo>
                  <a:pt x="305292" y="20349"/>
                  <a:pt x="326061" y="0"/>
                  <a:pt x="322597" y="0"/>
                </a:cubicBez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Ελεύθερη σχεδίαση"/>
          <p:cNvSpPr/>
          <p:nvPr/>
        </p:nvSpPr>
        <p:spPr>
          <a:xfrm>
            <a:off x="1000100" y="2857496"/>
            <a:ext cx="344671" cy="333893"/>
          </a:xfrm>
          <a:custGeom>
            <a:avLst/>
            <a:gdLst>
              <a:gd name="connsiteX0" fmla="*/ 62346 w 344671"/>
              <a:gd name="connsiteY0" fmla="*/ 8659 h 333893"/>
              <a:gd name="connsiteX1" fmla="*/ 41564 w 344671"/>
              <a:gd name="connsiteY1" fmla="*/ 71005 h 333893"/>
              <a:gd name="connsiteX2" fmla="*/ 31173 w 344671"/>
              <a:gd name="connsiteY2" fmla="*/ 102177 h 333893"/>
              <a:gd name="connsiteX3" fmla="*/ 0 w 344671"/>
              <a:gd name="connsiteY3" fmla="*/ 185305 h 333893"/>
              <a:gd name="connsiteX4" fmla="*/ 20782 w 344671"/>
              <a:gd name="connsiteY4" fmla="*/ 299605 h 333893"/>
              <a:gd name="connsiteX5" fmla="*/ 41564 w 344671"/>
              <a:gd name="connsiteY5" fmla="*/ 330777 h 333893"/>
              <a:gd name="connsiteX6" fmla="*/ 218210 w 344671"/>
              <a:gd name="connsiteY6" fmla="*/ 309995 h 333893"/>
              <a:gd name="connsiteX7" fmla="*/ 270164 w 344671"/>
              <a:gd name="connsiteY7" fmla="*/ 258041 h 333893"/>
              <a:gd name="connsiteX8" fmla="*/ 301337 w 344671"/>
              <a:gd name="connsiteY8" fmla="*/ 237259 h 333893"/>
              <a:gd name="connsiteX9" fmla="*/ 342900 w 344671"/>
              <a:gd name="connsiteY9" fmla="*/ 164523 h 333893"/>
              <a:gd name="connsiteX10" fmla="*/ 332510 w 344671"/>
              <a:gd name="connsiteY10" fmla="*/ 122959 h 333893"/>
              <a:gd name="connsiteX11" fmla="*/ 311728 w 344671"/>
              <a:gd name="connsiteY11" fmla="*/ 60614 h 333893"/>
              <a:gd name="connsiteX12" fmla="*/ 280555 w 344671"/>
              <a:gd name="connsiteY12" fmla="*/ 50223 h 333893"/>
              <a:gd name="connsiteX13" fmla="*/ 249382 w 344671"/>
              <a:gd name="connsiteY13" fmla="*/ 29441 h 333893"/>
              <a:gd name="connsiteX14" fmla="*/ 187037 w 344671"/>
              <a:gd name="connsiteY14" fmla="*/ 19050 h 333893"/>
              <a:gd name="connsiteX15" fmla="*/ 62346 w 344671"/>
              <a:gd name="connsiteY15" fmla="*/ 8659 h 33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671" h="333893">
                <a:moveTo>
                  <a:pt x="62346" y="8659"/>
                </a:moveTo>
                <a:cubicBezTo>
                  <a:pt x="38101" y="17318"/>
                  <a:pt x="48491" y="50223"/>
                  <a:pt x="41564" y="71005"/>
                </a:cubicBezTo>
                <a:cubicBezTo>
                  <a:pt x="38100" y="81396"/>
                  <a:pt x="36071" y="92381"/>
                  <a:pt x="31173" y="102177"/>
                </a:cubicBezTo>
                <a:cubicBezTo>
                  <a:pt x="4004" y="156514"/>
                  <a:pt x="14148" y="128714"/>
                  <a:pt x="0" y="185305"/>
                </a:cubicBezTo>
                <a:cubicBezTo>
                  <a:pt x="6927" y="223405"/>
                  <a:pt x="10143" y="262370"/>
                  <a:pt x="20782" y="299605"/>
                </a:cubicBezTo>
                <a:cubicBezTo>
                  <a:pt x="24213" y="311613"/>
                  <a:pt x="29093" y="330121"/>
                  <a:pt x="41564" y="330777"/>
                </a:cubicBezTo>
                <a:cubicBezTo>
                  <a:pt x="100770" y="333893"/>
                  <a:pt x="159328" y="316922"/>
                  <a:pt x="218210" y="309995"/>
                </a:cubicBezTo>
                <a:cubicBezTo>
                  <a:pt x="301334" y="254580"/>
                  <a:pt x="200893" y="327312"/>
                  <a:pt x="270164" y="258041"/>
                </a:cubicBezTo>
                <a:cubicBezTo>
                  <a:pt x="278995" y="249210"/>
                  <a:pt x="290946" y="244186"/>
                  <a:pt x="301337" y="237259"/>
                </a:cubicBezTo>
                <a:cubicBezTo>
                  <a:pt x="311089" y="222631"/>
                  <a:pt x="340872" y="180750"/>
                  <a:pt x="342900" y="164523"/>
                </a:cubicBezTo>
                <a:cubicBezTo>
                  <a:pt x="344671" y="150352"/>
                  <a:pt x="336614" y="136638"/>
                  <a:pt x="332510" y="122959"/>
                </a:cubicBezTo>
                <a:cubicBezTo>
                  <a:pt x="326216" y="101977"/>
                  <a:pt x="332510" y="67541"/>
                  <a:pt x="311728" y="60614"/>
                </a:cubicBezTo>
                <a:cubicBezTo>
                  <a:pt x="301337" y="57150"/>
                  <a:pt x="290352" y="55121"/>
                  <a:pt x="280555" y="50223"/>
                </a:cubicBezTo>
                <a:cubicBezTo>
                  <a:pt x="269385" y="44638"/>
                  <a:pt x="261230" y="33390"/>
                  <a:pt x="249382" y="29441"/>
                </a:cubicBezTo>
                <a:cubicBezTo>
                  <a:pt x="229395" y="22779"/>
                  <a:pt x="207819" y="22514"/>
                  <a:pt x="187037" y="19050"/>
                </a:cubicBezTo>
                <a:cubicBezTo>
                  <a:pt x="65117" y="41217"/>
                  <a:pt x="86591" y="0"/>
                  <a:pt x="62346" y="865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Έλλειψη"/>
          <p:cNvSpPr/>
          <p:nvPr/>
        </p:nvSpPr>
        <p:spPr>
          <a:xfrm>
            <a:off x="642910" y="260502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2000232" y="346227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1214414" y="36051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Έλλειψη"/>
          <p:cNvSpPr/>
          <p:nvPr/>
        </p:nvSpPr>
        <p:spPr>
          <a:xfrm>
            <a:off x="1571604" y="239070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Έλλειψη"/>
          <p:cNvSpPr/>
          <p:nvPr/>
        </p:nvSpPr>
        <p:spPr>
          <a:xfrm>
            <a:off x="2285984" y="331940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39 - Έλλειψη"/>
          <p:cNvSpPr/>
          <p:nvPr/>
        </p:nvSpPr>
        <p:spPr>
          <a:xfrm>
            <a:off x="1662090" y="267646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Έλλειψη"/>
          <p:cNvSpPr/>
          <p:nvPr/>
        </p:nvSpPr>
        <p:spPr>
          <a:xfrm>
            <a:off x="1142976" y="181920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947710" y="317652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Έλλειψη"/>
          <p:cNvSpPr/>
          <p:nvPr/>
        </p:nvSpPr>
        <p:spPr>
          <a:xfrm>
            <a:off x="1857356" y="310508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Έλλειψη"/>
          <p:cNvSpPr/>
          <p:nvPr/>
        </p:nvSpPr>
        <p:spPr>
          <a:xfrm>
            <a:off x="2357422" y="289077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Έλλειψη"/>
          <p:cNvSpPr/>
          <p:nvPr/>
        </p:nvSpPr>
        <p:spPr>
          <a:xfrm>
            <a:off x="500034" y="275742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Έλλειψη"/>
          <p:cNvSpPr/>
          <p:nvPr/>
        </p:nvSpPr>
        <p:spPr>
          <a:xfrm>
            <a:off x="652434" y="303365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Έλλειψη"/>
          <p:cNvSpPr/>
          <p:nvPr/>
        </p:nvSpPr>
        <p:spPr>
          <a:xfrm>
            <a:off x="1504920" y="317652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Έλλειψη"/>
          <p:cNvSpPr/>
          <p:nvPr/>
        </p:nvSpPr>
        <p:spPr>
          <a:xfrm>
            <a:off x="2509822" y="304317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1928794" y="239070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500034" y="37480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428596" y="1000108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σχήμα οι κουκίδες δείχνουν μια ουσία (ένα υλικό </a:t>
            </a:r>
            <a:r>
              <a:rPr lang="el-GR" dirty="0" err="1" smtClean="0"/>
              <a:t>π.χ</a:t>
            </a:r>
            <a:r>
              <a:rPr lang="el-GR" dirty="0" smtClean="0"/>
              <a:t> οξυγόνο, τροφή, διοξείδιο του άνθρακα κ.α.)</a:t>
            </a:r>
            <a:endParaRPr lang="el-GR" dirty="0"/>
          </a:p>
        </p:txBody>
      </p:sp>
      <p:sp>
        <p:nvSpPr>
          <p:cNvPr id="52" name="51 - TextBox"/>
          <p:cNvSpPr txBox="1"/>
          <p:nvPr/>
        </p:nvSpPr>
        <p:spPr>
          <a:xfrm>
            <a:off x="2786050" y="250030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Έξω από το κύτταρο υπάρχει  μικρότερη ποσότητα ουσίας,  σε σχέση με την ουσία που υπάρχει μέσα στο κύτταρο </a:t>
            </a:r>
            <a:endParaRPr lang="el-GR" dirty="0"/>
          </a:p>
        </p:txBody>
      </p:sp>
      <p:sp>
        <p:nvSpPr>
          <p:cNvPr id="53" name="52 - Ορθογώνιο"/>
          <p:cNvSpPr/>
          <p:nvPr/>
        </p:nvSpPr>
        <p:spPr>
          <a:xfrm>
            <a:off x="3214678" y="0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Διάχυση </a:t>
            </a:r>
            <a:endParaRPr lang="el-GR" sz="2800" dirty="0"/>
          </a:p>
        </p:txBody>
      </p:sp>
      <p:sp>
        <p:nvSpPr>
          <p:cNvPr id="54" name="53 - Ορθογώνιο"/>
          <p:cNvSpPr/>
          <p:nvPr/>
        </p:nvSpPr>
        <p:spPr>
          <a:xfrm>
            <a:off x="1928794" y="435769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Άρα</a:t>
            </a:r>
            <a:r>
              <a:rPr lang="el-GR" dirty="0" smtClean="0"/>
              <a:t> η ουσία που είναι μέσα στο κύτταρο θα βγει έξω από  το κύτταρο  με </a:t>
            </a:r>
            <a:r>
              <a:rPr lang="el-GR" b="1" dirty="0" smtClean="0"/>
              <a:t>διάχυση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5" name="54 - Βέλος προς τα κάτω"/>
          <p:cNvSpPr/>
          <p:nvPr/>
        </p:nvSpPr>
        <p:spPr>
          <a:xfrm rot="19253771">
            <a:off x="1667072" y="3065914"/>
            <a:ext cx="285752" cy="857256"/>
          </a:xfrm>
          <a:prstGeom prst="downArrow">
            <a:avLst>
              <a:gd name="adj1" fmla="val 26033"/>
              <a:gd name="adj2" fmla="val 3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4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85720" y="42860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Γενικά χημική αντίδραση είναι μια διαδικασία κατά την οποία κάποιες ουσίες αντιδρούν μεταξύ τους και στη συνέχεια παράγονται κάποιες άλλες ουσίες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8596" y="22145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 , 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85720" y="3711363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500298" y="3782801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3357554" y="3998703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3643306" y="3571876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072198" y="3782801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7286644" y="3782801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2071670" y="371136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000892" y="371136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95443" y="3065318"/>
            <a:ext cx="8411598" cy="1693718"/>
          </a:xfrm>
          <a:custGeom>
            <a:avLst/>
            <a:gdLst>
              <a:gd name="connsiteX0" fmla="*/ 1016384 w 8411598"/>
              <a:gd name="connsiteY0" fmla="*/ 197427 h 1693718"/>
              <a:gd name="connsiteX1" fmla="*/ 902084 w 8411598"/>
              <a:gd name="connsiteY1" fmla="*/ 228600 h 1693718"/>
              <a:gd name="connsiteX2" fmla="*/ 818957 w 8411598"/>
              <a:gd name="connsiteY2" fmla="*/ 238991 h 1693718"/>
              <a:gd name="connsiteX3" fmla="*/ 663093 w 8411598"/>
              <a:gd name="connsiteY3" fmla="*/ 270164 h 1693718"/>
              <a:gd name="connsiteX4" fmla="*/ 621530 w 8411598"/>
              <a:gd name="connsiteY4" fmla="*/ 290946 h 1693718"/>
              <a:gd name="connsiteX5" fmla="*/ 548793 w 8411598"/>
              <a:gd name="connsiteY5" fmla="*/ 311727 h 1693718"/>
              <a:gd name="connsiteX6" fmla="*/ 517621 w 8411598"/>
              <a:gd name="connsiteY6" fmla="*/ 322118 h 1693718"/>
              <a:gd name="connsiteX7" fmla="*/ 413712 w 8411598"/>
              <a:gd name="connsiteY7" fmla="*/ 363682 h 1693718"/>
              <a:gd name="connsiteX8" fmla="*/ 309802 w 8411598"/>
              <a:gd name="connsiteY8" fmla="*/ 415637 h 1693718"/>
              <a:gd name="connsiteX9" fmla="*/ 278630 w 8411598"/>
              <a:gd name="connsiteY9" fmla="*/ 446809 h 1693718"/>
              <a:gd name="connsiteX10" fmla="*/ 247457 w 8411598"/>
              <a:gd name="connsiteY10" fmla="*/ 467591 h 1693718"/>
              <a:gd name="connsiteX11" fmla="*/ 174721 w 8411598"/>
              <a:gd name="connsiteY11" fmla="*/ 540327 h 1693718"/>
              <a:gd name="connsiteX12" fmla="*/ 164330 w 8411598"/>
              <a:gd name="connsiteY12" fmla="*/ 571500 h 1693718"/>
              <a:gd name="connsiteX13" fmla="*/ 122766 w 8411598"/>
              <a:gd name="connsiteY13" fmla="*/ 633846 h 1693718"/>
              <a:gd name="connsiteX14" fmla="*/ 101984 w 8411598"/>
              <a:gd name="connsiteY14" fmla="*/ 685800 h 1693718"/>
              <a:gd name="connsiteX15" fmla="*/ 70812 w 8411598"/>
              <a:gd name="connsiteY15" fmla="*/ 768927 h 1693718"/>
              <a:gd name="connsiteX16" fmla="*/ 60421 w 8411598"/>
              <a:gd name="connsiteY16" fmla="*/ 800100 h 1693718"/>
              <a:gd name="connsiteX17" fmla="*/ 18857 w 8411598"/>
              <a:gd name="connsiteY17" fmla="*/ 904009 h 1693718"/>
              <a:gd name="connsiteX18" fmla="*/ 29248 w 8411598"/>
              <a:gd name="connsiteY18" fmla="*/ 1205346 h 1693718"/>
              <a:gd name="connsiteX19" fmla="*/ 39639 w 8411598"/>
              <a:gd name="connsiteY19" fmla="*/ 1236518 h 1693718"/>
              <a:gd name="connsiteX20" fmla="*/ 60421 w 8411598"/>
              <a:gd name="connsiteY20" fmla="*/ 1267691 h 1693718"/>
              <a:gd name="connsiteX21" fmla="*/ 91593 w 8411598"/>
              <a:gd name="connsiteY21" fmla="*/ 1340427 h 1693718"/>
              <a:gd name="connsiteX22" fmla="*/ 101984 w 8411598"/>
              <a:gd name="connsiteY22" fmla="*/ 1371600 h 1693718"/>
              <a:gd name="connsiteX23" fmla="*/ 164330 w 8411598"/>
              <a:gd name="connsiteY23" fmla="*/ 1433946 h 1693718"/>
              <a:gd name="connsiteX24" fmla="*/ 226675 w 8411598"/>
              <a:gd name="connsiteY24" fmla="*/ 1485900 h 1693718"/>
              <a:gd name="connsiteX25" fmla="*/ 289021 w 8411598"/>
              <a:gd name="connsiteY25" fmla="*/ 1537855 h 1693718"/>
              <a:gd name="connsiteX26" fmla="*/ 320193 w 8411598"/>
              <a:gd name="connsiteY26" fmla="*/ 1548246 h 1693718"/>
              <a:gd name="connsiteX27" fmla="*/ 424102 w 8411598"/>
              <a:gd name="connsiteY27" fmla="*/ 1600200 h 1693718"/>
              <a:gd name="connsiteX28" fmla="*/ 465666 w 8411598"/>
              <a:gd name="connsiteY28" fmla="*/ 1620982 h 1693718"/>
              <a:gd name="connsiteX29" fmla="*/ 569575 w 8411598"/>
              <a:gd name="connsiteY29" fmla="*/ 1652155 h 1693718"/>
              <a:gd name="connsiteX30" fmla="*/ 902084 w 8411598"/>
              <a:gd name="connsiteY30" fmla="*/ 1693718 h 1693718"/>
              <a:gd name="connsiteX31" fmla="*/ 1369675 w 8411598"/>
              <a:gd name="connsiteY31" fmla="*/ 1662546 h 1693718"/>
              <a:gd name="connsiteX32" fmla="*/ 1483975 w 8411598"/>
              <a:gd name="connsiteY32" fmla="*/ 1641764 h 1693718"/>
              <a:gd name="connsiteX33" fmla="*/ 1629448 w 8411598"/>
              <a:gd name="connsiteY33" fmla="*/ 1620982 h 1693718"/>
              <a:gd name="connsiteX34" fmla="*/ 1878830 w 8411598"/>
              <a:gd name="connsiteY34" fmla="*/ 1579418 h 1693718"/>
              <a:gd name="connsiteX35" fmla="*/ 2304857 w 8411598"/>
              <a:gd name="connsiteY35" fmla="*/ 1527464 h 1693718"/>
              <a:gd name="connsiteX36" fmla="*/ 2533457 w 8411598"/>
              <a:gd name="connsiteY36" fmla="*/ 1485900 h 1693718"/>
              <a:gd name="connsiteX37" fmla="*/ 2762057 w 8411598"/>
              <a:gd name="connsiteY37" fmla="*/ 1454727 h 1693718"/>
              <a:gd name="connsiteX38" fmla="*/ 3032221 w 8411598"/>
              <a:gd name="connsiteY38" fmla="*/ 1413164 h 1693718"/>
              <a:gd name="connsiteX39" fmla="*/ 3354339 w 8411598"/>
              <a:gd name="connsiteY39" fmla="*/ 1350818 h 1693718"/>
              <a:gd name="connsiteX40" fmla="*/ 3582939 w 8411598"/>
              <a:gd name="connsiteY40" fmla="*/ 1319646 h 1693718"/>
              <a:gd name="connsiteX41" fmla="*/ 3686848 w 8411598"/>
              <a:gd name="connsiteY41" fmla="*/ 1298864 h 1693718"/>
              <a:gd name="connsiteX42" fmla="*/ 4071312 w 8411598"/>
              <a:gd name="connsiteY42" fmla="*/ 1236518 h 1693718"/>
              <a:gd name="connsiteX43" fmla="*/ 4258348 w 8411598"/>
              <a:gd name="connsiteY43" fmla="*/ 1226127 h 1693718"/>
              <a:gd name="connsiteX44" fmla="*/ 4434993 w 8411598"/>
              <a:gd name="connsiteY44" fmla="*/ 1205346 h 1693718"/>
              <a:gd name="connsiteX45" fmla="*/ 5952066 w 8411598"/>
              <a:gd name="connsiteY45" fmla="*/ 1226127 h 1693718"/>
              <a:gd name="connsiteX46" fmla="*/ 6118321 w 8411598"/>
              <a:gd name="connsiteY46" fmla="*/ 1246909 h 1693718"/>
              <a:gd name="connsiteX47" fmla="*/ 6669039 w 8411598"/>
              <a:gd name="connsiteY47" fmla="*/ 1288473 h 1693718"/>
              <a:gd name="connsiteX48" fmla="*/ 7084675 w 8411598"/>
              <a:gd name="connsiteY48" fmla="*/ 1278082 h 1693718"/>
              <a:gd name="connsiteX49" fmla="*/ 7209366 w 8411598"/>
              <a:gd name="connsiteY49" fmla="*/ 1257300 h 1693718"/>
              <a:gd name="connsiteX50" fmla="*/ 7323666 w 8411598"/>
              <a:gd name="connsiteY50" fmla="*/ 1246909 h 1693718"/>
              <a:gd name="connsiteX51" fmla="*/ 7479530 w 8411598"/>
              <a:gd name="connsiteY51" fmla="*/ 1215737 h 1693718"/>
              <a:gd name="connsiteX52" fmla="*/ 7604221 w 8411598"/>
              <a:gd name="connsiteY52" fmla="*/ 1194955 h 1693718"/>
              <a:gd name="connsiteX53" fmla="*/ 7697739 w 8411598"/>
              <a:gd name="connsiteY53" fmla="*/ 1184564 h 1693718"/>
              <a:gd name="connsiteX54" fmla="*/ 8165330 w 8411598"/>
              <a:gd name="connsiteY54" fmla="*/ 1153391 h 1693718"/>
              <a:gd name="connsiteX55" fmla="*/ 8279630 w 8411598"/>
              <a:gd name="connsiteY55" fmla="*/ 1132609 h 1693718"/>
              <a:gd name="connsiteX56" fmla="*/ 8310802 w 8411598"/>
              <a:gd name="connsiteY56" fmla="*/ 1122218 h 1693718"/>
              <a:gd name="connsiteX57" fmla="*/ 8341975 w 8411598"/>
              <a:gd name="connsiteY57" fmla="*/ 1101437 h 1693718"/>
              <a:gd name="connsiteX58" fmla="*/ 8362757 w 8411598"/>
              <a:gd name="connsiteY58" fmla="*/ 1070264 h 1693718"/>
              <a:gd name="connsiteX59" fmla="*/ 8393930 w 8411598"/>
              <a:gd name="connsiteY59" fmla="*/ 997527 h 1693718"/>
              <a:gd name="connsiteX60" fmla="*/ 8383539 w 8411598"/>
              <a:gd name="connsiteY60" fmla="*/ 758537 h 1693718"/>
              <a:gd name="connsiteX61" fmla="*/ 8331584 w 8411598"/>
              <a:gd name="connsiteY61" fmla="*/ 665018 h 1693718"/>
              <a:gd name="connsiteX62" fmla="*/ 8300412 w 8411598"/>
              <a:gd name="connsiteY62" fmla="*/ 654627 h 1693718"/>
              <a:gd name="connsiteX63" fmla="*/ 8269239 w 8411598"/>
              <a:gd name="connsiteY63" fmla="*/ 623455 h 1693718"/>
              <a:gd name="connsiteX64" fmla="*/ 8175721 w 8411598"/>
              <a:gd name="connsiteY64" fmla="*/ 592282 h 1693718"/>
              <a:gd name="connsiteX65" fmla="*/ 8082202 w 8411598"/>
              <a:gd name="connsiteY65" fmla="*/ 540327 h 1693718"/>
              <a:gd name="connsiteX66" fmla="*/ 8051030 w 8411598"/>
              <a:gd name="connsiteY66" fmla="*/ 519546 h 1693718"/>
              <a:gd name="connsiteX67" fmla="*/ 7999075 w 8411598"/>
              <a:gd name="connsiteY67" fmla="*/ 509155 h 1693718"/>
              <a:gd name="connsiteX68" fmla="*/ 7967902 w 8411598"/>
              <a:gd name="connsiteY68" fmla="*/ 498764 h 1693718"/>
              <a:gd name="connsiteX69" fmla="*/ 7884775 w 8411598"/>
              <a:gd name="connsiteY69" fmla="*/ 467591 h 1693718"/>
              <a:gd name="connsiteX70" fmla="*/ 7832821 w 8411598"/>
              <a:gd name="connsiteY70" fmla="*/ 446809 h 1693718"/>
              <a:gd name="connsiteX71" fmla="*/ 7448357 w 8411598"/>
              <a:gd name="connsiteY71" fmla="*/ 405246 h 1693718"/>
              <a:gd name="connsiteX72" fmla="*/ 6554739 w 8411598"/>
              <a:gd name="connsiteY72" fmla="*/ 363682 h 1693718"/>
              <a:gd name="connsiteX73" fmla="*/ 6409266 w 8411598"/>
              <a:gd name="connsiteY73" fmla="*/ 342900 h 1693718"/>
              <a:gd name="connsiteX74" fmla="*/ 6284575 w 8411598"/>
              <a:gd name="connsiteY74" fmla="*/ 322118 h 1693718"/>
              <a:gd name="connsiteX75" fmla="*/ 6118321 w 8411598"/>
              <a:gd name="connsiteY75" fmla="*/ 311727 h 1693718"/>
              <a:gd name="connsiteX76" fmla="*/ 5941675 w 8411598"/>
              <a:gd name="connsiteY76" fmla="*/ 270164 h 1693718"/>
              <a:gd name="connsiteX77" fmla="*/ 5796202 w 8411598"/>
              <a:gd name="connsiteY77" fmla="*/ 249382 h 1693718"/>
              <a:gd name="connsiteX78" fmla="*/ 5702684 w 8411598"/>
              <a:gd name="connsiteY78" fmla="*/ 238991 h 1693718"/>
              <a:gd name="connsiteX79" fmla="*/ 5339002 w 8411598"/>
              <a:gd name="connsiteY79" fmla="*/ 187037 h 1693718"/>
              <a:gd name="connsiteX80" fmla="*/ 5006493 w 8411598"/>
              <a:gd name="connsiteY80" fmla="*/ 145473 h 1693718"/>
              <a:gd name="connsiteX81" fmla="*/ 4840239 w 8411598"/>
              <a:gd name="connsiteY81" fmla="*/ 124691 h 1693718"/>
              <a:gd name="connsiteX82" fmla="*/ 4632421 w 8411598"/>
              <a:gd name="connsiteY82" fmla="*/ 114300 h 1693718"/>
              <a:gd name="connsiteX83" fmla="*/ 4144048 w 8411598"/>
              <a:gd name="connsiteY83" fmla="*/ 72737 h 1693718"/>
              <a:gd name="connsiteX84" fmla="*/ 3811539 w 8411598"/>
              <a:gd name="connsiteY84" fmla="*/ 51955 h 1693718"/>
              <a:gd name="connsiteX85" fmla="*/ 3458248 w 8411598"/>
              <a:gd name="connsiteY85" fmla="*/ 20782 h 1693718"/>
              <a:gd name="connsiteX86" fmla="*/ 3240039 w 8411598"/>
              <a:gd name="connsiteY86" fmla="*/ 0 h 1693718"/>
              <a:gd name="connsiteX87" fmla="*/ 2575021 w 8411598"/>
              <a:gd name="connsiteY87" fmla="*/ 10391 h 1693718"/>
              <a:gd name="connsiteX88" fmla="*/ 2294466 w 8411598"/>
              <a:gd name="connsiteY88" fmla="*/ 41564 h 1693718"/>
              <a:gd name="connsiteX89" fmla="*/ 2169775 w 8411598"/>
              <a:gd name="connsiteY89" fmla="*/ 51955 h 1693718"/>
              <a:gd name="connsiteX90" fmla="*/ 2034693 w 8411598"/>
              <a:gd name="connsiteY90" fmla="*/ 72737 h 1693718"/>
              <a:gd name="connsiteX91" fmla="*/ 1816484 w 8411598"/>
              <a:gd name="connsiteY91" fmla="*/ 93518 h 1693718"/>
              <a:gd name="connsiteX92" fmla="*/ 1639839 w 8411598"/>
              <a:gd name="connsiteY92" fmla="*/ 114300 h 1693718"/>
              <a:gd name="connsiteX93" fmla="*/ 1525539 w 8411598"/>
              <a:gd name="connsiteY93" fmla="*/ 124691 h 1693718"/>
              <a:gd name="connsiteX94" fmla="*/ 1369675 w 8411598"/>
              <a:gd name="connsiteY94" fmla="*/ 145473 h 1693718"/>
              <a:gd name="connsiteX95" fmla="*/ 1161857 w 8411598"/>
              <a:gd name="connsiteY95" fmla="*/ 176646 h 1693718"/>
              <a:gd name="connsiteX96" fmla="*/ 1099512 w 8411598"/>
              <a:gd name="connsiteY96" fmla="*/ 207818 h 1693718"/>
              <a:gd name="connsiteX97" fmla="*/ 1068339 w 8411598"/>
              <a:gd name="connsiteY97" fmla="*/ 218209 h 1693718"/>
              <a:gd name="connsiteX98" fmla="*/ 943648 w 8411598"/>
              <a:gd name="connsiteY98" fmla="*/ 238991 h 169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8411598" h="1693718">
                <a:moveTo>
                  <a:pt x="1016384" y="197427"/>
                </a:moveTo>
                <a:cubicBezTo>
                  <a:pt x="973522" y="211715"/>
                  <a:pt x="955661" y="218554"/>
                  <a:pt x="902084" y="228600"/>
                </a:cubicBezTo>
                <a:cubicBezTo>
                  <a:pt x="874638" y="233746"/>
                  <a:pt x="846540" y="234636"/>
                  <a:pt x="818957" y="238991"/>
                </a:cubicBezTo>
                <a:cubicBezTo>
                  <a:pt x="723945" y="253993"/>
                  <a:pt x="729931" y="253455"/>
                  <a:pt x="663093" y="270164"/>
                </a:cubicBezTo>
                <a:cubicBezTo>
                  <a:pt x="649239" y="277091"/>
                  <a:pt x="636087" y="285653"/>
                  <a:pt x="621530" y="290946"/>
                </a:cubicBezTo>
                <a:cubicBezTo>
                  <a:pt x="597832" y="299563"/>
                  <a:pt x="572945" y="304481"/>
                  <a:pt x="548793" y="311727"/>
                </a:cubicBezTo>
                <a:cubicBezTo>
                  <a:pt x="538302" y="314874"/>
                  <a:pt x="527630" y="317670"/>
                  <a:pt x="517621" y="322118"/>
                </a:cubicBezTo>
                <a:cubicBezTo>
                  <a:pt x="421041" y="365043"/>
                  <a:pt x="491007" y="344358"/>
                  <a:pt x="413712" y="363682"/>
                </a:cubicBezTo>
                <a:cubicBezTo>
                  <a:pt x="339483" y="413168"/>
                  <a:pt x="375597" y="399188"/>
                  <a:pt x="309802" y="415637"/>
                </a:cubicBezTo>
                <a:cubicBezTo>
                  <a:pt x="299411" y="426028"/>
                  <a:pt x="289919" y="437402"/>
                  <a:pt x="278630" y="446809"/>
                </a:cubicBezTo>
                <a:cubicBezTo>
                  <a:pt x="269036" y="454804"/>
                  <a:pt x="256740" y="459237"/>
                  <a:pt x="247457" y="467591"/>
                </a:cubicBezTo>
                <a:cubicBezTo>
                  <a:pt x="221971" y="490529"/>
                  <a:pt x="174721" y="540327"/>
                  <a:pt x="174721" y="540327"/>
                </a:cubicBezTo>
                <a:cubicBezTo>
                  <a:pt x="171257" y="550718"/>
                  <a:pt x="169649" y="561925"/>
                  <a:pt x="164330" y="571500"/>
                </a:cubicBezTo>
                <a:cubicBezTo>
                  <a:pt x="152200" y="593334"/>
                  <a:pt x="132042" y="610656"/>
                  <a:pt x="122766" y="633846"/>
                </a:cubicBezTo>
                <a:lnTo>
                  <a:pt x="101984" y="685800"/>
                </a:lnTo>
                <a:cubicBezTo>
                  <a:pt x="81936" y="786039"/>
                  <a:pt x="106486" y="697578"/>
                  <a:pt x="70812" y="768927"/>
                </a:cubicBezTo>
                <a:cubicBezTo>
                  <a:pt x="65914" y="778724"/>
                  <a:pt x="64353" y="789877"/>
                  <a:pt x="60421" y="800100"/>
                </a:cubicBezTo>
                <a:cubicBezTo>
                  <a:pt x="47029" y="834918"/>
                  <a:pt x="32712" y="869373"/>
                  <a:pt x="18857" y="904009"/>
                </a:cubicBezTo>
                <a:cubicBezTo>
                  <a:pt x="6624" y="1075267"/>
                  <a:pt x="0" y="1029862"/>
                  <a:pt x="29248" y="1205346"/>
                </a:cubicBezTo>
                <a:cubicBezTo>
                  <a:pt x="31049" y="1216150"/>
                  <a:pt x="34741" y="1226722"/>
                  <a:pt x="39639" y="1236518"/>
                </a:cubicBezTo>
                <a:cubicBezTo>
                  <a:pt x="45224" y="1247688"/>
                  <a:pt x="53494" y="1257300"/>
                  <a:pt x="60421" y="1267691"/>
                </a:cubicBezTo>
                <a:cubicBezTo>
                  <a:pt x="82047" y="1354195"/>
                  <a:pt x="55714" y="1268669"/>
                  <a:pt x="91593" y="1340427"/>
                </a:cubicBezTo>
                <a:cubicBezTo>
                  <a:pt x="96491" y="1350224"/>
                  <a:pt x="95259" y="1362954"/>
                  <a:pt x="101984" y="1371600"/>
                </a:cubicBezTo>
                <a:cubicBezTo>
                  <a:pt x="120028" y="1394799"/>
                  <a:pt x="146696" y="1410434"/>
                  <a:pt x="164330" y="1433946"/>
                </a:cubicBezTo>
                <a:cubicBezTo>
                  <a:pt x="202074" y="1484271"/>
                  <a:pt x="179073" y="1470033"/>
                  <a:pt x="226675" y="1485900"/>
                </a:cubicBezTo>
                <a:cubicBezTo>
                  <a:pt x="249656" y="1508881"/>
                  <a:pt x="260087" y="1523388"/>
                  <a:pt x="289021" y="1537855"/>
                </a:cubicBezTo>
                <a:cubicBezTo>
                  <a:pt x="298817" y="1542753"/>
                  <a:pt x="310248" y="1543656"/>
                  <a:pt x="320193" y="1548246"/>
                </a:cubicBezTo>
                <a:cubicBezTo>
                  <a:pt x="355353" y="1564474"/>
                  <a:pt x="389466" y="1582882"/>
                  <a:pt x="424102" y="1600200"/>
                </a:cubicBezTo>
                <a:cubicBezTo>
                  <a:pt x="437957" y="1607127"/>
                  <a:pt x="450971" y="1616084"/>
                  <a:pt x="465666" y="1620982"/>
                </a:cubicBezTo>
                <a:cubicBezTo>
                  <a:pt x="498615" y="1631965"/>
                  <a:pt x="537290" y="1645358"/>
                  <a:pt x="569575" y="1652155"/>
                </a:cubicBezTo>
                <a:cubicBezTo>
                  <a:pt x="686209" y="1676710"/>
                  <a:pt x="779107" y="1681421"/>
                  <a:pt x="902084" y="1693718"/>
                </a:cubicBezTo>
                <a:cubicBezTo>
                  <a:pt x="1122691" y="1685233"/>
                  <a:pt x="1167562" y="1689494"/>
                  <a:pt x="1369675" y="1662546"/>
                </a:cubicBezTo>
                <a:cubicBezTo>
                  <a:pt x="1408060" y="1657428"/>
                  <a:pt x="1445737" y="1647882"/>
                  <a:pt x="1483975" y="1641764"/>
                </a:cubicBezTo>
                <a:cubicBezTo>
                  <a:pt x="1532343" y="1634025"/>
                  <a:pt x="1581080" y="1628721"/>
                  <a:pt x="1629448" y="1620982"/>
                </a:cubicBezTo>
                <a:cubicBezTo>
                  <a:pt x="1826463" y="1589459"/>
                  <a:pt x="1660895" y="1609137"/>
                  <a:pt x="1878830" y="1579418"/>
                </a:cubicBezTo>
                <a:cubicBezTo>
                  <a:pt x="2069353" y="1553437"/>
                  <a:pt x="1991121" y="1584507"/>
                  <a:pt x="2304857" y="1527464"/>
                </a:cubicBezTo>
                <a:cubicBezTo>
                  <a:pt x="2381057" y="1513609"/>
                  <a:pt x="2456326" y="1492912"/>
                  <a:pt x="2533457" y="1485900"/>
                </a:cubicBezTo>
                <a:cubicBezTo>
                  <a:pt x="2727738" y="1468238"/>
                  <a:pt x="2568195" y="1486164"/>
                  <a:pt x="2762057" y="1454727"/>
                </a:cubicBezTo>
                <a:lnTo>
                  <a:pt x="3032221" y="1413164"/>
                </a:lnTo>
                <a:cubicBezTo>
                  <a:pt x="3176344" y="1355514"/>
                  <a:pt x="3028753" y="1410013"/>
                  <a:pt x="3354339" y="1350818"/>
                </a:cubicBezTo>
                <a:cubicBezTo>
                  <a:pt x="3506279" y="1323194"/>
                  <a:pt x="3430073" y="1333543"/>
                  <a:pt x="3582939" y="1319646"/>
                </a:cubicBezTo>
                <a:lnTo>
                  <a:pt x="3686848" y="1298864"/>
                </a:lnTo>
                <a:cubicBezTo>
                  <a:pt x="3831046" y="1268506"/>
                  <a:pt x="3886667" y="1246776"/>
                  <a:pt x="4071312" y="1236518"/>
                </a:cubicBezTo>
                <a:lnTo>
                  <a:pt x="4258348" y="1226127"/>
                </a:lnTo>
                <a:cubicBezTo>
                  <a:pt x="4317230" y="1219200"/>
                  <a:pt x="4375707" y="1205761"/>
                  <a:pt x="4434993" y="1205346"/>
                </a:cubicBezTo>
                <a:lnTo>
                  <a:pt x="5952066" y="1226127"/>
                </a:lnTo>
                <a:cubicBezTo>
                  <a:pt x="6007484" y="1233054"/>
                  <a:pt x="6062657" y="1242365"/>
                  <a:pt x="6118321" y="1246909"/>
                </a:cubicBezTo>
                <a:cubicBezTo>
                  <a:pt x="7002803" y="1319112"/>
                  <a:pt x="6060263" y="1227595"/>
                  <a:pt x="6669039" y="1288473"/>
                </a:cubicBezTo>
                <a:cubicBezTo>
                  <a:pt x="6807584" y="1285009"/>
                  <a:pt x="6946316" y="1286064"/>
                  <a:pt x="7084675" y="1278082"/>
                </a:cubicBezTo>
                <a:cubicBezTo>
                  <a:pt x="7126742" y="1275655"/>
                  <a:pt x="7167583" y="1262750"/>
                  <a:pt x="7209366" y="1257300"/>
                </a:cubicBezTo>
                <a:cubicBezTo>
                  <a:pt x="7247302" y="1252352"/>
                  <a:pt x="7285760" y="1252078"/>
                  <a:pt x="7323666" y="1246909"/>
                </a:cubicBezTo>
                <a:cubicBezTo>
                  <a:pt x="7600125" y="1209210"/>
                  <a:pt x="7345777" y="1240815"/>
                  <a:pt x="7479530" y="1215737"/>
                </a:cubicBezTo>
                <a:cubicBezTo>
                  <a:pt x="7520945" y="1207972"/>
                  <a:pt x="7562508" y="1200914"/>
                  <a:pt x="7604221" y="1194955"/>
                </a:cubicBezTo>
                <a:cubicBezTo>
                  <a:pt x="7635270" y="1190519"/>
                  <a:pt x="7666520" y="1187585"/>
                  <a:pt x="7697739" y="1184564"/>
                </a:cubicBezTo>
                <a:cubicBezTo>
                  <a:pt x="7971854" y="1158036"/>
                  <a:pt x="7885222" y="1165570"/>
                  <a:pt x="8165330" y="1153391"/>
                </a:cubicBezTo>
                <a:cubicBezTo>
                  <a:pt x="8203430" y="1146464"/>
                  <a:pt x="8241765" y="1140723"/>
                  <a:pt x="8279630" y="1132609"/>
                </a:cubicBezTo>
                <a:cubicBezTo>
                  <a:pt x="8290340" y="1130314"/>
                  <a:pt x="8301006" y="1127116"/>
                  <a:pt x="8310802" y="1122218"/>
                </a:cubicBezTo>
                <a:cubicBezTo>
                  <a:pt x="8321972" y="1116633"/>
                  <a:pt x="8331584" y="1108364"/>
                  <a:pt x="8341975" y="1101437"/>
                </a:cubicBezTo>
                <a:cubicBezTo>
                  <a:pt x="8348902" y="1091046"/>
                  <a:pt x="8357838" y="1081743"/>
                  <a:pt x="8362757" y="1070264"/>
                </a:cubicBezTo>
                <a:cubicBezTo>
                  <a:pt x="8403017" y="976325"/>
                  <a:pt x="8341756" y="1075789"/>
                  <a:pt x="8393930" y="997527"/>
                </a:cubicBezTo>
                <a:cubicBezTo>
                  <a:pt x="8407338" y="863446"/>
                  <a:pt x="8411598" y="908183"/>
                  <a:pt x="8383539" y="758537"/>
                </a:cubicBezTo>
                <a:cubicBezTo>
                  <a:pt x="8378659" y="732512"/>
                  <a:pt x="8348645" y="670705"/>
                  <a:pt x="8331584" y="665018"/>
                </a:cubicBezTo>
                <a:lnTo>
                  <a:pt x="8300412" y="654627"/>
                </a:lnTo>
                <a:cubicBezTo>
                  <a:pt x="8290021" y="644236"/>
                  <a:pt x="8282383" y="630027"/>
                  <a:pt x="8269239" y="623455"/>
                </a:cubicBezTo>
                <a:cubicBezTo>
                  <a:pt x="8239849" y="608760"/>
                  <a:pt x="8175721" y="592282"/>
                  <a:pt x="8175721" y="592282"/>
                </a:cubicBezTo>
                <a:cubicBezTo>
                  <a:pt x="8118824" y="535385"/>
                  <a:pt x="8173745" y="581012"/>
                  <a:pt x="8082202" y="540327"/>
                </a:cubicBezTo>
                <a:cubicBezTo>
                  <a:pt x="8070790" y="535255"/>
                  <a:pt x="8062723" y="523931"/>
                  <a:pt x="8051030" y="519546"/>
                </a:cubicBezTo>
                <a:cubicBezTo>
                  <a:pt x="8034493" y="513345"/>
                  <a:pt x="8016209" y="513438"/>
                  <a:pt x="7999075" y="509155"/>
                </a:cubicBezTo>
                <a:cubicBezTo>
                  <a:pt x="7988449" y="506498"/>
                  <a:pt x="7978293" y="502228"/>
                  <a:pt x="7967902" y="498764"/>
                </a:cubicBezTo>
                <a:cubicBezTo>
                  <a:pt x="7909655" y="459931"/>
                  <a:pt x="7966485" y="492104"/>
                  <a:pt x="7884775" y="467591"/>
                </a:cubicBezTo>
                <a:cubicBezTo>
                  <a:pt x="7866910" y="462231"/>
                  <a:pt x="7851081" y="450613"/>
                  <a:pt x="7832821" y="446809"/>
                </a:cubicBezTo>
                <a:cubicBezTo>
                  <a:pt x="7650453" y="408816"/>
                  <a:pt x="7629996" y="416599"/>
                  <a:pt x="7448357" y="405246"/>
                </a:cubicBezTo>
                <a:cubicBezTo>
                  <a:pt x="6864358" y="368746"/>
                  <a:pt x="7387219" y="393414"/>
                  <a:pt x="6554739" y="363682"/>
                </a:cubicBezTo>
                <a:lnTo>
                  <a:pt x="6409266" y="342900"/>
                </a:lnTo>
                <a:cubicBezTo>
                  <a:pt x="6367619" y="336493"/>
                  <a:pt x="6326472" y="326607"/>
                  <a:pt x="6284575" y="322118"/>
                </a:cubicBezTo>
                <a:cubicBezTo>
                  <a:pt x="6229365" y="316203"/>
                  <a:pt x="6173739" y="315191"/>
                  <a:pt x="6118321" y="311727"/>
                </a:cubicBezTo>
                <a:cubicBezTo>
                  <a:pt x="6037337" y="288590"/>
                  <a:pt x="6034287" y="285599"/>
                  <a:pt x="5941675" y="270164"/>
                </a:cubicBezTo>
                <a:cubicBezTo>
                  <a:pt x="5893358" y="262111"/>
                  <a:pt x="5844774" y="255718"/>
                  <a:pt x="5796202" y="249382"/>
                </a:cubicBezTo>
                <a:cubicBezTo>
                  <a:pt x="5765101" y="245325"/>
                  <a:pt x="5733673" y="243833"/>
                  <a:pt x="5702684" y="238991"/>
                </a:cubicBezTo>
                <a:cubicBezTo>
                  <a:pt x="5354764" y="184628"/>
                  <a:pt x="5579264" y="207057"/>
                  <a:pt x="5339002" y="187037"/>
                </a:cubicBezTo>
                <a:cubicBezTo>
                  <a:pt x="5115409" y="149771"/>
                  <a:pt x="5306189" y="178773"/>
                  <a:pt x="5006493" y="145473"/>
                </a:cubicBezTo>
                <a:cubicBezTo>
                  <a:pt x="4950985" y="139305"/>
                  <a:pt x="4895895" y="129329"/>
                  <a:pt x="4840239" y="124691"/>
                </a:cubicBezTo>
                <a:cubicBezTo>
                  <a:pt x="4771119" y="118931"/>
                  <a:pt x="4701639" y="118718"/>
                  <a:pt x="4632421" y="114300"/>
                </a:cubicBezTo>
                <a:cubicBezTo>
                  <a:pt x="3841401" y="63809"/>
                  <a:pt x="4772600" y="121086"/>
                  <a:pt x="4144048" y="72737"/>
                </a:cubicBezTo>
                <a:cubicBezTo>
                  <a:pt x="4033322" y="64220"/>
                  <a:pt x="3922375" y="58882"/>
                  <a:pt x="3811539" y="51955"/>
                </a:cubicBezTo>
                <a:cubicBezTo>
                  <a:pt x="3589470" y="11579"/>
                  <a:pt x="3796292" y="43831"/>
                  <a:pt x="3458248" y="20782"/>
                </a:cubicBezTo>
                <a:cubicBezTo>
                  <a:pt x="3385352" y="15812"/>
                  <a:pt x="3312775" y="6927"/>
                  <a:pt x="3240039" y="0"/>
                </a:cubicBezTo>
                <a:lnTo>
                  <a:pt x="2575021" y="10391"/>
                </a:lnTo>
                <a:cubicBezTo>
                  <a:pt x="2475939" y="12998"/>
                  <a:pt x="2393847" y="30522"/>
                  <a:pt x="2294466" y="41564"/>
                </a:cubicBezTo>
                <a:cubicBezTo>
                  <a:pt x="2253013" y="46170"/>
                  <a:pt x="2211186" y="46986"/>
                  <a:pt x="2169775" y="51955"/>
                </a:cubicBezTo>
                <a:cubicBezTo>
                  <a:pt x="2124542" y="57383"/>
                  <a:pt x="2079938" y="67414"/>
                  <a:pt x="2034693" y="72737"/>
                </a:cubicBezTo>
                <a:cubicBezTo>
                  <a:pt x="1962128" y="81274"/>
                  <a:pt x="1889148" y="85869"/>
                  <a:pt x="1816484" y="93518"/>
                </a:cubicBezTo>
                <a:cubicBezTo>
                  <a:pt x="1757522" y="99724"/>
                  <a:pt x="1698789" y="107984"/>
                  <a:pt x="1639839" y="114300"/>
                </a:cubicBezTo>
                <a:cubicBezTo>
                  <a:pt x="1601800" y="118376"/>
                  <a:pt x="1563544" y="120306"/>
                  <a:pt x="1525539" y="124691"/>
                </a:cubicBezTo>
                <a:cubicBezTo>
                  <a:pt x="1473470" y="130699"/>
                  <a:pt x="1421716" y="139228"/>
                  <a:pt x="1369675" y="145473"/>
                </a:cubicBezTo>
                <a:cubicBezTo>
                  <a:pt x="1243299" y="160638"/>
                  <a:pt x="1287032" y="147759"/>
                  <a:pt x="1161857" y="176646"/>
                </a:cubicBezTo>
                <a:cubicBezTo>
                  <a:pt x="1113352" y="187840"/>
                  <a:pt x="1146051" y="184549"/>
                  <a:pt x="1099512" y="207818"/>
                </a:cubicBezTo>
                <a:cubicBezTo>
                  <a:pt x="1089715" y="212716"/>
                  <a:pt x="1078906" y="215327"/>
                  <a:pt x="1068339" y="218209"/>
                </a:cubicBezTo>
                <a:cubicBezTo>
                  <a:pt x="979818" y="242351"/>
                  <a:pt x="1009870" y="238991"/>
                  <a:pt x="943648" y="2389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ύγραμμο βέλος σύνδεσης"/>
          <p:cNvCxnSpPr>
            <a:stCxn id="17" idx="40"/>
          </p:cNvCxnSpPr>
          <p:nvPr/>
        </p:nvCxnSpPr>
        <p:spPr>
          <a:xfrm flipH="1">
            <a:off x="3643306" y="4384964"/>
            <a:ext cx="35077" cy="68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1714480" y="514351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Χημική αντίδραση </a:t>
            </a:r>
            <a:r>
              <a:rPr lang="el-GR" dirty="0" smtClean="0"/>
              <a:t>που δείχνει την φωτοσύνθεση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214282" y="571501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αυτή τη χημική αντίδραση βλέπουμε ότι αρχικά έχουμε  δυο ουσίες το νερό και το διοξείδιο του άνθρακα που  αντιδρούν, και έτσι παράγονται δυο νέες ουσίες η γλυκόζη και το οξυγόνο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 animBg="1"/>
      <p:bldP spid="20" grpId="0" build="allAtOnce"/>
      <p:bldP spid="2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3108" y="42860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Κυτταρική αναπνοή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214810" y="507207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 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858148" y="242886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ενέργεια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214578" y="2428868"/>
            <a:ext cx="106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 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1928826" y="24288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+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2428868"/>
            <a:ext cx="185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Θρεπτικές ουσίες</a:t>
            </a:r>
          </a:p>
          <a:p>
            <a:pPr algn="ctr"/>
            <a:r>
              <a:rPr lang="el-GR" b="1" dirty="0" smtClean="0"/>
              <a:t>(τροφή) 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214810" y="2428868"/>
            <a:ext cx="244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Διοξείδιο του άνθρακα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572264" y="2428868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929454" y="2428868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νερό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572396" y="24288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14282" y="521495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Δηλαδή κατά την κυτταρική αναπνοή η τροφή αντιδρά με οξυγόνο και παράγεται διοξείδιο του άνθρακα, ενέργεια και νερό  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1000100" y="114298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χημική αντίδραση της κυτταρικής αναπνοής </a:t>
            </a:r>
            <a:r>
              <a:rPr lang="el-GR" dirty="0" smtClean="0"/>
              <a:t>είναι:</a:t>
            </a:r>
            <a:endParaRPr lang="el-GR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H="1">
            <a:off x="8072462" y="2857496"/>
            <a:ext cx="35570" cy="676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6643702" y="3571876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Αυτή την ενέργεια θα χρησιμοποιήσει το κύτταρο για τις διάφορες λειτουργίες του</a:t>
            </a:r>
            <a:endParaRPr lang="el-GR" sz="1400" dirty="0"/>
          </a:p>
        </p:txBody>
      </p:sp>
      <p:sp>
        <p:nvSpPr>
          <p:cNvPr id="18" name="17 - Ορθογώνιο"/>
          <p:cNvSpPr/>
          <p:nvPr/>
        </p:nvSpPr>
        <p:spPr>
          <a:xfrm>
            <a:off x="500034" y="6143644"/>
            <a:ext cx="7261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*Βέβαια, η κυτταρική αναπνοή περιλαμβάνει πολλές χημικές αντιδράσεις  </a:t>
            </a:r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>
            <a:off x="3286116" y="2571744"/>
            <a:ext cx="928694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7872278" y="2084680"/>
            <a:ext cx="1084686" cy="845556"/>
          </a:xfrm>
          <a:custGeom>
            <a:avLst/>
            <a:gdLst>
              <a:gd name="connsiteX0" fmla="*/ 523577 w 1084686"/>
              <a:gd name="connsiteY0" fmla="*/ 45456 h 845556"/>
              <a:gd name="connsiteX1" fmla="*/ 482013 w 1084686"/>
              <a:gd name="connsiteY1" fmla="*/ 55847 h 845556"/>
              <a:gd name="connsiteX2" fmla="*/ 450840 w 1084686"/>
              <a:gd name="connsiteY2" fmla="*/ 76629 h 845556"/>
              <a:gd name="connsiteX3" fmla="*/ 357322 w 1084686"/>
              <a:gd name="connsiteY3" fmla="*/ 87020 h 845556"/>
              <a:gd name="connsiteX4" fmla="*/ 294977 w 1084686"/>
              <a:gd name="connsiteY4" fmla="*/ 107802 h 845556"/>
              <a:gd name="connsiteX5" fmla="*/ 243022 w 1084686"/>
              <a:gd name="connsiteY5" fmla="*/ 118193 h 845556"/>
              <a:gd name="connsiteX6" fmla="*/ 159895 w 1084686"/>
              <a:gd name="connsiteY6" fmla="*/ 180538 h 845556"/>
              <a:gd name="connsiteX7" fmla="*/ 128722 w 1084686"/>
              <a:gd name="connsiteY7" fmla="*/ 211711 h 845556"/>
              <a:gd name="connsiteX8" fmla="*/ 97549 w 1084686"/>
              <a:gd name="connsiteY8" fmla="*/ 222102 h 845556"/>
              <a:gd name="connsiteX9" fmla="*/ 66377 w 1084686"/>
              <a:gd name="connsiteY9" fmla="*/ 253275 h 845556"/>
              <a:gd name="connsiteX10" fmla="*/ 55986 w 1084686"/>
              <a:gd name="connsiteY10" fmla="*/ 284447 h 845556"/>
              <a:gd name="connsiteX11" fmla="*/ 35204 w 1084686"/>
              <a:gd name="connsiteY11" fmla="*/ 315620 h 845556"/>
              <a:gd name="connsiteX12" fmla="*/ 24813 w 1084686"/>
              <a:gd name="connsiteY12" fmla="*/ 367575 h 845556"/>
              <a:gd name="connsiteX13" fmla="*/ 4031 w 1084686"/>
              <a:gd name="connsiteY13" fmla="*/ 409138 h 845556"/>
              <a:gd name="connsiteX14" fmla="*/ 24813 w 1084686"/>
              <a:gd name="connsiteY14" fmla="*/ 679302 h 845556"/>
              <a:gd name="connsiteX15" fmla="*/ 45595 w 1084686"/>
              <a:gd name="connsiteY15" fmla="*/ 752038 h 845556"/>
              <a:gd name="connsiteX16" fmla="*/ 66377 w 1084686"/>
              <a:gd name="connsiteY16" fmla="*/ 783211 h 845556"/>
              <a:gd name="connsiteX17" fmla="*/ 305367 w 1084686"/>
              <a:gd name="connsiteY17" fmla="*/ 824775 h 845556"/>
              <a:gd name="connsiteX18" fmla="*/ 388495 w 1084686"/>
              <a:gd name="connsiteY18" fmla="*/ 845556 h 845556"/>
              <a:gd name="connsiteX19" fmla="*/ 627486 w 1084686"/>
              <a:gd name="connsiteY19" fmla="*/ 835165 h 845556"/>
              <a:gd name="connsiteX20" fmla="*/ 752177 w 1084686"/>
              <a:gd name="connsiteY20" fmla="*/ 814384 h 845556"/>
              <a:gd name="connsiteX21" fmla="*/ 814522 w 1084686"/>
              <a:gd name="connsiteY21" fmla="*/ 783211 h 845556"/>
              <a:gd name="connsiteX22" fmla="*/ 845695 w 1084686"/>
              <a:gd name="connsiteY22" fmla="*/ 762429 h 845556"/>
              <a:gd name="connsiteX23" fmla="*/ 876867 w 1084686"/>
              <a:gd name="connsiteY23" fmla="*/ 752038 h 845556"/>
              <a:gd name="connsiteX24" fmla="*/ 949604 w 1084686"/>
              <a:gd name="connsiteY24" fmla="*/ 720865 h 845556"/>
              <a:gd name="connsiteX25" fmla="*/ 1011949 w 1084686"/>
              <a:gd name="connsiteY25" fmla="*/ 668911 h 845556"/>
              <a:gd name="connsiteX26" fmla="*/ 1043122 w 1084686"/>
              <a:gd name="connsiteY26" fmla="*/ 658520 h 845556"/>
              <a:gd name="connsiteX27" fmla="*/ 1053513 w 1084686"/>
              <a:gd name="connsiteY27" fmla="*/ 606565 h 845556"/>
              <a:gd name="connsiteX28" fmla="*/ 1074295 w 1084686"/>
              <a:gd name="connsiteY28" fmla="*/ 565002 h 845556"/>
              <a:gd name="connsiteX29" fmla="*/ 1084686 w 1084686"/>
              <a:gd name="connsiteY29" fmla="*/ 481875 h 845556"/>
              <a:gd name="connsiteX30" fmla="*/ 1053513 w 1084686"/>
              <a:gd name="connsiteY30" fmla="*/ 305229 h 845556"/>
              <a:gd name="connsiteX31" fmla="*/ 1001558 w 1084686"/>
              <a:gd name="connsiteY31" fmla="*/ 232493 h 845556"/>
              <a:gd name="connsiteX32" fmla="*/ 939213 w 1084686"/>
              <a:gd name="connsiteY32" fmla="*/ 190929 h 845556"/>
              <a:gd name="connsiteX33" fmla="*/ 908040 w 1084686"/>
              <a:gd name="connsiteY33" fmla="*/ 170147 h 845556"/>
              <a:gd name="connsiteX34" fmla="*/ 876867 w 1084686"/>
              <a:gd name="connsiteY34" fmla="*/ 138975 h 845556"/>
              <a:gd name="connsiteX35" fmla="*/ 824913 w 1084686"/>
              <a:gd name="connsiteY35" fmla="*/ 128584 h 845556"/>
              <a:gd name="connsiteX36" fmla="*/ 804131 w 1084686"/>
              <a:gd name="connsiteY36" fmla="*/ 97411 h 845556"/>
              <a:gd name="connsiteX37" fmla="*/ 772958 w 1084686"/>
              <a:gd name="connsiteY37" fmla="*/ 87020 h 845556"/>
              <a:gd name="connsiteX38" fmla="*/ 741786 w 1084686"/>
              <a:gd name="connsiteY38" fmla="*/ 66238 h 845556"/>
              <a:gd name="connsiteX39" fmla="*/ 710613 w 1084686"/>
              <a:gd name="connsiteY39" fmla="*/ 55847 h 845556"/>
              <a:gd name="connsiteX40" fmla="*/ 637877 w 1084686"/>
              <a:gd name="connsiteY40" fmla="*/ 24675 h 845556"/>
              <a:gd name="connsiteX41" fmla="*/ 606704 w 1084686"/>
              <a:gd name="connsiteY41" fmla="*/ 3893 h 845556"/>
              <a:gd name="connsiteX42" fmla="*/ 523577 w 1084686"/>
              <a:gd name="connsiteY42" fmla="*/ 35065 h 845556"/>
              <a:gd name="connsiteX43" fmla="*/ 461231 w 1084686"/>
              <a:gd name="connsiteY43" fmla="*/ 87020 h 845556"/>
              <a:gd name="connsiteX44" fmla="*/ 419667 w 1084686"/>
              <a:gd name="connsiteY44" fmla="*/ 87020 h 84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4686" h="845556">
                <a:moveTo>
                  <a:pt x="523577" y="45456"/>
                </a:moveTo>
                <a:cubicBezTo>
                  <a:pt x="509722" y="48920"/>
                  <a:pt x="495139" y="50221"/>
                  <a:pt x="482013" y="55847"/>
                </a:cubicBezTo>
                <a:cubicBezTo>
                  <a:pt x="470534" y="60766"/>
                  <a:pt x="462956" y="73600"/>
                  <a:pt x="450840" y="76629"/>
                </a:cubicBezTo>
                <a:cubicBezTo>
                  <a:pt x="420412" y="84236"/>
                  <a:pt x="388495" y="83556"/>
                  <a:pt x="357322" y="87020"/>
                </a:cubicBezTo>
                <a:cubicBezTo>
                  <a:pt x="336540" y="93947"/>
                  <a:pt x="316111" y="102038"/>
                  <a:pt x="294977" y="107802"/>
                </a:cubicBezTo>
                <a:cubicBezTo>
                  <a:pt x="277938" y="112449"/>
                  <a:pt x="258572" y="109820"/>
                  <a:pt x="243022" y="118193"/>
                </a:cubicBezTo>
                <a:cubicBezTo>
                  <a:pt x="212526" y="134614"/>
                  <a:pt x="184386" y="156047"/>
                  <a:pt x="159895" y="180538"/>
                </a:cubicBezTo>
                <a:cubicBezTo>
                  <a:pt x="149504" y="190929"/>
                  <a:pt x="140949" y="203560"/>
                  <a:pt x="128722" y="211711"/>
                </a:cubicBezTo>
                <a:cubicBezTo>
                  <a:pt x="119608" y="217787"/>
                  <a:pt x="107940" y="218638"/>
                  <a:pt x="97549" y="222102"/>
                </a:cubicBezTo>
                <a:cubicBezTo>
                  <a:pt x="87158" y="232493"/>
                  <a:pt x="74528" y="241048"/>
                  <a:pt x="66377" y="253275"/>
                </a:cubicBezTo>
                <a:cubicBezTo>
                  <a:pt x="60302" y="262388"/>
                  <a:pt x="60884" y="274651"/>
                  <a:pt x="55986" y="284447"/>
                </a:cubicBezTo>
                <a:cubicBezTo>
                  <a:pt x="50401" y="295617"/>
                  <a:pt x="42131" y="305229"/>
                  <a:pt x="35204" y="315620"/>
                </a:cubicBezTo>
                <a:cubicBezTo>
                  <a:pt x="31740" y="332938"/>
                  <a:pt x="30398" y="350820"/>
                  <a:pt x="24813" y="367575"/>
                </a:cubicBezTo>
                <a:cubicBezTo>
                  <a:pt x="19915" y="382270"/>
                  <a:pt x="4031" y="393648"/>
                  <a:pt x="4031" y="409138"/>
                </a:cubicBezTo>
                <a:cubicBezTo>
                  <a:pt x="4031" y="499459"/>
                  <a:pt x="0" y="592457"/>
                  <a:pt x="24813" y="679302"/>
                </a:cubicBezTo>
                <a:cubicBezTo>
                  <a:pt x="31740" y="703547"/>
                  <a:pt x="36230" y="728626"/>
                  <a:pt x="45595" y="752038"/>
                </a:cubicBezTo>
                <a:cubicBezTo>
                  <a:pt x="50233" y="763633"/>
                  <a:pt x="54601" y="779055"/>
                  <a:pt x="66377" y="783211"/>
                </a:cubicBezTo>
                <a:cubicBezTo>
                  <a:pt x="177483" y="822425"/>
                  <a:pt x="207687" y="806460"/>
                  <a:pt x="305367" y="824775"/>
                </a:cubicBezTo>
                <a:cubicBezTo>
                  <a:pt x="333440" y="830039"/>
                  <a:pt x="360786" y="838629"/>
                  <a:pt x="388495" y="845556"/>
                </a:cubicBezTo>
                <a:lnTo>
                  <a:pt x="627486" y="835165"/>
                </a:lnTo>
                <a:cubicBezTo>
                  <a:pt x="713154" y="829811"/>
                  <a:pt x="697792" y="832512"/>
                  <a:pt x="752177" y="814384"/>
                </a:cubicBezTo>
                <a:cubicBezTo>
                  <a:pt x="841506" y="754830"/>
                  <a:pt x="728487" y="826229"/>
                  <a:pt x="814522" y="783211"/>
                </a:cubicBezTo>
                <a:cubicBezTo>
                  <a:pt x="825692" y="777626"/>
                  <a:pt x="834525" y="768014"/>
                  <a:pt x="845695" y="762429"/>
                </a:cubicBezTo>
                <a:cubicBezTo>
                  <a:pt x="855491" y="757531"/>
                  <a:pt x="866800" y="756353"/>
                  <a:pt x="876867" y="752038"/>
                </a:cubicBezTo>
                <a:cubicBezTo>
                  <a:pt x="966743" y="713519"/>
                  <a:pt x="876502" y="745232"/>
                  <a:pt x="949604" y="720865"/>
                </a:cubicBezTo>
                <a:cubicBezTo>
                  <a:pt x="972582" y="697887"/>
                  <a:pt x="983019" y="683376"/>
                  <a:pt x="1011949" y="668911"/>
                </a:cubicBezTo>
                <a:cubicBezTo>
                  <a:pt x="1021746" y="664013"/>
                  <a:pt x="1032731" y="661984"/>
                  <a:pt x="1043122" y="658520"/>
                </a:cubicBezTo>
                <a:cubicBezTo>
                  <a:pt x="1046586" y="641202"/>
                  <a:pt x="1047928" y="623320"/>
                  <a:pt x="1053513" y="606565"/>
                </a:cubicBezTo>
                <a:cubicBezTo>
                  <a:pt x="1058411" y="591870"/>
                  <a:pt x="1070538" y="580029"/>
                  <a:pt x="1074295" y="565002"/>
                </a:cubicBezTo>
                <a:cubicBezTo>
                  <a:pt x="1081068" y="537911"/>
                  <a:pt x="1081222" y="509584"/>
                  <a:pt x="1084686" y="481875"/>
                </a:cubicBezTo>
                <a:cubicBezTo>
                  <a:pt x="1078890" y="441301"/>
                  <a:pt x="1075697" y="356991"/>
                  <a:pt x="1053513" y="305229"/>
                </a:cubicBezTo>
                <a:cubicBezTo>
                  <a:pt x="1038364" y="269880"/>
                  <a:pt x="1032106" y="256253"/>
                  <a:pt x="1001558" y="232493"/>
                </a:cubicBezTo>
                <a:cubicBezTo>
                  <a:pt x="981843" y="217159"/>
                  <a:pt x="959995" y="204784"/>
                  <a:pt x="939213" y="190929"/>
                </a:cubicBezTo>
                <a:cubicBezTo>
                  <a:pt x="928822" y="184002"/>
                  <a:pt x="916871" y="178978"/>
                  <a:pt x="908040" y="170147"/>
                </a:cubicBezTo>
                <a:cubicBezTo>
                  <a:pt x="897649" y="159756"/>
                  <a:pt x="890011" y="145547"/>
                  <a:pt x="876867" y="138975"/>
                </a:cubicBezTo>
                <a:cubicBezTo>
                  <a:pt x="861071" y="131077"/>
                  <a:pt x="842231" y="132048"/>
                  <a:pt x="824913" y="128584"/>
                </a:cubicBezTo>
                <a:cubicBezTo>
                  <a:pt x="817986" y="118193"/>
                  <a:pt x="813883" y="105212"/>
                  <a:pt x="804131" y="97411"/>
                </a:cubicBezTo>
                <a:cubicBezTo>
                  <a:pt x="795578" y="90569"/>
                  <a:pt x="782755" y="91918"/>
                  <a:pt x="772958" y="87020"/>
                </a:cubicBezTo>
                <a:cubicBezTo>
                  <a:pt x="761788" y="81435"/>
                  <a:pt x="752956" y="71823"/>
                  <a:pt x="741786" y="66238"/>
                </a:cubicBezTo>
                <a:cubicBezTo>
                  <a:pt x="731989" y="61340"/>
                  <a:pt x="720410" y="60745"/>
                  <a:pt x="710613" y="55847"/>
                </a:cubicBezTo>
                <a:cubicBezTo>
                  <a:pt x="638856" y="19969"/>
                  <a:pt x="724376" y="46298"/>
                  <a:pt x="637877" y="24675"/>
                </a:cubicBezTo>
                <a:cubicBezTo>
                  <a:pt x="627486" y="17748"/>
                  <a:pt x="619096" y="5442"/>
                  <a:pt x="606704" y="3893"/>
                </a:cubicBezTo>
                <a:cubicBezTo>
                  <a:pt x="575558" y="0"/>
                  <a:pt x="546072" y="16319"/>
                  <a:pt x="523577" y="35065"/>
                </a:cubicBezTo>
                <a:cubicBezTo>
                  <a:pt x="506924" y="48942"/>
                  <a:pt x="484787" y="80290"/>
                  <a:pt x="461231" y="87020"/>
                </a:cubicBezTo>
                <a:cubicBezTo>
                  <a:pt x="447909" y="90826"/>
                  <a:pt x="433522" y="87020"/>
                  <a:pt x="419667" y="870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20" grpId="0"/>
      <p:bldP spid="18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4214810" y="507207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 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429552" y="64517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ενέργεια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43108" y="642918"/>
            <a:ext cx="106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 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1857356" y="6429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+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642910" y="642918"/>
            <a:ext cx="1068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</a:p>
          <a:p>
            <a:pPr algn="ctr"/>
            <a:r>
              <a:rPr lang="el-GR" b="1" dirty="0" smtClean="0"/>
              <a:t>(τροφή) 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3786214" y="645172"/>
            <a:ext cx="244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Διοξείδιο του άνθρακα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143668" y="645172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500858" y="645172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νερό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143800" y="6451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57158" y="3929066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Η διαδικασία της κυτταρικής αναπνοής </a:t>
            </a:r>
            <a:r>
              <a:rPr lang="el-GR" b="1" dirty="0" smtClean="0"/>
              <a:t>γίνεται μέσα στο κύτταρο,</a:t>
            </a:r>
            <a:r>
              <a:rPr lang="el-GR" dirty="0" smtClean="0"/>
              <a:t> και έτσι το κύτταρο παίρνει ενέργεια ώστε να κάνει τις διάφορες λειτουργίες του.</a:t>
            </a:r>
            <a:endParaRPr lang="el-GR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186816" y="285728"/>
            <a:ext cx="8600026" cy="1421921"/>
          </a:xfrm>
          <a:custGeom>
            <a:avLst/>
            <a:gdLst>
              <a:gd name="connsiteX0" fmla="*/ 1300378 w 8600026"/>
              <a:gd name="connsiteY0" fmla="*/ 29540 h 1421921"/>
              <a:gd name="connsiteX1" fmla="*/ 1009432 w 8600026"/>
              <a:gd name="connsiteY1" fmla="*/ 50321 h 1421921"/>
              <a:gd name="connsiteX2" fmla="*/ 874350 w 8600026"/>
              <a:gd name="connsiteY2" fmla="*/ 71103 h 1421921"/>
              <a:gd name="connsiteX3" fmla="*/ 718487 w 8600026"/>
              <a:gd name="connsiteY3" fmla="*/ 91885 h 1421921"/>
              <a:gd name="connsiteX4" fmla="*/ 656141 w 8600026"/>
              <a:gd name="connsiteY4" fmla="*/ 102276 h 1421921"/>
              <a:gd name="connsiteX5" fmla="*/ 541841 w 8600026"/>
              <a:gd name="connsiteY5" fmla="*/ 112667 h 1421921"/>
              <a:gd name="connsiteX6" fmla="*/ 406760 w 8600026"/>
              <a:gd name="connsiteY6" fmla="*/ 143840 h 1421921"/>
              <a:gd name="connsiteX7" fmla="*/ 354805 w 8600026"/>
              <a:gd name="connsiteY7" fmla="*/ 164621 h 1421921"/>
              <a:gd name="connsiteX8" fmla="*/ 323632 w 8600026"/>
              <a:gd name="connsiteY8" fmla="*/ 175012 h 1421921"/>
              <a:gd name="connsiteX9" fmla="*/ 292460 w 8600026"/>
              <a:gd name="connsiteY9" fmla="*/ 195794 h 1421921"/>
              <a:gd name="connsiteX10" fmla="*/ 219723 w 8600026"/>
              <a:gd name="connsiteY10" fmla="*/ 216576 h 1421921"/>
              <a:gd name="connsiteX11" fmla="*/ 188550 w 8600026"/>
              <a:gd name="connsiteY11" fmla="*/ 237358 h 1421921"/>
              <a:gd name="connsiteX12" fmla="*/ 157378 w 8600026"/>
              <a:gd name="connsiteY12" fmla="*/ 247749 h 1421921"/>
              <a:gd name="connsiteX13" fmla="*/ 95032 w 8600026"/>
              <a:gd name="connsiteY13" fmla="*/ 310094 h 1421921"/>
              <a:gd name="connsiteX14" fmla="*/ 53469 w 8600026"/>
              <a:gd name="connsiteY14" fmla="*/ 414003 h 1421921"/>
              <a:gd name="connsiteX15" fmla="*/ 43078 w 8600026"/>
              <a:gd name="connsiteY15" fmla="*/ 445176 h 1421921"/>
              <a:gd name="connsiteX16" fmla="*/ 22296 w 8600026"/>
              <a:gd name="connsiteY16" fmla="*/ 517912 h 1421921"/>
              <a:gd name="connsiteX17" fmla="*/ 32687 w 8600026"/>
              <a:gd name="connsiteY17" fmla="*/ 860812 h 1421921"/>
              <a:gd name="connsiteX18" fmla="*/ 105423 w 8600026"/>
              <a:gd name="connsiteY18" fmla="*/ 923158 h 1421921"/>
              <a:gd name="connsiteX19" fmla="*/ 136596 w 8600026"/>
              <a:gd name="connsiteY19" fmla="*/ 954331 h 1421921"/>
              <a:gd name="connsiteX20" fmla="*/ 230114 w 8600026"/>
              <a:gd name="connsiteY20" fmla="*/ 985503 h 1421921"/>
              <a:gd name="connsiteX21" fmla="*/ 261287 w 8600026"/>
              <a:gd name="connsiteY21" fmla="*/ 995894 h 1421921"/>
              <a:gd name="connsiteX22" fmla="*/ 292460 w 8600026"/>
              <a:gd name="connsiteY22" fmla="*/ 1016676 h 1421921"/>
              <a:gd name="connsiteX23" fmla="*/ 365196 w 8600026"/>
              <a:gd name="connsiteY23" fmla="*/ 1027067 h 1421921"/>
              <a:gd name="connsiteX24" fmla="*/ 552232 w 8600026"/>
              <a:gd name="connsiteY24" fmla="*/ 1058240 h 1421921"/>
              <a:gd name="connsiteX25" fmla="*/ 770441 w 8600026"/>
              <a:gd name="connsiteY25" fmla="*/ 1089412 h 1421921"/>
              <a:gd name="connsiteX26" fmla="*/ 947087 w 8600026"/>
              <a:gd name="connsiteY26" fmla="*/ 1120585 h 1421921"/>
              <a:gd name="connsiteX27" fmla="*/ 1258814 w 8600026"/>
              <a:gd name="connsiteY27" fmla="*/ 1172540 h 1421921"/>
              <a:gd name="connsiteX28" fmla="*/ 2142041 w 8600026"/>
              <a:gd name="connsiteY28" fmla="*/ 1224494 h 1421921"/>
              <a:gd name="connsiteX29" fmla="*/ 3066832 w 8600026"/>
              <a:gd name="connsiteY29" fmla="*/ 1234885 h 1421921"/>
              <a:gd name="connsiteX30" fmla="*/ 3638332 w 8600026"/>
              <a:gd name="connsiteY30" fmla="*/ 1182931 h 1421921"/>
              <a:gd name="connsiteX31" fmla="*/ 3846150 w 8600026"/>
              <a:gd name="connsiteY31" fmla="*/ 1172540 h 1421921"/>
              <a:gd name="connsiteX32" fmla="*/ 4022796 w 8600026"/>
              <a:gd name="connsiteY32" fmla="*/ 1151758 h 1421921"/>
              <a:gd name="connsiteX33" fmla="*/ 4864460 w 8600026"/>
              <a:gd name="connsiteY33" fmla="*/ 1193321 h 1421921"/>
              <a:gd name="connsiteX34" fmla="*/ 5072278 w 8600026"/>
              <a:gd name="connsiteY34" fmla="*/ 1214103 h 1421921"/>
              <a:gd name="connsiteX35" fmla="*/ 5394396 w 8600026"/>
              <a:gd name="connsiteY35" fmla="*/ 1255667 h 1421921"/>
              <a:gd name="connsiteX36" fmla="*/ 5467132 w 8600026"/>
              <a:gd name="connsiteY36" fmla="*/ 1276449 h 1421921"/>
              <a:gd name="connsiteX37" fmla="*/ 5602214 w 8600026"/>
              <a:gd name="connsiteY37" fmla="*/ 1286840 h 1421921"/>
              <a:gd name="connsiteX38" fmla="*/ 5830814 w 8600026"/>
              <a:gd name="connsiteY38" fmla="*/ 1307621 h 1421921"/>
              <a:gd name="connsiteX39" fmla="*/ 5986678 w 8600026"/>
              <a:gd name="connsiteY39" fmla="*/ 1328403 h 1421921"/>
              <a:gd name="connsiteX40" fmla="*/ 6402314 w 8600026"/>
              <a:gd name="connsiteY40" fmla="*/ 1369967 h 1421921"/>
              <a:gd name="connsiteX41" fmla="*/ 6610132 w 8600026"/>
              <a:gd name="connsiteY41" fmla="*/ 1380358 h 1421921"/>
              <a:gd name="connsiteX42" fmla="*/ 7150460 w 8600026"/>
              <a:gd name="connsiteY42" fmla="*/ 1421921 h 1421921"/>
              <a:gd name="connsiteX43" fmla="*/ 7597269 w 8600026"/>
              <a:gd name="connsiteY43" fmla="*/ 1411531 h 1421921"/>
              <a:gd name="connsiteX44" fmla="*/ 7753132 w 8600026"/>
              <a:gd name="connsiteY44" fmla="*/ 1380358 h 1421921"/>
              <a:gd name="connsiteX45" fmla="*/ 7815478 w 8600026"/>
              <a:gd name="connsiteY45" fmla="*/ 1369967 h 1421921"/>
              <a:gd name="connsiteX46" fmla="*/ 7981732 w 8600026"/>
              <a:gd name="connsiteY46" fmla="*/ 1338794 h 1421921"/>
              <a:gd name="connsiteX47" fmla="*/ 8075250 w 8600026"/>
              <a:gd name="connsiteY47" fmla="*/ 1307621 h 1421921"/>
              <a:gd name="connsiteX48" fmla="*/ 8106423 w 8600026"/>
              <a:gd name="connsiteY48" fmla="*/ 1286840 h 1421921"/>
              <a:gd name="connsiteX49" fmla="*/ 8137596 w 8600026"/>
              <a:gd name="connsiteY49" fmla="*/ 1276449 h 1421921"/>
              <a:gd name="connsiteX50" fmla="*/ 8168769 w 8600026"/>
              <a:gd name="connsiteY50" fmla="*/ 1255667 h 1421921"/>
              <a:gd name="connsiteX51" fmla="*/ 8272678 w 8600026"/>
              <a:gd name="connsiteY51" fmla="*/ 1193321 h 1421921"/>
              <a:gd name="connsiteX52" fmla="*/ 8303850 w 8600026"/>
              <a:gd name="connsiteY52" fmla="*/ 1172540 h 1421921"/>
              <a:gd name="connsiteX53" fmla="*/ 8397369 w 8600026"/>
              <a:gd name="connsiteY53" fmla="*/ 1079021 h 1421921"/>
              <a:gd name="connsiteX54" fmla="*/ 8428541 w 8600026"/>
              <a:gd name="connsiteY54" fmla="*/ 1047849 h 1421921"/>
              <a:gd name="connsiteX55" fmla="*/ 8449323 w 8600026"/>
              <a:gd name="connsiteY55" fmla="*/ 1016676 h 1421921"/>
              <a:gd name="connsiteX56" fmla="*/ 8501278 w 8600026"/>
              <a:gd name="connsiteY56" fmla="*/ 943940 h 1421921"/>
              <a:gd name="connsiteX57" fmla="*/ 8553232 w 8600026"/>
              <a:gd name="connsiteY57" fmla="*/ 860812 h 1421921"/>
              <a:gd name="connsiteX58" fmla="*/ 8563623 w 8600026"/>
              <a:gd name="connsiteY58" fmla="*/ 829640 h 1421921"/>
              <a:gd name="connsiteX59" fmla="*/ 8584405 w 8600026"/>
              <a:gd name="connsiteY59" fmla="*/ 798467 h 1421921"/>
              <a:gd name="connsiteX60" fmla="*/ 8594796 w 8600026"/>
              <a:gd name="connsiteY60" fmla="*/ 746512 h 1421921"/>
              <a:gd name="connsiteX61" fmla="*/ 8574014 w 8600026"/>
              <a:gd name="connsiteY61" fmla="*/ 486740 h 1421921"/>
              <a:gd name="connsiteX62" fmla="*/ 8553232 w 8600026"/>
              <a:gd name="connsiteY62" fmla="*/ 445176 h 1421921"/>
              <a:gd name="connsiteX63" fmla="*/ 8522060 w 8600026"/>
              <a:gd name="connsiteY63" fmla="*/ 414003 h 1421921"/>
              <a:gd name="connsiteX64" fmla="*/ 8511669 w 8600026"/>
              <a:gd name="connsiteY64" fmla="*/ 382831 h 1421921"/>
              <a:gd name="connsiteX65" fmla="*/ 8407760 w 8600026"/>
              <a:gd name="connsiteY65" fmla="*/ 299703 h 1421921"/>
              <a:gd name="connsiteX66" fmla="*/ 8335023 w 8600026"/>
              <a:gd name="connsiteY66" fmla="*/ 237358 h 1421921"/>
              <a:gd name="connsiteX67" fmla="*/ 8272678 w 8600026"/>
              <a:gd name="connsiteY67" fmla="*/ 206185 h 1421921"/>
              <a:gd name="connsiteX68" fmla="*/ 8189550 w 8600026"/>
              <a:gd name="connsiteY68" fmla="*/ 175012 h 1421921"/>
              <a:gd name="connsiteX69" fmla="*/ 8147987 w 8600026"/>
              <a:gd name="connsiteY69" fmla="*/ 154231 h 1421921"/>
              <a:gd name="connsiteX70" fmla="*/ 7908996 w 8600026"/>
              <a:gd name="connsiteY70" fmla="*/ 123058 h 1421921"/>
              <a:gd name="connsiteX71" fmla="*/ 7275150 w 8600026"/>
              <a:gd name="connsiteY71" fmla="*/ 60712 h 1421921"/>
              <a:gd name="connsiteX72" fmla="*/ 6589350 w 8600026"/>
              <a:gd name="connsiteY72" fmla="*/ 29540 h 1421921"/>
              <a:gd name="connsiteX73" fmla="*/ 6402314 w 8600026"/>
              <a:gd name="connsiteY73" fmla="*/ 8758 h 1421921"/>
              <a:gd name="connsiteX74" fmla="*/ 5810032 w 8600026"/>
              <a:gd name="connsiteY74" fmla="*/ 29540 h 1421921"/>
              <a:gd name="connsiteX75" fmla="*/ 5352832 w 8600026"/>
              <a:gd name="connsiteY75" fmla="*/ 71103 h 1421921"/>
              <a:gd name="connsiteX76" fmla="*/ 4854069 w 8600026"/>
              <a:gd name="connsiteY76" fmla="*/ 112667 h 1421921"/>
              <a:gd name="connsiteX77" fmla="*/ 4698205 w 8600026"/>
              <a:gd name="connsiteY77" fmla="*/ 123058 h 1421921"/>
              <a:gd name="connsiteX78" fmla="*/ 4157878 w 8600026"/>
              <a:gd name="connsiteY78" fmla="*/ 164621 h 1421921"/>
              <a:gd name="connsiteX79" fmla="*/ 3368169 w 8600026"/>
              <a:gd name="connsiteY79" fmla="*/ 154231 h 1421921"/>
              <a:gd name="connsiteX80" fmla="*/ 3222696 w 8600026"/>
              <a:gd name="connsiteY80" fmla="*/ 133449 h 1421921"/>
              <a:gd name="connsiteX81" fmla="*/ 3046050 w 8600026"/>
              <a:gd name="connsiteY81" fmla="*/ 112667 h 1421921"/>
              <a:gd name="connsiteX82" fmla="*/ 2931750 w 8600026"/>
              <a:gd name="connsiteY82" fmla="*/ 102276 h 1421921"/>
              <a:gd name="connsiteX83" fmla="*/ 2620023 w 8600026"/>
              <a:gd name="connsiteY83" fmla="*/ 71103 h 1421921"/>
              <a:gd name="connsiteX84" fmla="*/ 2287514 w 8600026"/>
              <a:gd name="connsiteY84" fmla="*/ 39931 h 1421921"/>
              <a:gd name="connsiteX85" fmla="*/ 1944614 w 8600026"/>
              <a:gd name="connsiteY85" fmla="*/ 8758 h 1421921"/>
              <a:gd name="connsiteX86" fmla="*/ 1674450 w 8600026"/>
              <a:gd name="connsiteY86" fmla="*/ 29540 h 1421921"/>
              <a:gd name="connsiteX87" fmla="*/ 1487414 w 8600026"/>
              <a:gd name="connsiteY87" fmla="*/ 60712 h 1421921"/>
              <a:gd name="connsiteX88" fmla="*/ 1310769 w 8600026"/>
              <a:gd name="connsiteY88" fmla="*/ 50321 h 1421921"/>
              <a:gd name="connsiteX89" fmla="*/ 1206860 w 8600026"/>
              <a:gd name="connsiteY89" fmla="*/ 39931 h 1421921"/>
              <a:gd name="connsiteX90" fmla="*/ 1175687 w 8600026"/>
              <a:gd name="connsiteY90" fmla="*/ 19149 h 142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600026" h="1421921">
                <a:moveTo>
                  <a:pt x="1300378" y="29540"/>
                </a:moveTo>
                <a:cubicBezTo>
                  <a:pt x="1199675" y="35135"/>
                  <a:pt x="1107970" y="37469"/>
                  <a:pt x="1009432" y="50321"/>
                </a:cubicBezTo>
                <a:cubicBezTo>
                  <a:pt x="964258" y="56213"/>
                  <a:pt x="919449" y="64660"/>
                  <a:pt x="874350" y="71103"/>
                </a:cubicBezTo>
                <a:lnTo>
                  <a:pt x="718487" y="91885"/>
                </a:lnTo>
                <a:cubicBezTo>
                  <a:pt x="697630" y="94865"/>
                  <a:pt x="677065" y="99814"/>
                  <a:pt x="656141" y="102276"/>
                </a:cubicBezTo>
                <a:cubicBezTo>
                  <a:pt x="618146" y="106746"/>
                  <a:pt x="579941" y="109203"/>
                  <a:pt x="541841" y="112667"/>
                </a:cubicBezTo>
                <a:cubicBezTo>
                  <a:pt x="421537" y="160790"/>
                  <a:pt x="571908" y="105730"/>
                  <a:pt x="406760" y="143840"/>
                </a:cubicBezTo>
                <a:cubicBezTo>
                  <a:pt x="388585" y="148034"/>
                  <a:pt x="372270" y="158072"/>
                  <a:pt x="354805" y="164621"/>
                </a:cubicBezTo>
                <a:cubicBezTo>
                  <a:pt x="344549" y="168467"/>
                  <a:pt x="334023" y="171548"/>
                  <a:pt x="323632" y="175012"/>
                </a:cubicBezTo>
                <a:cubicBezTo>
                  <a:pt x="313241" y="181939"/>
                  <a:pt x="303630" y="190209"/>
                  <a:pt x="292460" y="195794"/>
                </a:cubicBezTo>
                <a:cubicBezTo>
                  <a:pt x="277553" y="203247"/>
                  <a:pt x="233040" y="213247"/>
                  <a:pt x="219723" y="216576"/>
                </a:cubicBezTo>
                <a:cubicBezTo>
                  <a:pt x="209332" y="223503"/>
                  <a:pt x="199720" y="231773"/>
                  <a:pt x="188550" y="237358"/>
                </a:cubicBezTo>
                <a:cubicBezTo>
                  <a:pt x="178754" y="242256"/>
                  <a:pt x="166024" y="241025"/>
                  <a:pt x="157378" y="247749"/>
                </a:cubicBezTo>
                <a:cubicBezTo>
                  <a:pt x="134179" y="265793"/>
                  <a:pt x="95032" y="310094"/>
                  <a:pt x="95032" y="310094"/>
                </a:cubicBezTo>
                <a:cubicBezTo>
                  <a:pt x="47729" y="452004"/>
                  <a:pt x="99336" y="306978"/>
                  <a:pt x="53469" y="414003"/>
                </a:cubicBezTo>
                <a:cubicBezTo>
                  <a:pt x="49154" y="424070"/>
                  <a:pt x="46225" y="434685"/>
                  <a:pt x="43078" y="445176"/>
                </a:cubicBezTo>
                <a:cubicBezTo>
                  <a:pt x="35832" y="469328"/>
                  <a:pt x="29223" y="493667"/>
                  <a:pt x="22296" y="517912"/>
                </a:cubicBezTo>
                <a:cubicBezTo>
                  <a:pt x="12197" y="659290"/>
                  <a:pt x="0" y="710454"/>
                  <a:pt x="32687" y="860812"/>
                </a:cubicBezTo>
                <a:cubicBezTo>
                  <a:pt x="42652" y="906649"/>
                  <a:pt x="75652" y="901892"/>
                  <a:pt x="105423" y="923158"/>
                </a:cubicBezTo>
                <a:cubicBezTo>
                  <a:pt x="117381" y="931699"/>
                  <a:pt x="123452" y="947759"/>
                  <a:pt x="136596" y="954331"/>
                </a:cubicBezTo>
                <a:cubicBezTo>
                  <a:pt x="165986" y="969026"/>
                  <a:pt x="198941" y="975112"/>
                  <a:pt x="230114" y="985503"/>
                </a:cubicBezTo>
                <a:cubicBezTo>
                  <a:pt x="240505" y="988967"/>
                  <a:pt x="252173" y="989818"/>
                  <a:pt x="261287" y="995894"/>
                </a:cubicBezTo>
                <a:cubicBezTo>
                  <a:pt x="271678" y="1002821"/>
                  <a:pt x="280498" y="1013087"/>
                  <a:pt x="292460" y="1016676"/>
                </a:cubicBezTo>
                <a:cubicBezTo>
                  <a:pt x="315919" y="1023714"/>
                  <a:pt x="341180" y="1022264"/>
                  <a:pt x="365196" y="1027067"/>
                </a:cubicBezTo>
                <a:cubicBezTo>
                  <a:pt x="635966" y="1081222"/>
                  <a:pt x="232374" y="1014624"/>
                  <a:pt x="552232" y="1058240"/>
                </a:cubicBezTo>
                <a:cubicBezTo>
                  <a:pt x="894626" y="1104929"/>
                  <a:pt x="496026" y="1058921"/>
                  <a:pt x="770441" y="1089412"/>
                </a:cubicBezTo>
                <a:cubicBezTo>
                  <a:pt x="908558" y="1135451"/>
                  <a:pt x="742027" y="1085230"/>
                  <a:pt x="947087" y="1120585"/>
                </a:cubicBezTo>
                <a:cubicBezTo>
                  <a:pt x="1447288" y="1206827"/>
                  <a:pt x="892554" y="1133577"/>
                  <a:pt x="1258814" y="1172540"/>
                </a:cubicBezTo>
                <a:cubicBezTo>
                  <a:pt x="1843605" y="1234751"/>
                  <a:pt x="1430925" y="1210272"/>
                  <a:pt x="2142041" y="1224494"/>
                </a:cubicBezTo>
                <a:cubicBezTo>
                  <a:pt x="2642373" y="1253085"/>
                  <a:pt x="2461525" y="1251936"/>
                  <a:pt x="3066832" y="1234885"/>
                </a:cubicBezTo>
                <a:cubicBezTo>
                  <a:pt x="3453673" y="1223988"/>
                  <a:pt x="3009631" y="1214366"/>
                  <a:pt x="3638332" y="1182931"/>
                </a:cubicBezTo>
                <a:lnTo>
                  <a:pt x="3846150" y="1172540"/>
                </a:lnTo>
                <a:cubicBezTo>
                  <a:pt x="3905032" y="1165613"/>
                  <a:pt x="3963508" y="1151758"/>
                  <a:pt x="4022796" y="1151758"/>
                </a:cubicBezTo>
                <a:cubicBezTo>
                  <a:pt x="4747970" y="1151758"/>
                  <a:pt x="4476203" y="1150182"/>
                  <a:pt x="4864460" y="1193321"/>
                </a:cubicBezTo>
                <a:cubicBezTo>
                  <a:pt x="4933652" y="1201009"/>
                  <a:pt x="5003137" y="1205969"/>
                  <a:pt x="5072278" y="1214103"/>
                </a:cubicBezTo>
                <a:cubicBezTo>
                  <a:pt x="5179799" y="1226753"/>
                  <a:pt x="5394396" y="1255667"/>
                  <a:pt x="5394396" y="1255667"/>
                </a:cubicBezTo>
                <a:cubicBezTo>
                  <a:pt x="5418641" y="1262594"/>
                  <a:pt x="5442195" y="1272708"/>
                  <a:pt x="5467132" y="1276449"/>
                </a:cubicBezTo>
                <a:cubicBezTo>
                  <a:pt x="5511793" y="1283148"/>
                  <a:pt x="5557219" y="1282983"/>
                  <a:pt x="5602214" y="1286840"/>
                </a:cubicBezTo>
                <a:lnTo>
                  <a:pt x="5830814" y="1307621"/>
                </a:lnTo>
                <a:cubicBezTo>
                  <a:pt x="5882925" y="1313255"/>
                  <a:pt x="5934644" y="1322096"/>
                  <a:pt x="5986678" y="1328403"/>
                </a:cubicBezTo>
                <a:cubicBezTo>
                  <a:pt x="6103005" y="1342503"/>
                  <a:pt x="6290248" y="1361962"/>
                  <a:pt x="6402314" y="1369967"/>
                </a:cubicBezTo>
                <a:cubicBezTo>
                  <a:pt x="6471497" y="1374909"/>
                  <a:pt x="6540902" y="1376119"/>
                  <a:pt x="6610132" y="1380358"/>
                </a:cubicBezTo>
                <a:cubicBezTo>
                  <a:pt x="6876576" y="1396671"/>
                  <a:pt x="6902233" y="1400337"/>
                  <a:pt x="7150460" y="1421921"/>
                </a:cubicBezTo>
                <a:cubicBezTo>
                  <a:pt x="7299396" y="1418458"/>
                  <a:pt x="7448645" y="1421781"/>
                  <a:pt x="7597269" y="1411531"/>
                </a:cubicBezTo>
                <a:cubicBezTo>
                  <a:pt x="7650127" y="1407886"/>
                  <a:pt x="7700870" y="1389068"/>
                  <a:pt x="7753132" y="1380358"/>
                </a:cubicBezTo>
                <a:cubicBezTo>
                  <a:pt x="7773914" y="1376894"/>
                  <a:pt x="7794770" y="1373850"/>
                  <a:pt x="7815478" y="1369967"/>
                </a:cubicBezTo>
                <a:cubicBezTo>
                  <a:pt x="8014797" y="1332594"/>
                  <a:pt x="7839959" y="1362423"/>
                  <a:pt x="7981732" y="1338794"/>
                </a:cubicBezTo>
                <a:cubicBezTo>
                  <a:pt x="8052562" y="1291574"/>
                  <a:pt x="7963258" y="1344951"/>
                  <a:pt x="8075250" y="1307621"/>
                </a:cubicBezTo>
                <a:cubicBezTo>
                  <a:pt x="8087097" y="1303672"/>
                  <a:pt x="8095253" y="1292425"/>
                  <a:pt x="8106423" y="1286840"/>
                </a:cubicBezTo>
                <a:cubicBezTo>
                  <a:pt x="8116220" y="1281942"/>
                  <a:pt x="8127799" y="1281347"/>
                  <a:pt x="8137596" y="1276449"/>
                </a:cubicBezTo>
                <a:cubicBezTo>
                  <a:pt x="8148766" y="1270864"/>
                  <a:pt x="8157926" y="1261863"/>
                  <a:pt x="8168769" y="1255667"/>
                </a:cubicBezTo>
                <a:cubicBezTo>
                  <a:pt x="8280604" y="1191761"/>
                  <a:pt x="8120155" y="1295003"/>
                  <a:pt x="8272678" y="1193321"/>
                </a:cubicBezTo>
                <a:cubicBezTo>
                  <a:pt x="8283069" y="1186394"/>
                  <a:pt x="8295020" y="1181370"/>
                  <a:pt x="8303850" y="1172540"/>
                </a:cubicBezTo>
                <a:lnTo>
                  <a:pt x="8397369" y="1079021"/>
                </a:lnTo>
                <a:cubicBezTo>
                  <a:pt x="8407760" y="1068630"/>
                  <a:pt x="8420390" y="1060076"/>
                  <a:pt x="8428541" y="1047849"/>
                </a:cubicBezTo>
                <a:cubicBezTo>
                  <a:pt x="8435468" y="1037458"/>
                  <a:pt x="8442064" y="1026838"/>
                  <a:pt x="8449323" y="1016676"/>
                </a:cubicBezTo>
                <a:cubicBezTo>
                  <a:pt x="8465248" y="994382"/>
                  <a:pt x="8487288" y="968422"/>
                  <a:pt x="8501278" y="943940"/>
                </a:cubicBezTo>
                <a:cubicBezTo>
                  <a:pt x="8546925" y="864058"/>
                  <a:pt x="8493625" y="940290"/>
                  <a:pt x="8553232" y="860812"/>
                </a:cubicBezTo>
                <a:cubicBezTo>
                  <a:pt x="8556696" y="850421"/>
                  <a:pt x="8558725" y="839436"/>
                  <a:pt x="8563623" y="829640"/>
                </a:cubicBezTo>
                <a:cubicBezTo>
                  <a:pt x="8569208" y="818470"/>
                  <a:pt x="8580020" y="810160"/>
                  <a:pt x="8584405" y="798467"/>
                </a:cubicBezTo>
                <a:cubicBezTo>
                  <a:pt x="8590606" y="781930"/>
                  <a:pt x="8591332" y="763830"/>
                  <a:pt x="8594796" y="746512"/>
                </a:cubicBezTo>
                <a:cubicBezTo>
                  <a:pt x="8594128" y="732493"/>
                  <a:pt x="8600026" y="556106"/>
                  <a:pt x="8574014" y="486740"/>
                </a:cubicBezTo>
                <a:cubicBezTo>
                  <a:pt x="8568575" y="472236"/>
                  <a:pt x="8562235" y="457781"/>
                  <a:pt x="8553232" y="445176"/>
                </a:cubicBezTo>
                <a:cubicBezTo>
                  <a:pt x="8544691" y="433218"/>
                  <a:pt x="8532451" y="424394"/>
                  <a:pt x="8522060" y="414003"/>
                </a:cubicBezTo>
                <a:cubicBezTo>
                  <a:pt x="8518596" y="403612"/>
                  <a:pt x="8518393" y="391477"/>
                  <a:pt x="8511669" y="382831"/>
                </a:cubicBezTo>
                <a:cubicBezTo>
                  <a:pt x="8445713" y="298031"/>
                  <a:pt x="8471740" y="339691"/>
                  <a:pt x="8407760" y="299703"/>
                </a:cubicBezTo>
                <a:cubicBezTo>
                  <a:pt x="8345492" y="260786"/>
                  <a:pt x="8386034" y="279867"/>
                  <a:pt x="8335023" y="237358"/>
                </a:cubicBezTo>
                <a:cubicBezTo>
                  <a:pt x="8290355" y="200134"/>
                  <a:pt x="8319541" y="229617"/>
                  <a:pt x="8272678" y="206185"/>
                </a:cubicBezTo>
                <a:cubicBezTo>
                  <a:pt x="8201330" y="170510"/>
                  <a:pt x="8289786" y="195059"/>
                  <a:pt x="8189550" y="175012"/>
                </a:cubicBezTo>
                <a:cubicBezTo>
                  <a:pt x="8175696" y="168085"/>
                  <a:pt x="8162954" y="158222"/>
                  <a:pt x="8147987" y="154231"/>
                </a:cubicBezTo>
                <a:cubicBezTo>
                  <a:pt x="8053076" y="128922"/>
                  <a:pt x="8007199" y="133505"/>
                  <a:pt x="7908996" y="123058"/>
                </a:cubicBezTo>
                <a:cubicBezTo>
                  <a:pt x="7616366" y="91927"/>
                  <a:pt x="7547950" y="75538"/>
                  <a:pt x="7275150" y="60712"/>
                </a:cubicBezTo>
                <a:lnTo>
                  <a:pt x="6589350" y="29540"/>
                </a:lnTo>
                <a:cubicBezTo>
                  <a:pt x="6527005" y="22613"/>
                  <a:pt x="6465033" y="9858"/>
                  <a:pt x="6402314" y="8758"/>
                </a:cubicBezTo>
                <a:cubicBezTo>
                  <a:pt x="6318359" y="7285"/>
                  <a:pt x="5954674" y="17875"/>
                  <a:pt x="5810032" y="29540"/>
                </a:cubicBezTo>
                <a:cubicBezTo>
                  <a:pt x="5657499" y="41841"/>
                  <a:pt x="5505472" y="60200"/>
                  <a:pt x="5352832" y="71103"/>
                </a:cubicBezTo>
                <a:cubicBezTo>
                  <a:pt x="4567083" y="127229"/>
                  <a:pt x="5463204" y="60455"/>
                  <a:pt x="4854069" y="112667"/>
                </a:cubicBezTo>
                <a:cubicBezTo>
                  <a:pt x="4802189" y="117114"/>
                  <a:pt x="4750105" y="118850"/>
                  <a:pt x="4698205" y="123058"/>
                </a:cubicBezTo>
                <a:cubicBezTo>
                  <a:pt x="4139363" y="168370"/>
                  <a:pt x="4854268" y="118197"/>
                  <a:pt x="4157878" y="164621"/>
                </a:cubicBezTo>
                <a:cubicBezTo>
                  <a:pt x="3894642" y="161158"/>
                  <a:pt x="3631282" y="163001"/>
                  <a:pt x="3368169" y="154231"/>
                </a:cubicBezTo>
                <a:cubicBezTo>
                  <a:pt x="3319213" y="152599"/>
                  <a:pt x="3271277" y="139717"/>
                  <a:pt x="3222696" y="133449"/>
                </a:cubicBezTo>
                <a:cubicBezTo>
                  <a:pt x="3163895" y="125862"/>
                  <a:pt x="3105001" y="118983"/>
                  <a:pt x="3046050" y="112667"/>
                </a:cubicBezTo>
                <a:cubicBezTo>
                  <a:pt x="3008011" y="108591"/>
                  <a:pt x="2969735" y="106834"/>
                  <a:pt x="2931750" y="102276"/>
                </a:cubicBezTo>
                <a:cubicBezTo>
                  <a:pt x="2651631" y="68661"/>
                  <a:pt x="2925488" y="90195"/>
                  <a:pt x="2620023" y="71103"/>
                </a:cubicBezTo>
                <a:cubicBezTo>
                  <a:pt x="2175386" y="15523"/>
                  <a:pt x="2731504" y="81554"/>
                  <a:pt x="2287514" y="39931"/>
                </a:cubicBezTo>
                <a:cubicBezTo>
                  <a:pt x="1861573" y="0"/>
                  <a:pt x="2389462" y="34926"/>
                  <a:pt x="1944614" y="8758"/>
                </a:cubicBezTo>
                <a:lnTo>
                  <a:pt x="1674450" y="29540"/>
                </a:lnTo>
                <a:cubicBezTo>
                  <a:pt x="1626855" y="33867"/>
                  <a:pt x="1525445" y="53798"/>
                  <a:pt x="1487414" y="60712"/>
                </a:cubicBezTo>
                <a:lnTo>
                  <a:pt x="1310769" y="50321"/>
                </a:lnTo>
                <a:cubicBezTo>
                  <a:pt x="1276055" y="47750"/>
                  <a:pt x="1240778" y="47758"/>
                  <a:pt x="1206860" y="39931"/>
                </a:cubicBezTo>
                <a:cubicBezTo>
                  <a:pt x="1194691" y="37123"/>
                  <a:pt x="1175687" y="19149"/>
                  <a:pt x="1175687" y="1914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ύγραμμο βέλος σύνδεσης"/>
          <p:cNvCxnSpPr>
            <a:stCxn id="17" idx="30"/>
          </p:cNvCxnSpPr>
          <p:nvPr/>
        </p:nvCxnSpPr>
        <p:spPr>
          <a:xfrm>
            <a:off x="3825148" y="1468659"/>
            <a:ext cx="103910" cy="676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3143240" y="22882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Κυτταρική αναπνοή</a:t>
            </a:r>
            <a:endParaRPr lang="el-G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357562"/>
            <a:ext cx="3071802" cy="27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>
            <a:off x="6429388" y="550070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ΚΥΤΤΑΡΟ</a:t>
            </a:r>
            <a:endParaRPr lang="el-GR" b="1" spc="600" dirty="0"/>
          </a:p>
        </p:txBody>
      </p:sp>
      <p:cxnSp>
        <p:nvCxnSpPr>
          <p:cNvPr id="23" name="22 - Ευθύγραμμο βέλος σύνδεσης"/>
          <p:cNvCxnSpPr>
            <a:stCxn id="7" idx="3"/>
            <a:endCxn id="11" idx="1"/>
          </p:cNvCxnSpPr>
          <p:nvPr/>
        </p:nvCxnSpPr>
        <p:spPr>
          <a:xfrm>
            <a:off x="3209810" y="827584"/>
            <a:ext cx="576404" cy="22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71670" y="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Κυτταρική αναπνοή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001024" y="5997379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ενέργεια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928794" y="6000768"/>
            <a:ext cx="106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 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1571604" y="60007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+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357158" y="5857892"/>
            <a:ext cx="1068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</a:p>
          <a:p>
            <a:pPr algn="ctr"/>
            <a:r>
              <a:rPr lang="el-GR" b="1" dirty="0" smtClean="0"/>
              <a:t>(τροφή) 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357686" y="5997379"/>
            <a:ext cx="244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Διοξείδιο του άνθρακα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715140" y="599737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7072330" y="5997379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νερό 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715272" y="59973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43248"/>
            <a:ext cx="3071802" cy="27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Δεξιό βέλος"/>
          <p:cNvSpPr/>
          <p:nvPr/>
        </p:nvSpPr>
        <p:spPr>
          <a:xfrm rot="3017462">
            <a:off x="2700782" y="3684438"/>
            <a:ext cx="2428892" cy="78581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 rot="3017462">
            <a:off x="2814010" y="385696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20" name="19 - Δεξιό βέλος"/>
          <p:cNvSpPr/>
          <p:nvPr/>
        </p:nvSpPr>
        <p:spPr>
          <a:xfrm rot="18379271">
            <a:off x="4638354" y="3456671"/>
            <a:ext cx="2607487" cy="95446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 rot="7625096">
            <a:off x="4877987" y="3862174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ΔΙΟΞΕΙΔΙΟ ΤΟΥ ΑΝΘΡΑΚΑ</a:t>
            </a:r>
            <a:endParaRPr lang="el-GR" sz="12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3786182" y="52863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ΚΥΤΤΑΡΟ</a:t>
            </a:r>
            <a:endParaRPr lang="el-GR" b="1" spc="600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3357554" y="6215082"/>
            <a:ext cx="576404" cy="22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Ορθογώνιο"/>
          <p:cNvSpPr/>
          <p:nvPr/>
        </p:nvSpPr>
        <p:spPr>
          <a:xfrm>
            <a:off x="928662" y="50004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Παρατηρούμε ότι κατά την κυτταρική αναπνοή  πρέπει: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928662" y="107154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 να  εισέρχεται  (μπαίνει) μέσα στο κύτταρο αέριο οξυγόνο (Ο</a:t>
            </a:r>
            <a:r>
              <a:rPr lang="el-GR" baseline="-25000" dirty="0" smtClean="0"/>
              <a:t>2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26" name="25 - Ορθογώνιο"/>
          <p:cNvSpPr/>
          <p:nvPr/>
        </p:nvSpPr>
        <p:spPr>
          <a:xfrm>
            <a:off x="785786" y="178592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και να εξέρχεται  (βγαίνει) από το κύτταρο αέριο διοξείδιο του άνθρακα (</a:t>
            </a:r>
            <a:r>
              <a:rPr lang="en-US" dirty="0" smtClean="0"/>
              <a:t>C</a:t>
            </a:r>
            <a:r>
              <a:rPr lang="el-GR" dirty="0" smtClean="0"/>
              <a:t>Ο</a:t>
            </a:r>
            <a:r>
              <a:rPr lang="el-GR" baseline="-25000" dirty="0" smtClean="0"/>
              <a:t>2</a:t>
            </a:r>
            <a:r>
              <a:rPr lang="el-GR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8" grpId="0" animBg="1"/>
      <p:bldP spid="19" grpId="0"/>
      <p:bldP spid="20" grpId="0" animBg="1"/>
      <p:bldP spid="2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71670" y="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Αναπνοή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43248"/>
            <a:ext cx="3071802" cy="27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Δεξιό βέλος"/>
          <p:cNvSpPr/>
          <p:nvPr/>
        </p:nvSpPr>
        <p:spPr>
          <a:xfrm rot="3017462">
            <a:off x="2700782" y="3684438"/>
            <a:ext cx="2428892" cy="78581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 rot="3017462">
            <a:off x="2814010" y="385696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20" name="19 - Δεξιό βέλος"/>
          <p:cNvSpPr/>
          <p:nvPr/>
        </p:nvSpPr>
        <p:spPr>
          <a:xfrm rot="18379271">
            <a:off x="4638354" y="3456671"/>
            <a:ext cx="2607487" cy="95446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 rot="7625096">
            <a:off x="4877987" y="3862174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ΔΙΟΞΕΙΔΙΟ ΤΟΥ ΑΝΘΡΑΚΑ</a:t>
            </a:r>
            <a:endParaRPr lang="el-GR" sz="12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3786182" y="52863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ΚΥΤΤΑΡΟ</a:t>
            </a:r>
            <a:endParaRPr lang="el-GR" b="1" spc="600" dirty="0"/>
          </a:p>
        </p:txBody>
      </p:sp>
      <p:sp>
        <p:nvSpPr>
          <p:cNvPr id="23" name="22 - Ορθογώνιο"/>
          <p:cNvSpPr/>
          <p:nvPr/>
        </p:nvSpPr>
        <p:spPr>
          <a:xfrm>
            <a:off x="428596" y="128586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οξυγόνο μπαίνει μέσα στο κύτταρο με </a:t>
            </a:r>
            <a:r>
              <a:rPr lang="el-GR" b="1" dirty="0" smtClean="0"/>
              <a:t>διάχυση</a:t>
            </a:r>
            <a:r>
              <a:rPr lang="el-GR" dirty="0" smtClean="0"/>
              <a:t>, και το   διοξειδίου του άνθρακα  βγαίνει από το κύτταρο πάλι με διάχυση, μέσω της πλασματικής μεμβράνης  του  κυττάρου.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3676668" cy="6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3" cy="18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857224" y="0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ΑΝΑΠΝΟΗ</a:t>
            </a:r>
            <a:endParaRPr lang="el-GR" sz="1200" b="1" dirty="0"/>
          </a:p>
        </p:txBody>
      </p:sp>
      <p:sp>
        <p:nvSpPr>
          <p:cNvPr id="7" name="6 - Δεξιό βέλος"/>
          <p:cNvSpPr/>
          <p:nvPr/>
        </p:nvSpPr>
        <p:spPr>
          <a:xfrm rot="5400000">
            <a:off x="4679157" y="3178967"/>
            <a:ext cx="2428892" cy="78581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 rot="5400000">
            <a:off x="4792385" y="3351491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12" name="11 - Δεξιό βέλος"/>
          <p:cNvSpPr/>
          <p:nvPr/>
        </p:nvSpPr>
        <p:spPr>
          <a:xfrm rot="16200000">
            <a:off x="5625710" y="3232544"/>
            <a:ext cx="2607487" cy="114300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 rot="5400000">
            <a:off x="5784751" y="349874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ΔΙΟΞΕΙΔΙΟ ΤΟΥ ΑΝΘΡΑΚΑ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0" y="2428868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την  </a:t>
            </a:r>
            <a:r>
              <a:rPr lang="el-GR" b="1" dirty="0" smtClean="0"/>
              <a:t>εισπνοή</a:t>
            </a:r>
            <a:r>
              <a:rPr lang="el-GR" dirty="0" smtClean="0"/>
              <a:t> </a:t>
            </a:r>
            <a:r>
              <a:rPr lang="el-GR" u="sng" dirty="0" smtClean="0"/>
              <a:t>εισέρχεται (μπαίνει) </a:t>
            </a:r>
            <a:r>
              <a:rPr lang="el-GR" dirty="0" smtClean="0"/>
              <a:t> στον οργανισμό μας αέρας που περιέχει </a:t>
            </a:r>
            <a:r>
              <a:rPr lang="el-GR" u="sng" dirty="0" smtClean="0"/>
              <a:t>οξυγόνο</a:t>
            </a:r>
            <a:r>
              <a:rPr lang="el-GR" dirty="0" smtClean="0"/>
              <a:t> , ενώ  κατά την </a:t>
            </a:r>
            <a:r>
              <a:rPr lang="el-GR" b="1" dirty="0" smtClean="0"/>
              <a:t>εκπνοή</a:t>
            </a:r>
            <a:r>
              <a:rPr lang="el-GR" dirty="0" smtClean="0"/>
              <a:t> </a:t>
            </a:r>
            <a:r>
              <a:rPr lang="el-GR" u="sng" dirty="0" smtClean="0"/>
              <a:t>εξέρχεται (βγαίνει)</a:t>
            </a:r>
            <a:r>
              <a:rPr lang="el-GR" dirty="0" smtClean="0"/>
              <a:t> από τον οργανισμό μας  αέρας,  που περιέχει </a:t>
            </a:r>
            <a:r>
              <a:rPr lang="el-GR" u="sng" dirty="0" smtClean="0"/>
              <a:t>διοξείδιο του άνθρακα 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3857620" y="142852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Αναπνοή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71670" y="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Αναπνοή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9846" y="428604"/>
            <a:ext cx="3071802" cy="27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Δεξιό βέλος"/>
          <p:cNvSpPr/>
          <p:nvPr/>
        </p:nvSpPr>
        <p:spPr>
          <a:xfrm rot="3017462">
            <a:off x="4745950" y="969794"/>
            <a:ext cx="2428892" cy="78581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 rot="3017462">
            <a:off x="4859178" y="114231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20" name="19 - Δεξιό βέλος"/>
          <p:cNvSpPr/>
          <p:nvPr/>
        </p:nvSpPr>
        <p:spPr>
          <a:xfrm rot="18379271">
            <a:off x="6683522" y="742027"/>
            <a:ext cx="2607487" cy="95446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 rot="7625096">
            <a:off x="6923155" y="114753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ΔΙΟΞΕΙΔΙΟ ΤΟΥ ΑΝΘΡΑΚΑ</a:t>
            </a:r>
            <a:endParaRPr lang="el-GR" sz="12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5831350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ΚΥΤΤΑΡΟ</a:t>
            </a:r>
            <a:endParaRPr lang="el-GR" b="1" spc="6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676668" cy="6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Δεξιό βέλος"/>
          <p:cNvSpPr/>
          <p:nvPr/>
        </p:nvSpPr>
        <p:spPr>
          <a:xfrm rot="5400000">
            <a:off x="392877" y="3321843"/>
            <a:ext cx="2428892" cy="78581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 rot="5400000">
            <a:off x="506105" y="3494367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13" name="12 - Δεξιό βέλος"/>
          <p:cNvSpPr/>
          <p:nvPr/>
        </p:nvSpPr>
        <p:spPr>
          <a:xfrm rot="16200000">
            <a:off x="1339430" y="3375420"/>
            <a:ext cx="2607487" cy="114300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 rot="5400000">
            <a:off x="1498471" y="3641621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ΔΙΟΞΕΙΔΙΟ ΤΟΥ ΑΝΘΡΑΚΑ</a:t>
            </a:r>
            <a:endParaRPr lang="el-GR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4214810" y="435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u="sng" dirty="0" smtClean="0"/>
              <a:t>Αναπνοή</a:t>
            </a:r>
            <a:r>
              <a:rPr lang="el-GR" dirty="0" smtClean="0"/>
              <a:t> είναι  η ανταλλαγή αερίων (οξυγόνου και διοξειδίου του άνθρακα) στο κύτταρο ή σε ένα ζωντανό οργανισμό (ζώα, φυτά, βακτήρια κ.α.).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488</Words>
  <PresentationFormat>Προβολή στην οθόνη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78</cp:revision>
  <dcterms:created xsi:type="dcterms:W3CDTF">2023-03-27T15:10:00Z</dcterms:created>
  <dcterms:modified xsi:type="dcterms:W3CDTF">2024-04-21T19:12:43Z</dcterms:modified>
</cp:coreProperties>
</file>