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906" y="214290"/>
            <a:ext cx="9088094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0658" y="3857628"/>
            <a:ext cx="3153858" cy="224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42844" y="21429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αναπνοή    στους   μονοκύτταρους     οργανισμούς</a:t>
            </a:r>
            <a:endParaRPr lang="el-GR" sz="24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857224" y="1000108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Στους </a:t>
            </a:r>
            <a:r>
              <a:rPr lang="el-GR" b="1" dirty="0" smtClean="0"/>
              <a:t>μονοκύτταρους οργανισμούς </a:t>
            </a:r>
            <a:r>
              <a:rPr lang="el-GR" dirty="0" smtClean="0"/>
              <a:t>η ανταλλαγή αερίων </a:t>
            </a:r>
            <a:r>
              <a:rPr lang="el-GR" dirty="0" smtClean="0"/>
              <a:t>(είσοδος οξυγόνου και έξοδος  διοξειδίου </a:t>
            </a:r>
            <a:r>
              <a:rPr lang="el-GR" dirty="0" smtClean="0"/>
              <a:t>του άνθρακα) γίνεται με διάχυση</a:t>
            </a:r>
            <a:endParaRPr lang="el-GR" dirty="0"/>
          </a:p>
        </p:txBody>
      </p:sp>
      <p:sp>
        <p:nvSpPr>
          <p:cNvPr id="7" name="6 - Δεξιό βέλος"/>
          <p:cNvSpPr/>
          <p:nvPr/>
        </p:nvSpPr>
        <p:spPr>
          <a:xfrm rot="3017462">
            <a:off x="2292575" y="3721322"/>
            <a:ext cx="2428892" cy="785818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 rot="3017462">
            <a:off x="2313947" y="3856961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spc="600" dirty="0" smtClean="0"/>
              <a:t>ΟΞΥΓΟΝΟ</a:t>
            </a:r>
            <a:endParaRPr lang="el-GR" b="1" spc="600" dirty="0"/>
          </a:p>
        </p:txBody>
      </p:sp>
      <p:sp>
        <p:nvSpPr>
          <p:cNvPr id="9" name="8 - Δεξιό βέλος"/>
          <p:cNvSpPr/>
          <p:nvPr/>
        </p:nvSpPr>
        <p:spPr>
          <a:xfrm rot="18379271">
            <a:off x="4424991" y="3404605"/>
            <a:ext cx="2607487" cy="954469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 rot="7625096">
            <a:off x="4664624" y="3810108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/>
              <a:t>ΔΙΟΞΕΙΔΙΟ ΤΟΥ ΑΝΘΡΑΚΑ</a:t>
            </a:r>
            <a:endParaRPr lang="el-GR" sz="1200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3214678" y="571501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Μονοκύτταρος οργανισμός (π.χ. αμοιβάδα)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 animBg="1"/>
      <p:bldP spid="10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14282" y="714356"/>
            <a:ext cx="857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60000"/>
              <a:buFont typeface="Wingdings" pitchFamily="2" charset="2"/>
              <a:buChar char="ü"/>
            </a:pPr>
            <a:r>
              <a:rPr lang="el-GR" dirty="0" smtClean="0"/>
              <a:t>    Γενικά η </a:t>
            </a:r>
            <a:r>
              <a:rPr lang="el-GR" dirty="0" smtClean="0"/>
              <a:t>συγκέντρωση του οξυγόνου στο </a:t>
            </a:r>
            <a:r>
              <a:rPr lang="el-GR" dirty="0" smtClean="0"/>
              <a:t>εξωτερικό περιβάλλον </a:t>
            </a:r>
            <a:r>
              <a:rPr lang="el-GR" dirty="0" smtClean="0"/>
              <a:t>του μονοκύτταρου </a:t>
            </a:r>
            <a:r>
              <a:rPr lang="el-GR" dirty="0" smtClean="0"/>
              <a:t>οργανισμού,  </a:t>
            </a:r>
            <a:r>
              <a:rPr lang="el-GR" dirty="0" smtClean="0"/>
              <a:t>είναι μεγαλύτερη από </a:t>
            </a:r>
            <a:r>
              <a:rPr lang="el-GR" dirty="0" smtClean="0"/>
              <a:t>αυτή μέσα  </a:t>
            </a:r>
            <a:r>
              <a:rPr lang="el-GR" dirty="0" smtClean="0"/>
              <a:t>στο κυτταρόπλασμά </a:t>
            </a:r>
            <a:r>
              <a:rPr lang="el-GR" dirty="0" smtClean="0"/>
              <a:t>του κυττάρου. </a:t>
            </a:r>
            <a:endParaRPr lang="el-G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7298" y="4395807"/>
            <a:ext cx="3153858" cy="224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214282" y="1857364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60000"/>
              <a:buFont typeface="Wingdings" pitchFamily="2" charset="2"/>
              <a:buChar char="ü"/>
            </a:pPr>
            <a:r>
              <a:rPr lang="el-GR" dirty="0" smtClean="0"/>
              <a:t>       Αυτό </a:t>
            </a:r>
            <a:r>
              <a:rPr lang="el-GR" dirty="0" smtClean="0"/>
              <a:t>συμβαίνει </a:t>
            </a:r>
            <a:r>
              <a:rPr lang="el-GR" b="1" dirty="0" smtClean="0"/>
              <a:t>επειδή</a:t>
            </a:r>
            <a:r>
              <a:rPr lang="el-GR" dirty="0" smtClean="0"/>
              <a:t> το οξυγόνο που </a:t>
            </a:r>
            <a:r>
              <a:rPr lang="el-GR" dirty="0" smtClean="0"/>
              <a:t>υπάρχει μέσα στο κύτταρο και συγκεκριμένα στο κυτταρόπλασμα  μειώνετε συνεχώς, αφού το οξυγόνο  χρησιμοποιείτε στη κυτταρική αναπνοή για την παραγωγή ενέργειας 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785786" y="0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Είσοδος οξυγόνου στο μονοκύτταρο οργανισμό:</a:t>
            </a:r>
            <a:endParaRPr lang="el-GR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214282" y="3857628"/>
            <a:ext cx="55721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60000"/>
              <a:buFont typeface="Wingdings" pitchFamily="2" charset="2"/>
              <a:buChar char="ü"/>
            </a:pPr>
            <a:r>
              <a:rPr lang="el-GR" b="1" dirty="0" smtClean="0"/>
              <a:t>     Άρα</a:t>
            </a:r>
            <a:r>
              <a:rPr lang="el-GR" dirty="0" smtClean="0"/>
              <a:t> μέσα στο κύτταρο υπάρχει λίγο οξυγόνο, ενώ έξω από αυτ</a:t>
            </a:r>
            <a:r>
              <a:rPr lang="el-GR" dirty="0" smtClean="0"/>
              <a:t>ό</a:t>
            </a:r>
            <a:r>
              <a:rPr lang="el-GR" dirty="0" smtClean="0"/>
              <a:t> υπάρχει περισσότερο, έτσι έχουμε μετακίνηση αέριου οξυγόνου προς το εσωτερικό του κυττάρου μέσω της πλασματικής μεμβράνης (είναι αυτή που περιβάλλει το κύτταρο) .  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428596" y="6000768"/>
            <a:ext cx="5533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Κυτταρόπλασμά</a:t>
            </a:r>
            <a:r>
              <a:rPr lang="el-GR" dirty="0" smtClean="0"/>
              <a:t> είναι ο χώρος στο κύτταρο  γύρω από το πυρήνα του κύτταρου.</a:t>
            </a:r>
            <a:endParaRPr lang="el-GR" dirty="0"/>
          </a:p>
        </p:txBody>
      </p:sp>
      <p:sp>
        <p:nvSpPr>
          <p:cNvPr id="13" name="12 - Δεξιό βέλος"/>
          <p:cNvSpPr/>
          <p:nvPr/>
        </p:nvSpPr>
        <p:spPr>
          <a:xfrm rot="3017462">
            <a:off x="5994170" y="4351123"/>
            <a:ext cx="2428892" cy="785818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 rot="3017462">
            <a:off x="6015542" y="448676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spc="600" dirty="0" smtClean="0"/>
              <a:t>ΟΞΥΓΟΝΟ</a:t>
            </a:r>
            <a:endParaRPr lang="el-GR" b="1" spc="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14282" y="714356"/>
            <a:ext cx="8572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60000"/>
              <a:buFont typeface="Wingdings" pitchFamily="2" charset="2"/>
              <a:buChar char="ü"/>
            </a:pPr>
            <a:r>
              <a:rPr lang="el-GR" dirty="0" smtClean="0"/>
              <a:t>    Γενικά η </a:t>
            </a:r>
            <a:r>
              <a:rPr lang="el-GR" dirty="0" smtClean="0"/>
              <a:t>συγκέντρωση διοξειδίου του άνθρακα </a:t>
            </a:r>
            <a:r>
              <a:rPr lang="el-GR" dirty="0" smtClean="0"/>
              <a:t>μέσα στο κυτταρόπλασμα του κυττάρου, είναι μεγαλύτερη από τη συγκέντρωση </a:t>
            </a:r>
            <a:r>
              <a:rPr lang="el-GR" dirty="0" smtClean="0"/>
              <a:t>διοξειδίου του άνθρακα </a:t>
            </a:r>
            <a:r>
              <a:rPr lang="el-GR" dirty="0" smtClean="0"/>
              <a:t> έξω από το κύτταρο</a:t>
            </a:r>
            <a:endParaRPr lang="el-G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7298" y="4395807"/>
            <a:ext cx="3153858" cy="224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214282" y="1857364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60000"/>
              <a:buFont typeface="Wingdings" pitchFamily="2" charset="2"/>
              <a:buChar char="ü"/>
            </a:pPr>
            <a:r>
              <a:rPr lang="el-GR" dirty="0" smtClean="0"/>
              <a:t>       Αυτό </a:t>
            </a:r>
            <a:r>
              <a:rPr lang="el-GR" dirty="0" smtClean="0"/>
              <a:t>συμβαίνει </a:t>
            </a:r>
            <a:r>
              <a:rPr lang="el-GR" b="1" dirty="0" smtClean="0"/>
              <a:t>επειδή</a:t>
            </a:r>
            <a:r>
              <a:rPr lang="el-GR" dirty="0" smtClean="0"/>
              <a:t> </a:t>
            </a:r>
            <a:r>
              <a:rPr lang="el-GR" dirty="0" smtClean="0"/>
              <a:t>     μέσα στο κύτταρο  κατά την  κυτταρική αναπνοή παράγεται αέριο διοξείδιο του άνθρακα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785786" y="0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Έξοδος διοξειδίου του άνθρακα στο μονοκύτταρο οργανισμό:</a:t>
            </a:r>
            <a:endParaRPr lang="el-GR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285720" y="3214686"/>
            <a:ext cx="55721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160000"/>
              <a:buFont typeface="Wingdings" pitchFamily="2" charset="2"/>
              <a:buChar char="ü"/>
            </a:pPr>
            <a:r>
              <a:rPr lang="el-GR" b="1" dirty="0" smtClean="0"/>
              <a:t>     Άρα</a:t>
            </a:r>
            <a:r>
              <a:rPr lang="el-GR" dirty="0" smtClean="0"/>
              <a:t> μέσα στο κύτταρο υπάρχει περισσότερο διοξείδιο </a:t>
            </a:r>
            <a:r>
              <a:rPr lang="el-GR" dirty="0" smtClean="0"/>
              <a:t>του άνθρακα</a:t>
            </a:r>
            <a:r>
              <a:rPr lang="el-GR" dirty="0" smtClean="0"/>
              <a:t>, ενώ έξω από αυτ</a:t>
            </a:r>
            <a:r>
              <a:rPr lang="el-GR" dirty="0" smtClean="0"/>
              <a:t>ό</a:t>
            </a:r>
            <a:r>
              <a:rPr lang="el-GR" dirty="0" smtClean="0"/>
              <a:t> υπάρχει λιγότερο, έτσι έχουμε μετακίνηση αέριου </a:t>
            </a:r>
            <a:r>
              <a:rPr lang="el-GR" dirty="0" smtClean="0"/>
              <a:t>διοξείδιο του άνθρακα </a:t>
            </a:r>
            <a:r>
              <a:rPr lang="el-GR" dirty="0" smtClean="0"/>
              <a:t> προς το εξωτερικό του κυττάρου μέσω της πλασματικής μεμβράνης (είναι αυτή που περιβάλλει το κύτταρο) .  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428596" y="6000768"/>
            <a:ext cx="5533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Κυτταρόπλασμά</a:t>
            </a:r>
            <a:r>
              <a:rPr lang="el-GR" dirty="0" smtClean="0"/>
              <a:t> είναι ο χώρος στο κύτταρο  γύρω από το πυρήνα του κύτταρου.</a:t>
            </a:r>
            <a:endParaRPr lang="el-GR" dirty="0"/>
          </a:p>
        </p:txBody>
      </p:sp>
      <p:sp>
        <p:nvSpPr>
          <p:cNvPr id="15" name="14 - Δεξιό βέλος"/>
          <p:cNvSpPr/>
          <p:nvPr/>
        </p:nvSpPr>
        <p:spPr>
          <a:xfrm rot="18379271">
            <a:off x="6469240" y="4190423"/>
            <a:ext cx="2607487" cy="954469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 rot="7625096">
            <a:off x="6708873" y="4595926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/>
              <a:t>ΔΙΟΞΕΙΔΙΟ ΤΟΥ ΑΝΘΡΑΚΑ</a:t>
            </a:r>
            <a:endParaRPr lang="el-G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  <p:bldP spid="15" grpId="0" animBg="1"/>
      <p:bldP spid="1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253</Words>
  <PresentationFormat>Προβολή στην οθόνη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100</cp:revision>
  <dcterms:created xsi:type="dcterms:W3CDTF">2023-03-27T15:10:00Z</dcterms:created>
  <dcterms:modified xsi:type="dcterms:W3CDTF">2024-04-21T17:28:45Z</dcterms:modified>
</cp:coreProperties>
</file>