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8" r:id="rId3"/>
    <p:sldId id="270" r:id="rId4"/>
    <p:sldId id="267" r:id="rId5"/>
    <p:sldId id="25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21/4/2024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4214810" y="5072074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 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 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7858148" y="2428868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ενέργεια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214578" y="2428868"/>
            <a:ext cx="10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Οξυγόνο </a:t>
            </a:r>
            <a:endParaRPr lang="el-GR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1928826" y="24288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+</a:t>
            </a:r>
            <a:endParaRPr lang="el-GR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714348" y="2428868"/>
            <a:ext cx="10582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Γλυκόζη  </a:t>
            </a:r>
            <a:endParaRPr lang="el-GR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4214810" y="2428868"/>
            <a:ext cx="2441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Διοξείδιο του άνθρακα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572264" y="2428868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+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6929454" y="2428868"/>
            <a:ext cx="696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νερό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7572396" y="242886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214282" y="4714884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κυτταρική αναπνοή </a:t>
            </a:r>
            <a:r>
              <a:rPr lang="el-GR" b="1" dirty="0" smtClean="0"/>
              <a:t>γίνεται σε όλα τα κύτταρα του φυτού σε όλη τη διάρκεια </a:t>
            </a:r>
            <a:r>
              <a:rPr lang="el-GR" b="1" smtClean="0"/>
              <a:t>της μέρας </a:t>
            </a:r>
            <a:r>
              <a:rPr lang="el-GR" b="1" dirty="0" smtClean="0"/>
              <a:t>και όλη τη νύκτα </a:t>
            </a:r>
            <a:endParaRPr lang="el-GR" b="1" dirty="0"/>
          </a:p>
        </p:txBody>
      </p:sp>
      <p:sp>
        <p:nvSpPr>
          <p:cNvPr id="16" name="15 - TextBox"/>
          <p:cNvSpPr txBox="1"/>
          <p:nvPr/>
        </p:nvSpPr>
        <p:spPr>
          <a:xfrm>
            <a:off x="571472" y="428604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l-GR" u="sng" dirty="0" smtClean="0"/>
              <a:t>φυτά παίρνουν ενέργεια </a:t>
            </a:r>
            <a:r>
              <a:rPr lang="el-GR" dirty="0" smtClean="0"/>
              <a:t>με την κυτταρική αναπνοή</a:t>
            </a:r>
            <a:endParaRPr lang="el-GR" dirty="0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0" y="1928802"/>
            <a:ext cx="8929718" cy="1421921"/>
          </a:xfrm>
          <a:custGeom>
            <a:avLst/>
            <a:gdLst>
              <a:gd name="connsiteX0" fmla="*/ 1300378 w 8600026"/>
              <a:gd name="connsiteY0" fmla="*/ 29540 h 1421921"/>
              <a:gd name="connsiteX1" fmla="*/ 1009432 w 8600026"/>
              <a:gd name="connsiteY1" fmla="*/ 50321 h 1421921"/>
              <a:gd name="connsiteX2" fmla="*/ 874350 w 8600026"/>
              <a:gd name="connsiteY2" fmla="*/ 71103 h 1421921"/>
              <a:gd name="connsiteX3" fmla="*/ 718487 w 8600026"/>
              <a:gd name="connsiteY3" fmla="*/ 91885 h 1421921"/>
              <a:gd name="connsiteX4" fmla="*/ 656141 w 8600026"/>
              <a:gd name="connsiteY4" fmla="*/ 102276 h 1421921"/>
              <a:gd name="connsiteX5" fmla="*/ 541841 w 8600026"/>
              <a:gd name="connsiteY5" fmla="*/ 112667 h 1421921"/>
              <a:gd name="connsiteX6" fmla="*/ 406760 w 8600026"/>
              <a:gd name="connsiteY6" fmla="*/ 143840 h 1421921"/>
              <a:gd name="connsiteX7" fmla="*/ 354805 w 8600026"/>
              <a:gd name="connsiteY7" fmla="*/ 164621 h 1421921"/>
              <a:gd name="connsiteX8" fmla="*/ 323632 w 8600026"/>
              <a:gd name="connsiteY8" fmla="*/ 175012 h 1421921"/>
              <a:gd name="connsiteX9" fmla="*/ 292460 w 8600026"/>
              <a:gd name="connsiteY9" fmla="*/ 195794 h 1421921"/>
              <a:gd name="connsiteX10" fmla="*/ 219723 w 8600026"/>
              <a:gd name="connsiteY10" fmla="*/ 216576 h 1421921"/>
              <a:gd name="connsiteX11" fmla="*/ 188550 w 8600026"/>
              <a:gd name="connsiteY11" fmla="*/ 237358 h 1421921"/>
              <a:gd name="connsiteX12" fmla="*/ 157378 w 8600026"/>
              <a:gd name="connsiteY12" fmla="*/ 247749 h 1421921"/>
              <a:gd name="connsiteX13" fmla="*/ 95032 w 8600026"/>
              <a:gd name="connsiteY13" fmla="*/ 310094 h 1421921"/>
              <a:gd name="connsiteX14" fmla="*/ 53469 w 8600026"/>
              <a:gd name="connsiteY14" fmla="*/ 414003 h 1421921"/>
              <a:gd name="connsiteX15" fmla="*/ 43078 w 8600026"/>
              <a:gd name="connsiteY15" fmla="*/ 445176 h 1421921"/>
              <a:gd name="connsiteX16" fmla="*/ 22296 w 8600026"/>
              <a:gd name="connsiteY16" fmla="*/ 517912 h 1421921"/>
              <a:gd name="connsiteX17" fmla="*/ 32687 w 8600026"/>
              <a:gd name="connsiteY17" fmla="*/ 860812 h 1421921"/>
              <a:gd name="connsiteX18" fmla="*/ 105423 w 8600026"/>
              <a:gd name="connsiteY18" fmla="*/ 923158 h 1421921"/>
              <a:gd name="connsiteX19" fmla="*/ 136596 w 8600026"/>
              <a:gd name="connsiteY19" fmla="*/ 954331 h 1421921"/>
              <a:gd name="connsiteX20" fmla="*/ 230114 w 8600026"/>
              <a:gd name="connsiteY20" fmla="*/ 985503 h 1421921"/>
              <a:gd name="connsiteX21" fmla="*/ 261287 w 8600026"/>
              <a:gd name="connsiteY21" fmla="*/ 995894 h 1421921"/>
              <a:gd name="connsiteX22" fmla="*/ 292460 w 8600026"/>
              <a:gd name="connsiteY22" fmla="*/ 1016676 h 1421921"/>
              <a:gd name="connsiteX23" fmla="*/ 365196 w 8600026"/>
              <a:gd name="connsiteY23" fmla="*/ 1027067 h 1421921"/>
              <a:gd name="connsiteX24" fmla="*/ 552232 w 8600026"/>
              <a:gd name="connsiteY24" fmla="*/ 1058240 h 1421921"/>
              <a:gd name="connsiteX25" fmla="*/ 770441 w 8600026"/>
              <a:gd name="connsiteY25" fmla="*/ 1089412 h 1421921"/>
              <a:gd name="connsiteX26" fmla="*/ 947087 w 8600026"/>
              <a:gd name="connsiteY26" fmla="*/ 1120585 h 1421921"/>
              <a:gd name="connsiteX27" fmla="*/ 1258814 w 8600026"/>
              <a:gd name="connsiteY27" fmla="*/ 1172540 h 1421921"/>
              <a:gd name="connsiteX28" fmla="*/ 2142041 w 8600026"/>
              <a:gd name="connsiteY28" fmla="*/ 1224494 h 1421921"/>
              <a:gd name="connsiteX29" fmla="*/ 3066832 w 8600026"/>
              <a:gd name="connsiteY29" fmla="*/ 1234885 h 1421921"/>
              <a:gd name="connsiteX30" fmla="*/ 3638332 w 8600026"/>
              <a:gd name="connsiteY30" fmla="*/ 1182931 h 1421921"/>
              <a:gd name="connsiteX31" fmla="*/ 3846150 w 8600026"/>
              <a:gd name="connsiteY31" fmla="*/ 1172540 h 1421921"/>
              <a:gd name="connsiteX32" fmla="*/ 4022796 w 8600026"/>
              <a:gd name="connsiteY32" fmla="*/ 1151758 h 1421921"/>
              <a:gd name="connsiteX33" fmla="*/ 4864460 w 8600026"/>
              <a:gd name="connsiteY33" fmla="*/ 1193321 h 1421921"/>
              <a:gd name="connsiteX34" fmla="*/ 5072278 w 8600026"/>
              <a:gd name="connsiteY34" fmla="*/ 1214103 h 1421921"/>
              <a:gd name="connsiteX35" fmla="*/ 5394396 w 8600026"/>
              <a:gd name="connsiteY35" fmla="*/ 1255667 h 1421921"/>
              <a:gd name="connsiteX36" fmla="*/ 5467132 w 8600026"/>
              <a:gd name="connsiteY36" fmla="*/ 1276449 h 1421921"/>
              <a:gd name="connsiteX37" fmla="*/ 5602214 w 8600026"/>
              <a:gd name="connsiteY37" fmla="*/ 1286840 h 1421921"/>
              <a:gd name="connsiteX38" fmla="*/ 5830814 w 8600026"/>
              <a:gd name="connsiteY38" fmla="*/ 1307621 h 1421921"/>
              <a:gd name="connsiteX39" fmla="*/ 5986678 w 8600026"/>
              <a:gd name="connsiteY39" fmla="*/ 1328403 h 1421921"/>
              <a:gd name="connsiteX40" fmla="*/ 6402314 w 8600026"/>
              <a:gd name="connsiteY40" fmla="*/ 1369967 h 1421921"/>
              <a:gd name="connsiteX41" fmla="*/ 6610132 w 8600026"/>
              <a:gd name="connsiteY41" fmla="*/ 1380358 h 1421921"/>
              <a:gd name="connsiteX42" fmla="*/ 7150460 w 8600026"/>
              <a:gd name="connsiteY42" fmla="*/ 1421921 h 1421921"/>
              <a:gd name="connsiteX43" fmla="*/ 7597269 w 8600026"/>
              <a:gd name="connsiteY43" fmla="*/ 1411531 h 1421921"/>
              <a:gd name="connsiteX44" fmla="*/ 7753132 w 8600026"/>
              <a:gd name="connsiteY44" fmla="*/ 1380358 h 1421921"/>
              <a:gd name="connsiteX45" fmla="*/ 7815478 w 8600026"/>
              <a:gd name="connsiteY45" fmla="*/ 1369967 h 1421921"/>
              <a:gd name="connsiteX46" fmla="*/ 7981732 w 8600026"/>
              <a:gd name="connsiteY46" fmla="*/ 1338794 h 1421921"/>
              <a:gd name="connsiteX47" fmla="*/ 8075250 w 8600026"/>
              <a:gd name="connsiteY47" fmla="*/ 1307621 h 1421921"/>
              <a:gd name="connsiteX48" fmla="*/ 8106423 w 8600026"/>
              <a:gd name="connsiteY48" fmla="*/ 1286840 h 1421921"/>
              <a:gd name="connsiteX49" fmla="*/ 8137596 w 8600026"/>
              <a:gd name="connsiteY49" fmla="*/ 1276449 h 1421921"/>
              <a:gd name="connsiteX50" fmla="*/ 8168769 w 8600026"/>
              <a:gd name="connsiteY50" fmla="*/ 1255667 h 1421921"/>
              <a:gd name="connsiteX51" fmla="*/ 8272678 w 8600026"/>
              <a:gd name="connsiteY51" fmla="*/ 1193321 h 1421921"/>
              <a:gd name="connsiteX52" fmla="*/ 8303850 w 8600026"/>
              <a:gd name="connsiteY52" fmla="*/ 1172540 h 1421921"/>
              <a:gd name="connsiteX53" fmla="*/ 8397369 w 8600026"/>
              <a:gd name="connsiteY53" fmla="*/ 1079021 h 1421921"/>
              <a:gd name="connsiteX54" fmla="*/ 8428541 w 8600026"/>
              <a:gd name="connsiteY54" fmla="*/ 1047849 h 1421921"/>
              <a:gd name="connsiteX55" fmla="*/ 8449323 w 8600026"/>
              <a:gd name="connsiteY55" fmla="*/ 1016676 h 1421921"/>
              <a:gd name="connsiteX56" fmla="*/ 8501278 w 8600026"/>
              <a:gd name="connsiteY56" fmla="*/ 943940 h 1421921"/>
              <a:gd name="connsiteX57" fmla="*/ 8553232 w 8600026"/>
              <a:gd name="connsiteY57" fmla="*/ 860812 h 1421921"/>
              <a:gd name="connsiteX58" fmla="*/ 8563623 w 8600026"/>
              <a:gd name="connsiteY58" fmla="*/ 829640 h 1421921"/>
              <a:gd name="connsiteX59" fmla="*/ 8584405 w 8600026"/>
              <a:gd name="connsiteY59" fmla="*/ 798467 h 1421921"/>
              <a:gd name="connsiteX60" fmla="*/ 8594796 w 8600026"/>
              <a:gd name="connsiteY60" fmla="*/ 746512 h 1421921"/>
              <a:gd name="connsiteX61" fmla="*/ 8574014 w 8600026"/>
              <a:gd name="connsiteY61" fmla="*/ 486740 h 1421921"/>
              <a:gd name="connsiteX62" fmla="*/ 8553232 w 8600026"/>
              <a:gd name="connsiteY62" fmla="*/ 445176 h 1421921"/>
              <a:gd name="connsiteX63" fmla="*/ 8522060 w 8600026"/>
              <a:gd name="connsiteY63" fmla="*/ 414003 h 1421921"/>
              <a:gd name="connsiteX64" fmla="*/ 8511669 w 8600026"/>
              <a:gd name="connsiteY64" fmla="*/ 382831 h 1421921"/>
              <a:gd name="connsiteX65" fmla="*/ 8407760 w 8600026"/>
              <a:gd name="connsiteY65" fmla="*/ 299703 h 1421921"/>
              <a:gd name="connsiteX66" fmla="*/ 8335023 w 8600026"/>
              <a:gd name="connsiteY66" fmla="*/ 237358 h 1421921"/>
              <a:gd name="connsiteX67" fmla="*/ 8272678 w 8600026"/>
              <a:gd name="connsiteY67" fmla="*/ 206185 h 1421921"/>
              <a:gd name="connsiteX68" fmla="*/ 8189550 w 8600026"/>
              <a:gd name="connsiteY68" fmla="*/ 175012 h 1421921"/>
              <a:gd name="connsiteX69" fmla="*/ 8147987 w 8600026"/>
              <a:gd name="connsiteY69" fmla="*/ 154231 h 1421921"/>
              <a:gd name="connsiteX70" fmla="*/ 7908996 w 8600026"/>
              <a:gd name="connsiteY70" fmla="*/ 123058 h 1421921"/>
              <a:gd name="connsiteX71" fmla="*/ 7275150 w 8600026"/>
              <a:gd name="connsiteY71" fmla="*/ 60712 h 1421921"/>
              <a:gd name="connsiteX72" fmla="*/ 6589350 w 8600026"/>
              <a:gd name="connsiteY72" fmla="*/ 29540 h 1421921"/>
              <a:gd name="connsiteX73" fmla="*/ 6402314 w 8600026"/>
              <a:gd name="connsiteY73" fmla="*/ 8758 h 1421921"/>
              <a:gd name="connsiteX74" fmla="*/ 5810032 w 8600026"/>
              <a:gd name="connsiteY74" fmla="*/ 29540 h 1421921"/>
              <a:gd name="connsiteX75" fmla="*/ 5352832 w 8600026"/>
              <a:gd name="connsiteY75" fmla="*/ 71103 h 1421921"/>
              <a:gd name="connsiteX76" fmla="*/ 4854069 w 8600026"/>
              <a:gd name="connsiteY76" fmla="*/ 112667 h 1421921"/>
              <a:gd name="connsiteX77" fmla="*/ 4698205 w 8600026"/>
              <a:gd name="connsiteY77" fmla="*/ 123058 h 1421921"/>
              <a:gd name="connsiteX78" fmla="*/ 4157878 w 8600026"/>
              <a:gd name="connsiteY78" fmla="*/ 164621 h 1421921"/>
              <a:gd name="connsiteX79" fmla="*/ 3368169 w 8600026"/>
              <a:gd name="connsiteY79" fmla="*/ 154231 h 1421921"/>
              <a:gd name="connsiteX80" fmla="*/ 3222696 w 8600026"/>
              <a:gd name="connsiteY80" fmla="*/ 133449 h 1421921"/>
              <a:gd name="connsiteX81" fmla="*/ 3046050 w 8600026"/>
              <a:gd name="connsiteY81" fmla="*/ 112667 h 1421921"/>
              <a:gd name="connsiteX82" fmla="*/ 2931750 w 8600026"/>
              <a:gd name="connsiteY82" fmla="*/ 102276 h 1421921"/>
              <a:gd name="connsiteX83" fmla="*/ 2620023 w 8600026"/>
              <a:gd name="connsiteY83" fmla="*/ 71103 h 1421921"/>
              <a:gd name="connsiteX84" fmla="*/ 2287514 w 8600026"/>
              <a:gd name="connsiteY84" fmla="*/ 39931 h 1421921"/>
              <a:gd name="connsiteX85" fmla="*/ 1944614 w 8600026"/>
              <a:gd name="connsiteY85" fmla="*/ 8758 h 1421921"/>
              <a:gd name="connsiteX86" fmla="*/ 1674450 w 8600026"/>
              <a:gd name="connsiteY86" fmla="*/ 29540 h 1421921"/>
              <a:gd name="connsiteX87" fmla="*/ 1487414 w 8600026"/>
              <a:gd name="connsiteY87" fmla="*/ 60712 h 1421921"/>
              <a:gd name="connsiteX88" fmla="*/ 1310769 w 8600026"/>
              <a:gd name="connsiteY88" fmla="*/ 50321 h 1421921"/>
              <a:gd name="connsiteX89" fmla="*/ 1206860 w 8600026"/>
              <a:gd name="connsiteY89" fmla="*/ 39931 h 1421921"/>
              <a:gd name="connsiteX90" fmla="*/ 1175687 w 8600026"/>
              <a:gd name="connsiteY90" fmla="*/ 19149 h 142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8600026" h="1421921">
                <a:moveTo>
                  <a:pt x="1300378" y="29540"/>
                </a:moveTo>
                <a:cubicBezTo>
                  <a:pt x="1199675" y="35135"/>
                  <a:pt x="1107970" y="37469"/>
                  <a:pt x="1009432" y="50321"/>
                </a:cubicBezTo>
                <a:cubicBezTo>
                  <a:pt x="964258" y="56213"/>
                  <a:pt x="919449" y="64660"/>
                  <a:pt x="874350" y="71103"/>
                </a:cubicBezTo>
                <a:lnTo>
                  <a:pt x="718487" y="91885"/>
                </a:lnTo>
                <a:cubicBezTo>
                  <a:pt x="697630" y="94865"/>
                  <a:pt x="677065" y="99814"/>
                  <a:pt x="656141" y="102276"/>
                </a:cubicBezTo>
                <a:cubicBezTo>
                  <a:pt x="618146" y="106746"/>
                  <a:pt x="579941" y="109203"/>
                  <a:pt x="541841" y="112667"/>
                </a:cubicBezTo>
                <a:cubicBezTo>
                  <a:pt x="421537" y="160790"/>
                  <a:pt x="571908" y="105730"/>
                  <a:pt x="406760" y="143840"/>
                </a:cubicBezTo>
                <a:cubicBezTo>
                  <a:pt x="388585" y="148034"/>
                  <a:pt x="372270" y="158072"/>
                  <a:pt x="354805" y="164621"/>
                </a:cubicBezTo>
                <a:cubicBezTo>
                  <a:pt x="344549" y="168467"/>
                  <a:pt x="334023" y="171548"/>
                  <a:pt x="323632" y="175012"/>
                </a:cubicBezTo>
                <a:cubicBezTo>
                  <a:pt x="313241" y="181939"/>
                  <a:pt x="303630" y="190209"/>
                  <a:pt x="292460" y="195794"/>
                </a:cubicBezTo>
                <a:cubicBezTo>
                  <a:pt x="277553" y="203247"/>
                  <a:pt x="233040" y="213247"/>
                  <a:pt x="219723" y="216576"/>
                </a:cubicBezTo>
                <a:cubicBezTo>
                  <a:pt x="209332" y="223503"/>
                  <a:pt x="199720" y="231773"/>
                  <a:pt x="188550" y="237358"/>
                </a:cubicBezTo>
                <a:cubicBezTo>
                  <a:pt x="178754" y="242256"/>
                  <a:pt x="166024" y="241025"/>
                  <a:pt x="157378" y="247749"/>
                </a:cubicBezTo>
                <a:cubicBezTo>
                  <a:pt x="134179" y="265793"/>
                  <a:pt x="95032" y="310094"/>
                  <a:pt x="95032" y="310094"/>
                </a:cubicBezTo>
                <a:cubicBezTo>
                  <a:pt x="47729" y="452004"/>
                  <a:pt x="99336" y="306978"/>
                  <a:pt x="53469" y="414003"/>
                </a:cubicBezTo>
                <a:cubicBezTo>
                  <a:pt x="49154" y="424070"/>
                  <a:pt x="46225" y="434685"/>
                  <a:pt x="43078" y="445176"/>
                </a:cubicBezTo>
                <a:cubicBezTo>
                  <a:pt x="35832" y="469328"/>
                  <a:pt x="29223" y="493667"/>
                  <a:pt x="22296" y="517912"/>
                </a:cubicBezTo>
                <a:cubicBezTo>
                  <a:pt x="12197" y="659290"/>
                  <a:pt x="0" y="710454"/>
                  <a:pt x="32687" y="860812"/>
                </a:cubicBezTo>
                <a:cubicBezTo>
                  <a:pt x="42652" y="906649"/>
                  <a:pt x="75652" y="901892"/>
                  <a:pt x="105423" y="923158"/>
                </a:cubicBezTo>
                <a:cubicBezTo>
                  <a:pt x="117381" y="931699"/>
                  <a:pt x="123452" y="947759"/>
                  <a:pt x="136596" y="954331"/>
                </a:cubicBezTo>
                <a:cubicBezTo>
                  <a:pt x="165986" y="969026"/>
                  <a:pt x="198941" y="975112"/>
                  <a:pt x="230114" y="985503"/>
                </a:cubicBezTo>
                <a:cubicBezTo>
                  <a:pt x="240505" y="988967"/>
                  <a:pt x="252173" y="989818"/>
                  <a:pt x="261287" y="995894"/>
                </a:cubicBezTo>
                <a:cubicBezTo>
                  <a:pt x="271678" y="1002821"/>
                  <a:pt x="280498" y="1013087"/>
                  <a:pt x="292460" y="1016676"/>
                </a:cubicBezTo>
                <a:cubicBezTo>
                  <a:pt x="315919" y="1023714"/>
                  <a:pt x="341180" y="1022264"/>
                  <a:pt x="365196" y="1027067"/>
                </a:cubicBezTo>
                <a:cubicBezTo>
                  <a:pt x="635966" y="1081222"/>
                  <a:pt x="232374" y="1014624"/>
                  <a:pt x="552232" y="1058240"/>
                </a:cubicBezTo>
                <a:cubicBezTo>
                  <a:pt x="894626" y="1104929"/>
                  <a:pt x="496026" y="1058921"/>
                  <a:pt x="770441" y="1089412"/>
                </a:cubicBezTo>
                <a:cubicBezTo>
                  <a:pt x="908558" y="1135451"/>
                  <a:pt x="742027" y="1085230"/>
                  <a:pt x="947087" y="1120585"/>
                </a:cubicBezTo>
                <a:cubicBezTo>
                  <a:pt x="1447288" y="1206827"/>
                  <a:pt x="892554" y="1133577"/>
                  <a:pt x="1258814" y="1172540"/>
                </a:cubicBezTo>
                <a:cubicBezTo>
                  <a:pt x="1843605" y="1234751"/>
                  <a:pt x="1430925" y="1210272"/>
                  <a:pt x="2142041" y="1224494"/>
                </a:cubicBezTo>
                <a:cubicBezTo>
                  <a:pt x="2642373" y="1253085"/>
                  <a:pt x="2461525" y="1251936"/>
                  <a:pt x="3066832" y="1234885"/>
                </a:cubicBezTo>
                <a:cubicBezTo>
                  <a:pt x="3453673" y="1223988"/>
                  <a:pt x="3009631" y="1214366"/>
                  <a:pt x="3638332" y="1182931"/>
                </a:cubicBezTo>
                <a:lnTo>
                  <a:pt x="3846150" y="1172540"/>
                </a:lnTo>
                <a:cubicBezTo>
                  <a:pt x="3905032" y="1165613"/>
                  <a:pt x="3963508" y="1151758"/>
                  <a:pt x="4022796" y="1151758"/>
                </a:cubicBezTo>
                <a:cubicBezTo>
                  <a:pt x="4747970" y="1151758"/>
                  <a:pt x="4476203" y="1150182"/>
                  <a:pt x="4864460" y="1193321"/>
                </a:cubicBezTo>
                <a:cubicBezTo>
                  <a:pt x="4933652" y="1201009"/>
                  <a:pt x="5003137" y="1205969"/>
                  <a:pt x="5072278" y="1214103"/>
                </a:cubicBezTo>
                <a:cubicBezTo>
                  <a:pt x="5179799" y="1226753"/>
                  <a:pt x="5394396" y="1255667"/>
                  <a:pt x="5394396" y="1255667"/>
                </a:cubicBezTo>
                <a:cubicBezTo>
                  <a:pt x="5418641" y="1262594"/>
                  <a:pt x="5442195" y="1272708"/>
                  <a:pt x="5467132" y="1276449"/>
                </a:cubicBezTo>
                <a:cubicBezTo>
                  <a:pt x="5511793" y="1283148"/>
                  <a:pt x="5557219" y="1282983"/>
                  <a:pt x="5602214" y="1286840"/>
                </a:cubicBezTo>
                <a:lnTo>
                  <a:pt x="5830814" y="1307621"/>
                </a:lnTo>
                <a:cubicBezTo>
                  <a:pt x="5882925" y="1313255"/>
                  <a:pt x="5934644" y="1322096"/>
                  <a:pt x="5986678" y="1328403"/>
                </a:cubicBezTo>
                <a:cubicBezTo>
                  <a:pt x="6103005" y="1342503"/>
                  <a:pt x="6290248" y="1361962"/>
                  <a:pt x="6402314" y="1369967"/>
                </a:cubicBezTo>
                <a:cubicBezTo>
                  <a:pt x="6471497" y="1374909"/>
                  <a:pt x="6540902" y="1376119"/>
                  <a:pt x="6610132" y="1380358"/>
                </a:cubicBezTo>
                <a:cubicBezTo>
                  <a:pt x="6876576" y="1396671"/>
                  <a:pt x="6902233" y="1400337"/>
                  <a:pt x="7150460" y="1421921"/>
                </a:cubicBezTo>
                <a:cubicBezTo>
                  <a:pt x="7299396" y="1418458"/>
                  <a:pt x="7448645" y="1421781"/>
                  <a:pt x="7597269" y="1411531"/>
                </a:cubicBezTo>
                <a:cubicBezTo>
                  <a:pt x="7650127" y="1407886"/>
                  <a:pt x="7700870" y="1389068"/>
                  <a:pt x="7753132" y="1380358"/>
                </a:cubicBezTo>
                <a:cubicBezTo>
                  <a:pt x="7773914" y="1376894"/>
                  <a:pt x="7794770" y="1373850"/>
                  <a:pt x="7815478" y="1369967"/>
                </a:cubicBezTo>
                <a:cubicBezTo>
                  <a:pt x="8014797" y="1332594"/>
                  <a:pt x="7839959" y="1362423"/>
                  <a:pt x="7981732" y="1338794"/>
                </a:cubicBezTo>
                <a:cubicBezTo>
                  <a:pt x="8052562" y="1291574"/>
                  <a:pt x="7963258" y="1344951"/>
                  <a:pt x="8075250" y="1307621"/>
                </a:cubicBezTo>
                <a:cubicBezTo>
                  <a:pt x="8087097" y="1303672"/>
                  <a:pt x="8095253" y="1292425"/>
                  <a:pt x="8106423" y="1286840"/>
                </a:cubicBezTo>
                <a:cubicBezTo>
                  <a:pt x="8116220" y="1281942"/>
                  <a:pt x="8127799" y="1281347"/>
                  <a:pt x="8137596" y="1276449"/>
                </a:cubicBezTo>
                <a:cubicBezTo>
                  <a:pt x="8148766" y="1270864"/>
                  <a:pt x="8157926" y="1261863"/>
                  <a:pt x="8168769" y="1255667"/>
                </a:cubicBezTo>
                <a:cubicBezTo>
                  <a:pt x="8280604" y="1191761"/>
                  <a:pt x="8120155" y="1295003"/>
                  <a:pt x="8272678" y="1193321"/>
                </a:cubicBezTo>
                <a:cubicBezTo>
                  <a:pt x="8283069" y="1186394"/>
                  <a:pt x="8295020" y="1181370"/>
                  <a:pt x="8303850" y="1172540"/>
                </a:cubicBezTo>
                <a:lnTo>
                  <a:pt x="8397369" y="1079021"/>
                </a:lnTo>
                <a:cubicBezTo>
                  <a:pt x="8407760" y="1068630"/>
                  <a:pt x="8420390" y="1060076"/>
                  <a:pt x="8428541" y="1047849"/>
                </a:cubicBezTo>
                <a:cubicBezTo>
                  <a:pt x="8435468" y="1037458"/>
                  <a:pt x="8442064" y="1026838"/>
                  <a:pt x="8449323" y="1016676"/>
                </a:cubicBezTo>
                <a:cubicBezTo>
                  <a:pt x="8465248" y="994382"/>
                  <a:pt x="8487288" y="968422"/>
                  <a:pt x="8501278" y="943940"/>
                </a:cubicBezTo>
                <a:cubicBezTo>
                  <a:pt x="8546925" y="864058"/>
                  <a:pt x="8493625" y="940290"/>
                  <a:pt x="8553232" y="860812"/>
                </a:cubicBezTo>
                <a:cubicBezTo>
                  <a:pt x="8556696" y="850421"/>
                  <a:pt x="8558725" y="839436"/>
                  <a:pt x="8563623" y="829640"/>
                </a:cubicBezTo>
                <a:cubicBezTo>
                  <a:pt x="8569208" y="818470"/>
                  <a:pt x="8580020" y="810160"/>
                  <a:pt x="8584405" y="798467"/>
                </a:cubicBezTo>
                <a:cubicBezTo>
                  <a:pt x="8590606" y="781930"/>
                  <a:pt x="8591332" y="763830"/>
                  <a:pt x="8594796" y="746512"/>
                </a:cubicBezTo>
                <a:cubicBezTo>
                  <a:pt x="8594128" y="732493"/>
                  <a:pt x="8600026" y="556106"/>
                  <a:pt x="8574014" y="486740"/>
                </a:cubicBezTo>
                <a:cubicBezTo>
                  <a:pt x="8568575" y="472236"/>
                  <a:pt x="8562235" y="457781"/>
                  <a:pt x="8553232" y="445176"/>
                </a:cubicBezTo>
                <a:cubicBezTo>
                  <a:pt x="8544691" y="433218"/>
                  <a:pt x="8532451" y="424394"/>
                  <a:pt x="8522060" y="414003"/>
                </a:cubicBezTo>
                <a:cubicBezTo>
                  <a:pt x="8518596" y="403612"/>
                  <a:pt x="8518393" y="391477"/>
                  <a:pt x="8511669" y="382831"/>
                </a:cubicBezTo>
                <a:cubicBezTo>
                  <a:pt x="8445713" y="298031"/>
                  <a:pt x="8471740" y="339691"/>
                  <a:pt x="8407760" y="299703"/>
                </a:cubicBezTo>
                <a:cubicBezTo>
                  <a:pt x="8345492" y="260786"/>
                  <a:pt x="8386034" y="279867"/>
                  <a:pt x="8335023" y="237358"/>
                </a:cubicBezTo>
                <a:cubicBezTo>
                  <a:pt x="8290355" y="200134"/>
                  <a:pt x="8319541" y="229617"/>
                  <a:pt x="8272678" y="206185"/>
                </a:cubicBezTo>
                <a:cubicBezTo>
                  <a:pt x="8201330" y="170510"/>
                  <a:pt x="8289786" y="195059"/>
                  <a:pt x="8189550" y="175012"/>
                </a:cubicBezTo>
                <a:cubicBezTo>
                  <a:pt x="8175696" y="168085"/>
                  <a:pt x="8162954" y="158222"/>
                  <a:pt x="8147987" y="154231"/>
                </a:cubicBezTo>
                <a:cubicBezTo>
                  <a:pt x="8053076" y="128922"/>
                  <a:pt x="8007199" y="133505"/>
                  <a:pt x="7908996" y="123058"/>
                </a:cubicBezTo>
                <a:cubicBezTo>
                  <a:pt x="7616366" y="91927"/>
                  <a:pt x="7547950" y="75538"/>
                  <a:pt x="7275150" y="60712"/>
                </a:cubicBezTo>
                <a:lnTo>
                  <a:pt x="6589350" y="29540"/>
                </a:lnTo>
                <a:cubicBezTo>
                  <a:pt x="6527005" y="22613"/>
                  <a:pt x="6465033" y="9858"/>
                  <a:pt x="6402314" y="8758"/>
                </a:cubicBezTo>
                <a:cubicBezTo>
                  <a:pt x="6318359" y="7285"/>
                  <a:pt x="5954674" y="17875"/>
                  <a:pt x="5810032" y="29540"/>
                </a:cubicBezTo>
                <a:cubicBezTo>
                  <a:pt x="5657499" y="41841"/>
                  <a:pt x="5505472" y="60200"/>
                  <a:pt x="5352832" y="71103"/>
                </a:cubicBezTo>
                <a:cubicBezTo>
                  <a:pt x="4567083" y="127229"/>
                  <a:pt x="5463204" y="60455"/>
                  <a:pt x="4854069" y="112667"/>
                </a:cubicBezTo>
                <a:cubicBezTo>
                  <a:pt x="4802189" y="117114"/>
                  <a:pt x="4750105" y="118850"/>
                  <a:pt x="4698205" y="123058"/>
                </a:cubicBezTo>
                <a:cubicBezTo>
                  <a:pt x="4139363" y="168370"/>
                  <a:pt x="4854268" y="118197"/>
                  <a:pt x="4157878" y="164621"/>
                </a:cubicBezTo>
                <a:cubicBezTo>
                  <a:pt x="3894642" y="161158"/>
                  <a:pt x="3631282" y="163001"/>
                  <a:pt x="3368169" y="154231"/>
                </a:cubicBezTo>
                <a:cubicBezTo>
                  <a:pt x="3319213" y="152599"/>
                  <a:pt x="3271277" y="139717"/>
                  <a:pt x="3222696" y="133449"/>
                </a:cubicBezTo>
                <a:cubicBezTo>
                  <a:pt x="3163895" y="125862"/>
                  <a:pt x="3105001" y="118983"/>
                  <a:pt x="3046050" y="112667"/>
                </a:cubicBezTo>
                <a:cubicBezTo>
                  <a:pt x="3008011" y="108591"/>
                  <a:pt x="2969735" y="106834"/>
                  <a:pt x="2931750" y="102276"/>
                </a:cubicBezTo>
                <a:cubicBezTo>
                  <a:pt x="2651631" y="68661"/>
                  <a:pt x="2925488" y="90195"/>
                  <a:pt x="2620023" y="71103"/>
                </a:cubicBezTo>
                <a:cubicBezTo>
                  <a:pt x="2175386" y="15523"/>
                  <a:pt x="2731504" y="81554"/>
                  <a:pt x="2287514" y="39931"/>
                </a:cubicBezTo>
                <a:cubicBezTo>
                  <a:pt x="1861573" y="0"/>
                  <a:pt x="2389462" y="34926"/>
                  <a:pt x="1944614" y="8758"/>
                </a:cubicBezTo>
                <a:lnTo>
                  <a:pt x="1674450" y="29540"/>
                </a:lnTo>
                <a:cubicBezTo>
                  <a:pt x="1626855" y="33867"/>
                  <a:pt x="1525445" y="53798"/>
                  <a:pt x="1487414" y="60712"/>
                </a:cubicBezTo>
                <a:lnTo>
                  <a:pt x="1310769" y="50321"/>
                </a:lnTo>
                <a:cubicBezTo>
                  <a:pt x="1276055" y="47750"/>
                  <a:pt x="1240778" y="47758"/>
                  <a:pt x="1206860" y="39931"/>
                </a:cubicBezTo>
                <a:cubicBezTo>
                  <a:pt x="1194691" y="37123"/>
                  <a:pt x="1175687" y="19149"/>
                  <a:pt x="1175687" y="1914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18 - Ευθύγραμμο βέλος σύνδεσης"/>
          <p:cNvCxnSpPr>
            <a:stCxn id="17" idx="30"/>
          </p:cNvCxnSpPr>
          <p:nvPr/>
        </p:nvCxnSpPr>
        <p:spPr>
          <a:xfrm flipH="1">
            <a:off x="3742242" y="3111733"/>
            <a:ext cx="35570" cy="6767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000364" y="407194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Κυτταρική αναπνοή</a:t>
            </a:r>
            <a:endParaRPr lang="el-GR" dirty="0"/>
          </a:p>
        </p:txBody>
      </p:sp>
      <p:sp>
        <p:nvSpPr>
          <p:cNvPr id="18" name="17 - Ορθογώνιο"/>
          <p:cNvSpPr/>
          <p:nvPr/>
        </p:nvSpPr>
        <p:spPr>
          <a:xfrm>
            <a:off x="500034" y="6143644"/>
            <a:ext cx="72619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*Βέβαια, η κυτταρική αναπνοή περιλαμβάνει πολλές χημικές αντιδράσεις  </a:t>
            </a:r>
            <a:endParaRPr lang="el-GR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3286116" y="2571744"/>
            <a:ext cx="928694" cy="158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7" grpId="0" animBg="1"/>
      <p:bldP spid="20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4214810" y="5072074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 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 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7429552" y="645172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ενέργεια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43108" y="642918"/>
            <a:ext cx="10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Οξυγόνο </a:t>
            </a:r>
            <a:endParaRPr lang="el-GR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1857356" y="64291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+</a:t>
            </a:r>
            <a:endParaRPr lang="el-GR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642910" y="642918"/>
            <a:ext cx="1012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γλυκόζη </a:t>
            </a:r>
            <a:endParaRPr lang="el-GR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3786182" y="642918"/>
            <a:ext cx="2441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Διοξείδιο του άνθρακα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143668" y="64517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+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6500858" y="645172"/>
            <a:ext cx="696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νερό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7143800" y="64517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7" idx="3"/>
            <a:endCxn id="11" idx="1"/>
          </p:cNvCxnSpPr>
          <p:nvPr/>
        </p:nvCxnSpPr>
        <p:spPr>
          <a:xfrm>
            <a:off x="3209810" y="827584"/>
            <a:ext cx="57637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285720" y="2643182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</a:t>
            </a:r>
            <a:r>
              <a:rPr lang="el-GR" dirty="0" smtClean="0"/>
              <a:t>α </a:t>
            </a:r>
            <a:r>
              <a:rPr lang="el-GR" b="1" dirty="0" smtClean="0"/>
              <a:t>χερσαία </a:t>
            </a:r>
            <a:r>
              <a:rPr lang="el-GR" b="1" dirty="0" smtClean="0"/>
              <a:t>φυτά </a:t>
            </a:r>
            <a:r>
              <a:rPr lang="el-GR" dirty="0" smtClean="0"/>
              <a:t>(δηλαδή τα φυτά που βρίσκονται στη στεριά και όχι μέσα στη θάλασσα) προσλαμβάνουν (παίρνουν)  </a:t>
            </a:r>
            <a:r>
              <a:rPr lang="el-GR" dirty="0" smtClean="0"/>
              <a:t>το οξυγόνο απευθείας από τον ατμοσφαιρικό </a:t>
            </a:r>
            <a:r>
              <a:rPr lang="el-GR" dirty="0" smtClean="0"/>
              <a:t>αέρα</a:t>
            </a:r>
            <a:endParaRPr lang="el-GR" dirty="0"/>
          </a:p>
        </p:txBody>
      </p:sp>
      <p:sp>
        <p:nvSpPr>
          <p:cNvPr id="25" name="24 - Ορθογώνιο"/>
          <p:cNvSpPr/>
          <p:nvPr/>
        </p:nvSpPr>
        <p:spPr>
          <a:xfrm>
            <a:off x="0" y="4429132"/>
            <a:ext cx="4857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Τα </a:t>
            </a:r>
            <a:r>
              <a:rPr lang="el-GR" b="1" dirty="0" smtClean="0"/>
              <a:t>χερσαία </a:t>
            </a:r>
            <a:r>
              <a:rPr lang="el-GR" b="1" dirty="0" smtClean="0"/>
              <a:t>φυτά, </a:t>
            </a:r>
            <a:r>
              <a:rPr lang="el-GR" dirty="0" smtClean="0"/>
              <a:t>γενικά παίρνουν οξυγόνο ή δίνουν αέριο οξυγόνο με τα  στόματα, το ίδιο ισχύει και για το διοξείδιο του άνθρακα </a:t>
            </a:r>
            <a:endParaRPr lang="el-GR" dirty="0"/>
          </a:p>
        </p:txBody>
      </p:sp>
      <p:sp>
        <p:nvSpPr>
          <p:cNvPr id="4098" name="AutoShape 2" descr="https://cdn.green-ecolog.com/3691138/25_plantas_ornamentales_qu_son-_tipos-_nombres-_imgenes_y_vdeos.jpg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00" name="AutoShape 4" descr="https://cdn.green-ecolog.com/3691138/25_plantas_ornamentales_qu_son-_tipos-_nombres-_imgenes_y_vdeos.jpg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643314"/>
            <a:ext cx="4357686" cy="3147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26 - Ελεύθερη σχεδίαση"/>
          <p:cNvSpPr/>
          <p:nvPr/>
        </p:nvSpPr>
        <p:spPr>
          <a:xfrm>
            <a:off x="7427395" y="581891"/>
            <a:ext cx="1051587" cy="609275"/>
          </a:xfrm>
          <a:custGeom>
            <a:avLst/>
            <a:gdLst>
              <a:gd name="connsiteX0" fmla="*/ 272269 w 1051587"/>
              <a:gd name="connsiteY0" fmla="*/ 10391 h 609275"/>
              <a:gd name="connsiteX1" fmla="*/ 230705 w 1051587"/>
              <a:gd name="connsiteY1" fmla="*/ 31173 h 609275"/>
              <a:gd name="connsiteX2" fmla="*/ 178750 w 1051587"/>
              <a:gd name="connsiteY2" fmla="*/ 41564 h 609275"/>
              <a:gd name="connsiteX3" fmla="*/ 147578 w 1051587"/>
              <a:gd name="connsiteY3" fmla="*/ 72736 h 609275"/>
              <a:gd name="connsiteX4" fmla="*/ 106014 w 1051587"/>
              <a:gd name="connsiteY4" fmla="*/ 103909 h 609275"/>
              <a:gd name="connsiteX5" fmla="*/ 54060 w 1051587"/>
              <a:gd name="connsiteY5" fmla="*/ 166254 h 609275"/>
              <a:gd name="connsiteX6" fmla="*/ 33278 w 1051587"/>
              <a:gd name="connsiteY6" fmla="*/ 207818 h 609275"/>
              <a:gd name="connsiteX7" fmla="*/ 2105 w 1051587"/>
              <a:gd name="connsiteY7" fmla="*/ 301336 h 609275"/>
              <a:gd name="connsiteX8" fmla="*/ 12496 w 1051587"/>
              <a:gd name="connsiteY8" fmla="*/ 405245 h 609275"/>
              <a:gd name="connsiteX9" fmla="*/ 54060 w 1051587"/>
              <a:gd name="connsiteY9" fmla="*/ 436418 h 609275"/>
              <a:gd name="connsiteX10" fmla="*/ 85232 w 1051587"/>
              <a:gd name="connsiteY10" fmla="*/ 467591 h 609275"/>
              <a:gd name="connsiteX11" fmla="*/ 116405 w 1051587"/>
              <a:gd name="connsiteY11" fmla="*/ 477982 h 609275"/>
              <a:gd name="connsiteX12" fmla="*/ 199532 w 1051587"/>
              <a:gd name="connsiteY12" fmla="*/ 509154 h 609275"/>
              <a:gd name="connsiteX13" fmla="*/ 261878 w 1051587"/>
              <a:gd name="connsiteY13" fmla="*/ 529936 h 609275"/>
              <a:gd name="connsiteX14" fmla="*/ 345005 w 1051587"/>
              <a:gd name="connsiteY14" fmla="*/ 540327 h 609275"/>
              <a:gd name="connsiteX15" fmla="*/ 448914 w 1051587"/>
              <a:gd name="connsiteY15" fmla="*/ 561109 h 609275"/>
              <a:gd name="connsiteX16" fmla="*/ 511260 w 1051587"/>
              <a:gd name="connsiteY16" fmla="*/ 571500 h 609275"/>
              <a:gd name="connsiteX17" fmla="*/ 698296 w 1051587"/>
              <a:gd name="connsiteY17" fmla="*/ 602673 h 609275"/>
              <a:gd name="connsiteX18" fmla="*/ 822987 w 1051587"/>
              <a:gd name="connsiteY18" fmla="*/ 550718 h 609275"/>
              <a:gd name="connsiteX19" fmla="*/ 937287 w 1051587"/>
              <a:gd name="connsiteY19" fmla="*/ 488373 h 609275"/>
              <a:gd name="connsiteX20" fmla="*/ 968460 w 1051587"/>
              <a:gd name="connsiteY20" fmla="*/ 457200 h 609275"/>
              <a:gd name="connsiteX21" fmla="*/ 999632 w 1051587"/>
              <a:gd name="connsiteY21" fmla="*/ 415636 h 609275"/>
              <a:gd name="connsiteX22" fmla="*/ 1030805 w 1051587"/>
              <a:gd name="connsiteY22" fmla="*/ 394854 h 609275"/>
              <a:gd name="connsiteX23" fmla="*/ 1051587 w 1051587"/>
              <a:gd name="connsiteY23" fmla="*/ 322118 h 609275"/>
              <a:gd name="connsiteX24" fmla="*/ 1041196 w 1051587"/>
              <a:gd name="connsiteY24" fmla="*/ 218209 h 609275"/>
              <a:gd name="connsiteX25" fmla="*/ 1010023 w 1051587"/>
              <a:gd name="connsiteY25" fmla="*/ 187036 h 609275"/>
              <a:gd name="connsiteX26" fmla="*/ 968460 w 1051587"/>
              <a:gd name="connsiteY26" fmla="*/ 124691 h 609275"/>
              <a:gd name="connsiteX27" fmla="*/ 926896 w 1051587"/>
              <a:gd name="connsiteY27" fmla="*/ 103909 h 609275"/>
              <a:gd name="connsiteX28" fmla="*/ 822987 w 1051587"/>
              <a:gd name="connsiteY28" fmla="*/ 31173 h 609275"/>
              <a:gd name="connsiteX29" fmla="*/ 781423 w 1051587"/>
              <a:gd name="connsiteY29" fmla="*/ 10391 h 609275"/>
              <a:gd name="connsiteX30" fmla="*/ 708687 w 1051587"/>
              <a:gd name="connsiteY30" fmla="*/ 0 h 609275"/>
              <a:gd name="connsiteX31" fmla="*/ 345005 w 1051587"/>
              <a:gd name="connsiteY31" fmla="*/ 20782 h 609275"/>
              <a:gd name="connsiteX32" fmla="*/ 272269 w 1051587"/>
              <a:gd name="connsiteY32" fmla="*/ 10391 h 609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051587" h="609275">
                <a:moveTo>
                  <a:pt x="272269" y="10391"/>
                </a:moveTo>
                <a:cubicBezTo>
                  <a:pt x="253219" y="12123"/>
                  <a:pt x="245400" y="26275"/>
                  <a:pt x="230705" y="31173"/>
                </a:cubicBezTo>
                <a:cubicBezTo>
                  <a:pt x="213950" y="36758"/>
                  <a:pt x="194547" y="33666"/>
                  <a:pt x="178750" y="41564"/>
                </a:cubicBezTo>
                <a:cubicBezTo>
                  <a:pt x="165607" y="48136"/>
                  <a:pt x="158735" y="63173"/>
                  <a:pt x="147578" y="72736"/>
                </a:cubicBezTo>
                <a:cubicBezTo>
                  <a:pt x="134429" y="84007"/>
                  <a:pt x="119163" y="92638"/>
                  <a:pt x="106014" y="103909"/>
                </a:cubicBezTo>
                <a:cubicBezTo>
                  <a:pt x="81943" y="124541"/>
                  <a:pt x="69453" y="139317"/>
                  <a:pt x="54060" y="166254"/>
                </a:cubicBezTo>
                <a:cubicBezTo>
                  <a:pt x="46375" y="179703"/>
                  <a:pt x="38839" y="193361"/>
                  <a:pt x="33278" y="207818"/>
                </a:cubicBezTo>
                <a:cubicBezTo>
                  <a:pt x="21482" y="238487"/>
                  <a:pt x="2105" y="301336"/>
                  <a:pt x="2105" y="301336"/>
                </a:cubicBezTo>
                <a:cubicBezTo>
                  <a:pt x="5569" y="335972"/>
                  <a:pt x="0" y="372756"/>
                  <a:pt x="12496" y="405245"/>
                </a:cubicBezTo>
                <a:cubicBezTo>
                  <a:pt x="18713" y="421409"/>
                  <a:pt x="40911" y="425147"/>
                  <a:pt x="54060" y="436418"/>
                </a:cubicBezTo>
                <a:cubicBezTo>
                  <a:pt x="65217" y="445981"/>
                  <a:pt x="73005" y="459440"/>
                  <a:pt x="85232" y="467591"/>
                </a:cubicBezTo>
                <a:cubicBezTo>
                  <a:pt x="94345" y="473667"/>
                  <a:pt x="106608" y="473084"/>
                  <a:pt x="116405" y="477982"/>
                </a:cubicBezTo>
                <a:cubicBezTo>
                  <a:pt x="210437" y="524998"/>
                  <a:pt x="67219" y="473070"/>
                  <a:pt x="199532" y="509154"/>
                </a:cubicBezTo>
                <a:cubicBezTo>
                  <a:pt x="220666" y="514918"/>
                  <a:pt x="240458" y="525346"/>
                  <a:pt x="261878" y="529936"/>
                </a:cubicBezTo>
                <a:cubicBezTo>
                  <a:pt x="289183" y="535787"/>
                  <a:pt x="317460" y="535736"/>
                  <a:pt x="345005" y="540327"/>
                </a:cubicBezTo>
                <a:cubicBezTo>
                  <a:pt x="379847" y="546134"/>
                  <a:pt x="414197" y="554599"/>
                  <a:pt x="448914" y="561109"/>
                </a:cubicBezTo>
                <a:cubicBezTo>
                  <a:pt x="469622" y="564992"/>
                  <a:pt x="490659" y="567085"/>
                  <a:pt x="511260" y="571500"/>
                </a:cubicBezTo>
                <a:cubicBezTo>
                  <a:pt x="664688" y="604378"/>
                  <a:pt x="521445" y="584988"/>
                  <a:pt x="698296" y="602673"/>
                </a:cubicBezTo>
                <a:cubicBezTo>
                  <a:pt x="865824" y="560791"/>
                  <a:pt x="717585" y="609275"/>
                  <a:pt x="822987" y="550718"/>
                </a:cubicBezTo>
                <a:cubicBezTo>
                  <a:pt x="880818" y="518590"/>
                  <a:pt x="882606" y="543054"/>
                  <a:pt x="937287" y="488373"/>
                </a:cubicBezTo>
                <a:cubicBezTo>
                  <a:pt x="947678" y="477982"/>
                  <a:pt x="958897" y="468357"/>
                  <a:pt x="968460" y="457200"/>
                </a:cubicBezTo>
                <a:cubicBezTo>
                  <a:pt x="979730" y="444051"/>
                  <a:pt x="987386" y="427882"/>
                  <a:pt x="999632" y="415636"/>
                </a:cubicBezTo>
                <a:cubicBezTo>
                  <a:pt x="1008463" y="406805"/>
                  <a:pt x="1020414" y="401781"/>
                  <a:pt x="1030805" y="394854"/>
                </a:cubicBezTo>
                <a:cubicBezTo>
                  <a:pt x="1035706" y="380153"/>
                  <a:pt x="1051587" y="335167"/>
                  <a:pt x="1051587" y="322118"/>
                </a:cubicBezTo>
                <a:cubicBezTo>
                  <a:pt x="1051587" y="287309"/>
                  <a:pt x="1051433" y="251479"/>
                  <a:pt x="1041196" y="218209"/>
                </a:cubicBezTo>
                <a:cubicBezTo>
                  <a:pt x="1036874" y="204164"/>
                  <a:pt x="1019045" y="198636"/>
                  <a:pt x="1010023" y="187036"/>
                </a:cubicBezTo>
                <a:cubicBezTo>
                  <a:pt x="994689" y="167321"/>
                  <a:pt x="990800" y="135861"/>
                  <a:pt x="968460" y="124691"/>
                </a:cubicBezTo>
                <a:cubicBezTo>
                  <a:pt x="954605" y="117764"/>
                  <a:pt x="940031" y="112119"/>
                  <a:pt x="926896" y="103909"/>
                </a:cubicBezTo>
                <a:cubicBezTo>
                  <a:pt x="874765" y="71327"/>
                  <a:pt x="886165" y="62762"/>
                  <a:pt x="822987" y="31173"/>
                </a:cubicBezTo>
                <a:cubicBezTo>
                  <a:pt x="809132" y="24246"/>
                  <a:pt x="796367" y="14467"/>
                  <a:pt x="781423" y="10391"/>
                </a:cubicBezTo>
                <a:cubicBezTo>
                  <a:pt x="757795" y="3947"/>
                  <a:pt x="732932" y="3464"/>
                  <a:pt x="708687" y="0"/>
                </a:cubicBezTo>
                <a:lnTo>
                  <a:pt x="345005" y="20782"/>
                </a:lnTo>
                <a:cubicBezTo>
                  <a:pt x="317148" y="22726"/>
                  <a:pt x="291319" y="8659"/>
                  <a:pt x="272269" y="10391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9" name="28 - Ευθύγραμμο βέλος σύνδεσης"/>
          <p:cNvCxnSpPr>
            <a:stCxn id="27" idx="12"/>
          </p:cNvCxnSpPr>
          <p:nvPr/>
        </p:nvCxnSpPr>
        <p:spPr>
          <a:xfrm flipH="1">
            <a:off x="7429520" y="1091045"/>
            <a:ext cx="197407" cy="337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6357950" y="1500174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/>
              <a:t>Αυτή την ενέργεια θα χρησιμοποιήσουν τα φυτά για τις ανάγκες τους</a:t>
            </a:r>
            <a:endParaRPr lang="el-GR" sz="1200" dirty="0"/>
          </a:p>
        </p:txBody>
      </p:sp>
      <p:sp>
        <p:nvSpPr>
          <p:cNvPr id="31" name="30 - Ελεύθερη σχεδίαση"/>
          <p:cNvSpPr/>
          <p:nvPr/>
        </p:nvSpPr>
        <p:spPr>
          <a:xfrm>
            <a:off x="3823855" y="519545"/>
            <a:ext cx="2332594" cy="602673"/>
          </a:xfrm>
          <a:custGeom>
            <a:avLst/>
            <a:gdLst>
              <a:gd name="connsiteX0" fmla="*/ 519545 w 2332594"/>
              <a:gd name="connsiteY0" fmla="*/ 10391 h 602673"/>
              <a:gd name="connsiteX1" fmla="*/ 457200 w 2332594"/>
              <a:gd name="connsiteY1" fmla="*/ 20782 h 602673"/>
              <a:gd name="connsiteX2" fmla="*/ 405245 w 2332594"/>
              <a:gd name="connsiteY2" fmla="*/ 41564 h 602673"/>
              <a:gd name="connsiteX3" fmla="*/ 311727 w 2332594"/>
              <a:gd name="connsiteY3" fmla="*/ 51955 h 602673"/>
              <a:gd name="connsiteX4" fmla="*/ 218209 w 2332594"/>
              <a:gd name="connsiteY4" fmla="*/ 72737 h 602673"/>
              <a:gd name="connsiteX5" fmla="*/ 145472 w 2332594"/>
              <a:gd name="connsiteY5" fmla="*/ 83128 h 602673"/>
              <a:gd name="connsiteX6" fmla="*/ 93518 w 2332594"/>
              <a:gd name="connsiteY6" fmla="*/ 145473 h 602673"/>
              <a:gd name="connsiteX7" fmla="*/ 62345 w 2332594"/>
              <a:gd name="connsiteY7" fmla="*/ 187037 h 602673"/>
              <a:gd name="connsiteX8" fmla="*/ 41563 w 2332594"/>
              <a:gd name="connsiteY8" fmla="*/ 290946 h 602673"/>
              <a:gd name="connsiteX9" fmla="*/ 0 w 2332594"/>
              <a:gd name="connsiteY9" fmla="*/ 394855 h 602673"/>
              <a:gd name="connsiteX10" fmla="*/ 10390 w 2332594"/>
              <a:gd name="connsiteY10" fmla="*/ 446810 h 602673"/>
              <a:gd name="connsiteX11" fmla="*/ 83127 w 2332594"/>
              <a:gd name="connsiteY11" fmla="*/ 477982 h 602673"/>
              <a:gd name="connsiteX12" fmla="*/ 114300 w 2332594"/>
              <a:gd name="connsiteY12" fmla="*/ 498764 h 602673"/>
              <a:gd name="connsiteX13" fmla="*/ 145472 w 2332594"/>
              <a:gd name="connsiteY13" fmla="*/ 509155 h 602673"/>
              <a:gd name="connsiteX14" fmla="*/ 446809 w 2332594"/>
              <a:gd name="connsiteY14" fmla="*/ 550719 h 602673"/>
              <a:gd name="connsiteX15" fmla="*/ 602672 w 2332594"/>
              <a:gd name="connsiteY15" fmla="*/ 561110 h 602673"/>
              <a:gd name="connsiteX16" fmla="*/ 904009 w 2332594"/>
              <a:gd name="connsiteY16" fmla="*/ 602673 h 602673"/>
              <a:gd name="connsiteX17" fmla="*/ 1143000 w 2332594"/>
              <a:gd name="connsiteY17" fmla="*/ 581891 h 602673"/>
              <a:gd name="connsiteX18" fmla="*/ 1413163 w 2332594"/>
              <a:gd name="connsiteY18" fmla="*/ 540328 h 602673"/>
              <a:gd name="connsiteX19" fmla="*/ 1683327 w 2332594"/>
              <a:gd name="connsiteY19" fmla="*/ 529937 h 602673"/>
              <a:gd name="connsiteX20" fmla="*/ 1766454 w 2332594"/>
              <a:gd name="connsiteY20" fmla="*/ 509155 h 602673"/>
              <a:gd name="connsiteX21" fmla="*/ 1849581 w 2332594"/>
              <a:gd name="connsiteY21" fmla="*/ 488373 h 602673"/>
              <a:gd name="connsiteX22" fmla="*/ 1880754 w 2332594"/>
              <a:gd name="connsiteY22" fmla="*/ 467591 h 602673"/>
              <a:gd name="connsiteX23" fmla="*/ 1932709 w 2332594"/>
              <a:gd name="connsiteY23" fmla="*/ 457200 h 602673"/>
              <a:gd name="connsiteX24" fmla="*/ 2005445 w 2332594"/>
              <a:gd name="connsiteY24" fmla="*/ 436419 h 602673"/>
              <a:gd name="connsiteX25" fmla="*/ 2223654 w 2332594"/>
              <a:gd name="connsiteY25" fmla="*/ 426028 h 602673"/>
              <a:gd name="connsiteX26" fmla="*/ 2296390 w 2332594"/>
              <a:gd name="connsiteY26" fmla="*/ 384464 h 602673"/>
              <a:gd name="connsiteX27" fmla="*/ 2306781 w 2332594"/>
              <a:gd name="connsiteY27" fmla="*/ 353291 h 602673"/>
              <a:gd name="connsiteX28" fmla="*/ 2254827 w 2332594"/>
              <a:gd name="connsiteY28" fmla="*/ 259773 h 602673"/>
              <a:gd name="connsiteX29" fmla="*/ 2234045 w 2332594"/>
              <a:gd name="connsiteY29" fmla="*/ 197428 h 602673"/>
              <a:gd name="connsiteX30" fmla="*/ 2213263 w 2332594"/>
              <a:gd name="connsiteY30" fmla="*/ 155864 h 602673"/>
              <a:gd name="connsiteX31" fmla="*/ 2171700 w 2332594"/>
              <a:gd name="connsiteY31" fmla="*/ 83128 h 602673"/>
              <a:gd name="connsiteX32" fmla="*/ 2140527 w 2332594"/>
              <a:gd name="connsiteY32" fmla="*/ 72737 h 602673"/>
              <a:gd name="connsiteX33" fmla="*/ 2098963 w 2332594"/>
              <a:gd name="connsiteY33" fmla="*/ 51955 h 602673"/>
              <a:gd name="connsiteX34" fmla="*/ 2047009 w 2332594"/>
              <a:gd name="connsiteY34" fmla="*/ 41564 h 602673"/>
              <a:gd name="connsiteX35" fmla="*/ 1859972 w 2332594"/>
              <a:gd name="connsiteY35" fmla="*/ 20782 h 602673"/>
              <a:gd name="connsiteX36" fmla="*/ 1350818 w 2332594"/>
              <a:gd name="connsiteY36" fmla="*/ 10391 h 602673"/>
              <a:gd name="connsiteX37" fmla="*/ 467590 w 2332594"/>
              <a:gd name="connsiteY37" fmla="*/ 0 h 602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332594" h="602673">
                <a:moveTo>
                  <a:pt x="519545" y="10391"/>
                </a:moveTo>
                <a:cubicBezTo>
                  <a:pt x="498763" y="13855"/>
                  <a:pt x="477526" y="15239"/>
                  <a:pt x="457200" y="20782"/>
                </a:cubicBezTo>
                <a:cubicBezTo>
                  <a:pt x="439205" y="25690"/>
                  <a:pt x="423483" y="37656"/>
                  <a:pt x="405245" y="41564"/>
                </a:cubicBezTo>
                <a:cubicBezTo>
                  <a:pt x="374577" y="48136"/>
                  <a:pt x="342665" y="46799"/>
                  <a:pt x="311727" y="51955"/>
                </a:cubicBezTo>
                <a:cubicBezTo>
                  <a:pt x="280228" y="57205"/>
                  <a:pt x="249595" y="66852"/>
                  <a:pt x="218209" y="72737"/>
                </a:cubicBezTo>
                <a:cubicBezTo>
                  <a:pt x="194137" y="77251"/>
                  <a:pt x="169718" y="79664"/>
                  <a:pt x="145472" y="83128"/>
                </a:cubicBezTo>
                <a:cubicBezTo>
                  <a:pt x="99539" y="152025"/>
                  <a:pt x="153524" y="75465"/>
                  <a:pt x="93518" y="145473"/>
                </a:cubicBezTo>
                <a:cubicBezTo>
                  <a:pt x="82247" y="158622"/>
                  <a:pt x="72736" y="173182"/>
                  <a:pt x="62345" y="187037"/>
                </a:cubicBezTo>
                <a:cubicBezTo>
                  <a:pt x="55418" y="221673"/>
                  <a:pt x="50130" y="256678"/>
                  <a:pt x="41563" y="290946"/>
                </a:cubicBezTo>
                <a:cubicBezTo>
                  <a:pt x="28724" y="342302"/>
                  <a:pt x="21497" y="351859"/>
                  <a:pt x="0" y="394855"/>
                </a:cubicBezTo>
                <a:cubicBezTo>
                  <a:pt x="3463" y="412173"/>
                  <a:pt x="1628" y="431476"/>
                  <a:pt x="10390" y="446810"/>
                </a:cubicBezTo>
                <a:cubicBezTo>
                  <a:pt x="22349" y="467738"/>
                  <a:pt x="65009" y="473452"/>
                  <a:pt x="83127" y="477982"/>
                </a:cubicBezTo>
                <a:cubicBezTo>
                  <a:pt x="93518" y="484909"/>
                  <a:pt x="103130" y="493179"/>
                  <a:pt x="114300" y="498764"/>
                </a:cubicBezTo>
                <a:cubicBezTo>
                  <a:pt x="124096" y="503662"/>
                  <a:pt x="134651" y="507464"/>
                  <a:pt x="145472" y="509155"/>
                </a:cubicBezTo>
                <a:cubicBezTo>
                  <a:pt x="245653" y="524808"/>
                  <a:pt x="345637" y="543974"/>
                  <a:pt x="446809" y="550719"/>
                </a:cubicBezTo>
                <a:cubicBezTo>
                  <a:pt x="498763" y="554183"/>
                  <a:pt x="550844" y="556095"/>
                  <a:pt x="602672" y="561110"/>
                </a:cubicBezTo>
                <a:cubicBezTo>
                  <a:pt x="709569" y="571455"/>
                  <a:pt x="799020" y="586521"/>
                  <a:pt x="904009" y="602673"/>
                </a:cubicBezTo>
                <a:cubicBezTo>
                  <a:pt x="983673" y="595746"/>
                  <a:pt x="1064325" y="596195"/>
                  <a:pt x="1143000" y="581891"/>
                </a:cubicBezTo>
                <a:cubicBezTo>
                  <a:pt x="1229392" y="566184"/>
                  <a:pt x="1326488" y="546670"/>
                  <a:pt x="1413163" y="540328"/>
                </a:cubicBezTo>
                <a:cubicBezTo>
                  <a:pt x="1503044" y="533751"/>
                  <a:pt x="1593272" y="533401"/>
                  <a:pt x="1683327" y="529937"/>
                </a:cubicBezTo>
                <a:lnTo>
                  <a:pt x="1766454" y="509155"/>
                </a:lnTo>
                <a:cubicBezTo>
                  <a:pt x="1788475" y="504073"/>
                  <a:pt x="1826878" y="499725"/>
                  <a:pt x="1849581" y="488373"/>
                </a:cubicBezTo>
                <a:cubicBezTo>
                  <a:pt x="1860751" y="482788"/>
                  <a:pt x="1869061" y="471976"/>
                  <a:pt x="1880754" y="467591"/>
                </a:cubicBezTo>
                <a:cubicBezTo>
                  <a:pt x="1897291" y="461390"/>
                  <a:pt x="1915575" y="461483"/>
                  <a:pt x="1932709" y="457200"/>
                </a:cubicBezTo>
                <a:cubicBezTo>
                  <a:pt x="1957172" y="451084"/>
                  <a:pt x="1980373" y="439105"/>
                  <a:pt x="2005445" y="436419"/>
                </a:cubicBezTo>
                <a:cubicBezTo>
                  <a:pt x="2077849" y="428662"/>
                  <a:pt x="2150918" y="429492"/>
                  <a:pt x="2223654" y="426028"/>
                </a:cubicBezTo>
                <a:cubicBezTo>
                  <a:pt x="2233882" y="420914"/>
                  <a:pt x="2286598" y="396704"/>
                  <a:pt x="2296390" y="384464"/>
                </a:cubicBezTo>
                <a:cubicBezTo>
                  <a:pt x="2303232" y="375911"/>
                  <a:pt x="2303317" y="363682"/>
                  <a:pt x="2306781" y="353291"/>
                </a:cubicBezTo>
                <a:cubicBezTo>
                  <a:pt x="2234986" y="137899"/>
                  <a:pt x="2332594" y="399753"/>
                  <a:pt x="2254827" y="259773"/>
                </a:cubicBezTo>
                <a:cubicBezTo>
                  <a:pt x="2244188" y="240624"/>
                  <a:pt x="2243842" y="217021"/>
                  <a:pt x="2234045" y="197428"/>
                </a:cubicBezTo>
                <a:cubicBezTo>
                  <a:pt x="2227118" y="183573"/>
                  <a:pt x="2219365" y="170102"/>
                  <a:pt x="2213263" y="155864"/>
                </a:cubicBezTo>
                <a:cubicBezTo>
                  <a:pt x="2198301" y="120953"/>
                  <a:pt x="2208012" y="113388"/>
                  <a:pt x="2171700" y="83128"/>
                </a:cubicBezTo>
                <a:cubicBezTo>
                  <a:pt x="2163286" y="76116"/>
                  <a:pt x="2150594" y="77052"/>
                  <a:pt x="2140527" y="72737"/>
                </a:cubicBezTo>
                <a:cubicBezTo>
                  <a:pt x="2126289" y="66635"/>
                  <a:pt x="2113658" y="56853"/>
                  <a:pt x="2098963" y="51955"/>
                </a:cubicBezTo>
                <a:cubicBezTo>
                  <a:pt x="2082208" y="46370"/>
                  <a:pt x="2064522" y="43848"/>
                  <a:pt x="2047009" y="41564"/>
                </a:cubicBezTo>
                <a:cubicBezTo>
                  <a:pt x="1984807" y="33451"/>
                  <a:pt x="1922639" y="23588"/>
                  <a:pt x="1859972" y="20782"/>
                </a:cubicBezTo>
                <a:cubicBezTo>
                  <a:pt x="1690389" y="13189"/>
                  <a:pt x="1520551" y="13043"/>
                  <a:pt x="1350818" y="10391"/>
                </a:cubicBezTo>
                <a:lnTo>
                  <a:pt x="467590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3" name="32 - Ευθύγραμμο βέλος σύνδεσης"/>
          <p:cNvCxnSpPr/>
          <p:nvPr/>
        </p:nvCxnSpPr>
        <p:spPr>
          <a:xfrm rot="5400000">
            <a:off x="4500562" y="1142984"/>
            <a:ext cx="285752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TextBox"/>
          <p:cNvSpPr txBox="1"/>
          <p:nvPr/>
        </p:nvSpPr>
        <p:spPr>
          <a:xfrm>
            <a:off x="3786182" y="1428736"/>
            <a:ext cx="15716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dirty="0" smtClean="0"/>
              <a:t>Αυτό το αέριο θα βγει έξω από το φυτό</a:t>
            </a:r>
            <a:endParaRPr lang="el-GR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24" grpId="0"/>
      <p:bldP spid="25" grpId="0"/>
      <p:bldP spid="27" grpId="0" animBg="1"/>
      <p:bldP spid="30" grpId="0"/>
      <p:bldP spid="31" grpId="0" animBg="1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4214810" y="5072074"/>
            <a:ext cx="82153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  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 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6" name="5 - Ορθογώνιο"/>
          <p:cNvSpPr/>
          <p:nvPr/>
        </p:nvSpPr>
        <p:spPr>
          <a:xfrm>
            <a:off x="7429552" y="645172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ενέργεια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2143108" y="642918"/>
            <a:ext cx="10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Οξυγόνο </a:t>
            </a:r>
            <a:endParaRPr lang="el-GR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1857356" y="642918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+</a:t>
            </a:r>
            <a:endParaRPr lang="el-GR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642910" y="642918"/>
            <a:ext cx="1012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γλυκόζη </a:t>
            </a:r>
            <a:endParaRPr lang="el-GR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3786214" y="645172"/>
            <a:ext cx="2441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Διοξείδιο του άνθρακα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6143668" y="645172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+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6500858" y="645172"/>
            <a:ext cx="696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νερό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7143800" y="64517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3" name="22 - Ευθύγραμμο βέλος σύνδεσης"/>
          <p:cNvCxnSpPr>
            <a:stCxn id="7" idx="3"/>
            <a:endCxn id="11" idx="1"/>
          </p:cNvCxnSpPr>
          <p:nvPr/>
        </p:nvCxnSpPr>
        <p:spPr>
          <a:xfrm>
            <a:off x="3209810" y="827584"/>
            <a:ext cx="576404" cy="22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428596" y="1643050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</a:t>
            </a:r>
            <a:r>
              <a:rPr lang="el-GR" dirty="0" smtClean="0"/>
              <a:t>α </a:t>
            </a:r>
            <a:r>
              <a:rPr lang="el-GR" b="1" dirty="0" smtClean="0"/>
              <a:t>υδρόβια φυτά </a:t>
            </a:r>
            <a:r>
              <a:rPr lang="el-GR" dirty="0" smtClean="0"/>
              <a:t>(δηλαδή τα φυτά που βρίσκονται  μέσα στη θάλασσα) παίρνουν το οξυγόνο που χρειάζονται για την κυτταρική αναπνοή , από τη θάλασσα. Αφού μέσα στη θάλασσα υπάρχει διαλυμένο οξυγόνο.</a:t>
            </a:r>
            <a:endParaRPr lang="el-GR" dirty="0"/>
          </a:p>
        </p:txBody>
      </p:sp>
      <p:sp>
        <p:nvSpPr>
          <p:cNvPr id="4098" name="AutoShape 2" descr="https://cdn.green-ecolog.com/3691138/25_plantas_ornamentales_qu_son-_tipos-_nombres-_imgenes_y_vdeos.jpg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4100" name="AutoShape 4" descr="https://cdn.green-ecolog.com/3691138/25_plantas_ornamentales_qu_son-_tipos-_nombres-_imgenes_y_vdeos.jpg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7125" y="4403725"/>
            <a:ext cx="4206875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285720" y="2062639"/>
            <a:ext cx="15716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Διοξείδιο του άνθρακα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2500298" y="2134077"/>
            <a:ext cx="696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 νερό</a:t>
            </a:r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 flipV="1">
            <a:off x="3357554" y="2349979"/>
            <a:ext cx="2286016" cy="1801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3643306" y="1923152"/>
            <a:ext cx="18372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ηλιακή ακτινοβολία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6072198" y="2134077"/>
            <a:ext cx="959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γλυκόζη</a:t>
            </a:r>
            <a:endParaRPr lang="el-GR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7286644" y="2134077"/>
            <a:ext cx="981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οξυγόνο</a:t>
            </a:r>
            <a:endParaRPr lang="el-GR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2071670" y="2062639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+</a:t>
            </a:r>
            <a:endParaRPr lang="el-GR" sz="2800" b="1" dirty="0">
              <a:solidFill>
                <a:srgbClr val="FF0000"/>
              </a:solidFill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7000892" y="2062639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l-GR" sz="28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857224" y="214290"/>
            <a:ext cx="17960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Στα φυτά γίνετε :</a:t>
            </a:r>
            <a:endParaRPr lang="el-GR" dirty="0"/>
          </a:p>
        </p:txBody>
      </p:sp>
      <p:sp>
        <p:nvSpPr>
          <p:cNvPr id="22" name="21 - TextBox"/>
          <p:cNvSpPr txBox="1"/>
          <p:nvPr/>
        </p:nvSpPr>
        <p:spPr>
          <a:xfrm>
            <a:off x="928662" y="1071546"/>
            <a:ext cx="1816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1. Φωτοσύνθεση</a:t>
            </a:r>
            <a:endParaRPr lang="el-GR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500034" y="4500570"/>
            <a:ext cx="2614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b="1" dirty="0" smtClean="0"/>
              <a:t>2. Κυτταρική  Αναπνοή   </a:t>
            </a:r>
            <a:endParaRPr lang="el-GR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7358114" y="5274246"/>
            <a:ext cx="12144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ενέργεια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2071670" y="5271992"/>
            <a:ext cx="106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Οξυγόνο </a:t>
            </a:r>
            <a:endParaRPr lang="el-GR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1785918" y="52719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+</a:t>
            </a:r>
            <a:endParaRPr lang="el-GR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571472" y="5271992"/>
            <a:ext cx="1012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γλυκόζη </a:t>
            </a:r>
            <a:endParaRPr lang="el-GR" b="1" dirty="0"/>
          </a:p>
        </p:txBody>
      </p:sp>
      <p:sp>
        <p:nvSpPr>
          <p:cNvPr id="28" name="27 - Ορθογώνιο"/>
          <p:cNvSpPr/>
          <p:nvPr/>
        </p:nvSpPr>
        <p:spPr>
          <a:xfrm>
            <a:off x="3714776" y="5274246"/>
            <a:ext cx="24410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Διοξείδιο του άνθρακα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28 - Ορθογώνιο"/>
          <p:cNvSpPr/>
          <p:nvPr/>
        </p:nvSpPr>
        <p:spPr>
          <a:xfrm>
            <a:off x="6072230" y="5274246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+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6429420" y="5274246"/>
            <a:ext cx="6969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νερό 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7072362" y="5274246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+</a:t>
            </a:r>
            <a:endParaRPr lang="el-G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32" name="31 - Ευθύγραμμο βέλος σύνδεσης"/>
          <p:cNvCxnSpPr>
            <a:stCxn id="25" idx="3"/>
            <a:endCxn id="28" idx="1"/>
          </p:cNvCxnSpPr>
          <p:nvPr/>
        </p:nvCxnSpPr>
        <p:spPr>
          <a:xfrm>
            <a:off x="3138372" y="5456658"/>
            <a:ext cx="576404" cy="22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71472" y="3000372"/>
            <a:ext cx="7858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φωτοσύνθεση τα φυτά παράγουν  αέριο οξυγόνο, που στη συνέχεια βγαίνει από τα φυτά και πηγαίνει στη ατμόσφαιρα, για να χρησιμοποιηθεί από τους άλλους οργανισμούς</a:t>
            </a:r>
            <a:endParaRPr lang="el-GR" dirty="0"/>
          </a:p>
        </p:txBody>
      </p:sp>
      <p:sp>
        <p:nvSpPr>
          <p:cNvPr id="34" name="33 - TextBox"/>
          <p:cNvSpPr txBox="1"/>
          <p:nvPr/>
        </p:nvSpPr>
        <p:spPr>
          <a:xfrm>
            <a:off x="642910" y="5934670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κυτταρική αναπνοή τα φυτά παράγουν  αέριο διοξείδιο του άνθρακα, που στη συνέχεια βγαίνει από τα φυτά και πηγαίνει στη ατμόσφαιρα.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 rot="10800000" flipV="1">
            <a:off x="642910" y="1214422"/>
            <a:ext cx="771530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Το  ποσό του οξυγόνου που καταναλώνουν τα ίδια τα φυτά με τη διαδικασία της κυτταρικής αναπνοής,  είναι πολύ λιγότερο από το οξυγόνο  που παράγουν με τη διαδικασία της φωτοσύνθ</a:t>
            </a:r>
            <a:r>
              <a:rPr lang="el-GR" dirty="0" smtClean="0">
                <a:latin typeface="Arial" charset="0"/>
                <a:cs typeface="Arial" charset="0"/>
              </a:rPr>
              <a:t>εσης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84872"/>
            <a:ext cx="4572000" cy="3473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982569"/>
            <a:ext cx="3214678" cy="1875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289</Words>
  <PresentationFormat>Προβολή στην οθόνη (4:3)</PresentationFormat>
  <Paragraphs>63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98</cp:revision>
  <dcterms:created xsi:type="dcterms:W3CDTF">2023-03-27T15:10:00Z</dcterms:created>
  <dcterms:modified xsi:type="dcterms:W3CDTF">2024-04-21T18:18:49Z</dcterms:modified>
</cp:coreProperties>
</file>