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8" r:id="rId5"/>
    <p:sldId id="262" r:id="rId6"/>
    <p:sldId id="267" r:id="rId7"/>
    <p:sldId id="269" r:id="rId8"/>
    <p:sldId id="270" r:id="rId9"/>
    <p:sldId id="273" r:id="rId10"/>
    <p:sldId id="271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38880-1E6E-461B-B27A-16FE07CA9951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9DD1811C-A362-4277-9568-E1A67907A72B}">
      <dgm:prSet phldrT="[Κείμενο]"/>
      <dgm:spPr/>
      <dgm:t>
        <a:bodyPr/>
        <a:lstStyle/>
        <a:p>
          <a:r>
            <a:rPr lang="el-GR" dirty="0" smtClean="0"/>
            <a:t>Άναξ</a:t>
          </a:r>
          <a:endParaRPr lang="el-GR" dirty="0"/>
        </a:p>
      </dgm:t>
    </dgm:pt>
    <dgm:pt modelId="{67E57FA7-062F-42DF-AC71-3D9393005910}" type="parTrans" cxnId="{40AEA1EF-7B9B-40B6-943A-85B5EDC7E488}">
      <dgm:prSet/>
      <dgm:spPr/>
      <dgm:t>
        <a:bodyPr/>
        <a:lstStyle/>
        <a:p>
          <a:endParaRPr lang="el-GR"/>
        </a:p>
      </dgm:t>
    </dgm:pt>
    <dgm:pt modelId="{B17D4E7E-CE9B-43E4-9C3C-B973A5CF8A67}" type="sibTrans" cxnId="{40AEA1EF-7B9B-40B6-943A-85B5EDC7E488}">
      <dgm:prSet/>
      <dgm:spPr/>
      <dgm:t>
        <a:bodyPr/>
        <a:lstStyle/>
        <a:p>
          <a:endParaRPr lang="el-GR"/>
        </a:p>
      </dgm:t>
    </dgm:pt>
    <dgm:pt modelId="{ECD22CA0-AD6A-4B79-8A5B-8F369AD84BCF}">
      <dgm:prSet phldrT="[Κείμενο]"/>
      <dgm:spPr/>
      <dgm:t>
        <a:bodyPr/>
        <a:lstStyle/>
        <a:p>
          <a:r>
            <a:rPr lang="el-GR" dirty="0" smtClean="0"/>
            <a:t>Αυλικοί</a:t>
          </a:r>
          <a:endParaRPr lang="el-GR" dirty="0"/>
        </a:p>
      </dgm:t>
    </dgm:pt>
    <dgm:pt modelId="{4DACE755-73CA-4429-B91D-86B31553114E}" type="parTrans" cxnId="{CA635C97-19F0-4EA2-86D8-14437EE5D535}">
      <dgm:prSet/>
      <dgm:spPr/>
      <dgm:t>
        <a:bodyPr/>
        <a:lstStyle/>
        <a:p>
          <a:endParaRPr lang="el-GR"/>
        </a:p>
      </dgm:t>
    </dgm:pt>
    <dgm:pt modelId="{FDD0BCEF-B73F-48EC-901D-386F6D965595}" type="sibTrans" cxnId="{CA635C97-19F0-4EA2-86D8-14437EE5D535}">
      <dgm:prSet/>
      <dgm:spPr/>
      <dgm:t>
        <a:bodyPr/>
        <a:lstStyle/>
        <a:p>
          <a:endParaRPr lang="el-GR"/>
        </a:p>
      </dgm:t>
    </dgm:pt>
    <dgm:pt modelId="{64D87E93-1C98-430E-8CF8-AE633AE3F261}">
      <dgm:prSet phldrT="[Κείμενο]"/>
      <dgm:spPr/>
      <dgm:t>
        <a:bodyPr/>
        <a:lstStyle/>
        <a:p>
          <a:r>
            <a:rPr lang="el-GR" dirty="0" smtClean="0"/>
            <a:t>Δούλοι</a:t>
          </a:r>
          <a:endParaRPr lang="el-GR" dirty="0"/>
        </a:p>
      </dgm:t>
    </dgm:pt>
    <dgm:pt modelId="{3D2B6E11-BD2A-485B-9FE8-6D603C9B5810}" type="parTrans" cxnId="{EEF35CF0-56FA-4E1D-855C-E047CF9DC992}">
      <dgm:prSet/>
      <dgm:spPr/>
      <dgm:t>
        <a:bodyPr/>
        <a:lstStyle/>
        <a:p>
          <a:endParaRPr lang="el-GR"/>
        </a:p>
      </dgm:t>
    </dgm:pt>
    <dgm:pt modelId="{28793E04-A544-40DD-8C93-7CD6BDB12342}" type="sibTrans" cxnId="{EEF35CF0-56FA-4E1D-855C-E047CF9DC992}">
      <dgm:prSet/>
      <dgm:spPr/>
      <dgm:t>
        <a:bodyPr/>
        <a:lstStyle/>
        <a:p>
          <a:endParaRPr lang="el-GR"/>
        </a:p>
      </dgm:t>
    </dgm:pt>
    <dgm:pt modelId="{7EC82364-F9ED-4380-A273-5DCFD7B2AE7B}">
      <dgm:prSet/>
      <dgm:spPr/>
      <dgm:t>
        <a:bodyPr/>
        <a:lstStyle/>
        <a:p>
          <a:r>
            <a:rPr lang="el-GR" dirty="0" smtClean="0"/>
            <a:t>Ιερατείο</a:t>
          </a:r>
          <a:endParaRPr lang="el-GR" dirty="0"/>
        </a:p>
      </dgm:t>
    </dgm:pt>
    <dgm:pt modelId="{51C2FBC4-2FA5-4D49-A95F-B3C42F4CE057}" type="parTrans" cxnId="{A9D9CE91-A40B-4C70-B0F8-8C19801E67DD}">
      <dgm:prSet/>
      <dgm:spPr/>
      <dgm:t>
        <a:bodyPr/>
        <a:lstStyle/>
        <a:p>
          <a:endParaRPr lang="el-GR"/>
        </a:p>
      </dgm:t>
    </dgm:pt>
    <dgm:pt modelId="{D5B099B2-9AD0-4091-95FB-B0AA29CD56E3}" type="sibTrans" cxnId="{A9D9CE91-A40B-4C70-B0F8-8C19801E67DD}">
      <dgm:prSet/>
      <dgm:spPr/>
      <dgm:t>
        <a:bodyPr/>
        <a:lstStyle/>
        <a:p>
          <a:endParaRPr lang="el-GR"/>
        </a:p>
      </dgm:t>
    </dgm:pt>
    <dgm:pt modelId="{6812268C-49A7-44C5-8594-5C38E4954C12}">
      <dgm:prSet/>
      <dgm:spPr/>
      <dgm:t>
        <a:bodyPr/>
        <a:lstStyle/>
        <a:p>
          <a:r>
            <a:rPr lang="el-GR" dirty="0" smtClean="0"/>
            <a:t>Δήμοι</a:t>
          </a:r>
          <a:endParaRPr lang="el-GR" dirty="0"/>
        </a:p>
      </dgm:t>
    </dgm:pt>
    <dgm:pt modelId="{260EFAE8-ED56-461E-A7AD-EC1468F247A1}" type="parTrans" cxnId="{8419916E-2B7B-4B28-BB41-A9E0120ECFC7}">
      <dgm:prSet/>
      <dgm:spPr/>
      <dgm:t>
        <a:bodyPr/>
        <a:lstStyle/>
        <a:p>
          <a:endParaRPr lang="el-GR"/>
        </a:p>
      </dgm:t>
    </dgm:pt>
    <dgm:pt modelId="{3D5E0F0D-0112-4ADA-8279-1DBB37B83ABA}" type="sibTrans" cxnId="{8419916E-2B7B-4B28-BB41-A9E0120ECFC7}">
      <dgm:prSet/>
      <dgm:spPr/>
      <dgm:t>
        <a:bodyPr/>
        <a:lstStyle/>
        <a:p>
          <a:endParaRPr lang="el-GR"/>
        </a:p>
      </dgm:t>
    </dgm:pt>
    <dgm:pt modelId="{09E09396-5933-4A0B-8D4C-38BC6942D9FA}" type="pres">
      <dgm:prSet presAssocID="{AE938880-1E6E-461B-B27A-16FE07CA9951}" presName="Name0" presStyleCnt="0">
        <dgm:presLayoutVars>
          <dgm:dir/>
          <dgm:animLvl val="lvl"/>
          <dgm:resizeHandles val="exact"/>
        </dgm:presLayoutVars>
      </dgm:prSet>
      <dgm:spPr/>
    </dgm:pt>
    <dgm:pt modelId="{B4512D23-B571-4991-B94A-2AF30D513028}" type="pres">
      <dgm:prSet presAssocID="{9DD1811C-A362-4277-9568-E1A67907A72B}" presName="Name8" presStyleCnt="0"/>
      <dgm:spPr/>
    </dgm:pt>
    <dgm:pt modelId="{3327D5FF-81C3-4DE8-8255-FA780FCB2A66}" type="pres">
      <dgm:prSet presAssocID="{9DD1811C-A362-4277-9568-E1A67907A72B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6AABF8-2440-4AB6-A741-8C72F947964A}" type="pres">
      <dgm:prSet presAssocID="{9DD1811C-A362-4277-9568-E1A67907A7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AD654E-43DE-4CE6-A66F-87B83C93698E}" type="pres">
      <dgm:prSet presAssocID="{ECD22CA0-AD6A-4B79-8A5B-8F369AD84BCF}" presName="Name8" presStyleCnt="0"/>
      <dgm:spPr/>
    </dgm:pt>
    <dgm:pt modelId="{05F7DB67-B812-4A83-9470-46A5A01D6C99}" type="pres">
      <dgm:prSet presAssocID="{ECD22CA0-AD6A-4B79-8A5B-8F369AD84BC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B808F7-0FFE-424A-88D9-810E6D69A0EB}" type="pres">
      <dgm:prSet presAssocID="{ECD22CA0-AD6A-4B79-8A5B-8F369AD84B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D090FE-7A37-4EF9-A984-5AEDF19BE3F4}" type="pres">
      <dgm:prSet presAssocID="{7EC82364-F9ED-4380-A273-5DCFD7B2AE7B}" presName="Name8" presStyleCnt="0"/>
      <dgm:spPr/>
    </dgm:pt>
    <dgm:pt modelId="{C1B4A23B-1E9C-44EC-80B2-D3F4ABF38793}" type="pres">
      <dgm:prSet presAssocID="{7EC82364-F9ED-4380-A273-5DCFD7B2AE7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3B88E6-9594-446E-84B3-E3186415D6DA}" type="pres">
      <dgm:prSet presAssocID="{7EC82364-F9ED-4380-A273-5DCFD7B2AE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679A2D-6FA2-499B-968D-432B9F547E0A}" type="pres">
      <dgm:prSet presAssocID="{6812268C-49A7-44C5-8594-5C38E4954C12}" presName="Name8" presStyleCnt="0"/>
      <dgm:spPr/>
    </dgm:pt>
    <dgm:pt modelId="{1EAA76E7-DAD3-4079-B2A2-ABB966183F57}" type="pres">
      <dgm:prSet presAssocID="{6812268C-49A7-44C5-8594-5C38E4954C1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81C838-15DA-4E78-8666-A8FD0B89D536}" type="pres">
      <dgm:prSet presAssocID="{6812268C-49A7-44C5-8594-5C38E4954C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C7D506-ACAE-4421-B3E9-3E2BEE8A9B1E}" type="pres">
      <dgm:prSet presAssocID="{64D87E93-1C98-430E-8CF8-AE633AE3F261}" presName="Name8" presStyleCnt="0"/>
      <dgm:spPr/>
    </dgm:pt>
    <dgm:pt modelId="{B950A9D1-1FCA-4486-BD30-E771BFC8291D}" type="pres">
      <dgm:prSet presAssocID="{64D87E93-1C98-430E-8CF8-AE633AE3F26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3A91A2-9C37-4947-9E7B-4D0FA47C95D4}" type="pres">
      <dgm:prSet presAssocID="{64D87E93-1C98-430E-8CF8-AE633AE3F2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9D9CE91-A40B-4C70-B0F8-8C19801E67DD}" srcId="{AE938880-1E6E-461B-B27A-16FE07CA9951}" destId="{7EC82364-F9ED-4380-A273-5DCFD7B2AE7B}" srcOrd="2" destOrd="0" parTransId="{51C2FBC4-2FA5-4D49-A95F-B3C42F4CE057}" sibTransId="{D5B099B2-9AD0-4091-95FB-B0AA29CD56E3}"/>
    <dgm:cxn modelId="{61E3F2B8-6307-4536-B6B2-3F4C6566E085}" type="presOf" srcId="{AE938880-1E6E-461B-B27A-16FE07CA9951}" destId="{09E09396-5933-4A0B-8D4C-38BC6942D9FA}" srcOrd="0" destOrd="0" presId="urn:microsoft.com/office/officeart/2005/8/layout/pyramid1"/>
    <dgm:cxn modelId="{E7352303-D5A8-4D7D-BC3B-2405D007804F}" type="presOf" srcId="{6812268C-49A7-44C5-8594-5C38E4954C12}" destId="{D581C838-15DA-4E78-8666-A8FD0B89D536}" srcOrd="1" destOrd="0" presId="urn:microsoft.com/office/officeart/2005/8/layout/pyramid1"/>
    <dgm:cxn modelId="{2B5E4228-E3BE-4A98-91CA-9E71CD5AFD4F}" type="presOf" srcId="{6812268C-49A7-44C5-8594-5C38E4954C12}" destId="{1EAA76E7-DAD3-4079-B2A2-ABB966183F57}" srcOrd="0" destOrd="0" presId="urn:microsoft.com/office/officeart/2005/8/layout/pyramid1"/>
    <dgm:cxn modelId="{E5333BD1-001D-44E9-AF27-9F4039DD5AAF}" type="presOf" srcId="{64D87E93-1C98-430E-8CF8-AE633AE3F261}" destId="{B950A9D1-1FCA-4486-BD30-E771BFC8291D}" srcOrd="0" destOrd="0" presId="urn:microsoft.com/office/officeart/2005/8/layout/pyramid1"/>
    <dgm:cxn modelId="{4E014944-CFAE-4657-8117-91AF73176B96}" type="presOf" srcId="{9DD1811C-A362-4277-9568-E1A67907A72B}" destId="{1A6AABF8-2440-4AB6-A741-8C72F947964A}" srcOrd="1" destOrd="0" presId="urn:microsoft.com/office/officeart/2005/8/layout/pyramid1"/>
    <dgm:cxn modelId="{CA635C97-19F0-4EA2-86D8-14437EE5D535}" srcId="{AE938880-1E6E-461B-B27A-16FE07CA9951}" destId="{ECD22CA0-AD6A-4B79-8A5B-8F369AD84BCF}" srcOrd="1" destOrd="0" parTransId="{4DACE755-73CA-4429-B91D-86B31553114E}" sibTransId="{FDD0BCEF-B73F-48EC-901D-386F6D965595}"/>
    <dgm:cxn modelId="{EFAA0E80-2DDE-4F60-89D7-FB75B12B4160}" type="presOf" srcId="{7EC82364-F9ED-4380-A273-5DCFD7B2AE7B}" destId="{C1B4A23B-1E9C-44EC-80B2-D3F4ABF38793}" srcOrd="0" destOrd="0" presId="urn:microsoft.com/office/officeart/2005/8/layout/pyramid1"/>
    <dgm:cxn modelId="{40AEA1EF-7B9B-40B6-943A-85B5EDC7E488}" srcId="{AE938880-1E6E-461B-B27A-16FE07CA9951}" destId="{9DD1811C-A362-4277-9568-E1A67907A72B}" srcOrd="0" destOrd="0" parTransId="{67E57FA7-062F-42DF-AC71-3D9393005910}" sibTransId="{B17D4E7E-CE9B-43E4-9C3C-B973A5CF8A67}"/>
    <dgm:cxn modelId="{2A1AE14B-02C1-4BD6-A74A-4344E1DCD64B}" type="presOf" srcId="{64D87E93-1C98-430E-8CF8-AE633AE3F261}" destId="{CA3A91A2-9C37-4947-9E7B-4D0FA47C95D4}" srcOrd="1" destOrd="0" presId="urn:microsoft.com/office/officeart/2005/8/layout/pyramid1"/>
    <dgm:cxn modelId="{99633D8E-C17C-4BEB-AD3F-32181C1B80ED}" type="presOf" srcId="{ECD22CA0-AD6A-4B79-8A5B-8F369AD84BCF}" destId="{05F7DB67-B812-4A83-9470-46A5A01D6C99}" srcOrd="0" destOrd="0" presId="urn:microsoft.com/office/officeart/2005/8/layout/pyramid1"/>
    <dgm:cxn modelId="{8419916E-2B7B-4B28-BB41-A9E0120ECFC7}" srcId="{AE938880-1E6E-461B-B27A-16FE07CA9951}" destId="{6812268C-49A7-44C5-8594-5C38E4954C12}" srcOrd="3" destOrd="0" parTransId="{260EFAE8-ED56-461E-A7AD-EC1468F247A1}" sibTransId="{3D5E0F0D-0112-4ADA-8279-1DBB37B83ABA}"/>
    <dgm:cxn modelId="{BD229692-E904-4B48-B98D-498CFC239F0F}" type="presOf" srcId="{ECD22CA0-AD6A-4B79-8A5B-8F369AD84BCF}" destId="{B7B808F7-0FFE-424A-88D9-810E6D69A0EB}" srcOrd="1" destOrd="0" presId="urn:microsoft.com/office/officeart/2005/8/layout/pyramid1"/>
    <dgm:cxn modelId="{90A4CD1A-ECE8-4E0B-8CAC-0A36FF7F6C90}" type="presOf" srcId="{7EC82364-F9ED-4380-A273-5DCFD7B2AE7B}" destId="{233B88E6-9594-446E-84B3-E3186415D6DA}" srcOrd="1" destOrd="0" presId="urn:microsoft.com/office/officeart/2005/8/layout/pyramid1"/>
    <dgm:cxn modelId="{EEF35CF0-56FA-4E1D-855C-E047CF9DC992}" srcId="{AE938880-1E6E-461B-B27A-16FE07CA9951}" destId="{64D87E93-1C98-430E-8CF8-AE633AE3F261}" srcOrd="4" destOrd="0" parTransId="{3D2B6E11-BD2A-485B-9FE8-6D603C9B5810}" sibTransId="{28793E04-A544-40DD-8C93-7CD6BDB12342}"/>
    <dgm:cxn modelId="{4504AAEF-2910-4158-8601-88AA3F8FF438}" type="presOf" srcId="{9DD1811C-A362-4277-9568-E1A67907A72B}" destId="{3327D5FF-81C3-4DE8-8255-FA780FCB2A66}" srcOrd="0" destOrd="0" presId="urn:microsoft.com/office/officeart/2005/8/layout/pyramid1"/>
    <dgm:cxn modelId="{1BEC44BA-DEF5-444A-90AB-F1D744618584}" type="presParOf" srcId="{09E09396-5933-4A0B-8D4C-38BC6942D9FA}" destId="{B4512D23-B571-4991-B94A-2AF30D513028}" srcOrd="0" destOrd="0" presId="urn:microsoft.com/office/officeart/2005/8/layout/pyramid1"/>
    <dgm:cxn modelId="{D927EC93-BE17-4B26-AC49-A62F2F9660F2}" type="presParOf" srcId="{B4512D23-B571-4991-B94A-2AF30D513028}" destId="{3327D5FF-81C3-4DE8-8255-FA780FCB2A66}" srcOrd="0" destOrd="0" presId="urn:microsoft.com/office/officeart/2005/8/layout/pyramid1"/>
    <dgm:cxn modelId="{16441E70-595F-4BBA-BB07-259284BD87FC}" type="presParOf" srcId="{B4512D23-B571-4991-B94A-2AF30D513028}" destId="{1A6AABF8-2440-4AB6-A741-8C72F947964A}" srcOrd="1" destOrd="0" presId="urn:microsoft.com/office/officeart/2005/8/layout/pyramid1"/>
    <dgm:cxn modelId="{1C0BF5D3-E82D-4763-AB53-14CA9B8307FC}" type="presParOf" srcId="{09E09396-5933-4A0B-8D4C-38BC6942D9FA}" destId="{6AAD654E-43DE-4CE6-A66F-87B83C93698E}" srcOrd="1" destOrd="0" presId="urn:microsoft.com/office/officeart/2005/8/layout/pyramid1"/>
    <dgm:cxn modelId="{9AB3F107-187C-4090-82D3-3E647BC9455C}" type="presParOf" srcId="{6AAD654E-43DE-4CE6-A66F-87B83C93698E}" destId="{05F7DB67-B812-4A83-9470-46A5A01D6C99}" srcOrd="0" destOrd="0" presId="urn:microsoft.com/office/officeart/2005/8/layout/pyramid1"/>
    <dgm:cxn modelId="{9AF8A5DD-3BA4-4E82-956C-EF47AF6C70F7}" type="presParOf" srcId="{6AAD654E-43DE-4CE6-A66F-87B83C93698E}" destId="{B7B808F7-0FFE-424A-88D9-810E6D69A0EB}" srcOrd="1" destOrd="0" presId="urn:microsoft.com/office/officeart/2005/8/layout/pyramid1"/>
    <dgm:cxn modelId="{5B976DE1-0E21-4D48-B5DF-E1BE6351B429}" type="presParOf" srcId="{09E09396-5933-4A0B-8D4C-38BC6942D9FA}" destId="{55D090FE-7A37-4EF9-A984-5AEDF19BE3F4}" srcOrd="2" destOrd="0" presId="urn:microsoft.com/office/officeart/2005/8/layout/pyramid1"/>
    <dgm:cxn modelId="{01707B2F-18C4-42F9-8478-4132FED626A4}" type="presParOf" srcId="{55D090FE-7A37-4EF9-A984-5AEDF19BE3F4}" destId="{C1B4A23B-1E9C-44EC-80B2-D3F4ABF38793}" srcOrd="0" destOrd="0" presId="urn:microsoft.com/office/officeart/2005/8/layout/pyramid1"/>
    <dgm:cxn modelId="{36B75CC5-9033-4175-8A59-2170494F574E}" type="presParOf" srcId="{55D090FE-7A37-4EF9-A984-5AEDF19BE3F4}" destId="{233B88E6-9594-446E-84B3-E3186415D6DA}" srcOrd="1" destOrd="0" presId="urn:microsoft.com/office/officeart/2005/8/layout/pyramid1"/>
    <dgm:cxn modelId="{051D6997-2E44-4410-B1C0-845B1C5E6E0C}" type="presParOf" srcId="{09E09396-5933-4A0B-8D4C-38BC6942D9FA}" destId="{55679A2D-6FA2-499B-968D-432B9F547E0A}" srcOrd="3" destOrd="0" presId="urn:microsoft.com/office/officeart/2005/8/layout/pyramid1"/>
    <dgm:cxn modelId="{BBBC53BE-53D0-403F-B932-23BCDFB0A858}" type="presParOf" srcId="{55679A2D-6FA2-499B-968D-432B9F547E0A}" destId="{1EAA76E7-DAD3-4079-B2A2-ABB966183F57}" srcOrd="0" destOrd="0" presId="urn:microsoft.com/office/officeart/2005/8/layout/pyramid1"/>
    <dgm:cxn modelId="{3D610D3E-AA39-4A53-B0F8-2001D67A42B1}" type="presParOf" srcId="{55679A2D-6FA2-499B-968D-432B9F547E0A}" destId="{D581C838-15DA-4E78-8666-A8FD0B89D536}" srcOrd="1" destOrd="0" presId="urn:microsoft.com/office/officeart/2005/8/layout/pyramid1"/>
    <dgm:cxn modelId="{672A1DD9-054E-4F7F-A5B8-51F6F61E1692}" type="presParOf" srcId="{09E09396-5933-4A0B-8D4C-38BC6942D9FA}" destId="{6FC7D506-ACAE-4421-B3E9-3E2BEE8A9B1E}" srcOrd="4" destOrd="0" presId="urn:microsoft.com/office/officeart/2005/8/layout/pyramid1"/>
    <dgm:cxn modelId="{8EC1DBC6-BEDC-4B02-90BB-B4FFC4C59BD9}" type="presParOf" srcId="{6FC7D506-ACAE-4421-B3E9-3E2BEE8A9B1E}" destId="{B950A9D1-1FCA-4486-BD30-E771BFC8291D}" srcOrd="0" destOrd="0" presId="urn:microsoft.com/office/officeart/2005/8/layout/pyramid1"/>
    <dgm:cxn modelId="{420D73B8-BBBC-4E1F-9BED-50CE8B1F6A35}" type="presParOf" srcId="{6FC7D506-ACAE-4421-B3E9-3E2BEE8A9B1E}" destId="{CA3A91A2-9C37-4947-9E7B-4D0FA47C95D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7D5FF-81C3-4DE8-8255-FA780FCB2A66}">
      <dsp:nvSpPr>
        <dsp:cNvPr id="0" name=""/>
        <dsp:cNvSpPr/>
      </dsp:nvSpPr>
      <dsp:spPr>
        <a:xfrm>
          <a:off x="1616710" y="0"/>
          <a:ext cx="808354" cy="777240"/>
        </a:xfrm>
        <a:prstGeom prst="trapezoid">
          <a:avLst>
            <a:gd name="adj" fmla="val 5200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Άναξ</a:t>
          </a:r>
          <a:endParaRPr lang="el-GR" sz="2300" kern="1200" dirty="0"/>
        </a:p>
      </dsp:txBody>
      <dsp:txXfrm>
        <a:off x="1616710" y="0"/>
        <a:ext cx="808354" cy="777240"/>
      </dsp:txXfrm>
    </dsp:sp>
    <dsp:sp modelId="{05F7DB67-B812-4A83-9470-46A5A01D6C99}">
      <dsp:nvSpPr>
        <dsp:cNvPr id="0" name=""/>
        <dsp:cNvSpPr/>
      </dsp:nvSpPr>
      <dsp:spPr>
        <a:xfrm>
          <a:off x="1212532" y="777239"/>
          <a:ext cx="1616709" cy="777240"/>
        </a:xfrm>
        <a:prstGeom prst="trapezoid">
          <a:avLst>
            <a:gd name="adj" fmla="val 52002"/>
          </a:avLst>
        </a:prstGeom>
        <a:solidFill>
          <a:schemeClr val="accent5">
            <a:hueOff val="2684729"/>
            <a:satOff val="-361"/>
            <a:lumOff val="35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Αυλικοί</a:t>
          </a:r>
          <a:endParaRPr lang="el-GR" sz="2300" kern="1200" dirty="0"/>
        </a:p>
      </dsp:txBody>
      <dsp:txXfrm>
        <a:off x="1495456" y="777239"/>
        <a:ext cx="1050861" cy="777240"/>
      </dsp:txXfrm>
    </dsp:sp>
    <dsp:sp modelId="{C1B4A23B-1E9C-44EC-80B2-D3F4ABF38793}">
      <dsp:nvSpPr>
        <dsp:cNvPr id="0" name=""/>
        <dsp:cNvSpPr/>
      </dsp:nvSpPr>
      <dsp:spPr>
        <a:xfrm>
          <a:off x="808355" y="1554479"/>
          <a:ext cx="2425064" cy="777240"/>
        </a:xfrm>
        <a:prstGeom prst="trapezoid">
          <a:avLst>
            <a:gd name="adj" fmla="val 52002"/>
          </a:avLst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Ιερατείο</a:t>
          </a:r>
          <a:endParaRPr lang="el-GR" sz="2300" kern="1200" dirty="0"/>
        </a:p>
      </dsp:txBody>
      <dsp:txXfrm>
        <a:off x="1232741" y="1554479"/>
        <a:ext cx="1576292" cy="777240"/>
      </dsp:txXfrm>
    </dsp:sp>
    <dsp:sp modelId="{1EAA76E7-DAD3-4079-B2A2-ABB966183F57}">
      <dsp:nvSpPr>
        <dsp:cNvPr id="0" name=""/>
        <dsp:cNvSpPr/>
      </dsp:nvSpPr>
      <dsp:spPr>
        <a:xfrm>
          <a:off x="404177" y="2331720"/>
          <a:ext cx="3233419" cy="777240"/>
        </a:xfrm>
        <a:prstGeom prst="trapezoid">
          <a:avLst>
            <a:gd name="adj" fmla="val 52002"/>
          </a:avLst>
        </a:prstGeom>
        <a:solidFill>
          <a:schemeClr val="accent5">
            <a:hueOff val="8054187"/>
            <a:satOff val="-1083"/>
            <a:lumOff val="107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Δήμοι</a:t>
          </a:r>
          <a:endParaRPr lang="el-GR" sz="2300" kern="1200" dirty="0"/>
        </a:p>
      </dsp:txBody>
      <dsp:txXfrm>
        <a:off x="970025" y="2331720"/>
        <a:ext cx="2101723" cy="777240"/>
      </dsp:txXfrm>
    </dsp:sp>
    <dsp:sp modelId="{B950A9D1-1FCA-4486-BD30-E771BFC8291D}">
      <dsp:nvSpPr>
        <dsp:cNvPr id="0" name=""/>
        <dsp:cNvSpPr/>
      </dsp:nvSpPr>
      <dsp:spPr>
        <a:xfrm>
          <a:off x="0" y="3108960"/>
          <a:ext cx="4041774" cy="777240"/>
        </a:xfrm>
        <a:prstGeom prst="trapezoid">
          <a:avLst>
            <a:gd name="adj" fmla="val 52002"/>
          </a:avLst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Δούλοι</a:t>
          </a:r>
          <a:endParaRPr lang="el-GR" sz="2300" kern="1200" dirty="0"/>
        </a:p>
      </dsp:txBody>
      <dsp:txXfrm>
        <a:off x="707310" y="3108960"/>
        <a:ext cx="2627153" cy="777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E742E3-C7E6-41A2-96CA-EAA8D0A84B49}" type="datetimeFigureOut">
              <a:rPr lang="el-GR" smtClean="0"/>
              <a:pPr/>
              <a:t>28/9/2015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5. Ο ΜΥΚΗΝΑΪΚΟΣ ΚΟΣΜΟΣ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Αρχαία Ιστορία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Η ΕΞΑΠΛΩΣΗ ΤΟΥ ΜΥΚΗΝΑΪΚΟΥ ΚΟΣΜΟΥ, 1450-1200 π. Χ.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dirty="0" smtClean="0"/>
              <a:t>Αιγαίο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dirty="0" smtClean="0"/>
              <a:t> Μικρά Ασία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dirty="0" smtClean="0"/>
              <a:t> Εγγύς Ανατολή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dirty="0" smtClean="0"/>
              <a:t> Κύπρος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dirty="0" smtClean="0"/>
              <a:t> Νότια Ιταλία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dirty="0" smtClean="0"/>
              <a:t> Σικελία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dirty="0" smtClean="0"/>
              <a:t> Ισπανία 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dirty="0" smtClean="0"/>
              <a:t> Κεντρική και Βόρεια Ευρώπη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el-GR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ΑΠΟΙΚΙΕΣ ΚΑΙ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ΕΜΠΟΡΙΚΟΙ ΣΤΑΘΜΟΙ</a:t>
            </a:r>
          </a:p>
          <a:p>
            <a:pPr>
              <a:lnSpc>
                <a:spcPct val="200000"/>
              </a:lnSpc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http://ebooks.edu.gr/modules/ebook/show.php/DSGYM-A105/29/156,903/images/kef02_05/SEL_050_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11256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κατάρρευση του μυκηναϊκού κόσμου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l-GR" dirty="0" smtClean="0"/>
              <a:t>«Κάθοδος των Δωριέων» (μετακίνηση νέων ελληνικών φύλων)</a:t>
            </a:r>
          </a:p>
          <a:p>
            <a:r>
              <a:rPr lang="el-GR" dirty="0" smtClean="0"/>
              <a:t>εσωτερικές αναταραχές στα μυκηναϊκά κέντρα</a:t>
            </a:r>
          </a:p>
          <a:p>
            <a:r>
              <a:rPr lang="el-GR" dirty="0" smtClean="0"/>
              <a:t>αναστάτωση στην Ανατολική Μεσόγειο:</a:t>
            </a:r>
          </a:p>
          <a:p>
            <a:pPr>
              <a:buNone/>
            </a:pPr>
            <a:r>
              <a:rPr lang="el-GR" dirty="0" smtClean="0"/>
              <a:t>		α) πτώση των Χετταίων,</a:t>
            </a:r>
          </a:p>
          <a:p>
            <a:pPr>
              <a:buNone/>
            </a:pPr>
            <a:r>
              <a:rPr lang="el-GR" dirty="0" smtClean="0"/>
              <a:t>		β) επιθέσεις των «λαών της θάλασσας»</a:t>
            </a:r>
          </a:p>
          <a:p>
            <a:pPr>
              <a:buNone/>
            </a:pPr>
            <a:r>
              <a:rPr lang="el-GR" dirty="0" smtClean="0"/>
              <a:t>              στην Αίγυπτο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 ΧΡΟΝΟΣ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1600-1100 π. Χ. ,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Ύστερη Εποχή του Χαλκού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1600-1450 π. Χ., περίοδος των βασιλικών τάφων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1400-1200 </a:t>
            </a:r>
            <a:r>
              <a:rPr lang="el-GR" dirty="0" smtClean="0"/>
              <a:t>π. Χ., ανακτορική φάση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ΤΟΠΟΣ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436096" y="2010727"/>
            <a:ext cx="3300680" cy="4617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300000"/>
              </a:lnSpc>
              <a:buFont typeface="Wingdings" pitchFamily="2" charset="2"/>
              <a:buChar char="§"/>
            </a:pPr>
            <a:r>
              <a:rPr lang="el-GR" dirty="0" smtClean="0"/>
              <a:t> Σε ποιες περιοχές της σημερινής </a:t>
            </a:r>
          </a:p>
          <a:p>
            <a:pPr>
              <a:lnSpc>
                <a:spcPct val="300000"/>
              </a:lnSpc>
            </a:pPr>
            <a:r>
              <a:rPr lang="el-GR" dirty="0" smtClean="0"/>
              <a:t>   Ελλάδας υπήρχαν μυκηναϊκά κέντρα; </a:t>
            </a:r>
          </a:p>
          <a:p>
            <a:pPr>
              <a:lnSpc>
                <a:spcPct val="300000"/>
              </a:lnSpc>
              <a:buFont typeface="Wingdings" pitchFamily="2" charset="2"/>
              <a:buChar char="§"/>
            </a:pPr>
            <a:r>
              <a:rPr lang="el-GR" dirty="0" smtClean="0"/>
              <a:t> Από ποια πόλη πήρε το όνομά του ο </a:t>
            </a:r>
          </a:p>
          <a:p>
            <a:pPr>
              <a:lnSpc>
                <a:spcPct val="300000"/>
              </a:lnSpc>
            </a:pPr>
            <a:r>
              <a:rPr lang="el-GR" dirty="0" smtClean="0"/>
              <a:t>   πολιτισμός; Τι δείχνει αυτή η </a:t>
            </a:r>
          </a:p>
          <a:p>
            <a:pPr>
              <a:lnSpc>
                <a:spcPct val="300000"/>
              </a:lnSpc>
            </a:pPr>
            <a:r>
              <a:rPr lang="el-GR" dirty="0" smtClean="0"/>
              <a:t>   «επιλογή»;  </a:t>
            </a:r>
          </a:p>
          <a:p>
            <a:pPr>
              <a:lnSpc>
                <a:spcPct val="300000"/>
              </a:lnSpc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 descr="http://ebooks.edu.gr/modules/ebook/show.php/DSGYM-A105/29/156,903/images/kef02_05/SEL_045_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04056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Πολλά μυκηναϊκά κέντρα – </a:t>
            </a:r>
            <a:br>
              <a:rPr lang="el-GR" dirty="0" smtClean="0"/>
            </a:br>
            <a:r>
              <a:rPr lang="el-GR" dirty="0" smtClean="0"/>
              <a:t>Ένας μυκηναϊκός πολιτισμός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l-GR" dirty="0" smtClean="0"/>
              <a:t>Κοινή γλώσσα – Γραμμική Β΄</a:t>
            </a:r>
          </a:p>
          <a:p>
            <a:pPr>
              <a:lnSpc>
                <a:spcPct val="250000"/>
              </a:lnSpc>
            </a:pPr>
            <a:r>
              <a:rPr lang="el-GR" dirty="0" smtClean="0"/>
              <a:t>Κοινή θρησκεία και μεταθανάτιες δοξασίες</a:t>
            </a:r>
          </a:p>
          <a:p>
            <a:pPr>
              <a:lnSpc>
                <a:spcPct val="250000"/>
              </a:lnSpc>
            </a:pPr>
            <a:r>
              <a:rPr lang="el-GR" dirty="0" smtClean="0"/>
              <a:t>Κοινή πολιτική και κοινωνική οργάνωση</a:t>
            </a:r>
          </a:p>
          <a:p>
            <a:pPr>
              <a:lnSpc>
                <a:spcPct val="250000"/>
              </a:lnSpc>
            </a:pPr>
            <a:r>
              <a:rPr lang="el-GR" dirty="0" smtClean="0"/>
              <a:t>Κοινοί θεσμοί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Μινωίτες και Μυκηναίοι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           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lnSpc>
                <a:spcPct val="250000"/>
              </a:lnSpc>
            </a:pPr>
            <a:r>
              <a:rPr lang="el-GR" dirty="0" smtClean="0"/>
              <a:t>Σε ποιους τομείς επηρεάστηκαν οι Μυκηναίοι από τους Μινωίτες;	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l-GR" dirty="0" smtClean="0"/>
              <a:t> τεχνολογία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l-GR" dirty="0" smtClean="0"/>
              <a:t> τέχνη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l-GR" dirty="0" smtClean="0"/>
              <a:t> γραφή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518261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Μυκηναϊκή πρωτοτυπία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Κυκλώπειες οχυρώσεις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Θολωτοί τάφοι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8304"/>
            <a:ext cx="4038600" cy="380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Μυκηναϊκός κόσμος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Οικονομία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Κοινωνία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γεωργία</a:t>
            </a:r>
          </a:p>
          <a:p>
            <a:r>
              <a:rPr lang="el-GR" dirty="0" smtClean="0"/>
              <a:t>κτηνοτροφία</a:t>
            </a:r>
          </a:p>
          <a:p>
            <a:r>
              <a:rPr lang="el-GR" dirty="0" smtClean="0"/>
              <a:t>ελεφαντουργία</a:t>
            </a:r>
          </a:p>
          <a:p>
            <a:r>
              <a:rPr lang="el-GR" dirty="0" smtClean="0"/>
              <a:t>λιθοτεχνία</a:t>
            </a:r>
          </a:p>
          <a:p>
            <a:r>
              <a:rPr lang="el-GR" dirty="0" smtClean="0"/>
              <a:t>μεταλλουργία</a:t>
            </a:r>
          </a:p>
          <a:p>
            <a:r>
              <a:rPr lang="el-GR" dirty="0" smtClean="0"/>
              <a:t>εμπόριο</a:t>
            </a:r>
          </a:p>
          <a:p>
            <a:r>
              <a:rPr lang="el-GR" dirty="0" smtClean="0"/>
              <a:t>ναυτιλία</a:t>
            </a:r>
            <a:endParaRPr lang="el-GR" dirty="0"/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4"/>
          </p:nvPr>
        </p:nvGraphicFramePr>
        <p:xfrm>
          <a:off x="4718050" y="2708275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725144"/>
            <a:ext cx="107439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 smtClean="0"/>
              <a:t>Γραμμική γραφή Β΄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l-GR" b="1" dirty="0" smtClean="0"/>
              <a:t>ΠΟΤΕ</a:t>
            </a:r>
            <a:r>
              <a:rPr lang="el-GR" dirty="0" smtClean="0"/>
              <a:t>; 1400-1200 π. Χ.</a:t>
            </a:r>
          </a:p>
          <a:p>
            <a:r>
              <a:rPr lang="el-GR" b="1" dirty="0" smtClean="0"/>
              <a:t>ΠΟΥ</a:t>
            </a:r>
            <a:r>
              <a:rPr lang="el-GR" dirty="0" smtClean="0"/>
              <a:t>; Κνωσός, Πύλος, Θήβα, Μυκήνες, Τίρυνθα, 	     Χανιά.</a:t>
            </a:r>
          </a:p>
          <a:p>
            <a:r>
              <a:rPr lang="el-GR" b="1" dirty="0" smtClean="0"/>
              <a:t>ΑΠΟ ΠΟΥ</a:t>
            </a:r>
            <a:r>
              <a:rPr lang="el-GR" dirty="0" smtClean="0"/>
              <a:t>; α) γεννήθηκε στην ηπειρωτική</a:t>
            </a:r>
          </a:p>
          <a:p>
            <a:pPr>
              <a:buNone/>
            </a:pPr>
            <a:r>
              <a:rPr lang="el-GR" dirty="0" smtClean="0"/>
              <a:t>                        Ελλάδα και μεταφέρθηκε στην </a:t>
            </a:r>
          </a:p>
          <a:p>
            <a:pPr>
              <a:buNone/>
            </a:pPr>
            <a:r>
              <a:rPr lang="el-GR" dirty="0" smtClean="0"/>
              <a:t>                        Κρήτη, β) γεννήθηκε στην Κρήτη και</a:t>
            </a:r>
          </a:p>
          <a:p>
            <a:pPr>
              <a:buNone/>
            </a:pPr>
            <a:r>
              <a:rPr lang="el-GR" dirty="0" smtClean="0"/>
              <a:t>                        μεταφέρθηκε στην Ελλάδα.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ΠΩΣ</a:t>
            </a:r>
            <a:r>
              <a:rPr lang="el-GR" dirty="0" smtClean="0"/>
              <a:t>; Συλλαβική γραφή.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ΤΙ ΕΓΡΑΦΑΝ</a:t>
            </a:r>
            <a:r>
              <a:rPr lang="el-GR" dirty="0" smtClean="0"/>
              <a:t>; Εμπορικές και οικονομικές </a:t>
            </a:r>
          </a:p>
          <a:p>
            <a:pPr>
              <a:buNone/>
            </a:pPr>
            <a:r>
              <a:rPr lang="el-GR" dirty="0" smtClean="0"/>
              <a:t>                              δραστηριότητες των ανακτόρων.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/>
              <a:t>ΠΟΙΟΙ</a:t>
            </a:r>
            <a:r>
              <a:rPr lang="el-GR" dirty="0" smtClean="0"/>
              <a:t>; Εξειδικευμένοι γραφείς των ανακτόρων.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bc.co.uk/h2g2/blobs/linea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82047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c763d705d5c86b53c5dfcc6be4d7c317441d8e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</TotalTime>
  <Words>214</Words>
  <Application>Microsoft Office PowerPoint</Application>
  <PresentationFormat>Προβολή στην οθόνη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Αστικό</vt:lpstr>
      <vt:lpstr>5. Ο ΜΥΚΗΝΑΪΚΟΣ ΚΟΣΜΟΣ</vt:lpstr>
      <vt:lpstr>Ο ΧΡΟΝΟΣ</vt:lpstr>
      <vt:lpstr>Ο ΤΟΠΟΣ</vt:lpstr>
      <vt:lpstr>Πολλά μυκηναϊκά κέντρα –  Ένας μυκηναϊκός πολιτισμός</vt:lpstr>
      <vt:lpstr>Μινωίτες και Μυκηναίοι</vt:lpstr>
      <vt:lpstr>Μυκηναϊκή πρωτοτυπία</vt:lpstr>
      <vt:lpstr>Μυκηναϊκός κόσμος</vt:lpstr>
      <vt:lpstr>Γραμμική γραφή Β΄ </vt:lpstr>
      <vt:lpstr>Διαφάνεια 9</vt:lpstr>
      <vt:lpstr>Η ΕΞΑΠΛΩΣΗ ΤΟΥ ΜΥΚΗΝΑΪΚΟΥ ΚΟΣΜΟΥ, 1450-1200 π. Χ. </vt:lpstr>
      <vt:lpstr>Η κατάρρευση του μυκηναϊκού κόσμου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Ο ΚΥΚΛΑΔΙΚΟΣ ΠΟΛΙΤΙΣΜΟΣ</dc:title>
  <dc:creator>user</dc:creator>
  <cp:lastModifiedBy>user</cp:lastModifiedBy>
  <cp:revision>52</cp:revision>
  <dcterms:created xsi:type="dcterms:W3CDTF">2015-07-06T16:39:43Z</dcterms:created>
  <dcterms:modified xsi:type="dcterms:W3CDTF">2015-09-28T18:39:29Z</dcterms:modified>
</cp:coreProperties>
</file>