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2" r:id="rId2"/>
    <p:sldId id="433" r:id="rId3"/>
    <p:sldId id="404" r:id="rId4"/>
    <p:sldId id="375" r:id="rId5"/>
    <p:sldId id="377" r:id="rId6"/>
    <p:sldId id="382" r:id="rId7"/>
    <p:sldId id="383" r:id="rId8"/>
    <p:sldId id="390" r:id="rId9"/>
    <p:sldId id="394" r:id="rId10"/>
    <p:sldId id="391" r:id="rId11"/>
    <p:sldId id="402" r:id="rId12"/>
    <p:sldId id="403" r:id="rId13"/>
    <p:sldId id="395" r:id="rId14"/>
    <p:sldId id="396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62" autoAdjust="0"/>
    <p:restoredTop sz="95455" autoAdjust="0"/>
  </p:normalViewPr>
  <p:slideViewPr>
    <p:cSldViewPr>
      <p:cViewPr>
        <p:scale>
          <a:sx n="71" d="100"/>
          <a:sy n="71" d="100"/>
        </p:scale>
        <p:origin x="-1642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8992" y="214290"/>
            <a:ext cx="5357818" cy="42862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Μέθοδος των τριών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3" y="4071942"/>
            <a:ext cx="3929057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1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φτιάξω </a:t>
            </a:r>
            <a:r>
              <a:rPr lang="el-GR" sz="2400" u="sng" dirty="0" smtClean="0"/>
              <a:t>2</a:t>
            </a:r>
            <a:r>
              <a:rPr lang="en-US" sz="2400" u="sng" dirty="0" smtClean="0"/>
              <a:t>kg </a:t>
            </a:r>
            <a:r>
              <a:rPr lang="el-GR" sz="2400" u="sng" dirty="0" smtClean="0"/>
              <a:t>κέικ, χρειάζομαι 4 αυγά</a:t>
            </a:r>
            <a:r>
              <a:rPr lang="el-GR" sz="2400" dirty="0" smtClean="0"/>
              <a:t>. Πόσα κιλά κέικ θα φτιάξω με 15 αυγά; 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</a:t>
            </a:r>
            <a:r>
              <a:rPr lang="en-US" sz="2800" dirty="0" smtClean="0"/>
              <a:t>kg  </a:t>
            </a:r>
            <a:r>
              <a:rPr lang="el-GR" sz="2800" dirty="0" smtClean="0"/>
              <a:t>  κέικ   με   4   αυγά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Χ        κέικ   με   15   αυγά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57158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642910" y="2786058"/>
            <a:ext cx="214314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1643042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15</a:t>
            </a:r>
            <a:endParaRPr lang="en-US" baseline="30000" dirty="0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1714480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85918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baseline="30000" dirty="0"/>
          </a:p>
        </p:txBody>
      </p:sp>
      <p:sp>
        <p:nvSpPr>
          <p:cNvPr id="35" name="34 - TextBox"/>
          <p:cNvSpPr txBox="1"/>
          <p:nvPr/>
        </p:nvSpPr>
        <p:spPr>
          <a:xfrm>
            <a:off x="642910" y="621508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1000100" y="62150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1285852" y="628652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7,5 kg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71472" y="507207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1071538" y="507207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1714480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endParaRPr lang="en-US" baseline="300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1714480" y="5357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1785918" y="53578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5" grpId="0"/>
      <p:bldP spid="16" grpId="0"/>
      <p:bldP spid="19" grpId="0"/>
      <p:bldP spid="31" grpId="0"/>
      <p:bldP spid="35" grpId="0"/>
      <p:bldP spid="36" grpId="0"/>
      <p:bldP spid="37" grpId="0"/>
      <p:bldP spid="32" grpId="0"/>
      <p:bldP spid="38" grpId="0"/>
      <p:bldP spid="39" grpId="0"/>
      <p:bldP spid="4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2285992"/>
            <a:ext cx="835821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Η 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συμπύκνωση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ενός διαλύματος γίνεται  συνήθως με </a:t>
            </a: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απομάκρυνση καθαρού διαλύτη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από το διάλυμα ή</a:t>
            </a:r>
            <a:r>
              <a:rPr kumimoji="0" lang="el-G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προσθέτω στο διάλυμα διαλυμένη ουσία.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l-GR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Αυτό μπορεί να συμβεί </a:t>
            </a: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αν θερμάνουμε το διάλυμα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οπότε ένα μέρος του διαλύτη εξατμίζεται και απομακρύνεται από το διάλυμα.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4285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Συμπύκνωση διαλύματος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3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50004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Έστω ένα μπουκάλι πορτοκαλάδα, έχει περιεκτικότητα σε ζάχαρη 10%</a:t>
            </a:r>
            <a:r>
              <a:rPr lang="en-US" sz="2000" dirty="0" smtClean="0"/>
              <a:t>w/v</a:t>
            </a:r>
            <a:endParaRPr lang="el-GR" sz="2000" dirty="0" smtClean="0"/>
          </a:p>
          <a:p>
            <a:r>
              <a:rPr lang="el-GR" sz="2000" b="1" dirty="0" smtClean="0"/>
              <a:t>Α) </a:t>
            </a:r>
            <a:r>
              <a:rPr lang="el-GR" sz="2000" dirty="0" smtClean="0"/>
              <a:t>Πόση ζάχαρη περιέχεται σε 150</a:t>
            </a:r>
            <a:r>
              <a:rPr lang="en-US" sz="2000" dirty="0" smtClean="0"/>
              <a:t>ml </a:t>
            </a:r>
            <a:r>
              <a:rPr lang="el-GR" sz="2000" dirty="0" smtClean="0"/>
              <a:t>πορτοκαλάδα;</a:t>
            </a:r>
          </a:p>
          <a:p>
            <a:r>
              <a:rPr lang="el-GR" sz="2000" b="1" dirty="0" smtClean="0"/>
              <a:t>Β) </a:t>
            </a:r>
            <a:r>
              <a:rPr lang="el-GR" sz="2000" dirty="0" smtClean="0"/>
              <a:t>Αν προσθέσω και άλλο νερό στη πορτοκαλάδα, και αποκτήσει όγκο 250</a:t>
            </a:r>
            <a:r>
              <a:rPr lang="en-US" sz="2000" dirty="0" smtClean="0"/>
              <a:t>ml. </a:t>
            </a:r>
            <a:r>
              <a:rPr lang="el-GR" sz="2000" dirty="0" smtClean="0"/>
              <a:t>Πόση θα είναι τώρα η περιεκτικότητα της σε ζάχαρη; </a:t>
            </a:r>
            <a:endParaRPr lang="en-US" sz="20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428596" y="2786058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10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  100</a:t>
            </a:r>
            <a:r>
              <a:rPr lang="en-US" sz="2000" dirty="0" smtClean="0"/>
              <a:t> ml    </a:t>
            </a:r>
            <a:r>
              <a:rPr lang="el-GR" sz="2000" dirty="0" smtClean="0"/>
              <a:t>πορτοκαλάδα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429000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150 </a:t>
            </a:r>
            <a:r>
              <a:rPr lang="en-US" sz="2000" dirty="0" smtClean="0"/>
              <a:t>ml  </a:t>
            </a:r>
            <a:r>
              <a:rPr lang="el-GR" sz="2000" dirty="0" smtClean="0"/>
              <a:t>   πορτοκαλάδα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4000504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928662" y="3143248"/>
            <a:ext cx="278608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6357950" y="5286388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15</a:t>
            </a:r>
            <a:r>
              <a:rPr lang="en-US" dirty="0" err="1" smtClean="0"/>
              <a:t>gr</a:t>
            </a:r>
            <a:r>
              <a:rPr lang="el-GR" dirty="0" smtClean="0"/>
              <a:t>        ζάχαρη περιέχονται σε 150</a:t>
            </a:r>
            <a:r>
              <a:rPr lang="en-US" dirty="0" smtClean="0"/>
              <a:t>ml </a:t>
            </a:r>
            <a:r>
              <a:rPr lang="el-GR" dirty="0" smtClean="0"/>
              <a:t>πορτοκαλάδα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142844" y="2285992"/>
            <a:ext cx="10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Α)</a:t>
            </a:r>
            <a:endParaRPr lang="en-US" b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1428728" y="50720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500</a:t>
            </a:r>
            <a:endParaRPr lang="en-US" baseline="30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1500166" y="541712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1500166" y="54885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00</a:t>
            </a:r>
            <a:endParaRPr lang="en-US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785786" y="421481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071538" y="421481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1357290" y="407194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50</a:t>
            </a:r>
            <a:endParaRPr lang="en-US" baseline="300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428728" y="4500570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1500166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857224" y="518191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142976" y="518191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1000100" y="606006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</a:t>
            </a:r>
            <a:r>
              <a:rPr lang="el-GR" dirty="0" smtClean="0"/>
              <a:t>15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54" name="53 - TextBox"/>
          <p:cNvSpPr txBox="1"/>
          <p:nvPr/>
        </p:nvSpPr>
        <p:spPr>
          <a:xfrm>
            <a:off x="5572132" y="642939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38" grpId="0"/>
      <p:bldP spid="40" grpId="0"/>
      <p:bldP spid="44" grpId="0"/>
      <p:bldP spid="46" grpId="0"/>
      <p:bldP spid="48" grpId="0"/>
      <p:bldP spid="50" grpId="0"/>
      <p:bldP spid="51" grpId="0"/>
      <p:bldP spid="52" grpId="0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3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786050" y="57148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357158" y="2500306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15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 σε             250</a:t>
            </a:r>
            <a:r>
              <a:rPr lang="en-US" sz="2000" dirty="0" smtClean="0"/>
              <a:t> ml    </a:t>
            </a:r>
            <a:r>
              <a:rPr lang="el-GR" sz="2000" dirty="0" smtClean="0"/>
              <a:t>πορτοκαλάδα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7174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100 </a:t>
            </a:r>
            <a:r>
              <a:rPr lang="en-US" sz="2000" dirty="0" smtClean="0"/>
              <a:t>ml  </a:t>
            </a:r>
            <a:r>
              <a:rPr lang="el-GR" sz="2000" dirty="0" smtClean="0"/>
              <a:t>   πορτοκαλάδα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3648678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928662" y="2791422"/>
            <a:ext cx="278608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5500694" y="5357826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περιεκτικότητα θα είναι 6%  </a:t>
            </a:r>
            <a:r>
              <a:rPr lang="en-US" dirty="0" smtClean="0"/>
              <a:t>w/v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285860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Β) </a:t>
            </a:r>
            <a:r>
              <a:rPr lang="el-GR" dirty="0" smtClean="0"/>
              <a:t>Η ποσότητα της ζάχαρης θα είναι πάντα 15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και μετά την προσθήκη νερού στην πορτοκαλάδα.</a:t>
            </a:r>
            <a:r>
              <a:rPr lang="en-US" dirty="0" smtClean="0"/>
              <a:t> </a:t>
            </a:r>
            <a:r>
              <a:rPr lang="el-GR" dirty="0" smtClean="0"/>
              <a:t> Έτσι τα 250</a:t>
            </a:r>
            <a:r>
              <a:rPr lang="en-US" dirty="0" smtClean="0"/>
              <a:t>ml </a:t>
            </a:r>
            <a:r>
              <a:rPr lang="el-GR" dirty="0" smtClean="0"/>
              <a:t>πορτοκαλάδας θα περιέχουν 15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ζάχαρη.</a:t>
            </a:r>
          </a:p>
          <a:p>
            <a:r>
              <a:rPr lang="el-GR" dirty="0" smtClean="0"/>
              <a:t>Άρα η καινούρια περιεκτικότητα θα είναι: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714744" y="714356"/>
            <a:ext cx="1039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3071802" y="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44" name="43 - TextBox"/>
          <p:cNvSpPr txBox="1"/>
          <p:nvPr/>
        </p:nvSpPr>
        <p:spPr>
          <a:xfrm>
            <a:off x="1428728" y="50720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500</a:t>
            </a:r>
            <a:endParaRPr lang="en-US" baseline="30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500166" y="541712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500166" y="54885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250</a:t>
            </a:r>
            <a:endParaRPr lang="en-US" baseline="30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785786" y="421481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1071538" y="421481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1357290" y="407194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00</a:t>
            </a:r>
            <a:endParaRPr lang="en-US" baseline="30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1428728" y="4500570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1500166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250</a:t>
            </a:r>
            <a:endParaRPr lang="en-US" baseline="30000" dirty="0"/>
          </a:p>
        </p:txBody>
      </p:sp>
      <p:sp>
        <p:nvSpPr>
          <p:cNvPr id="54" name="53 - TextBox"/>
          <p:cNvSpPr txBox="1"/>
          <p:nvPr/>
        </p:nvSpPr>
        <p:spPr>
          <a:xfrm>
            <a:off x="857224" y="518191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5" name="54 - TextBox"/>
          <p:cNvSpPr txBox="1"/>
          <p:nvPr/>
        </p:nvSpPr>
        <p:spPr>
          <a:xfrm>
            <a:off x="1142976" y="518191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000100" y="6060064"/>
            <a:ext cx="99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</a:t>
            </a:r>
            <a:r>
              <a:rPr lang="el-GR" dirty="0" smtClean="0"/>
              <a:t>6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44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42860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err="1" smtClean="0"/>
              <a:t>Ζαχαρόνερο</a:t>
            </a:r>
            <a:r>
              <a:rPr lang="en-US" sz="2000" dirty="0" smtClean="0"/>
              <a:t> </a:t>
            </a:r>
            <a:r>
              <a:rPr lang="el-GR" sz="2000" dirty="0" smtClean="0"/>
              <a:t> 8%</a:t>
            </a:r>
            <a:r>
              <a:rPr lang="en-US" sz="2000" dirty="0" smtClean="0"/>
              <a:t> w/v,    </a:t>
            </a:r>
            <a:r>
              <a:rPr lang="el-GR" sz="2000" dirty="0" smtClean="0"/>
              <a:t>με όγκο </a:t>
            </a:r>
            <a:r>
              <a:rPr lang="en-US" sz="2000" dirty="0" smtClean="0"/>
              <a:t>2</a:t>
            </a:r>
            <a:r>
              <a:rPr lang="el-GR" sz="2000" dirty="0" smtClean="0"/>
              <a:t>0</a:t>
            </a:r>
            <a:r>
              <a:rPr lang="en-US" sz="2000" dirty="0" smtClean="0"/>
              <a:t>0ml  </a:t>
            </a:r>
            <a:endParaRPr lang="el-GR" sz="2000" dirty="0" smtClean="0"/>
          </a:p>
          <a:p>
            <a:r>
              <a:rPr lang="el-GR" sz="2000" dirty="0" smtClean="0"/>
              <a:t>Αν εξατμιστεί μια ποσότητα νερού, το τελικό διάλυμα είναι 150</a:t>
            </a:r>
            <a:r>
              <a:rPr lang="en-US" sz="2000" dirty="0" smtClean="0"/>
              <a:t>ml.  </a:t>
            </a:r>
            <a:endParaRPr lang="el-GR" sz="2000" dirty="0" smtClean="0"/>
          </a:p>
          <a:p>
            <a:r>
              <a:rPr lang="el-GR" sz="2000" dirty="0" smtClean="0"/>
              <a:t>Ποια η περιεκτικότητα  %</a:t>
            </a:r>
            <a:r>
              <a:rPr lang="en-US" sz="2000" dirty="0" smtClean="0"/>
              <a:t>w/v </a:t>
            </a:r>
            <a:r>
              <a:rPr lang="el-GR" sz="2000" dirty="0" smtClean="0"/>
              <a:t>του ζαχαρόνερου μετά την αφαίρεση του νερού;</a:t>
            </a:r>
            <a:endParaRPr lang="en-US" sz="20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2858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3071810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8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</a:t>
            </a:r>
            <a:r>
              <a:rPr lang="en-US" sz="2000" dirty="0" smtClean="0"/>
              <a:t>     </a:t>
            </a:r>
            <a:r>
              <a:rPr lang="el-GR" sz="2000" dirty="0" smtClean="0"/>
              <a:t>σε             100</a:t>
            </a:r>
            <a:r>
              <a:rPr lang="en-US" sz="2000" dirty="0" smtClean="0"/>
              <a:t> ml    </a:t>
            </a:r>
            <a:r>
              <a:rPr lang="el-GR" sz="2000" dirty="0" smtClean="0"/>
              <a:t>ζαχαρόνερο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3714752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200 </a:t>
            </a:r>
            <a:r>
              <a:rPr lang="en-US" sz="2000" dirty="0" smtClean="0"/>
              <a:t>ml  </a:t>
            </a:r>
            <a:r>
              <a:rPr lang="el-GR" sz="2000" dirty="0" smtClean="0"/>
              <a:t>   ζαχαρόνερο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4214818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48" y="3357562"/>
            <a:ext cx="242889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2571736" y="628652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μάζα της ζάχαρης θα είναι 16</a:t>
            </a:r>
            <a:r>
              <a:rPr lang="en-US" dirty="0" err="1" smtClean="0"/>
              <a:t>gr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785926"/>
            <a:ext cx="8786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βρω την καινούρια περιεκτικότητα του ζαχαρόνερο, θα πρέπει να ξέρω την ποσότητα της ζάχαρης. </a:t>
            </a:r>
            <a:r>
              <a:rPr lang="el-GR" u="sng" dirty="0" smtClean="0"/>
              <a:t>Όμως η ποσότητα της ζάχαρης, είναι η ίδια πριν και μετά την εξάτμιση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Άρα θα βρω την ποσότητα ζάχαρης που έχω στο διάλυμα πριν την εξάτμιση: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1142976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600</a:t>
            </a:r>
            <a:endParaRPr lang="en-US" baseline="30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1214414" y="563143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1214414" y="570287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500034" y="442913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785786" y="442913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1071538" y="428625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2</a:t>
            </a:r>
            <a:r>
              <a:rPr lang="el-GR" dirty="0" smtClean="0"/>
              <a:t>00</a:t>
            </a:r>
            <a:endParaRPr lang="en-US" baseline="300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142976" y="4714884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1214414" y="47148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571472" y="5396227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2" name="51 - TextBox"/>
          <p:cNvSpPr txBox="1"/>
          <p:nvPr/>
        </p:nvSpPr>
        <p:spPr>
          <a:xfrm>
            <a:off x="857224" y="5396227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714348" y="627437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1</a:t>
            </a:r>
            <a:r>
              <a:rPr lang="el-GR" dirty="0" smtClean="0"/>
              <a:t>6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54" name="53 - TextBox"/>
          <p:cNvSpPr txBox="1"/>
          <p:nvPr/>
        </p:nvSpPr>
        <p:spPr>
          <a:xfrm>
            <a:off x="7148123" y="6286520"/>
            <a:ext cx="1067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Συνέχεια…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38" grpId="0"/>
      <p:bldP spid="40" grpId="0"/>
      <p:bldP spid="44" grpId="0"/>
      <p:bldP spid="46" grpId="0"/>
      <p:bldP spid="48" grpId="0"/>
      <p:bldP spid="50" grpId="0"/>
      <p:bldP spid="51" grpId="0"/>
      <p:bldP spid="52" grpId="0"/>
      <p:bldP spid="53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 4     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071802" y="50004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2285992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16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  150</a:t>
            </a:r>
            <a:r>
              <a:rPr lang="en-US" sz="2000" dirty="0" smtClean="0"/>
              <a:t> ml    </a:t>
            </a:r>
            <a:r>
              <a:rPr lang="el-GR" sz="2000" dirty="0" smtClean="0"/>
              <a:t>ζαχαρόνερο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2928934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100 </a:t>
            </a:r>
            <a:r>
              <a:rPr lang="en-US" sz="2000" dirty="0" smtClean="0"/>
              <a:t>ml </a:t>
            </a:r>
            <a:r>
              <a:rPr lang="el-GR" sz="2000" dirty="0" smtClean="0"/>
              <a:t>   ζαχαρόνερο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3500438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642910" y="2571744"/>
            <a:ext cx="242889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071934" y="5500702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 10,67</a:t>
            </a:r>
            <a:r>
              <a:rPr lang="en-US" dirty="0" smtClean="0"/>
              <a:t> </a:t>
            </a:r>
            <a:r>
              <a:rPr lang="el-GR" dirty="0" smtClean="0"/>
              <a:t>%</a:t>
            </a:r>
            <a:r>
              <a:rPr lang="en-US" dirty="0" smtClean="0"/>
              <a:t>w/v   </a:t>
            </a:r>
            <a:r>
              <a:rPr lang="el-GR" dirty="0" smtClean="0"/>
              <a:t>είναι η περιεκτικότητα του διαλύματος μετά την εξάτμιση του νερού.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000108"/>
            <a:ext cx="878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ποσότητα της διαλυμένης ουσίας (ζάχαρη) είναι 16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, και είναι η ίδια πριν και μετά την εξάτμιση</a:t>
            </a:r>
            <a:r>
              <a:rPr lang="en-US" dirty="0" smtClean="0"/>
              <a:t>. </a:t>
            </a:r>
            <a:r>
              <a:rPr lang="el-GR" dirty="0" smtClean="0"/>
              <a:t> Άρα η περιεκτικότητα στο ζαχαρόνερο μετά την εξάτμιση θα είναι: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143240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3929058" y="571480"/>
            <a:ext cx="1067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Συνέχεια…</a:t>
            </a:r>
            <a:endParaRPr lang="en-US" sz="1600" dirty="0"/>
          </a:p>
        </p:txBody>
      </p:sp>
      <p:sp>
        <p:nvSpPr>
          <p:cNvPr id="36" name="35 - TextBox"/>
          <p:cNvSpPr txBox="1"/>
          <p:nvPr/>
        </p:nvSpPr>
        <p:spPr>
          <a:xfrm>
            <a:off x="1142976" y="500063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600</a:t>
            </a:r>
            <a:endParaRPr lang="en-US" baseline="30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214414" y="534568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1214414" y="54171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00034" y="414338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785786" y="414338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1071538" y="400050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00</a:t>
            </a:r>
            <a:endParaRPr lang="en-US" baseline="300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1142976" y="4429132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1214414" y="442913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571472" y="5110475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4" name="53 - TextBox"/>
          <p:cNvSpPr txBox="1"/>
          <p:nvPr/>
        </p:nvSpPr>
        <p:spPr>
          <a:xfrm>
            <a:off x="857224" y="5110475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714348" y="5988626"/>
            <a:ext cx="1346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1</a:t>
            </a:r>
            <a:r>
              <a:rPr lang="el-GR" dirty="0" smtClean="0"/>
              <a:t>0</a:t>
            </a:r>
            <a:r>
              <a:rPr lang="en-US" dirty="0" smtClean="0"/>
              <a:t>,</a:t>
            </a:r>
            <a:r>
              <a:rPr lang="el-GR" dirty="0" smtClean="0"/>
              <a:t>6</a:t>
            </a:r>
            <a:r>
              <a:rPr lang="en-US" dirty="0" smtClean="0"/>
              <a:t>7gr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36" grpId="0"/>
      <p:bldP spid="46" grpId="0"/>
      <p:bldP spid="48" grpId="0"/>
      <p:bldP spid="49" grpId="0"/>
      <p:bldP spid="50" grpId="0"/>
      <p:bldP spid="52" grpId="0"/>
      <p:bldP spid="53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8992" y="214290"/>
            <a:ext cx="5357818" cy="42862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l-GR" sz="2800" b="1" dirty="0" smtClean="0">
                <a:solidFill>
                  <a:srgbClr val="FF0000"/>
                </a:solidFill>
              </a:rPr>
              <a:t>Μέθοδος των τριών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</a:t>
            </a:r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φτιάξω </a:t>
            </a:r>
            <a:r>
              <a:rPr lang="en-US" sz="2400" u="sng" dirty="0" smtClean="0"/>
              <a:t>20 </a:t>
            </a:r>
            <a:r>
              <a:rPr lang="el-GR" sz="2400" u="sng" dirty="0" smtClean="0"/>
              <a:t>κουλουράκια,   χρειάζομαι 1</a:t>
            </a:r>
            <a:r>
              <a:rPr lang="en-US" sz="2400" u="sng" dirty="0" smtClean="0"/>
              <a:t>kg </a:t>
            </a:r>
            <a:r>
              <a:rPr lang="el-GR" sz="2400" u="sng" dirty="0" smtClean="0"/>
              <a:t> αλεύρι</a:t>
            </a:r>
            <a:r>
              <a:rPr lang="el-GR" sz="2400" dirty="0" smtClean="0"/>
              <a:t>. Πόσα κιλά αλεύρι θέλω για να  φτιάξω με 86 κουλουράκια; 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20 κουλουράκια    με   </a:t>
            </a:r>
            <a:r>
              <a:rPr lang="en-US" sz="2800" dirty="0" smtClean="0"/>
              <a:t>1kg  </a:t>
            </a:r>
            <a:r>
              <a:rPr lang="el-GR" sz="2800" dirty="0" smtClean="0"/>
              <a:t>αλεύρι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86  κουλουράκια     με   </a:t>
            </a:r>
            <a:r>
              <a:rPr lang="en-US" sz="2800" dirty="0" smtClean="0"/>
              <a:t>x</a:t>
            </a:r>
            <a:r>
              <a:rPr lang="el-GR" sz="2800" dirty="0" smtClean="0"/>
              <a:t>      αλεύρι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flipV="1">
            <a:off x="857224" y="2857496"/>
            <a:ext cx="314327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714480" y="607220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000232" y="607220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2285984" y="614364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,</a:t>
            </a:r>
            <a:r>
              <a:rPr lang="el-GR" dirty="0" smtClean="0"/>
              <a:t>3</a:t>
            </a:r>
            <a:r>
              <a:rPr lang="en-US" dirty="0" smtClean="0"/>
              <a:t> kg</a:t>
            </a:r>
            <a:r>
              <a:rPr lang="el-GR" dirty="0" smtClean="0"/>
              <a:t>     αλεύρι</a:t>
            </a:r>
            <a:endParaRPr lang="en-US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0139" y="4357694"/>
            <a:ext cx="3843861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49 - TextBox"/>
          <p:cNvSpPr txBox="1"/>
          <p:nvPr/>
        </p:nvSpPr>
        <p:spPr>
          <a:xfrm>
            <a:off x="785786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428728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86</a:t>
            </a:r>
            <a:endParaRPr lang="en-US" baseline="30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500166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1571604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20</a:t>
            </a:r>
            <a:endParaRPr lang="en-US" baseline="30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785786" y="507207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9" name="58 - TextBox"/>
          <p:cNvSpPr txBox="1"/>
          <p:nvPr/>
        </p:nvSpPr>
        <p:spPr>
          <a:xfrm>
            <a:off x="1071538" y="507207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1500166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86</a:t>
            </a:r>
            <a:endParaRPr lang="en-US" baseline="300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1500166" y="5357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571604" y="53578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20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5" grpId="0"/>
      <p:bldP spid="36" grpId="0"/>
      <p:bldP spid="37" grpId="0"/>
      <p:bldP spid="50" grpId="0"/>
      <p:bldP spid="51" grpId="0"/>
      <p:bldP spid="52" grpId="0"/>
      <p:bldP spid="54" grpId="0"/>
      <p:bldP spid="58" grpId="0"/>
      <p:bldP spid="59" grpId="0"/>
      <p:bldP spid="60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85720" y="2285992"/>
            <a:ext cx="8215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ΠΡΟΣΟΧΗ!!  Όταν σε ασκήσεις μου </a:t>
            </a:r>
            <a:r>
              <a:rPr lang="el-GR" b="1" u="sng" dirty="0" smtClean="0">
                <a:solidFill>
                  <a:srgbClr val="FF0000"/>
                </a:solidFill>
              </a:rPr>
              <a:t>ζητείτε να βρω περιεκτικότητα του διαλύματος </a:t>
            </a:r>
            <a:r>
              <a:rPr lang="el-GR" dirty="0" smtClean="0"/>
              <a:t>, στα εκατό βάρος προς</a:t>
            </a:r>
            <a:r>
              <a:rPr lang="en-US" dirty="0" smtClean="0"/>
              <a:t> </a:t>
            </a:r>
            <a:r>
              <a:rPr lang="el-GR" dirty="0" smtClean="0"/>
              <a:t>όγκο (  =   %</a:t>
            </a:r>
            <a:r>
              <a:rPr lang="en-US" dirty="0" smtClean="0"/>
              <a:t>w/v/) ……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r>
              <a:rPr lang="el-GR" dirty="0" smtClean="0"/>
              <a:t>Σημαίνει ότι </a:t>
            </a:r>
            <a:r>
              <a:rPr lang="el-GR" u="sng" dirty="0" smtClean="0"/>
              <a:t>πρέπει να βρω πόσα γραμμάρια διαλυμένης ουσίας (π.χ. αλάτι ) υπάρχουν μέσα σε 100</a:t>
            </a:r>
            <a:r>
              <a:rPr lang="en-US" u="sng" dirty="0" smtClean="0"/>
              <a:t>ml  </a:t>
            </a:r>
            <a:r>
              <a:rPr lang="el-GR" u="sng" dirty="0" smtClean="0"/>
              <a:t>διαλύματος (π.χ. αλατόνερο)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1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Διάλυμα </a:t>
            </a:r>
            <a:r>
              <a:rPr lang="el-GR" sz="2400" dirty="0" err="1" smtClean="0"/>
              <a:t>ζαχαρόνερου</a:t>
            </a:r>
            <a:r>
              <a:rPr lang="el-GR" sz="2400" dirty="0" smtClean="0"/>
              <a:t> 2% </a:t>
            </a:r>
            <a:r>
              <a:rPr lang="en-US" sz="2400" dirty="0" smtClean="0"/>
              <a:t>w/v </a:t>
            </a:r>
            <a:r>
              <a:rPr lang="el-GR" sz="2400" dirty="0" smtClean="0"/>
              <a:t>. Πόση ζάχαρη περιέχεται σε 530 </a:t>
            </a:r>
            <a:r>
              <a:rPr lang="en-US" sz="2400" dirty="0" smtClean="0"/>
              <a:t>ml </a:t>
            </a:r>
            <a:r>
              <a:rPr lang="el-GR" sz="2400" dirty="0" smtClean="0"/>
              <a:t>ζαχαρόνερο;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</a:t>
            </a:r>
            <a:r>
              <a:rPr lang="en-US" sz="2400" dirty="0" err="1" smtClean="0"/>
              <a:t>gr</a:t>
            </a:r>
            <a:r>
              <a:rPr lang="el-GR" sz="2400" dirty="0" smtClean="0"/>
              <a:t> ζάχαρη     σε           </a:t>
            </a:r>
            <a:r>
              <a:rPr lang="en-US" sz="2400" dirty="0" smtClean="0"/>
              <a:t>1</a:t>
            </a:r>
            <a:r>
              <a:rPr lang="el-GR" sz="2400" dirty="0" smtClean="0"/>
              <a:t>00</a:t>
            </a:r>
            <a:r>
              <a:rPr lang="en-US" sz="2400" dirty="0" smtClean="0"/>
              <a:t>ml  </a:t>
            </a:r>
            <a:r>
              <a:rPr lang="el-GR" sz="2400" dirty="0" smtClean="0"/>
              <a:t>ζαχαρόνερο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</a:t>
            </a:r>
            <a:r>
              <a:rPr lang="en-US" sz="2400" dirty="0" smtClean="0"/>
              <a:t>x</a:t>
            </a:r>
            <a:r>
              <a:rPr lang="el-GR" sz="2400" dirty="0" smtClean="0"/>
              <a:t>   </a:t>
            </a:r>
            <a:r>
              <a:rPr lang="en-US" sz="2400" dirty="0" err="1" smtClean="0"/>
              <a:t>gr</a:t>
            </a:r>
            <a:r>
              <a:rPr lang="en-US" sz="2400" dirty="0" smtClean="0"/>
              <a:t> </a:t>
            </a:r>
            <a:r>
              <a:rPr lang="el-GR" sz="2400" dirty="0" smtClean="0"/>
              <a:t>ζάχαρη        σε         530</a:t>
            </a:r>
            <a:r>
              <a:rPr lang="en-US" sz="2400" dirty="0" smtClean="0"/>
              <a:t>ml</a:t>
            </a:r>
            <a:r>
              <a:rPr lang="el-GR" sz="2400" dirty="0" smtClean="0"/>
              <a:t>  ζαχαρόνερο</a:t>
            </a:r>
            <a:endParaRPr lang="en-US" sz="24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285720" y="3571876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857224" y="2714620"/>
            <a:ext cx="3429024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500166" y="47741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1060</a:t>
            </a:r>
            <a:endParaRPr lang="en-US" baseline="30000" dirty="0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1500166" y="513137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500166" y="520280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000496" y="5500702"/>
            <a:ext cx="3000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 = </a:t>
            </a:r>
            <a:r>
              <a:rPr lang="el-GR" dirty="0" smtClean="0"/>
              <a:t>10,6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    ζάχαρη περιέχονται σε 530</a:t>
            </a:r>
            <a:r>
              <a:rPr lang="en-US" dirty="0" smtClean="0"/>
              <a:t>ml </a:t>
            </a:r>
            <a:r>
              <a:rPr lang="el-GR" dirty="0" smtClean="0"/>
              <a:t>ζαχαρόνερο</a:t>
            </a:r>
            <a:endParaRPr lang="en-US" baseline="30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785786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428728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530</a:t>
            </a:r>
            <a:endParaRPr lang="en-US" baseline="30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500166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500166" y="42148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857224" y="489616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142976" y="4896161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1000100" y="5774312"/>
            <a:ext cx="1282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</a:t>
            </a:r>
            <a:r>
              <a:rPr lang="el-GR" dirty="0" smtClean="0"/>
              <a:t>10,6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5" grpId="0"/>
      <p:bldP spid="31" grpId="0"/>
      <p:bldP spid="37" grpId="0"/>
      <p:bldP spid="41" grpId="0"/>
      <p:bldP spid="42" grpId="0"/>
      <p:bldP spid="43" grpId="0"/>
      <p:bldP spid="45" grpId="0"/>
      <p:bldP spid="51" grpId="0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42860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2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500</a:t>
            </a:r>
            <a:r>
              <a:rPr lang="en-US" sz="2400" dirty="0" smtClean="0"/>
              <a:t>ml </a:t>
            </a:r>
            <a:r>
              <a:rPr lang="el-GR" sz="2400" dirty="0" smtClean="0"/>
              <a:t>αλατόνερο, περιέχονται 25</a:t>
            </a:r>
            <a:r>
              <a:rPr lang="en-US" sz="2400" dirty="0" err="1" smtClean="0"/>
              <a:t>gr</a:t>
            </a:r>
            <a:r>
              <a:rPr lang="en-US" sz="2400" dirty="0" smtClean="0"/>
              <a:t>  </a:t>
            </a:r>
            <a:r>
              <a:rPr lang="el-GR" sz="2400" dirty="0" smtClean="0"/>
              <a:t>αλάτι. Πόση είναι η περιεκτικότητα  βάρος προς όγκο  % </a:t>
            </a:r>
            <a:r>
              <a:rPr lang="en-US" sz="2400" dirty="0" smtClean="0"/>
              <a:t>w/v </a:t>
            </a:r>
            <a:r>
              <a:rPr lang="el-GR" sz="2400" dirty="0" smtClean="0"/>
              <a:t> ;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7215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25</a:t>
            </a:r>
            <a:r>
              <a:rPr lang="en-US" sz="2000" dirty="0" err="1" smtClean="0"/>
              <a:t>gr</a:t>
            </a:r>
            <a:r>
              <a:rPr lang="en-US" sz="2000" dirty="0" smtClean="0"/>
              <a:t>  </a:t>
            </a:r>
            <a:r>
              <a:rPr lang="el-GR" sz="2000" dirty="0" smtClean="0"/>
              <a:t>αλάτι      σε           500</a:t>
            </a:r>
            <a:r>
              <a:rPr lang="en-US" sz="2000" dirty="0" smtClean="0"/>
              <a:t>ml  </a:t>
            </a:r>
            <a:r>
              <a:rPr lang="el-GR" sz="2000" dirty="0" smtClean="0"/>
              <a:t>αλατόνερο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</a:t>
            </a:r>
            <a:r>
              <a:rPr lang="el-GR" sz="2000" dirty="0" smtClean="0"/>
              <a:t>αλάτι      σε         100 </a:t>
            </a:r>
            <a:r>
              <a:rPr lang="en-US" sz="2000" dirty="0" smtClean="0"/>
              <a:t>ml </a:t>
            </a:r>
            <a:r>
              <a:rPr lang="el-GR" sz="2000" dirty="0" smtClean="0"/>
              <a:t>αλατόνερο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642910" y="2714620"/>
            <a:ext cx="228601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3929058" y="5715016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Άρα η περιεκτικότητα του διαλύματος  </a:t>
            </a:r>
            <a:r>
              <a:rPr lang="en-US" sz="1600" dirty="0" smtClean="0"/>
              <a:t> </a:t>
            </a:r>
            <a:r>
              <a:rPr lang="el-GR" sz="1600" dirty="0" smtClean="0"/>
              <a:t>είναι    </a:t>
            </a:r>
            <a:r>
              <a:rPr lang="en-US" sz="1600" dirty="0" smtClean="0"/>
              <a:t>5 </a:t>
            </a:r>
            <a:r>
              <a:rPr lang="el-GR" sz="1600" dirty="0" smtClean="0"/>
              <a:t> </a:t>
            </a:r>
            <a:r>
              <a:rPr lang="en-US" sz="1600" dirty="0" smtClean="0"/>
              <a:t>%w / v</a:t>
            </a:r>
            <a:endParaRPr lang="en-US" sz="1600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1428728" y="47863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2500</a:t>
            </a:r>
            <a:endParaRPr lang="en-US" baseline="30000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00166" y="513137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1500166" y="520280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</a:t>
            </a:r>
            <a:endParaRPr lang="en-US" baseline="30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785786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5" name="44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357290" y="378619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10</a:t>
            </a:r>
            <a:r>
              <a:rPr lang="el-GR" dirty="0" smtClean="0"/>
              <a:t>0</a:t>
            </a:r>
            <a:endParaRPr lang="en-US" baseline="300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1428728" y="4214818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500166" y="42148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00</a:t>
            </a:r>
            <a:endParaRPr lang="en-US" baseline="30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857224" y="489616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1142976" y="4896161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1000100" y="5774312"/>
            <a:ext cx="99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5</a:t>
            </a:r>
            <a:r>
              <a:rPr lang="el-GR" dirty="0" smtClean="0"/>
              <a:t>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8" grpId="0"/>
      <p:bldP spid="32" grpId="0"/>
      <p:bldP spid="39" grpId="0"/>
      <p:bldP spid="40" grpId="0"/>
      <p:bldP spid="45" grpId="0"/>
      <p:bldP spid="46" grpId="0"/>
      <p:bldP spid="48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3071810"/>
            <a:ext cx="2857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πορτοκαλάδα Α έχει περιεκτικότητα σε ζάχαρη 5%</a:t>
            </a:r>
            <a:r>
              <a:rPr lang="en-US" sz="2400" dirty="0" smtClean="0"/>
              <a:t> w/v</a:t>
            </a:r>
            <a:r>
              <a:rPr lang="el-GR" sz="2400" dirty="0" smtClean="0"/>
              <a:t>.</a:t>
            </a:r>
            <a:endParaRPr lang="en-US" sz="2400" u="sng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57166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-285784" y="171448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Πορτοκαλάδα  Α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6715140" y="178592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Πορτοκαλάδα  Β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1071538" y="785794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215074" y="3000372"/>
            <a:ext cx="2928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πορτοκαλάδα</a:t>
            </a:r>
            <a:r>
              <a:rPr lang="en-US" sz="2400" dirty="0" smtClean="0"/>
              <a:t> B </a:t>
            </a:r>
            <a:r>
              <a:rPr lang="el-GR" sz="2400" dirty="0" smtClean="0"/>
              <a:t>έχει περιεκτικότητα σε ζάχαρη </a:t>
            </a:r>
            <a:r>
              <a:rPr lang="en-US" sz="2400" dirty="0" smtClean="0"/>
              <a:t>20</a:t>
            </a:r>
            <a:r>
              <a:rPr lang="el-GR" sz="2400" dirty="0" smtClean="0"/>
              <a:t>%</a:t>
            </a:r>
            <a:r>
              <a:rPr lang="en-US" sz="2400" dirty="0" smtClean="0"/>
              <a:t> w/v</a:t>
            </a:r>
            <a:r>
              <a:rPr lang="el-GR" sz="2400" dirty="0" smtClean="0"/>
              <a:t>.</a:t>
            </a:r>
            <a:endParaRPr lang="en-US" sz="2400" u="sng" dirty="0"/>
          </a:p>
        </p:txBody>
      </p:sp>
      <p:sp>
        <p:nvSpPr>
          <p:cNvPr id="16" name="15 - Ορθογώνιο"/>
          <p:cNvSpPr/>
          <p:nvPr/>
        </p:nvSpPr>
        <p:spPr>
          <a:xfrm>
            <a:off x="6357950" y="857232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20</a:t>
            </a:r>
            <a:r>
              <a:rPr lang="el-GR" b="1" dirty="0" smtClean="0"/>
              <a:t>%</a:t>
            </a:r>
            <a:r>
              <a:rPr lang="en-US" b="1" dirty="0" smtClean="0"/>
              <a:t>w/v</a:t>
            </a:r>
            <a:endParaRPr lang="en-US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642910" y="2285992"/>
            <a:ext cx="1214446" cy="5000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endCxn id="15" idx="0"/>
          </p:cNvCxnSpPr>
          <p:nvPr/>
        </p:nvCxnSpPr>
        <p:spPr>
          <a:xfrm>
            <a:off x="6572264" y="2000240"/>
            <a:ext cx="1107273" cy="10001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0" y="5657671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Συμπέρασμα</a:t>
            </a:r>
            <a:r>
              <a:rPr lang="el-GR" sz="2400" dirty="0" smtClean="0"/>
              <a:t>: Η πορτοκαλάδα Α είναι πιο αραιή  από την πορτοκαλάδα Β, γιατί η πορτοκαλάδα Α, έχει μικρότερη περιεκτικότητα σε ζάχαρη.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214290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5604" y="4973332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7858148" y="714356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7931356" y="5473398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20</a:t>
            </a:r>
            <a:r>
              <a:rPr lang="el-GR" b="1" dirty="0" smtClean="0"/>
              <a:t>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0" y="1000108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Αραιό διάλυμα είναι αυτό που έχει </a:t>
            </a:r>
            <a:r>
              <a:rPr lang="el-GR" sz="2400" u="sng" dirty="0" smtClean="0"/>
              <a:t>μικρή περιεκτικότητα</a:t>
            </a:r>
            <a:r>
              <a:rPr lang="el-GR" sz="2400" dirty="0" smtClean="0"/>
              <a:t>.</a:t>
            </a:r>
            <a:endParaRPr lang="en-US" sz="2400" u="sng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357166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Αραιό Διάλυμα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5572140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Πυκνό διάλυμα είναι αυτό που έχει </a:t>
            </a:r>
            <a:r>
              <a:rPr lang="el-GR" sz="2400" u="sng" dirty="0" smtClean="0"/>
              <a:t>μεγάλη περιεκτικότητα</a:t>
            </a:r>
            <a:endParaRPr lang="en-US" sz="2400" u="sng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4929198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Πυκνό Διάλυμα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500042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429132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6643702" y="1071546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10%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7429520" y="4929198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w/v</a:t>
            </a:r>
            <a:endParaRPr lang="en-US" b="1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11072858" y="3214686"/>
            <a:ext cx="1107273" cy="10001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1071538" y="285728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Αραίωση διαλύματος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3571876"/>
            <a:ext cx="8643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Μετά την αραίωση η </a:t>
            </a:r>
            <a:r>
              <a:rPr lang="el-GR" sz="2000" u="sng" dirty="0" smtClean="0"/>
              <a:t>περιεκτικότητα</a:t>
            </a:r>
            <a:r>
              <a:rPr lang="el-GR" sz="2000" dirty="0" smtClean="0"/>
              <a:t> της πορτοκαλάδας σε ζάχαρη </a:t>
            </a:r>
            <a:r>
              <a:rPr lang="el-GR" sz="2000" u="sng" dirty="0" smtClean="0"/>
              <a:t>μειώθηκε</a:t>
            </a:r>
            <a:r>
              <a:rPr lang="el-GR" sz="2000" dirty="0" smtClean="0"/>
              <a:t> από 10%</a:t>
            </a:r>
            <a:r>
              <a:rPr lang="en-US" sz="2000" dirty="0" smtClean="0"/>
              <a:t>w/v   </a:t>
            </a:r>
            <a:r>
              <a:rPr lang="el-GR" sz="2000" dirty="0" smtClean="0"/>
              <a:t>σε 5%</a:t>
            </a:r>
            <a:r>
              <a:rPr lang="en-US" sz="2000" dirty="0" smtClean="0"/>
              <a:t>w/v </a:t>
            </a:r>
            <a:endParaRPr lang="en-US" sz="2000" u="sng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1214422"/>
            <a:ext cx="6286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αυτή τη πορτοκαλάδα προσθέτω νερό (=διαλύτης) και την αραιώνω.</a:t>
            </a:r>
            <a:endParaRPr lang="en-US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 flipV="1">
            <a:off x="4857752" y="2214554"/>
            <a:ext cx="164307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3571868" y="4214818"/>
            <a:ext cx="342902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0" y="5934670"/>
            <a:ext cx="642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Προσοχή</a:t>
            </a:r>
            <a:r>
              <a:rPr lang="el-GR" dirty="0" smtClean="0"/>
              <a:t>! Κατά την αραίωση με προσθήκη διαλύτη (νερό) η ποσότητα της ζάχαρης (</a:t>
            </a:r>
            <a:r>
              <a:rPr lang="el-GR" u="sng" dirty="0" smtClean="0"/>
              <a:t>διαλυμένη ουσία) παρέμεινε η ίδια. Όμως ο όγκος  του διαλύματος αυξήθηκε.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1793" y="571480"/>
            <a:ext cx="1712207" cy="13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7786710" y="928670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214282" y="857232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Βάζω το αλατόνερο σε φωτιά, </a:t>
            </a:r>
            <a:r>
              <a:rPr lang="el-GR" sz="2000" u="sng" dirty="0" smtClean="0"/>
              <a:t>με το βρασμό αφαιρείτε από το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αλατόνερο μια ποσότητα νερού (διαλύτης</a:t>
            </a:r>
            <a:r>
              <a:rPr lang="el-GR" sz="2000" dirty="0" smtClean="0"/>
              <a:t>)  </a:t>
            </a:r>
            <a:endParaRPr lang="en-US" sz="2000" u="sng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14285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Συμπύκνωση διαλύματος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578645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Προσοχή ! Κατά το βρασμό η ποσότητα αλατιού (διαλυμένη ουσία) παρέμεινε η ίδια. </a:t>
            </a:r>
            <a:endParaRPr lang="en-US" sz="2400" u="sng" dirty="0"/>
          </a:p>
        </p:txBody>
      </p:sp>
      <p:sp>
        <p:nvSpPr>
          <p:cNvPr id="12" name="11 - TextBox"/>
          <p:cNvSpPr txBox="1"/>
          <p:nvPr/>
        </p:nvSpPr>
        <p:spPr>
          <a:xfrm>
            <a:off x="7572396" y="1928802"/>
            <a:ext cx="1571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αλατόνερο</a:t>
            </a:r>
            <a:endParaRPr lang="en-US" sz="1400" b="1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5857884" y="1214422"/>
            <a:ext cx="135732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 flipV="1">
            <a:off x="6072198" y="1928802"/>
            <a:ext cx="135732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3571876"/>
            <a:ext cx="1714480" cy="157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1062" y="4786322"/>
            <a:ext cx="1077218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TextBox"/>
          <p:cNvSpPr txBox="1"/>
          <p:nvPr/>
        </p:nvSpPr>
        <p:spPr>
          <a:xfrm>
            <a:off x="3786182" y="3000372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Μετά το βρασμό, </a:t>
            </a:r>
            <a:r>
              <a:rPr lang="el-GR" u="sng" dirty="0" smtClean="0"/>
              <a:t>μειώνεται η ποσότητα διαλύτη και διαλύματος</a:t>
            </a:r>
            <a:endParaRPr lang="en-US" u="sng" dirty="0"/>
          </a:p>
        </p:txBody>
      </p:sp>
      <p:sp>
        <p:nvSpPr>
          <p:cNvPr id="16" name="15 - Ορθογώνιο"/>
          <p:cNvSpPr/>
          <p:nvPr/>
        </p:nvSpPr>
        <p:spPr>
          <a:xfrm>
            <a:off x="7858148" y="4429132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10%</a:t>
            </a:r>
            <a:r>
              <a:rPr lang="en-US" b="1" dirty="0" smtClean="0"/>
              <a:t>w/v</a:t>
            </a:r>
            <a:endParaRPr lang="en-US" b="1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5786446" y="3786190"/>
            <a:ext cx="135732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7572396" y="5000636"/>
            <a:ext cx="1571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αλατόνερο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4790</TotalTime>
  <Words>939</Words>
  <PresentationFormat>Προβολή στην οθόνη (4:3)</PresentationFormat>
  <Paragraphs>175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Μέθοδος των τριών</vt:lpstr>
      <vt:lpstr> Μέθοδος των τριών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740</cp:revision>
  <dcterms:created xsi:type="dcterms:W3CDTF">2020-03-28T09:35:19Z</dcterms:created>
  <dcterms:modified xsi:type="dcterms:W3CDTF">2024-10-22T05:32:35Z</dcterms:modified>
</cp:coreProperties>
</file>