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8" r:id="rId2"/>
    <p:sldId id="399" r:id="rId3"/>
    <p:sldId id="373" r:id="rId4"/>
    <p:sldId id="374" r:id="rId5"/>
    <p:sldId id="379" r:id="rId6"/>
    <p:sldId id="375" r:id="rId7"/>
    <p:sldId id="394" r:id="rId8"/>
    <p:sldId id="377" r:id="rId9"/>
    <p:sldId id="380" r:id="rId10"/>
    <p:sldId id="381" r:id="rId11"/>
    <p:sldId id="397" r:id="rId12"/>
    <p:sldId id="383" r:id="rId13"/>
    <p:sldId id="384" r:id="rId14"/>
    <p:sldId id="385" r:id="rId15"/>
    <p:sldId id="386" r:id="rId16"/>
    <p:sldId id="387" r:id="rId17"/>
    <p:sldId id="388" r:id="rId18"/>
    <p:sldId id="396" r:id="rId19"/>
    <p:sldId id="389" r:id="rId20"/>
    <p:sldId id="390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785794"/>
            <a:ext cx="8501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Η </a:t>
            </a:r>
            <a:r>
              <a:rPr lang="el-GR" sz="2800" u="sng" dirty="0" smtClean="0"/>
              <a:t>μάζα</a:t>
            </a:r>
            <a:r>
              <a:rPr lang="el-GR" sz="2800" dirty="0" smtClean="0"/>
              <a:t> ενός υλικού σώματος είναι ένας </a:t>
            </a:r>
            <a:r>
              <a:rPr lang="el-GR" sz="2800" u="sng" dirty="0" smtClean="0"/>
              <a:t>αριθμός</a:t>
            </a:r>
            <a:r>
              <a:rPr lang="el-GR" sz="2800" dirty="0" smtClean="0"/>
              <a:t> που δείχνει από </a:t>
            </a:r>
            <a:r>
              <a:rPr lang="el-GR" sz="2800" u="sng" dirty="0" smtClean="0"/>
              <a:t>πόση ύλη αποτελείται το σώμα.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ΜΑΖΑ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571744"/>
            <a:ext cx="30718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Παράδειγμα</a:t>
            </a:r>
            <a:r>
              <a:rPr lang="el-GR" sz="2800" dirty="0" smtClean="0"/>
              <a:t> η μάζα της </a:t>
            </a:r>
            <a:r>
              <a:rPr lang="el-GR" sz="2800" u="sng" dirty="0" smtClean="0"/>
              <a:t>γης</a:t>
            </a:r>
            <a:r>
              <a:rPr lang="el-GR" sz="2800" dirty="0" smtClean="0"/>
              <a:t> θα είναι πολύ μεγαλύτερη από τη μάζα ενός </a:t>
            </a:r>
            <a:r>
              <a:rPr lang="el-GR" sz="2800" u="sng" dirty="0" smtClean="0"/>
              <a:t>φορτηγού</a:t>
            </a:r>
            <a:r>
              <a:rPr lang="el-GR" sz="2800" dirty="0" smtClean="0"/>
              <a:t>.</a:t>
            </a:r>
            <a:endParaRPr lang="en-US" sz="28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4692" y="2071678"/>
            <a:ext cx="4711712" cy="440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139713"/>
            <a:ext cx="2424115" cy="171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071670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Άσκηση 6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50004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Φτιάξαμε διάλυμα υδροχλωρίου με περιεκτικότητα βάρος προς βάρος 4%</a:t>
            </a:r>
            <a:r>
              <a:rPr lang="en-US" dirty="0" smtClean="0"/>
              <a:t>w/w</a:t>
            </a:r>
            <a:r>
              <a:rPr lang="el-GR" dirty="0" smtClean="0"/>
              <a:t>.   Σε 200</a:t>
            </a:r>
            <a:r>
              <a:rPr lang="en-US" dirty="0" smtClean="0"/>
              <a:t>g  </a:t>
            </a:r>
            <a:r>
              <a:rPr lang="el-GR" dirty="0" smtClean="0"/>
              <a:t> υδροχλωρίου ποσά </a:t>
            </a:r>
            <a:r>
              <a:rPr lang="en-US" dirty="0" smtClean="0"/>
              <a:t>g</a:t>
            </a:r>
            <a:r>
              <a:rPr lang="el-GR" dirty="0" smtClean="0"/>
              <a:t> θα είναι το υδροχλώριο και πόσα το νερό;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21442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214282" y="2714620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4</a:t>
            </a:r>
            <a:r>
              <a:rPr lang="en-US" sz="2000" dirty="0" smtClean="0"/>
              <a:t>g   </a:t>
            </a:r>
            <a:r>
              <a:rPr lang="el-GR" sz="2000" dirty="0" smtClean="0"/>
              <a:t>υδροχλώριο    σε           100</a:t>
            </a:r>
            <a:r>
              <a:rPr lang="en-US" sz="2000" dirty="0" smtClean="0"/>
              <a:t>g   </a:t>
            </a:r>
            <a:r>
              <a:rPr lang="el-GR" sz="2000" dirty="0" smtClean="0"/>
              <a:t>διάλυμα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14314" y="3286100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smtClean="0"/>
              <a:t>g </a:t>
            </a:r>
            <a:r>
              <a:rPr lang="el-GR" sz="2000" dirty="0" smtClean="0"/>
              <a:t>υδροχλώριο   σε         200 </a:t>
            </a:r>
            <a:r>
              <a:rPr lang="en-US" sz="2000" dirty="0" smtClean="0"/>
              <a:t>g </a:t>
            </a:r>
            <a:r>
              <a:rPr lang="el-GR" sz="2000" dirty="0" smtClean="0"/>
              <a:t>διάλυμα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857604"/>
            <a:ext cx="70723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80" y="3000348"/>
            <a:ext cx="314327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0" y="4857760"/>
            <a:ext cx="714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έχω 8</a:t>
            </a:r>
            <a:r>
              <a:rPr lang="en-US" dirty="0" smtClean="0"/>
              <a:t>g  </a:t>
            </a:r>
            <a:r>
              <a:rPr lang="el-GR" dirty="0" smtClean="0"/>
              <a:t>υδροχλώριο στα 200</a:t>
            </a:r>
            <a:r>
              <a:rPr lang="en-US" dirty="0" smtClean="0"/>
              <a:t>g</a:t>
            </a:r>
            <a:r>
              <a:rPr lang="el-GR" dirty="0" smtClean="0"/>
              <a:t> διαλύματος υδροχλωρίου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714488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Πρώτα θα βρω την μάζα της διαλυμένης ουσίας αλατιού, χρησιμοποιώντας την γνωστή περιεκτικότητα</a:t>
            </a:r>
            <a:r>
              <a:rPr lang="el-GR" dirty="0" smtClean="0"/>
              <a:t>:</a:t>
            </a:r>
            <a:endParaRPr lang="en-US" u="sng" dirty="0"/>
          </a:p>
        </p:txBody>
      </p:sp>
      <p:sp>
        <p:nvSpPr>
          <p:cNvPr id="38" name="37 - TextBox"/>
          <p:cNvSpPr txBox="1"/>
          <p:nvPr/>
        </p:nvSpPr>
        <p:spPr>
          <a:xfrm>
            <a:off x="2071670" y="4214818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2714612" y="407194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800</a:t>
            </a:r>
            <a:endParaRPr lang="en-US" baseline="30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2714612" y="442913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714612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-32" y="4214818"/>
            <a:ext cx="571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357190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642910" y="414338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200</a:t>
            </a:r>
            <a:endParaRPr lang="en-US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714348" y="4500570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714348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7" name="46 - TextBox"/>
          <p:cNvSpPr txBox="1"/>
          <p:nvPr/>
        </p:nvSpPr>
        <p:spPr>
          <a:xfrm>
            <a:off x="1643042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48" name="47 - TextBox"/>
          <p:cNvSpPr txBox="1"/>
          <p:nvPr/>
        </p:nvSpPr>
        <p:spPr>
          <a:xfrm>
            <a:off x="3357554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4000496" y="4143380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 8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0" y="5715016"/>
            <a:ext cx="878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Άρα η μάζα του νερού</a:t>
            </a:r>
            <a:r>
              <a:rPr lang="en-US" u="sng" dirty="0" smtClean="0"/>
              <a:t> (</a:t>
            </a:r>
            <a:r>
              <a:rPr lang="el-GR" u="sng" dirty="0" smtClean="0"/>
              <a:t>διαλύτης)  θα είναι : </a:t>
            </a:r>
            <a:r>
              <a:rPr lang="el-GR" b="1" dirty="0" smtClean="0"/>
              <a:t> :   200</a:t>
            </a:r>
            <a:r>
              <a:rPr lang="en-US" b="1" dirty="0" smtClean="0"/>
              <a:t> </a:t>
            </a:r>
            <a:r>
              <a:rPr lang="en-US" b="1" dirty="0" err="1" smtClean="0"/>
              <a:t>gr</a:t>
            </a:r>
            <a:r>
              <a:rPr lang="el-GR" b="1" dirty="0" smtClean="0"/>
              <a:t>  -   8</a:t>
            </a:r>
            <a:r>
              <a:rPr lang="en-US" b="1" dirty="0" smtClean="0"/>
              <a:t> </a:t>
            </a:r>
            <a:r>
              <a:rPr lang="en-US" b="1" dirty="0" err="1" smtClean="0"/>
              <a:t>gr</a:t>
            </a:r>
            <a:r>
              <a:rPr lang="el-GR" b="1" dirty="0" smtClean="0"/>
              <a:t>   = 192</a:t>
            </a:r>
            <a:r>
              <a:rPr lang="en-US" b="1" dirty="0" smtClean="0"/>
              <a:t> </a:t>
            </a:r>
            <a:r>
              <a:rPr lang="en-US" b="1" dirty="0" err="1" smtClean="0"/>
              <a:t>gr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14282" y="857232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ένα διάλυμα (=ομογενές μίγμα) η περιεκτικότητα μιας διαλυμένης ουσίας είναι η ίδια σε όλο το διάλυμα.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4500570"/>
            <a:ext cx="35718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 η περιεκτικότητα της πορτοκαλάδας σε ζάχαρη είναι 20%</a:t>
            </a:r>
            <a:r>
              <a:rPr lang="en-US" sz="2000" dirty="0" smtClean="0"/>
              <a:t> w/w</a:t>
            </a:r>
            <a:r>
              <a:rPr lang="el-GR" sz="2000" dirty="0" smtClean="0"/>
              <a:t>. </a:t>
            </a:r>
          </a:p>
          <a:p>
            <a:r>
              <a:rPr lang="el-GR" sz="2000" dirty="0" smtClean="0"/>
              <a:t> Άρα σε όλη τη μάζα της πορτοκαλάδας η περιεκτικότητα θα είναι 20%</a:t>
            </a:r>
            <a:r>
              <a:rPr lang="en-US" sz="2000" dirty="0" smtClean="0"/>
              <a:t> w/w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 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285992"/>
            <a:ext cx="3786182" cy="476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Ορθογώνιο"/>
          <p:cNvSpPr/>
          <p:nvPr/>
        </p:nvSpPr>
        <p:spPr>
          <a:xfrm>
            <a:off x="7500958" y="4429132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w/w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6143636" y="3286124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w/w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15074" y="4643446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w/w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7572396" y="3286124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w/w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6929454" y="5643578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w/w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1000108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Αραιό διάλυμα είναι αυτό που έχει </a:t>
            </a:r>
            <a:r>
              <a:rPr lang="el-GR" sz="2400" u="sng" dirty="0" smtClean="0"/>
              <a:t>μικρή ποσότητα διαλυμένης ουσίας</a:t>
            </a:r>
            <a:r>
              <a:rPr lang="el-GR" sz="2400" dirty="0" smtClean="0"/>
              <a:t>, σε ορισμένη ποσότητα διαλύματος.</a:t>
            </a:r>
            <a:endParaRPr lang="en-US" sz="24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35716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Αραιό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52400" y="4812581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Πυκνό διάλυμα είναι αυτό που έχει </a:t>
            </a:r>
            <a:r>
              <a:rPr lang="el-GR" sz="2400" u="sng" dirty="0" smtClean="0"/>
              <a:t>μεγάλη ποσότητα διαλυμένης ουσίας</a:t>
            </a:r>
            <a:r>
              <a:rPr lang="el-GR" sz="2400" dirty="0" smtClean="0"/>
              <a:t>, σε ορισμένη ποσότητα διαλύματος.</a:t>
            </a:r>
            <a:endParaRPr lang="en-US" sz="2400" u="sng" dirty="0"/>
          </a:p>
        </p:txBody>
      </p:sp>
      <p:sp>
        <p:nvSpPr>
          <p:cNvPr id="13" name="12 - TextBox"/>
          <p:cNvSpPr txBox="1"/>
          <p:nvPr/>
        </p:nvSpPr>
        <p:spPr>
          <a:xfrm>
            <a:off x="152400" y="4169639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Πυκνό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3071810"/>
            <a:ext cx="285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πορτοκαλάδα Α έχει περιεκτικότητα σε ζάχαρη 5%</a:t>
            </a:r>
            <a:r>
              <a:rPr lang="en-US" sz="2400" dirty="0" smtClean="0"/>
              <a:t> w/w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57166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-285784" y="171448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Πορτοκαλάδα  Α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6715140" y="178592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Πορτοκαλάδα  Β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071538" y="785794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w/w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215074" y="3000372"/>
            <a:ext cx="2928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πορτοκαλάδα</a:t>
            </a:r>
            <a:r>
              <a:rPr lang="en-US" sz="2400" dirty="0" smtClean="0"/>
              <a:t> B </a:t>
            </a:r>
            <a:r>
              <a:rPr lang="el-GR" sz="2400" dirty="0" smtClean="0"/>
              <a:t>έχει περιεκτικότητα σε ζάχαρη </a:t>
            </a:r>
            <a:r>
              <a:rPr lang="en-US" sz="2400" dirty="0" smtClean="0"/>
              <a:t>20</a:t>
            </a:r>
            <a:r>
              <a:rPr lang="el-GR" sz="2400" dirty="0" smtClean="0"/>
              <a:t>%</a:t>
            </a:r>
            <a:r>
              <a:rPr lang="en-US" sz="2400" dirty="0" smtClean="0"/>
              <a:t> w/w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sp>
        <p:nvSpPr>
          <p:cNvPr id="16" name="15 - Ορθογώνιο"/>
          <p:cNvSpPr/>
          <p:nvPr/>
        </p:nvSpPr>
        <p:spPr>
          <a:xfrm>
            <a:off x="6357950" y="857232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20</a:t>
            </a:r>
            <a:r>
              <a:rPr lang="el-GR" b="1" dirty="0" smtClean="0"/>
              <a:t>%</a:t>
            </a:r>
            <a:r>
              <a:rPr lang="en-US" b="1" dirty="0" smtClean="0"/>
              <a:t>w/w</a:t>
            </a:r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642910" y="2285992"/>
            <a:ext cx="1214446" cy="500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endCxn id="15" idx="0"/>
          </p:cNvCxnSpPr>
          <p:nvPr/>
        </p:nvCxnSpPr>
        <p:spPr>
          <a:xfrm>
            <a:off x="6572264" y="2000240"/>
            <a:ext cx="1107273" cy="1000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0" y="5657671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Συμπέρασμα</a:t>
            </a:r>
            <a:r>
              <a:rPr lang="el-GR" sz="2400" dirty="0" smtClean="0"/>
              <a:t>: Η πορτοκαλάδα Α είναι πιο αραιή</a:t>
            </a:r>
            <a:r>
              <a:rPr lang="en-US" sz="2400" dirty="0" smtClean="0"/>
              <a:t> </a:t>
            </a:r>
            <a:r>
              <a:rPr lang="el-GR" sz="2400" dirty="0" smtClean="0"/>
              <a:t>σε ζάχαρη  από την πορτοκαλάδα Β, γιατί η πορτοκαλάδα Α, έχει μικρότερη περιεκτικότητα σε ζάχαρη.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14290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5604" y="497333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7858148" y="714356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w/w</a:t>
            </a:r>
            <a:endParaRPr lang="en-US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931356" y="5473398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20</a:t>
            </a:r>
            <a:r>
              <a:rPr lang="el-GR" b="1" dirty="0" smtClean="0"/>
              <a:t>%</a:t>
            </a:r>
            <a:r>
              <a:rPr lang="en-US" b="1" dirty="0" smtClean="0"/>
              <a:t>w/w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0" y="100010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Αραιό διάλυμα είναι αυτό που έχει </a:t>
            </a:r>
            <a:r>
              <a:rPr lang="el-GR" sz="2400" u="sng" dirty="0" smtClean="0"/>
              <a:t>μικρή περιεκτικότητα</a:t>
            </a:r>
            <a:r>
              <a:rPr lang="el-GR" sz="2400" dirty="0" smtClean="0"/>
              <a:t>.</a:t>
            </a:r>
            <a:endParaRPr lang="en-US" sz="2400" u="sng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35716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Αραιό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5572140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Πυκνό διάλυμα είναι αυτό που έχει </a:t>
            </a:r>
            <a:r>
              <a:rPr lang="el-GR" sz="2400" u="sng" dirty="0" smtClean="0"/>
              <a:t>μεγάλη περιεκτικότητα</a:t>
            </a:r>
            <a:endParaRPr lang="en-US" sz="2400" u="sng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4929198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Πυκνό Διάλυμα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00042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286256"/>
            <a:ext cx="1498396" cy="1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6643702" y="1071546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10%</a:t>
            </a:r>
            <a:r>
              <a:rPr lang="en-US" b="1" dirty="0" smtClean="0"/>
              <a:t>w/w</a:t>
            </a:r>
            <a:endParaRPr lang="en-US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072330" y="5357826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w/w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071538" y="285728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Αραίωση διαλύματος </a:t>
            </a:r>
            <a:r>
              <a:rPr lang="el-GR" sz="2400" dirty="0" smtClean="0">
                <a:solidFill>
                  <a:srgbClr val="FF0000"/>
                </a:solidFill>
              </a:rPr>
              <a:t>(μείωση της περιεκτικότητας)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3571876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Μετά την αραίωση η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της πορτοκαλάδας σε ζάχαρη </a:t>
            </a:r>
            <a:r>
              <a:rPr lang="el-GR" sz="2000" u="sng" dirty="0" smtClean="0"/>
              <a:t>μειώθηκε</a:t>
            </a:r>
            <a:r>
              <a:rPr lang="el-GR" sz="2000" dirty="0" smtClean="0"/>
              <a:t> από 10%</a:t>
            </a:r>
            <a:r>
              <a:rPr lang="en-US" sz="2000" dirty="0" smtClean="0"/>
              <a:t>w/w   </a:t>
            </a:r>
            <a:r>
              <a:rPr lang="el-GR" sz="2000" dirty="0" smtClean="0"/>
              <a:t>σε 5%</a:t>
            </a:r>
            <a:r>
              <a:rPr lang="en-US" sz="2000" dirty="0" smtClean="0"/>
              <a:t>w/w</a:t>
            </a:r>
            <a:endParaRPr lang="en-US" sz="2000" u="sng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1214422"/>
            <a:ext cx="6286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αυτή τη πορτοκαλάδα προσθέτω νερό (=διαλύτης) και την αραιώνω.</a:t>
            </a:r>
            <a:endParaRPr lang="en-US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4857752" y="2214554"/>
            <a:ext cx="164307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3571868" y="4214818"/>
            <a:ext cx="342902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0" y="5934670"/>
            <a:ext cx="642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Προσοχή</a:t>
            </a:r>
            <a:r>
              <a:rPr lang="el-GR" dirty="0" smtClean="0"/>
              <a:t>! Κατά την αραίωση με προσθήκη διαλύτη (νερό) η ποσότητα της ζάχαρης (</a:t>
            </a:r>
            <a:r>
              <a:rPr lang="el-GR" u="sng" dirty="0" smtClean="0"/>
              <a:t>διαλυμένη ουσία) παρέμεινε η ίδια. </a:t>
            </a:r>
            <a:r>
              <a:rPr lang="en-US" u="sng" dirty="0" smtClean="0"/>
              <a:t> </a:t>
            </a:r>
            <a:r>
              <a:rPr lang="el-GR" u="sng" dirty="0" smtClean="0"/>
              <a:t>Όμως η μάζα του διαλύματος αυξήθηκε.</a:t>
            </a:r>
            <a:endParaRPr lang="en-US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4357694"/>
            <a:ext cx="1214446" cy="387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1793" y="571480"/>
            <a:ext cx="1712207" cy="13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7786710" y="928670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5%</a:t>
            </a:r>
            <a:r>
              <a:rPr lang="en-US" b="1" dirty="0" smtClean="0"/>
              <a:t>w/w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14282" y="85723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Βάζω το αλατόνερο σε φωτιά, </a:t>
            </a:r>
            <a:r>
              <a:rPr lang="el-GR" sz="2000" u="sng" dirty="0" smtClean="0"/>
              <a:t>με το βρασμό αφαιρείτε από το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αλατόνερο μια ποσότητα νερού (διαλύτης</a:t>
            </a:r>
            <a:r>
              <a:rPr lang="el-GR" sz="2000" dirty="0" smtClean="0"/>
              <a:t>)  </a:t>
            </a:r>
            <a:endParaRPr lang="en-US" sz="2000" u="sng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Συμπύκνωση διαλύματος </a:t>
            </a:r>
            <a:r>
              <a:rPr lang="el-GR" sz="2400" dirty="0" smtClean="0">
                <a:solidFill>
                  <a:srgbClr val="FF0000"/>
                </a:solidFill>
              </a:rPr>
              <a:t>(αύξηση της περιεκτικότητας)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578645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 ! Κατά το βρασμό η ποσότητα αλατιού (διαλυμένη ουσία) παρέμεινε η ίδια. </a:t>
            </a:r>
            <a:endParaRPr lang="en-US" sz="2400" u="sng" dirty="0"/>
          </a:p>
        </p:txBody>
      </p:sp>
      <p:sp>
        <p:nvSpPr>
          <p:cNvPr id="12" name="11 - TextBox"/>
          <p:cNvSpPr txBox="1"/>
          <p:nvPr/>
        </p:nvSpPr>
        <p:spPr>
          <a:xfrm>
            <a:off x="7572396" y="1928802"/>
            <a:ext cx="15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αλατόνερο</a:t>
            </a:r>
            <a:endParaRPr lang="en-US" sz="1400" b="1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5857884" y="1214422"/>
            <a:ext cx="135732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 flipV="1">
            <a:off x="6072198" y="1928802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3571876"/>
            <a:ext cx="1714480" cy="157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1062" y="4786322"/>
            <a:ext cx="107721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TextBox"/>
          <p:cNvSpPr txBox="1"/>
          <p:nvPr/>
        </p:nvSpPr>
        <p:spPr>
          <a:xfrm>
            <a:off x="3786182" y="3000372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Μετά το βρασμό, </a:t>
            </a:r>
            <a:r>
              <a:rPr lang="el-GR" u="sng" dirty="0" smtClean="0"/>
              <a:t>μειώνεται η ποσότητα διαλύτη και διαλύματος</a:t>
            </a:r>
            <a:endParaRPr lang="en-US" u="sng" dirty="0"/>
          </a:p>
        </p:txBody>
      </p:sp>
      <p:sp>
        <p:nvSpPr>
          <p:cNvPr id="16" name="15 - Ορθογώνιο"/>
          <p:cNvSpPr/>
          <p:nvPr/>
        </p:nvSpPr>
        <p:spPr>
          <a:xfrm>
            <a:off x="7858148" y="4429132"/>
            <a:ext cx="102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10%</a:t>
            </a:r>
            <a:r>
              <a:rPr lang="en-US" b="1" dirty="0" smtClean="0"/>
              <a:t>w/w</a:t>
            </a:r>
            <a:endParaRPr lang="en-US" b="1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5786446" y="3786190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7572396" y="5000636"/>
            <a:ext cx="1571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αλατόνερο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285992"/>
            <a:ext cx="835821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Η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συμπύκνωση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ενός διαλύματος γίνεται  συνήθως με </a:t>
            </a: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απομάκρυνση καθαρού διαλύτη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από το διάλυμα.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l-GR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Αυτό μπορεί να συμβεί </a:t>
            </a: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αν θερμάνουμε το διάλυμα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οπότε ένα μέρος του διαλύτη εξατμίζεται και απομακρύνεται από το διάλυμα.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4285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Συμπύκνωση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5214950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Η </a:t>
            </a:r>
            <a:r>
              <a:rPr lang="el-GR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συμπύκνωση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ενός διαλύματος γίνεται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και με πρόσθεση διαλυμένης ουσίας στο διάλυμα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857232"/>
            <a:ext cx="83582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Κατά τη </a:t>
            </a: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συμπύκνωση ενός διαλύματος με απομάκρυνση διαλύτη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ισχύουν τα εξής: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4285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Συμπύκνωση διαλύματος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14282" y="1571612"/>
            <a:ext cx="81439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Η </a:t>
            </a: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ποσότητα της διαλυμένης ουσίας παραμένει σταθερή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(όσο ήταν και στο αρχικό διάλυμα πριν την συμπύκνωση).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l-GR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l-GR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Η </a:t>
            </a: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μάζα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του διαλύματος </a:t>
            </a:r>
            <a:r>
              <a:rPr kumimoji="0" lang="el-GR" sz="2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μειώνεαι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l-GR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8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50004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ένα μπουκάλι πορτοκαλάδα, έχει περιεκτικότητα σε ζάχαρη 10%</a:t>
            </a:r>
            <a:r>
              <a:rPr lang="en-US" sz="2000" dirty="0" smtClean="0"/>
              <a:t>w/w</a:t>
            </a:r>
            <a:endParaRPr lang="el-GR" sz="2000" dirty="0" smtClean="0"/>
          </a:p>
          <a:p>
            <a:r>
              <a:rPr lang="el-GR" sz="2000" b="1" dirty="0" smtClean="0"/>
              <a:t>Α) </a:t>
            </a:r>
            <a:r>
              <a:rPr lang="el-GR" sz="2000" dirty="0" smtClean="0"/>
              <a:t>Πόση ζάχαρη περιέχεται σε 150</a:t>
            </a:r>
            <a:r>
              <a:rPr lang="en-US" sz="2000" dirty="0" err="1" smtClean="0"/>
              <a:t>gr</a:t>
            </a:r>
            <a:r>
              <a:rPr lang="en-US" sz="2000" dirty="0" smtClean="0"/>
              <a:t>  </a:t>
            </a:r>
            <a:r>
              <a:rPr lang="el-GR" sz="2000" dirty="0" smtClean="0"/>
              <a:t>πορτοκαλάδα;</a:t>
            </a:r>
          </a:p>
          <a:p>
            <a:r>
              <a:rPr lang="el-GR" sz="2000" b="1" dirty="0" smtClean="0"/>
              <a:t>Β) </a:t>
            </a:r>
            <a:r>
              <a:rPr lang="el-GR" sz="2000" dirty="0" smtClean="0"/>
              <a:t>Αν προσθέσω και άλλο νερό στη πορτοκαλάδα, και αποκτήσει </a:t>
            </a:r>
            <a:r>
              <a:rPr lang="el-GR" sz="2000" dirty="0" smtClean="0"/>
              <a:t>μάζα 250</a:t>
            </a:r>
            <a:r>
              <a:rPr lang="en-US" sz="2000" dirty="0" smtClean="0"/>
              <a:t> </a:t>
            </a:r>
            <a:r>
              <a:rPr lang="en-US" sz="2000" dirty="0" smtClean="0"/>
              <a:t>gr. </a:t>
            </a:r>
            <a:r>
              <a:rPr lang="el-GR" sz="2000" dirty="0" smtClean="0"/>
              <a:t>Πόση θα είναι τώρα η περιεκτικότητα της σε ζάχαρη; </a:t>
            </a:r>
            <a:endParaRPr lang="en-US" sz="20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28596" y="3000372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10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  100</a:t>
            </a:r>
            <a:r>
              <a:rPr lang="en-US" sz="2000" dirty="0" smtClean="0"/>
              <a:t> </a:t>
            </a:r>
            <a:r>
              <a:rPr lang="en-US" sz="2000" dirty="0" err="1" smtClean="0"/>
              <a:t>gr</a:t>
            </a:r>
            <a:r>
              <a:rPr lang="en-US" sz="2000" dirty="0" smtClean="0"/>
              <a:t>    </a:t>
            </a:r>
            <a:r>
              <a:rPr lang="el-GR" sz="2000" dirty="0" smtClean="0"/>
              <a:t>πορτοκαλάδα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643314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150 </a:t>
            </a:r>
            <a:r>
              <a:rPr lang="en-US" sz="2000" dirty="0" err="1" smtClean="0"/>
              <a:t>gr</a:t>
            </a:r>
            <a:r>
              <a:rPr lang="en-US" sz="2000" dirty="0" smtClean="0"/>
              <a:t> </a:t>
            </a:r>
            <a:r>
              <a:rPr lang="el-GR" sz="2000" dirty="0" smtClean="0"/>
              <a:t>   πορτοκαλάδα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21481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928662" y="3357562"/>
            <a:ext cx="200026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4929190" y="453897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5143504" y="457200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=15gr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714348" y="5929330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 15</a:t>
            </a:r>
            <a:r>
              <a:rPr lang="en-US" dirty="0" err="1" smtClean="0"/>
              <a:t>gr</a:t>
            </a:r>
            <a:r>
              <a:rPr lang="el-GR" dirty="0" smtClean="0"/>
              <a:t>        ζάχαρη περιέχονται σε 150</a:t>
            </a:r>
            <a:r>
              <a:rPr lang="en-US" dirty="0" smtClean="0"/>
              <a:t>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πορτοκαλάδα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44" y="2500306"/>
            <a:ext cx="10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Α)</a:t>
            </a:r>
            <a:endParaRPr lang="en-US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2643174" y="4610409"/>
            <a:ext cx="42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928894" y="461040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321464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15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endParaRPr lang="en-US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3214646" y="485776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214646" y="49291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57190" y="4681847"/>
            <a:ext cx="42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642910" y="468184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785786" y="450057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0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1</a:t>
            </a:r>
            <a:r>
              <a:rPr lang="en-US" dirty="0" smtClean="0"/>
              <a:t>5</a:t>
            </a:r>
            <a:r>
              <a:rPr lang="el-GR" dirty="0" smtClean="0"/>
              <a:t>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928662" y="4929198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000100" y="48577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2000232" y="46434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4143372" y="457200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5" grpId="0"/>
      <p:bldP spid="36" grpId="0"/>
      <p:bldP spid="37" grpId="0"/>
      <p:bldP spid="41" grpId="0"/>
      <p:bldP spid="42" grpId="0"/>
      <p:bldP spid="43" grpId="0"/>
      <p:bldP spid="47" grpId="0"/>
      <p:bldP spid="38" grpId="0"/>
      <p:bldP spid="39" grpId="0"/>
      <p:bldP spid="40" grpId="0"/>
      <p:bldP spid="46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500298" y="1857364"/>
            <a:ext cx="45005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Μονάδες μέτρησης της μάζας:</a:t>
            </a:r>
          </a:p>
          <a:p>
            <a:endParaRPr lang="el-GR" sz="2800" dirty="0" smtClean="0"/>
          </a:p>
          <a:p>
            <a:r>
              <a:rPr lang="el-GR" sz="2800" u="sng" dirty="0" smtClean="0"/>
              <a:t> </a:t>
            </a:r>
            <a:r>
              <a:rPr lang="en-US" sz="2800" u="sng" dirty="0" smtClean="0"/>
              <a:t>kg   , </a:t>
            </a:r>
            <a:r>
              <a:rPr lang="en-US" sz="2800" u="sng" dirty="0" err="1" smtClean="0"/>
              <a:t>kgr</a:t>
            </a:r>
            <a:r>
              <a:rPr lang="en-US" sz="2800" u="sng" dirty="0" smtClean="0"/>
              <a:t>    =  </a:t>
            </a:r>
            <a:r>
              <a:rPr lang="el-GR" sz="2800" u="sng" dirty="0" smtClean="0"/>
              <a:t>κιλά</a:t>
            </a:r>
          </a:p>
          <a:p>
            <a:endParaRPr lang="el-GR" sz="2800" u="sng" dirty="0" smtClean="0"/>
          </a:p>
          <a:p>
            <a:r>
              <a:rPr lang="en-US" sz="2800" u="sng" dirty="0" smtClean="0"/>
              <a:t>g     </a:t>
            </a:r>
            <a:r>
              <a:rPr lang="en-US" sz="2800" u="sng" dirty="0" err="1" smtClean="0"/>
              <a:t>gr</a:t>
            </a:r>
            <a:r>
              <a:rPr lang="en-US" sz="2800" u="sng" dirty="0" smtClean="0"/>
              <a:t>    =</a:t>
            </a:r>
            <a:r>
              <a:rPr lang="el-GR" sz="2800" u="sng" dirty="0" smtClean="0"/>
              <a:t>    γραμμάρια</a:t>
            </a:r>
            <a:r>
              <a:rPr lang="en-US" sz="2800" u="sng" dirty="0" smtClean="0"/>
              <a:t>        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ΜΑΖΑ</a:t>
            </a:r>
            <a:endParaRPr lang="en-U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8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071802" y="42860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57158" y="2214554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15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 σε             250</a:t>
            </a:r>
            <a:r>
              <a:rPr lang="en-US" sz="2000" dirty="0" smtClean="0"/>
              <a:t> </a:t>
            </a:r>
            <a:r>
              <a:rPr lang="en-US" sz="2000" dirty="0" err="1" smtClean="0"/>
              <a:t>gr</a:t>
            </a:r>
            <a:r>
              <a:rPr lang="en-US" sz="2000" dirty="0" smtClean="0"/>
              <a:t>    </a:t>
            </a:r>
            <a:r>
              <a:rPr lang="el-GR" sz="2000" dirty="0" smtClean="0"/>
              <a:t>πορτοκαλάδα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2791422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  100 </a:t>
            </a:r>
            <a:r>
              <a:rPr lang="en-US" sz="2000" dirty="0" err="1" smtClean="0"/>
              <a:t>gr</a:t>
            </a:r>
            <a:r>
              <a:rPr lang="en-US" sz="2000" dirty="0" smtClean="0"/>
              <a:t> </a:t>
            </a:r>
            <a:r>
              <a:rPr lang="el-GR" sz="2000" dirty="0" smtClean="0"/>
              <a:t>   πορτοκαλάδα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362926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928662" y="2505670"/>
            <a:ext cx="278608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00562" y="550070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6%  </a:t>
            </a:r>
            <a:r>
              <a:rPr lang="en-US" dirty="0" smtClean="0"/>
              <a:t>w/w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000108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Β) </a:t>
            </a:r>
            <a:r>
              <a:rPr lang="el-GR" dirty="0" smtClean="0"/>
              <a:t>Η ποσότητα της ζάχαρης θα είναι πάντα 15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και μετά την προσθήκη νερού στην πορτοκαλάδα.</a:t>
            </a:r>
            <a:r>
              <a:rPr lang="en-US" dirty="0" smtClean="0"/>
              <a:t> </a:t>
            </a:r>
            <a:r>
              <a:rPr lang="el-GR" dirty="0" smtClean="0"/>
              <a:t> Έτσι τα 250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πορτοκαλάδας θα περιέχουν 15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ζάχαρη.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1" name="40 - TextBox"/>
          <p:cNvSpPr txBox="1"/>
          <p:nvPr/>
        </p:nvSpPr>
        <p:spPr>
          <a:xfrm>
            <a:off x="2428892" y="4038905"/>
            <a:ext cx="42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038905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3000364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15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endParaRPr lang="en-US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3000364" y="428625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000364" y="435769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</a:t>
            </a:r>
            <a:endParaRPr lang="en-US" baseline="30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000496" y="571480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3071802" y="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44" name="43 - TextBox"/>
          <p:cNvSpPr txBox="1"/>
          <p:nvPr/>
        </p:nvSpPr>
        <p:spPr>
          <a:xfrm>
            <a:off x="142844" y="4071942"/>
            <a:ext cx="42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0034" y="407194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714348" y="385762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1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endParaRPr lang="en-US" baseline="30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857224" y="428625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928662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</a:t>
            </a:r>
            <a:endParaRPr lang="en-US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1928794" y="40005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3786182" y="40005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4429124" y="400050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4" name="53 - TextBox"/>
          <p:cNvSpPr txBox="1"/>
          <p:nvPr/>
        </p:nvSpPr>
        <p:spPr>
          <a:xfrm>
            <a:off x="4714876" y="400050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 6</a:t>
            </a:r>
            <a:endParaRPr lang="en-US" sz="2400" baseline="30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142844" y="5572140"/>
            <a:ext cx="4118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Άρα η καινούρια περιεκτικότητα θα είναι: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41" grpId="0"/>
      <p:bldP spid="42" grpId="0"/>
      <p:bldP spid="43" grpId="0"/>
      <p:bldP spid="47" grpId="0"/>
      <p:bldP spid="44" grpId="0"/>
      <p:bldP spid="46" grpId="0"/>
      <p:bldP spid="48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57818" cy="42862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Μέθοδος των τριών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3" y="4071942"/>
            <a:ext cx="3929057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1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φτιάξω </a:t>
            </a:r>
            <a:r>
              <a:rPr lang="el-GR" sz="2400" u="sng" dirty="0" smtClean="0"/>
              <a:t>2</a:t>
            </a:r>
            <a:r>
              <a:rPr lang="en-US" sz="2400" u="sng" dirty="0" smtClean="0"/>
              <a:t>kg </a:t>
            </a:r>
            <a:r>
              <a:rPr lang="el-GR" sz="2400" u="sng" dirty="0" smtClean="0"/>
              <a:t>κέικ, χρειάζομαι 4 αυγά</a:t>
            </a:r>
            <a:r>
              <a:rPr lang="el-GR" sz="2400" dirty="0" smtClean="0"/>
              <a:t>. Πόσα κιλά κέικ θα φτιάξω με 15 αυγά;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kg  </a:t>
            </a:r>
            <a:r>
              <a:rPr lang="el-GR" sz="2800" dirty="0" smtClean="0"/>
              <a:t>  κέικ   με   4   αυγά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Χ        κέικ   με   15   αυγά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5715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642910" y="2786058"/>
            <a:ext cx="214314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1643042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15</a:t>
            </a:r>
            <a:endParaRPr lang="en-US" baseline="30000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1714480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85918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642910" y="621508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1000100" y="62150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1285852" y="628652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7,5 kg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71472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1714480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endParaRPr lang="en-US" baseline="30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1714480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1785918" y="53578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5" grpId="0"/>
      <p:bldP spid="16" grpId="0"/>
      <p:bldP spid="19" grpId="0"/>
      <p:bldP spid="31" grpId="0"/>
      <p:bldP spid="35" grpId="0"/>
      <p:bldP spid="36" grpId="0"/>
      <p:bldP spid="37" grpId="0"/>
      <p:bldP spid="32" grpId="0"/>
      <p:bldP spid="38" grpId="0"/>
      <p:bldP spid="39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57818" cy="42862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l-GR" sz="2800" b="1" dirty="0" smtClean="0">
                <a:solidFill>
                  <a:srgbClr val="FF0000"/>
                </a:solidFill>
              </a:rPr>
              <a:t>Μέθοδος των τριών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</a:t>
            </a:r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φτιάξω </a:t>
            </a:r>
            <a:r>
              <a:rPr lang="en-US" sz="2400" u="sng" dirty="0" smtClean="0"/>
              <a:t>20 </a:t>
            </a:r>
            <a:r>
              <a:rPr lang="el-GR" sz="2400" u="sng" dirty="0" smtClean="0"/>
              <a:t>κουλουράκια,   χρειάζομαι 1</a:t>
            </a:r>
            <a:r>
              <a:rPr lang="en-US" sz="2400" u="sng" dirty="0" smtClean="0"/>
              <a:t>kg </a:t>
            </a:r>
            <a:r>
              <a:rPr lang="el-GR" sz="2400" u="sng" dirty="0" smtClean="0"/>
              <a:t> αλεύρι</a:t>
            </a:r>
            <a:r>
              <a:rPr lang="el-GR" sz="2400" dirty="0" smtClean="0"/>
              <a:t>. Πόσα κιλά αλεύρι θέλω για να  φτιάξω με 86 κουλουράκια;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20 κουλουράκια    με   </a:t>
            </a:r>
            <a:r>
              <a:rPr lang="en-US" sz="2800" dirty="0" smtClean="0"/>
              <a:t>1kg  </a:t>
            </a:r>
            <a:r>
              <a:rPr lang="el-GR" sz="2800" dirty="0" smtClean="0"/>
              <a:t>αλεύρι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86  κουλουράκια     με   </a:t>
            </a:r>
            <a:r>
              <a:rPr lang="en-US" sz="2800" dirty="0" smtClean="0"/>
              <a:t>x</a:t>
            </a:r>
            <a:r>
              <a:rPr lang="el-GR" sz="2800" dirty="0" smtClean="0"/>
              <a:t>      αλεύρι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flipV="1">
            <a:off x="857224" y="2857496"/>
            <a:ext cx="314327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714480" y="607220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000232" y="607220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285984" y="614364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,</a:t>
            </a:r>
            <a:r>
              <a:rPr lang="el-GR" dirty="0" smtClean="0"/>
              <a:t>3</a:t>
            </a:r>
            <a:r>
              <a:rPr lang="en-US" dirty="0" smtClean="0"/>
              <a:t> kg</a:t>
            </a:r>
            <a:r>
              <a:rPr lang="el-GR" dirty="0" smtClean="0"/>
              <a:t>     αλεύρι</a:t>
            </a:r>
            <a:endParaRPr lang="en-US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0139" y="4357694"/>
            <a:ext cx="3843861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49 - TextBox"/>
          <p:cNvSpPr txBox="1"/>
          <p:nvPr/>
        </p:nvSpPr>
        <p:spPr>
          <a:xfrm>
            <a:off x="785786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428728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86</a:t>
            </a:r>
            <a:endParaRPr lang="en-US" baseline="30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500166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1571604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20</a:t>
            </a:r>
            <a:endParaRPr lang="en-US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785786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9" name="58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500166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86</a:t>
            </a:r>
            <a:endParaRPr lang="en-US" baseline="300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1500166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571604" y="53578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20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5" grpId="0"/>
      <p:bldP spid="36" grpId="0"/>
      <p:bldP spid="37" grpId="0"/>
      <p:bldP spid="50" grpId="0"/>
      <p:bldP spid="51" grpId="0"/>
      <p:bldP spid="52" grpId="0"/>
      <p:bldP spid="54" grpId="0"/>
      <p:bldP spid="58" grpId="0"/>
      <p:bldP spid="59" grpId="0"/>
      <p:bldP spid="60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428596" y="3000372"/>
            <a:ext cx="82153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  Όταν σε ασκήσεις μου </a:t>
            </a:r>
            <a:r>
              <a:rPr lang="el-GR" sz="2400" b="1" u="sng" dirty="0" smtClean="0">
                <a:solidFill>
                  <a:srgbClr val="FF0000"/>
                </a:solidFill>
              </a:rPr>
              <a:t>ζητείτε να βρω περιεκτικότητα του διαλύματος </a:t>
            </a:r>
            <a:r>
              <a:rPr lang="el-GR" sz="2400" dirty="0" smtClean="0"/>
              <a:t>, στα εκατό βάρος προς βάρος (  = %</a:t>
            </a:r>
            <a:r>
              <a:rPr lang="en-US" sz="2400" dirty="0" smtClean="0"/>
              <a:t>w/w/) ……</a:t>
            </a:r>
            <a:r>
              <a:rPr lang="el-GR" sz="2400" dirty="0" smtClean="0"/>
              <a:t> </a:t>
            </a:r>
          </a:p>
          <a:p>
            <a:endParaRPr lang="el-GR" sz="2400" dirty="0" smtClean="0"/>
          </a:p>
          <a:p>
            <a:r>
              <a:rPr lang="el-GR" sz="2400" dirty="0" smtClean="0"/>
              <a:t>Σημαίνει ότι </a:t>
            </a:r>
            <a:r>
              <a:rPr lang="el-GR" sz="2400" u="sng" smtClean="0"/>
              <a:t>πρέπει να </a:t>
            </a:r>
            <a:r>
              <a:rPr lang="el-GR" sz="2400" u="sng" dirty="0" smtClean="0"/>
              <a:t>βρω πόσα γραμμάρια διαλυμένης ουσίας (π.χ. αλάτι ) υπάρχουν μέσα σε 100</a:t>
            </a:r>
            <a:r>
              <a:rPr lang="en-US" sz="2400" u="sng" dirty="0" err="1" smtClean="0"/>
              <a:t>gr</a:t>
            </a:r>
            <a:r>
              <a:rPr lang="en-US" sz="2400" u="sng" dirty="0" smtClean="0"/>
              <a:t> </a:t>
            </a:r>
            <a:r>
              <a:rPr lang="el-GR" sz="2400" u="sng" dirty="0" smtClean="0"/>
              <a:t>διαλύματος (π.χ. αλατόνερο)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3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Διάλυμα ζάχαρης (</a:t>
            </a:r>
            <a:r>
              <a:rPr lang="el-GR" sz="2400" dirty="0" err="1" smtClean="0"/>
              <a:t>ζαχαρόνερο</a:t>
            </a:r>
            <a:r>
              <a:rPr lang="el-GR" sz="2400" dirty="0" smtClean="0"/>
              <a:t>) έχει περιεκτικότητα 2% </a:t>
            </a:r>
            <a:r>
              <a:rPr lang="en-US" sz="2400" dirty="0" smtClean="0"/>
              <a:t>w/w </a:t>
            </a:r>
            <a:r>
              <a:rPr lang="el-GR" sz="2400" dirty="0" smtClean="0"/>
              <a:t>σε ζάχαρη. Πόση ζάχαρη περιέχεται σε 530 </a:t>
            </a:r>
            <a:r>
              <a:rPr lang="en-US" sz="2400" dirty="0" err="1" smtClean="0"/>
              <a:t>gr</a:t>
            </a:r>
            <a:r>
              <a:rPr lang="en-US" sz="2400" dirty="0" smtClean="0"/>
              <a:t> </a:t>
            </a:r>
            <a:r>
              <a:rPr lang="el-GR" sz="2400" dirty="0" smtClean="0"/>
              <a:t>διάλυμα;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err="1" smtClean="0"/>
              <a:t>gr</a:t>
            </a:r>
            <a:r>
              <a:rPr lang="el-GR" sz="2800" dirty="0" smtClean="0"/>
              <a:t> ζάχαρη     σε           </a:t>
            </a:r>
            <a:r>
              <a:rPr lang="en-US" sz="2800" dirty="0" smtClean="0"/>
              <a:t>1</a:t>
            </a:r>
            <a:r>
              <a:rPr lang="el-GR" sz="2800" dirty="0" smtClean="0"/>
              <a:t>00</a:t>
            </a:r>
            <a:r>
              <a:rPr lang="en-US" sz="2800" dirty="0" err="1" smtClean="0"/>
              <a:t>gr</a:t>
            </a:r>
            <a:r>
              <a:rPr lang="en-US" sz="2800" dirty="0" smtClean="0"/>
              <a:t>  </a:t>
            </a:r>
            <a:r>
              <a:rPr lang="el-GR" sz="2800" dirty="0" smtClean="0"/>
              <a:t>ζαχαρόνερο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 </a:t>
            </a:r>
            <a:r>
              <a:rPr lang="en-US" sz="2800" dirty="0" smtClean="0"/>
              <a:t>x</a:t>
            </a:r>
            <a:r>
              <a:rPr lang="el-GR" sz="2800" dirty="0" smtClean="0"/>
              <a:t>   </a:t>
            </a:r>
            <a:r>
              <a:rPr lang="en-US" sz="2800" dirty="0" err="1" smtClean="0"/>
              <a:t>gr</a:t>
            </a:r>
            <a:r>
              <a:rPr lang="en-US" sz="2800" dirty="0" smtClean="0"/>
              <a:t> </a:t>
            </a:r>
            <a:r>
              <a:rPr lang="el-GR" sz="2800" dirty="0" smtClean="0"/>
              <a:t>ζάχαρη        σε         530</a:t>
            </a:r>
            <a:r>
              <a:rPr lang="en-US" sz="2800" dirty="0" err="1" smtClean="0"/>
              <a:t>gr</a:t>
            </a:r>
            <a:r>
              <a:rPr lang="el-GR" sz="2800" dirty="0" smtClean="0"/>
              <a:t>  ζαχαρόνερο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857224" y="2786058"/>
            <a:ext cx="314327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642910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1500166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530</a:t>
            </a:r>
            <a:endParaRPr lang="en-US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571604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1643042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42910" y="621508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00100" y="62150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285852" y="628652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10,60</a:t>
            </a:r>
            <a:r>
              <a:rPr lang="en-US" dirty="0" smtClean="0"/>
              <a:t>g</a:t>
            </a:r>
            <a:endParaRPr lang="en-US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85786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5" name="44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428728" y="500063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1060</a:t>
            </a:r>
            <a:endParaRPr lang="en-US" baseline="30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1571604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500166" y="53578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8" grpId="0"/>
      <p:bldP spid="32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5429256" y="457200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=&gt;</a:t>
            </a:r>
            <a:endParaRPr lang="el-GR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500034" y="28572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52" name="51 - Επεξήγηση με σύννεφο"/>
          <p:cNvSpPr/>
          <p:nvPr/>
        </p:nvSpPr>
        <p:spPr>
          <a:xfrm>
            <a:off x="-32" y="142852"/>
            <a:ext cx="2000264" cy="1143008"/>
          </a:xfrm>
          <a:prstGeom prst="cloudCallout">
            <a:avLst>
              <a:gd name="adj1" fmla="val 74995"/>
              <a:gd name="adj2" fmla="val 6765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52 - TextBox"/>
          <p:cNvSpPr txBox="1"/>
          <p:nvPr/>
        </p:nvSpPr>
        <p:spPr>
          <a:xfrm>
            <a:off x="2571736" y="1214422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Αυτό το σύμβολο ονομάζεται </a:t>
            </a:r>
            <a:r>
              <a:rPr lang="el-GR" b="1" spc="600" dirty="0" smtClean="0"/>
              <a:t>συνεπάγεται</a:t>
            </a:r>
            <a:endParaRPr lang="el-GR" b="1" spc="600" dirty="0"/>
          </a:p>
        </p:txBody>
      </p:sp>
      <p:sp>
        <p:nvSpPr>
          <p:cNvPr id="54" name="53 - TextBox"/>
          <p:cNvSpPr txBox="1"/>
          <p:nvPr/>
        </p:nvSpPr>
        <p:spPr>
          <a:xfrm>
            <a:off x="785786" y="271462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το σύμβολο  του </a:t>
            </a:r>
            <a:r>
              <a:rPr lang="el-GR" b="1" spc="600" dirty="0" smtClean="0"/>
              <a:t>συνεπάγεται  =&gt; το βάζουμε ανάμεσα σε δυο εξισώσεις, </a:t>
            </a:r>
            <a:endParaRPr lang="el-GR" b="1" spc="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857620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14810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572000" y="442913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15</a:t>
            </a:r>
            <a:endParaRPr lang="en-US" baseline="30000" dirty="0"/>
          </a:p>
        </p:txBody>
      </p:sp>
      <p:cxnSp>
        <p:nvCxnSpPr>
          <p:cNvPr id="41" name="40 - Ευθεία γραμμή σύνδεσης"/>
          <p:cNvCxnSpPr/>
          <p:nvPr/>
        </p:nvCxnSpPr>
        <p:spPr>
          <a:xfrm>
            <a:off x="4643438" y="485776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4714876" y="48577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428596" y="400050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44" name="43 - TextBox"/>
          <p:cNvSpPr txBox="1"/>
          <p:nvPr/>
        </p:nvSpPr>
        <p:spPr>
          <a:xfrm>
            <a:off x="6072198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5" name="44 - TextBox"/>
          <p:cNvSpPr txBox="1"/>
          <p:nvPr/>
        </p:nvSpPr>
        <p:spPr>
          <a:xfrm>
            <a:off x="6429388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6786578" y="442913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endParaRPr lang="en-US" baseline="30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858016" y="485776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6929454" y="48577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 animBg="1"/>
      <p:bldP spid="53" grpId="0"/>
      <p:bldP spid="54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42860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4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500</a:t>
            </a:r>
            <a:r>
              <a:rPr lang="en-US" sz="2400" dirty="0" err="1" smtClean="0"/>
              <a:t>gr</a:t>
            </a:r>
            <a:r>
              <a:rPr lang="en-US" sz="2400" dirty="0" smtClean="0"/>
              <a:t> </a:t>
            </a:r>
            <a:r>
              <a:rPr lang="el-GR" sz="2400" dirty="0" smtClean="0"/>
              <a:t>αλατόνερο, περιέχονται 25</a:t>
            </a:r>
            <a:r>
              <a:rPr lang="en-US" sz="2400" dirty="0" err="1" smtClean="0"/>
              <a:t>gr</a:t>
            </a:r>
            <a:r>
              <a:rPr lang="en-US" sz="2400" dirty="0" smtClean="0"/>
              <a:t>  </a:t>
            </a:r>
            <a:r>
              <a:rPr lang="el-GR" sz="2400" dirty="0" smtClean="0"/>
              <a:t>αλάτι. Πόση είναι η περιεκτικότητα  % </a:t>
            </a:r>
            <a:r>
              <a:rPr lang="en-US" sz="2400" dirty="0" smtClean="0"/>
              <a:t>w/w </a:t>
            </a:r>
            <a:r>
              <a:rPr lang="el-GR" sz="2400" dirty="0" smtClean="0"/>
              <a:t>σε αλάτι;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25</a:t>
            </a:r>
            <a:r>
              <a:rPr lang="en-US" sz="2800" dirty="0" err="1" smtClean="0"/>
              <a:t>gr</a:t>
            </a:r>
            <a:r>
              <a:rPr lang="en-US" sz="2800" dirty="0" smtClean="0"/>
              <a:t>  </a:t>
            </a:r>
            <a:r>
              <a:rPr lang="el-GR" sz="2800" dirty="0" smtClean="0"/>
              <a:t>αλάτι      σε           500</a:t>
            </a:r>
            <a:r>
              <a:rPr lang="en-US" sz="2800" dirty="0" err="1" smtClean="0"/>
              <a:t>gr</a:t>
            </a:r>
            <a:r>
              <a:rPr lang="en-US" sz="2800" dirty="0" smtClean="0"/>
              <a:t>   </a:t>
            </a:r>
            <a:r>
              <a:rPr lang="el-GR" sz="2800" dirty="0" smtClean="0"/>
              <a:t>αλατόνερο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 </a:t>
            </a:r>
            <a:r>
              <a:rPr lang="en-US" sz="2800" dirty="0" smtClean="0"/>
              <a:t>x</a:t>
            </a:r>
            <a:r>
              <a:rPr lang="el-GR" sz="2800" dirty="0" smtClean="0"/>
              <a:t>   </a:t>
            </a:r>
            <a:r>
              <a:rPr lang="en-US" sz="2800" dirty="0" err="1" smtClean="0"/>
              <a:t>gr</a:t>
            </a:r>
            <a:r>
              <a:rPr lang="en-US" sz="2800" dirty="0" smtClean="0"/>
              <a:t>  </a:t>
            </a:r>
            <a:r>
              <a:rPr lang="el-GR" sz="2800" dirty="0" smtClean="0"/>
              <a:t>αλάτι      σε         100 </a:t>
            </a:r>
            <a:r>
              <a:rPr lang="en-US" sz="2800" dirty="0" err="1" smtClean="0"/>
              <a:t>gr</a:t>
            </a:r>
            <a:r>
              <a:rPr lang="en-US" sz="2800" dirty="0" smtClean="0"/>
              <a:t> </a:t>
            </a:r>
            <a:r>
              <a:rPr lang="el-GR" sz="2800" dirty="0" smtClean="0"/>
              <a:t>αλατόνερο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857224" y="2786058"/>
            <a:ext cx="314327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1472" y="607220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857224" y="607220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1142976" y="6105243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 </a:t>
            </a:r>
            <a:r>
              <a:rPr lang="en-US" dirty="0" err="1" smtClean="0"/>
              <a:t>gr</a:t>
            </a:r>
            <a:endParaRPr lang="en-US" baseline="30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6072206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 </a:t>
            </a:r>
            <a:r>
              <a:rPr lang="el-GR" sz="2800" dirty="0" smtClean="0"/>
              <a:t> </a:t>
            </a:r>
            <a:r>
              <a:rPr lang="en-US" sz="2800" dirty="0" smtClean="0"/>
              <a:t>%w / w</a:t>
            </a:r>
            <a:endParaRPr lang="en-US" sz="2800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1071538" y="392906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1357290" y="378619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100</a:t>
            </a:r>
            <a:endParaRPr lang="en-US" baseline="30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1428728" y="421481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1500166" y="42148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500</a:t>
            </a:r>
            <a:endParaRPr lang="en-US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714348" y="507207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1428728" y="500063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2500</a:t>
            </a:r>
            <a:endParaRPr lang="en-US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1571604" y="5357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500166" y="53578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500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5" grpId="0"/>
      <p:bldP spid="36" grpId="0"/>
      <p:bldP spid="37" grpId="0"/>
      <p:bldP spid="28" grpId="0"/>
      <p:bldP spid="32" grpId="0"/>
      <p:bldP spid="38" grpId="0"/>
      <p:bldP spid="39" grpId="0"/>
      <p:bldP spid="41" grpId="0"/>
      <p:bldP spid="42" grpId="0"/>
      <p:bldP spid="43" grpId="0"/>
      <p:bldP spid="44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071670" y="21429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Άσκηση 5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8579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Φτιάξαμε διάλυμα αλατιού  αναμειγνύοντας (= ανακατεύοντας) 4</a:t>
            </a:r>
            <a:r>
              <a:rPr lang="en-US" sz="2400" dirty="0" smtClean="0"/>
              <a:t>g  </a:t>
            </a:r>
            <a:r>
              <a:rPr lang="el-GR" sz="2400" dirty="0" smtClean="0"/>
              <a:t>αλάτι , μαζί με 26</a:t>
            </a:r>
            <a:r>
              <a:rPr lang="en-US" sz="2400" dirty="0" smtClean="0"/>
              <a:t>g </a:t>
            </a:r>
            <a:r>
              <a:rPr lang="el-GR" sz="2400" dirty="0" smtClean="0"/>
              <a:t>νερό (διαλύτης). Πόση είναι η περιεκτικότητα  βάρος προς βάρος ( %</a:t>
            </a:r>
            <a:r>
              <a:rPr lang="en-US" sz="2400" dirty="0" smtClean="0"/>
              <a:t>w/w)</a:t>
            </a:r>
            <a:r>
              <a:rPr lang="el-GR" sz="2400" dirty="0" smtClean="0"/>
              <a:t>σε </a:t>
            </a:r>
            <a:r>
              <a:rPr lang="en-US" sz="2400" dirty="0" smtClean="0"/>
              <a:t> </a:t>
            </a:r>
            <a:r>
              <a:rPr lang="el-GR" sz="2400" dirty="0" smtClean="0"/>
              <a:t>αλάτι του διαλύματος;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214282" y="3429000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4</a:t>
            </a:r>
            <a:r>
              <a:rPr lang="en-US" sz="2000" dirty="0" smtClean="0"/>
              <a:t>g   </a:t>
            </a:r>
            <a:r>
              <a:rPr lang="el-GR" sz="2000" dirty="0" smtClean="0"/>
              <a:t>αλάτι         σε           3</a:t>
            </a:r>
            <a:r>
              <a:rPr lang="en-US" sz="2000" dirty="0" smtClean="0"/>
              <a:t>0 g  </a:t>
            </a:r>
            <a:r>
              <a:rPr lang="el-GR" sz="2000" dirty="0" smtClean="0"/>
              <a:t>αλατόνερο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14314" y="4000480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smtClean="0"/>
              <a:t>g</a:t>
            </a:r>
            <a:r>
              <a:rPr lang="el-GR" sz="2000" dirty="0" smtClean="0"/>
              <a:t>  αλάτι         σε         100 </a:t>
            </a:r>
            <a:r>
              <a:rPr lang="en-US" sz="2000" dirty="0" smtClean="0"/>
              <a:t>g  </a:t>
            </a:r>
            <a:r>
              <a:rPr lang="el-GR" sz="2000" dirty="0" smtClean="0"/>
              <a:t>   αλατόνερο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571984"/>
            <a:ext cx="70723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357158" y="3714752"/>
            <a:ext cx="264320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4857752" y="536319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5143504" y="536319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5429256" y="5396227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13,3</a:t>
            </a:r>
            <a:r>
              <a:rPr lang="en-US" dirty="0" smtClean="0"/>
              <a:t>g</a:t>
            </a:r>
            <a:endParaRPr lang="en-US" baseline="30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5286380" y="628652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   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,</a:t>
            </a:r>
            <a:r>
              <a:rPr lang="el-GR" dirty="0" smtClean="0"/>
              <a:t>3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% w /v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214282" y="2571744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Η μάζα όλου του διαλύματος αλατόνερου </a:t>
            </a:r>
            <a:r>
              <a:rPr lang="el-GR" dirty="0" smtClean="0"/>
              <a:t>θα είναι: 4</a:t>
            </a:r>
            <a:r>
              <a:rPr lang="en-US" dirty="0" smtClean="0"/>
              <a:t>g</a:t>
            </a:r>
            <a:r>
              <a:rPr lang="el-GR" dirty="0" smtClean="0"/>
              <a:t>  αλάτι και 26</a:t>
            </a:r>
            <a:r>
              <a:rPr lang="en-US" dirty="0" smtClean="0"/>
              <a:t>g  </a:t>
            </a:r>
            <a:r>
              <a:rPr lang="el-GR" dirty="0" smtClean="0"/>
              <a:t>νερό , που κάνει </a:t>
            </a:r>
            <a:r>
              <a:rPr lang="el-GR" u="sng" dirty="0" smtClean="0"/>
              <a:t>30</a:t>
            </a:r>
            <a:r>
              <a:rPr lang="en-US" u="sng" dirty="0" smtClean="0"/>
              <a:t> g</a:t>
            </a:r>
            <a:r>
              <a:rPr lang="el-GR" u="sng" dirty="0" smtClean="0"/>
              <a:t> αλατόνερου</a:t>
            </a:r>
            <a:r>
              <a:rPr lang="en-US" u="sng" dirty="0" smtClean="0"/>
              <a:t>.</a:t>
            </a:r>
            <a:r>
              <a:rPr lang="en-US" dirty="0" smtClean="0"/>
              <a:t>  </a:t>
            </a:r>
            <a:r>
              <a:rPr lang="el-GR" dirty="0" smtClean="0"/>
              <a:t>Άρα η </a:t>
            </a:r>
            <a:r>
              <a:rPr lang="el-GR" u="sng" dirty="0" smtClean="0"/>
              <a:t>γνωστή αναλογία είναι 4</a:t>
            </a:r>
            <a:r>
              <a:rPr lang="en-US" u="sng" dirty="0" smtClean="0"/>
              <a:t>g </a:t>
            </a:r>
            <a:r>
              <a:rPr lang="el-GR" u="sng" dirty="0" smtClean="0"/>
              <a:t>αλάτι σε 30</a:t>
            </a:r>
            <a:r>
              <a:rPr lang="en-US" u="sng" dirty="0" smtClean="0"/>
              <a:t> g</a:t>
            </a:r>
            <a:r>
              <a:rPr lang="el-GR" u="sng" dirty="0" smtClean="0"/>
              <a:t> αλατόνερο</a:t>
            </a:r>
            <a:r>
              <a:rPr lang="el-GR" dirty="0" smtClean="0"/>
              <a:t>.</a:t>
            </a:r>
            <a:endParaRPr lang="en-US" u="sng" dirty="0"/>
          </a:p>
        </p:txBody>
      </p:sp>
      <p:sp>
        <p:nvSpPr>
          <p:cNvPr id="38" name="37 - TextBox"/>
          <p:cNvSpPr txBox="1"/>
          <p:nvPr/>
        </p:nvSpPr>
        <p:spPr>
          <a:xfrm>
            <a:off x="2714612" y="5357826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3428992" y="52742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400</a:t>
            </a:r>
            <a:endParaRPr lang="en-US" baseline="30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3428992" y="563143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428992" y="570287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endParaRPr lang="en-US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4286248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  <p:sp>
        <p:nvSpPr>
          <p:cNvPr id="43" name="42 - TextBox"/>
          <p:cNvSpPr txBox="1"/>
          <p:nvPr/>
        </p:nvSpPr>
        <p:spPr>
          <a:xfrm>
            <a:off x="357158" y="5357826"/>
            <a:ext cx="571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14380" y="535782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5" name="44 - TextBox"/>
          <p:cNvSpPr txBox="1"/>
          <p:nvPr/>
        </p:nvSpPr>
        <p:spPr>
          <a:xfrm>
            <a:off x="1000100" y="528638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100</a:t>
            </a:r>
            <a:endParaRPr lang="en-US" baseline="30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071538" y="564357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1071538" y="56435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300</a:t>
            </a:r>
            <a:endParaRPr lang="en-US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2143108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5" grpId="0"/>
      <p:bldP spid="36" grpId="0"/>
      <p:bldP spid="37" grpId="0"/>
      <p:bldP spid="28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</TotalTime>
  <Words>1158</Words>
  <PresentationFormat>Προβολή στην οθόνη (4:3)</PresentationFormat>
  <Paragraphs>229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 του Office</vt:lpstr>
      <vt:lpstr>Διαφάνεια 1</vt:lpstr>
      <vt:lpstr>Διαφάνεια 2</vt:lpstr>
      <vt:lpstr>Μέθοδος των τριών</vt:lpstr>
      <vt:lpstr> Μέθοδος των τριών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523</cp:revision>
  <dcterms:created xsi:type="dcterms:W3CDTF">2020-03-28T09:35:19Z</dcterms:created>
  <dcterms:modified xsi:type="dcterms:W3CDTF">2024-10-22T05:54:50Z</dcterms:modified>
</cp:coreProperties>
</file>