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4" r:id="rId3"/>
    <p:sldId id="336" r:id="rId4"/>
    <p:sldId id="339" r:id="rId5"/>
    <p:sldId id="340" r:id="rId6"/>
    <p:sldId id="337" r:id="rId7"/>
    <p:sldId id="338" r:id="rId8"/>
    <p:sldId id="341" r:id="rId9"/>
    <p:sldId id="342" r:id="rId10"/>
    <p:sldId id="345" r:id="rId11"/>
    <p:sldId id="344" r:id="rId12"/>
    <p:sldId id="343" r:id="rId13"/>
    <p:sldId id="346" r:id="rId14"/>
    <p:sldId id="347" r:id="rId15"/>
    <p:sldId id="348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24" autoAdjust="0"/>
  </p:normalViewPr>
  <p:slideViewPr>
    <p:cSldViewPr>
      <p:cViewPr>
        <p:scale>
          <a:sx n="71" d="100"/>
          <a:sy n="71" d="100"/>
        </p:scale>
        <p:origin x="-1786" y="-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3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0" y="785794"/>
            <a:ext cx="8501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Η </a:t>
            </a:r>
            <a:r>
              <a:rPr lang="el-GR" sz="2800" u="sng" dirty="0" smtClean="0"/>
              <a:t>μάζα</a:t>
            </a:r>
            <a:r>
              <a:rPr lang="el-GR" sz="2800" dirty="0" smtClean="0"/>
              <a:t> ενός υλικού σώματος είναι ένας </a:t>
            </a:r>
            <a:r>
              <a:rPr lang="el-GR" sz="2800" u="sng" dirty="0" smtClean="0"/>
              <a:t>αριθμός</a:t>
            </a:r>
            <a:r>
              <a:rPr lang="el-GR" sz="2800" dirty="0" smtClean="0"/>
              <a:t> που δείχνει από </a:t>
            </a:r>
            <a:r>
              <a:rPr lang="el-GR" sz="2800" u="sng" dirty="0" smtClean="0"/>
              <a:t>πόση ύλη αποτελείται το σώμα.</a:t>
            </a:r>
            <a:endParaRPr lang="en-US" sz="2800" u="sng" dirty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ΜΑΖΑ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428596" y="2571744"/>
            <a:ext cx="30718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 smtClean="0"/>
              <a:t>Παράδειγμα</a:t>
            </a:r>
            <a:r>
              <a:rPr lang="el-GR" sz="2800" dirty="0" smtClean="0"/>
              <a:t> η μάζα της </a:t>
            </a:r>
            <a:r>
              <a:rPr lang="el-GR" sz="2800" u="sng" dirty="0" smtClean="0"/>
              <a:t>γης</a:t>
            </a:r>
            <a:r>
              <a:rPr lang="el-GR" sz="2800" dirty="0" smtClean="0"/>
              <a:t> θα είναι πολύ μεγαλύτερη από τη μάζα ενός </a:t>
            </a:r>
            <a:r>
              <a:rPr lang="el-GR" sz="2800" u="sng" dirty="0" smtClean="0"/>
              <a:t>φορτηγού</a:t>
            </a:r>
            <a:r>
              <a:rPr lang="el-GR" sz="2800" dirty="0" smtClean="0"/>
              <a:t>.</a:t>
            </a:r>
            <a:endParaRPr lang="en-US" sz="2800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4692" y="2071678"/>
            <a:ext cx="4711712" cy="4400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139713"/>
            <a:ext cx="2424115" cy="171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 </a:t>
            </a:r>
            <a:r>
              <a:rPr lang="el-GR" b="1" dirty="0" smtClean="0"/>
              <a:t>% </a:t>
            </a:r>
            <a:r>
              <a:rPr lang="en-US" b="1" dirty="0" smtClean="0"/>
              <a:t>w/w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>
            <a:off x="1178695" y="2750339"/>
            <a:ext cx="128588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1714480" y="1142984"/>
            <a:ext cx="4286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>
                <a:solidFill>
                  <a:srgbClr val="002060"/>
                </a:solidFill>
              </a:rPr>
              <a:t>15  %</a:t>
            </a:r>
            <a:r>
              <a:rPr lang="en-US" sz="6000" b="1" dirty="0" smtClean="0">
                <a:solidFill>
                  <a:srgbClr val="002060"/>
                </a:solidFill>
              </a:rPr>
              <a:t> </a:t>
            </a:r>
            <a:r>
              <a:rPr lang="el-GR" sz="6000" b="1" dirty="0" smtClean="0">
                <a:solidFill>
                  <a:srgbClr val="002060"/>
                </a:solidFill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</a:rPr>
              <a:t>w/w</a:t>
            </a:r>
            <a:endParaRPr lang="en-US" sz="6000" b="1" dirty="0">
              <a:solidFill>
                <a:srgbClr val="002060"/>
              </a:solidFill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1714480" y="1142984"/>
            <a:ext cx="857224" cy="10715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0" y="3500438"/>
            <a:ext cx="26431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</a:rPr>
              <a:t>Ποσότητα διαλυμένης ουσίας σε γραμμάρια </a:t>
            </a:r>
            <a:r>
              <a:rPr lang="el-GR" sz="2000" b="1" i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gr</a:t>
            </a:r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el-GR" sz="20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b="1" i="1" dirty="0" smtClean="0">
                <a:solidFill>
                  <a:srgbClr val="FF0000"/>
                </a:solidFill>
              </a:rPr>
              <a:t>(π.χ. ζάχαρη)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16" name="15 - Έλλειψη"/>
          <p:cNvSpPr/>
          <p:nvPr/>
        </p:nvSpPr>
        <p:spPr>
          <a:xfrm>
            <a:off x="2857488" y="1142984"/>
            <a:ext cx="857224" cy="10715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>
            <a:off x="3428992" y="2143116"/>
            <a:ext cx="1785950" cy="1571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4857752" y="3786190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>
                <a:solidFill>
                  <a:srgbClr val="FF0000"/>
                </a:solidFill>
              </a:rPr>
              <a:t>Σε  100</a:t>
            </a:r>
            <a:r>
              <a:rPr lang="en-US" sz="2000" b="1" i="1" dirty="0" err="1" smtClean="0">
                <a:solidFill>
                  <a:srgbClr val="FF0000"/>
                </a:solidFill>
              </a:rPr>
              <a:t>gr</a:t>
            </a:r>
            <a:r>
              <a:rPr lang="el-GR" sz="2000" i="1" dirty="0" smtClean="0">
                <a:solidFill>
                  <a:srgbClr val="FF0000"/>
                </a:solidFill>
              </a:rPr>
              <a:t>  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</a:rPr>
              <a:t>διαλύματος (</a:t>
            </a:r>
            <a:r>
              <a:rPr lang="el-GR" sz="2000" i="1" dirty="0" err="1" smtClean="0">
                <a:solidFill>
                  <a:srgbClr val="FF0000"/>
                </a:solidFill>
              </a:rPr>
              <a:t>π.χ</a:t>
            </a:r>
            <a:r>
              <a:rPr lang="el-GR" sz="2000" i="1" dirty="0" smtClean="0">
                <a:solidFill>
                  <a:srgbClr val="FF0000"/>
                </a:solidFill>
              </a:rPr>
              <a:t> ζαχαρόνερο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sz="20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48" y="4706981"/>
            <a:ext cx="1428760" cy="215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20 - TextBox"/>
          <p:cNvSpPr txBox="1"/>
          <p:nvPr/>
        </p:nvSpPr>
        <p:spPr>
          <a:xfrm rot="3444134">
            <a:off x="7689318" y="5640926"/>
            <a:ext cx="1705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ζαχαρόνερο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/>
      <p:bldP spid="16" grpId="0" animBg="1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0" y="2643182"/>
            <a:ext cx="9001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Το </a:t>
            </a:r>
            <a:r>
              <a:rPr lang="el-GR" sz="3200" b="1" u="sng" dirty="0" smtClean="0"/>
              <a:t>αλάτι</a:t>
            </a:r>
            <a:r>
              <a:rPr lang="el-GR" sz="3200" b="1" dirty="0" smtClean="0"/>
              <a:t>   στη χημεία ονομάζεται </a:t>
            </a:r>
            <a:r>
              <a:rPr lang="el-GR" sz="3200" b="1" u="sng" dirty="0" smtClean="0"/>
              <a:t>χλωριούχο νάτριο</a:t>
            </a:r>
            <a:endParaRPr lang="en-US" sz="3200" u="sng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00575" y="3876675"/>
            <a:ext cx="454342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 </a:t>
            </a:r>
            <a:r>
              <a:rPr lang="el-GR" b="1" dirty="0" smtClean="0"/>
              <a:t>% </a:t>
            </a:r>
            <a:r>
              <a:rPr lang="en-US" b="1" dirty="0" smtClean="0"/>
              <a:t>w/w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0" y="2214554"/>
            <a:ext cx="8643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Τι σημαίνει ότι η περιεκτικότητα </a:t>
            </a:r>
            <a:r>
              <a:rPr lang="el-GR" sz="2000" dirty="0" smtClean="0"/>
              <a:t>διαλύματος αλατιού είναι  </a:t>
            </a:r>
            <a:r>
              <a:rPr lang="el-GR" sz="2000" b="1" dirty="0" smtClean="0"/>
              <a:t>5% </a:t>
            </a:r>
            <a:r>
              <a:rPr lang="en-US" sz="2000" b="1" dirty="0" smtClean="0"/>
              <a:t>w/w  </a:t>
            </a:r>
            <a:r>
              <a:rPr lang="el-GR" sz="2000" dirty="0" smtClean="0"/>
              <a:t>;</a:t>
            </a:r>
            <a:endParaRPr lang="en-US" sz="2000" u="sng" dirty="0"/>
          </a:p>
        </p:txBody>
      </p:sp>
      <p:sp>
        <p:nvSpPr>
          <p:cNvPr id="7" name="6 - TextBox"/>
          <p:cNvSpPr txBox="1"/>
          <p:nvPr/>
        </p:nvSpPr>
        <p:spPr>
          <a:xfrm>
            <a:off x="642910" y="1571612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Ερώτηση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4061723"/>
            <a:ext cx="1857356" cy="2796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 rot="1391161">
            <a:off x="7517936" y="5488713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Αλατόνερο</a:t>
            </a:r>
            <a:r>
              <a:rPr lang="en-US" dirty="0" smtClean="0"/>
              <a:t> =</a:t>
            </a:r>
            <a:r>
              <a:rPr lang="el-GR" dirty="0" smtClean="0"/>
              <a:t> διάλυμα αλατιού</a:t>
            </a:r>
            <a:endParaRPr lang="en-US" dirty="0"/>
          </a:p>
        </p:txBody>
      </p:sp>
      <p:sp>
        <p:nvSpPr>
          <p:cNvPr id="11" name="10 - TextBox"/>
          <p:cNvSpPr txBox="1"/>
          <p:nvPr/>
        </p:nvSpPr>
        <p:spPr>
          <a:xfrm>
            <a:off x="1071538" y="335756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Απάντηση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4429132"/>
            <a:ext cx="6357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Σημαίνει ότι περιέχονται 5</a:t>
            </a:r>
            <a:r>
              <a:rPr lang="en-US" sz="2800" dirty="0" err="1" smtClean="0"/>
              <a:t>gr</a:t>
            </a:r>
            <a:r>
              <a:rPr lang="en-US" sz="2800" dirty="0" smtClean="0"/>
              <a:t> </a:t>
            </a:r>
            <a:r>
              <a:rPr lang="el-GR" sz="2800" dirty="0" smtClean="0"/>
              <a:t>αλάτι</a:t>
            </a:r>
            <a:r>
              <a:rPr lang="en-US" sz="2800" dirty="0" smtClean="0"/>
              <a:t> </a:t>
            </a:r>
            <a:r>
              <a:rPr lang="el-GR" sz="2800" dirty="0" smtClean="0"/>
              <a:t>σε 100</a:t>
            </a:r>
            <a:r>
              <a:rPr lang="en-US" sz="2800" dirty="0" err="1" smtClean="0"/>
              <a:t>gr</a:t>
            </a:r>
            <a:r>
              <a:rPr lang="el-GR" sz="2800" dirty="0" smtClean="0"/>
              <a:t> διαλύματος αλατιού.</a:t>
            </a:r>
            <a:endParaRPr lang="en-US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1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  </a:t>
            </a:r>
            <a:r>
              <a:rPr lang="el-GR" b="1" dirty="0" smtClean="0"/>
              <a:t>% </a:t>
            </a:r>
            <a:r>
              <a:rPr lang="en-US" b="1" dirty="0" smtClean="0"/>
              <a:t>w/w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0" y="2214554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Τι σημαίνει ότι η περιεκτικότητα υδατικού  διαλύματος ζάχαρης  είναι  </a:t>
            </a:r>
            <a:r>
              <a:rPr lang="el-GR" sz="2400" b="1" dirty="0" smtClean="0"/>
              <a:t>8% </a:t>
            </a:r>
            <a:r>
              <a:rPr lang="en-US" sz="2400" b="1" dirty="0" smtClean="0"/>
              <a:t>w/w  </a:t>
            </a:r>
            <a:r>
              <a:rPr lang="el-GR" sz="2400" dirty="0" smtClean="0"/>
              <a:t>;</a:t>
            </a:r>
            <a:endParaRPr lang="en-US" sz="2400" u="sng" dirty="0"/>
          </a:p>
        </p:txBody>
      </p:sp>
      <p:sp>
        <p:nvSpPr>
          <p:cNvPr id="7" name="6 - TextBox"/>
          <p:cNvSpPr txBox="1"/>
          <p:nvPr/>
        </p:nvSpPr>
        <p:spPr>
          <a:xfrm>
            <a:off x="642910" y="1571612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Ερώτηση  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4061723"/>
            <a:ext cx="1857356" cy="2796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 rot="1824664">
            <a:off x="7517936" y="5488713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ζαχαρόνερο</a:t>
            </a:r>
            <a:r>
              <a:rPr lang="en-US" dirty="0" smtClean="0"/>
              <a:t>=</a:t>
            </a:r>
            <a:r>
              <a:rPr lang="el-GR" dirty="0" smtClean="0"/>
              <a:t> διάλυμα ζάχαρης</a:t>
            </a:r>
            <a:endParaRPr lang="en-US" dirty="0"/>
          </a:p>
        </p:txBody>
      </p:sp>
      <p:sp>
        <p:nvSpPr>
          <p:cNvPr id="11" name="10 - TextBox"/>
          <p:cNvSpPr txBox="1"/>
          <p:nvPr/>
        </p:nvSpPr>
        <p:spPr>
          <a:xfrm>
            <a:off x="1071538" y="335756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Απάντηση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4429132"/>
            <a:ext cx="6357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Σημαίνει ότι περιέχονται 8</a:t>
            </a:r>
            <a:r>
              <a:rPr lang="en-US" sz="2800" dirty="0" err="1" smtClean="0"/>
              <a:t>gr</a:t>
            </a:r>
            <a:r>
              <a:rPr lang="en-US" sz="2800" dirty="0" smtClean="0"/>
              <a:t> </a:t>
            </a:r>
            <a:r>
              <a:rPr lang="el-GR" sz="2800" dirty="0" smtClean="0"/>
              <a:t>ζάχαρη, σε 100</a:t>
            </a:r>
            <a:r>
              <a:rPr lang="en-US" sz="2800" dirty="0" err="1" smtClean="0"/>
              <a:t>gr</a:t>
            </a:r>
            <a:r>
              <a:rPr lang="el-GR" sz="2800" dirty="0" smtClean="0"/>
              <a:t> διαλύματος ζάχαρης (ζαχαρόνερο).</a:t>
            </a:r>
            <a:endParaRPr lang="en-US" sz="2800" u="sng" dirty="0"/>
          </a:p>
        </p:txBody>
      </p:sp>
      <p:sp>
        <p:nvSpPr>
          <p:cNvPr id="10" name="9 - TextBox"/>
          <p:cNvSpPr txBox="1"/>
          <p:nvPr/>
        </p:nvSpPr>
        <p:spPr>
          <a:xfrm>
            <a:off x="285720" y="5572140"/>
            <a:ext cx="6357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Σημαίνει </a:t>
            </a:r>
            <a:r>
              <a:rPr lang="el-GR" sz="2800" dirty="0" smtClean="0"/>
              <a:t>επίσης ότι ο διαλύτης θα είναι 100-8 = 92</a:t>
            </a:r>
            <a:r>
              <a:rPr lang="en-US" sz="2800" dirty="0" smtClean="0"/>
              <a:t>g</a:t>
            </a:r>
            <a:endParaRPr lang="en-US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1" grpId="0"/>
      <p:bldP spid="14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1925" y="3214686"/>
            <a:ext cx="1362075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 </a:t>
            </a:r>
            <a:r>
              <a:rPr lang="el-GR" b="1" dirty="0" smtClean="0"/>
              <a:t>% </a:t>
            </a:r>
            <a:r>
              <a:rPr lang="en-US" b="1" dirty="0" smtClean="0"/>
              <a:t>w/w  </a:t>
            </a:r>
            <a:r>
              <a:rPr lang="el-GR" dirty="0" smtClean="0"/>
              <a:t>;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0" y="221455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Τι σημαίνει ότι η περιεκτικότητα λεμονάδας σε  ζάχαρη  είναι  </a:t>
            </a:r>
            <a:r>
              <a:rPr lang="el-GR" sz="2400" b="1" dirty="0" smtClean="0"/>
              <a:t>12% </a:t>
            </a:r>
            <a:r>
              <a:rPr lang="en-US" sz="2400" b="1" dirty="0" smtClean="0"/>
              <a:t>w/w  </a:t>
            </a:r>
            <a:r>
              <a:rPr lang="el-GR" sz="2400" dirty="0" smtClean="0"/>
              <a:t>;</a:t>
            </a:r>
            <a:endParaRPr lang="en-US" sz="2400" u="sng" dirty="0"/>
          </a:p>
        </p:txBody>
      </p:sp>
      <p:sp>
        <p:nvSpPr>
          <p:cNvPr id="7" name="6 - TextBox"/>
          <p:cNvSpPr txBox="1"/>
          <p:nvPr/>
        </p:nvSpPr>
        <p:spPr>
          <a:xfrm>
            <a:off x="642910" y="1571612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Ερώτηση  3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 rot="1824664">
            <a:off x="7309044" y="6213957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Λεμονάδα</a:t>
            </a:r>
            <a:endParaRPr lang="en-US" dirty="0"/>
          </a:p>
        </p:txBody>
      </p:sp>
      <p:sp>
        <p:nvSpPr>
          <p:cNvPr id="11" name="10 - TextBox"/>
          <p:cNvSpPr txBox="1"/>
          <p:nvPr/>
        </p:nvSpPr>
        <p:spPr>
          <a:xfrm>
            <a:off x="1071538" y="335756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Απάντηση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4429132"/>
            <a:ext cx="6357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Σημαίνει ότι περιέχονται 12</a:t>
            </a:r>
            <a:r>
              <a:rPr lang="en-US" sz="2800" dirty="0" err="1" smtClean="0"/>
              <a:t>gr</a:t>
            </a:r>
            <a:r>
              <a:rPr lang="en-US" sz="2800" dirty="0" smtClean="0"/>
              <a:t> </a:t>
            </a:r>
            <a:r>
              <a:rPr lang="el-GR" sz="2800" dirty="0" smtClean="0"/>
              <a:t>ζάχαρη, σε 100</a:t>
            </a:r>
            <a:r>
              <a:rPr lang="en-US" sz="2800" dirty="0" err="1" smtClean="0"/>
              <a:t>gr</a:t>
            </a:r>
            <a:r>
              <a:rPr lang="el-GR" sz="2800" dirty="0" smtClean="0"/>
              <a:t> λεμονάδας.</a:t>
            </a:r>
            <a:endParaRPr lang="en-US" sz="2800" u="sng" dirty="0"/>
          </a:p>
        </p:txBody>
      </p:sp>
      <p:sp>
        <p:nvSpPr>
          <p:cNvPr id="10" name="9 - TextBox"/>
          <p:cNvSpPr txBox="1"/>
          <p:nvPr/>
        </p:nvSpPr>
        <p:spPr>
          <a:xfrm>
            <a:off x="285720" y="5572140"/>
            <a:ext cx="6357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Σημαίνει </a:t>
            </a:r>
            <a:r>
              <a:rPr lang="el-GR" sz="2800" dirty="0" smtClean="0"/>
              <a:t>επίσης ότι ο διαλύτης θα είναι 100-</a:t>
            </a:r>
            <a:r>
              <a:rPr lang="en-US" sz="2800" dirty="0" smtClean="0"/>
              <a:t>12</a:t>
            </a:r>
            <a:r>
              <a:rPr lang="el-GR" sz="2800" dirty="0" smtClean="0"/>
              <a:t> = </a:t>
            </a:r>
            <a:r>
              <a:rPr lang="en-US" sz="2800" dirty="0" smtClean="0"/>
              <a:t>88g</a:t>
            </a:r>
            <a:endParaRPr lang="en-US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1" grpId="0"/>
      <p:bldP spid="14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Προσοχή!!!!!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0" y="2643182"/>
            <a:ext cx="864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/>
              <a:t>Το φυσικό μέγεθος </a:t>
            </a:r>
            <a:r>
              <a:rPr lang="el-GR" sz="4800" u="sng" dirty="0" smtClean="0"/>
              <a:t>μάζα είναι τελείως διαφορετικό </a:t>
            </a:r>
            <a:r>
              <a:rPr lang="el-GR" sz="4800" dirty="0" smtClean="0"/>
              <a:t>μέγεθος </a:t>
            </a:r>
            <a:r>
              <a:rPr lang="el-GR" sz="4800" u="sng" dirty="0" smtClean="0"/>
              <a:t>από</a:t>
            </a:r>
            <a:r>
              <a:rPr lang="el-GR" sz="4800" dirty="0" smtClean="0"/>
              <a:t> το </a:t>
            </a:r>
            <a:r>
              <a:rPr lang="el-GR" sz="4800" u="sng" dirty="0" smtClean="0"/>
              <a:t>βάρος</a:t>
            </a:r>
            <a:r>
              <a:rPr lang="el-GR" sz="4800" dirty="0" smtClean="0"/>
              <a:t>!!!!!!</a:t>
            </a:r>
            <a:endParaRPr lang="en-US" sz="4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642910" y="928670"/>
            <a:ext cx="68580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Μονάδες μέτρησης της μάζας:</a:t>
            </a:r>
          </a:p>
          <a:p>
            <a:endParaRPr lang="el-GR" sz="2800" dirty="0" smtClean="0"/>
          </a:p>
          <a:p>
            <a:r>
              <a:rPr lang="el-GR" sz="2800" u="sng" dirty="0" smtClean="0"/>
              <a:t> </a:t>
            </a:r>
            <a:r>
              <a:rPr lang="en-US" sz="2800" u="sng" dirty="0" smtClean="0"/>
              <a:t>kg   </a:t>
            </a:r>
            <a:r>
              <a:rPr lang="el-GR" sz="2800" u="sng" dirty="0" smtClean="0"/>
              <a:t>ή   </a:t>
            </a:r>
            <a:r>
              <a:rPr lang="en-US" sz="2800" u="sng" dirty="0" err="1" smtClean="0"/>
              <a:t>kgr</a:t>
            </a:r>
            <a:r>
              <a:rPr lang="en-US" sz="2800" u="sng" dirty="0" smtClean="0"/>
              <a:t>    </a:t>
            </a:r>
            <a:r>
              <a:rPr lang="en-US" sz="2800" u="sng" dirty="0" smtClean="0"/>
              <a:t>=  </a:t>
            </a:r>
            <a:r>
              <a:rPr lang="el-GR" sz="2800" u="sng" dirty="0" smtClean="0"/>
              <a:t>κιλά</a:t>
            </a:r>
          </a:p>
          <a:p>
            <a:endParaRPr lang="el-GR" sz="2800" u="sng" dirty="0" smtClean="0"/>
          </a:p>
          <a:p>
            <a:r>
              <a:rPr lang="en-US" sz="2800" u="sng" dirty="0" smtClean="0"/>
              <a:t>g   </a:t>
            </a:r>
            <a:r>
              <a:rPr lang="el-GR" sz="2800" u="sng" dirty="0" smtClean="0"/>
              <a:t>ή </a:t>
            </a:r>
            <a:r>
              <a:rPr lang="en-US" sz="2800" u="sng" dirty="0" smtClean="0"/>
              <a:t>  </a:t>
            </a:r>
            <a:r>
              <a:rPr lang="en-US" sz="2800" u="sng" dirty="0" err="1" smtClean="0"/>
              <a:t>gr</a:t>
            </a:r>
            <a:r>
              <a:rPr lang="en-US" sz="2800" u="sng" dirty="0" smtClean="0"/>
              <a:t>    =</a:t>
            </a:r>
            <a:r>
              <a:rPr lang="el-GR" sz="2800" u="sng" dirty="0" smtClean="0"/>
              <a:t>    γραμμάρια</a:t>
            </a:r>
            <a:r>
              <a:rPr lang="en-US" sz="2800" u="sng" dirty="0" smtClean="0"/>
              <a:t>        </a:t>
            </a:r>
            <a:endParaRPr lang="en-US" sz="2800" u="sng" dirty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ΜΑΖΑ</a:t>
            </a:r>
            <a:endParaRPr lang="en-US" sz="3200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428596" y="4572008"/>
            <a:ext cx="4714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Παράδειγμα </a:t>
            </a:r>
          </a:p>
          <a:p>
            <a:r>
              <a:rPr lang="el-GR" sz="2400" dirty="0" smtClean="0"/>
              <a:t>5</a:t>
            </a:r>
            <a:r>
              <a:rPr lang="en-US" sz="2400" dirty="0" err="1" smtClean="0"/>
              <a:t>gr</a:t>
            </a:r>
            <a:r>
              <a:rPr lang="en-US" sz="2400" dirty="0" smtClean="0"/>
              <a:t> = 5 </a:t>
            </a:r>
            <a:r>
              <a:rPr lang="el-GR" sz="2400" dirty="0" smtClean="0"/>
              <a:t>γραμμάρια</a:t>
            </a:r>
            <a:endParaRPr lang="el-GR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902" y="5214950"/>
            <a:ext cx="1588098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071538" y="1071546"/>
            <a:ext cx="607223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endParaRPr lang="el-GR" sz="2400" dirty="0" smtClean="0"/>
          </a:p>
          <a:p>
            <a:pPr lvl="2"/>
            <a:r>
              <a:rPr lang="el-GR" sz="2400" u="sng" dirty="0" smtClean="0"/>
              <a:t>Περιεκτικότητα</a:t>
            </a:r>
            <a:r>
              <a:rPr lang="el-GR" sz="2400" dirty="0" smtClean="0"/>
              <a:t> ενός διαλύματος είναι ένας </a:t>
            </a:r>
            <a:r>
              <a:rPr lang="el-GR" sz="2400" u="sng" dirty="0" smtClean="0"/>
              <a:t>αριθμός </a:t>
            </a:r>
            <a:r>
              <a:rPr lang="el-GR" sz="2400" dirty="0" smtClean="0"/>
              <a:t>που δείχνει την </a:t>
            </a:r>
            <a:r>
              <a:rPr lang="el-GR" sz="2400" u="sng" dirty="0" smtClean="0"/>
              <a:t>ποσότητα μια διαλυμένης ουσίας</a:t>
            </a:r>
            <a:r>
              <a:rPr lang="el-GR" sz="2400" dirty="0" smtClean="0"/>
              <a:t>..σε </a:t>
            </a:r>
            <a:r>
              <a:rPr lang="el-GR" sz="2400" b="1" i="1" u="sng" dirty="0" smtClean="0"/>
              <a:t>ορισμένη όμως ποσότητα διαλύματος  </a:t>
            </a:r>
          </a:p>
          <a:p>
            <a:pPr lvl="2"/>
            <a:endParaRPr lang="el-GR" sz="2400" dirty="0" smtClean="0"/>
          </a:p>
          <a:p>
            <a:pPr lvl="2"/>
            <a:endParaRPr lang="el-GR" sz="2400" dirty="0" smtClean="0"/>
          </a:p>
          <a:p>
            <a:pPr lvl="2"/>
            <a:endParaRPr lang="el-GR" sz="2400" dirty="0" smtClean="0"/>
          </a:p>
          <a:p>
            <a:pPr lvl="2"/>
            <a:endParaRPr lang="el-GR" sz="2400" dirty="0" smtClean="0"/>
          </a:p>
          <a:p>
            <a:pPr lvl="2"/>
            <a:endParaRPr lang="el-GR" sz="2400" dirty="0" smtClean="0"/>
          </a:p>
          <a:p>
            <a:pPr lvl="2"/>
            <a:endParaRPr lang="el-GR" sz="2400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46436"/>
            <a:ext cx="2357422" cy="811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857232"/>
            <a:ext cx="3857652" cy="4371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3765" y="3357562"/>
            <a:ext cx="2900235" cy="201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/>
          <p:nvPr/>
        </p:nvCxnSpPr>
        <p:spPr>
          <a:xfrm>
            <a:off x="3071802" y="3000372"/>
            <a:ext cx="3143272" cy="15716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 rot="1728031">
            <a:off x="2957522" y="3411909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Συστατικά γιαουρτιού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2071702" cy="234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1" y="1206177"/>
            <a:ext cx="6000760" cy="4163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/>
          <p:nvPr/>
        </p:nvCxnSpPr>
        <p:spPr>
          <a:xfrm>
            <a:off x="1714480" y="2214554"/>
            <a:ext cx="1428760" cy="8572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 rot="1728031">
            <a:off x="1385887" y="2513992"/>
            <a:ext cx="3286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Συστατικά γιαουρτιού</a:t>
            </a:r>
            <a:endParaRPr lang="en-US" sz="1400" b="1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10800000" flipV="1">
            <a:off x="3000364" y="5286388"/>
            <a:ext cx="4429156" cy="114300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Έλλειψη"/>
          <p:cNvSpPr/>
          <p:nvPr/>
        </p:nvSpPr>
        <p:spPr>
          <a:xfrm>
            <a:off x="7358082" y="4071942"/>
            <a:ext cx="857224" cy="14287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>
            <a:off x="1857324" y="6286520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Περιεκτικότητες συστατικών γιαουρτιού </a:t>
            </a:r>
            <a:r>
              <a:rPr lang="el-GR" b="1" u="sng" dirty="0" smtClean="0"/>
              <a:t>ανά 100 </a:t>
            </a:r>
            <a:r>
              <a:rPr lang="en-US" b="1" u="sng" dirty="0" err="1" smtClean="0"/>
              <a:t>gr</a:t>
            </a:r>
            <a:r>
              <a:rPr lang="en-US" b="1" u="sng" dirty="0" smtClean="0"/>
              <a:t> </a:t>
            </a:r>
            <a:r>
              <a:rPr lang="el-GR" b="1" u="sng" dirty="0" smtClean="0"/>
              <a:t>γιαουρτιού</a:t>
            </a:r>
            <a:endParaRPr lang="en-US" u="sng" dirty="0"/>
          </a:p>
        </p:txBody>
      </p:sp>
      <p:sp>
        <p:nvSpPr>
          <p:cNvPr id="17" name="16 - Έλλειψη"/>
          <p:cNvSpPr/>
          <p:nvPr/>
        </p:nvSpPr>
        <p:spPr>
          <a:xfrm>
            <a:off x="6429388" y="2928934"/>
            <a:ext cx="1500166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571612"/>
            <a:ext cx="4538080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428596" y="857232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 smtClean="0">
                <a:solidFill>
                  <a:srgbClr val="FF0000"/>
                </a:solidFill>
              </a:rPr>
              <a:t>Παράδειγμα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642910" y="1428736"/>
            <a:ext cx="6858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u="sng" dirty="0" smtClean="0"/>
              <a:t>πορτοκαλάδα</a:t>
            </a:r>
            <a:r>
              <a:rPr lang="el-GR" sz="2400" dirty="0" smtClean="0"/>
              <a:t> που πίνουμε είναι ένα </a:t>
            </a:r>
            <a:r>
              <a:rPr lang="el-GR" sz="2400" u="sng" dirty="0" smtClean="0"/>
              <a:t>διάλυμα</a:t>
            </a:r>
            <a:r>
              <a:rPr lang="el-GR" sz="2400" dirty="0" smtClean="0"/>
              <a:t> … που έχει:</a:t>
            </a:r>
          </a:p>
          <a:p>
            <a:r>
              <a:rPr lang="el-GR" sz="2400" dirty="0" smtClean="0"/>
              <a:t> </a:t>
            </a:r>
            <a:endParaRPr lang="en-US" sz="2400" dirty="0"/>
          </a:p>
        </p:txBody>
      </p:sp>
      <p:sp>
        <p:nvSpPr>
          <p:cNvPr id="9" name="8 - Ορθογώνιο"/>
          <p:cNvSpPr/>
          <p:nvPr/>
        </p:nvSpPr>
        <p:spPr>
          <a:xfrm>
            <a:off x="571472" y="2857496"/>
            <a:ext cx="18825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διαλύτη :    </a:t>
            </a:r>
            <a:r>
              <a:rPr lang="el-GR" sz="2000" b="1" dirty="0" smtClean="0"/>
              <a:t>νερό</a:t>
            </a:r>
            <a:endParaRPr lang="en-US" sz="2000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214282" y="4000504"/>
            <a:ext cx="4352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Διαλυμένη ουσία :    </a:t>
            </a:r>
            <a:r>
              <a:rPr lang="el-GR" sz="2000" b="1" dirty="0" smtClean="0"/>
              <a:t>χυμό πορτοκαλιού</a:t>
            </a:r>
            <a:endParaRPr lang="en-US" sz="2000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357158" y="5500702"/>
            <a:ext cx="31317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Διαλυμένη ουσία :    </a:t>
            </a:r>
            <a:r>
              <a:rPr lang="el-GR" sz="2000" b="1" dirty="0" smtClean="0"/>
              <a:t>ζάχαρη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571612"/>
            <a:ext cx="4538080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</a:t>
            </a:r>
            <a:r>
              <a:rPr lang="el-GR" b="1" dirty="0" smtClean="0"/>
              <a:t> % </a:t>
            </a:r>
            <a:r>
              <a:rPr lang="en-US" b="1" dirty="0" smtClean="0"/>
              <a:t>w/w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428596" y="857232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 smtClean="0">
                <a:solidFill>
                  <a:srgbClr val="FF0000"/>
                </a:solidFill>
              </a:rPr>
              <a:t>Παράδειγμα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14282" y="1643050"/>
            <a:ext cx="6858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u="sng" dirty="0" smtClean="0"/>
              <a:t>περιεκτικότητα</a:t>
            </a:r>
            <a:r>
              <a:rPr lang="el-GR" sz="2400" dirty="0" smtClean="0"/>
              <a:t> της πορτοκαλάδας σε ζάχαρη  είναι:</a:t>
            </a:r>
          </a:p>
          <a:p>
            <a:endParaRPr lang="el-GR" sz="2400" dirty="0" smtClean="0"/>
          </a:p>
          <a:p>
            <a:r>
              <a:rPr lang="el-GR" sz="2400" dirty="0" smtClean="0"/>
              <a:t> </a:t>
            </a:r>
            <a:r>
              <a:rPr lang="el-GR" sz="2400" u="sng" dirty="0" smtClean="0"/>
              <a:t>20</a:t>
            </a:r>
            <a:r>
              <a:rPr lang="en-US" sz="2400" u="sng" dirty="0" smtClean="0"/>
              <a:t>g</a:t>
            </a:r>
            <a:r>
              <a:rPr lang="el-GR" sz="2400" u="sng" dirty="0" smtClean="0"/>
              <a:t> </a:t>
            </a:r>
            <a:r>
              <a:rPr lang="en-US" sz="2400" u="sng" dirty="0" smtClean="0"/>
              <a:t> </a:t>
            </a:r>
            <a:r>
              <a:rPr lang="en-US" sz="2400" u="sng" dirty="0" smtClean="0"/>
              <a:t>(</a:t>
            </a:r>
            <a:r>
              <a:rPr lang="el-GR" sz="2400" u="sng" dirty="0" smtClean="0"/>
              <a:t>γραμμάρια) ζάχαρη</a:t>
            </a:r>
          </a:p>
          <a:p>
            <a:endParaRPr lang="el-GR" sz="2400" u="sng" dirty="0" smtClean="0"/>
          </a:p>
          <a:p>
            <a:r>
              <a:rPr lang="el-GR" sz="2400" u="sng" dirty="0" smtClean="0"/>
              <a:t> ανά 100</a:t>
            </a:r>
            <a:r>
              <a:rPr lang="en-US" sz="2400" u="sng" dirty="0" smtClean="0"/>
              <a:t>g</a:t>
            </a:r>
            <a:r>
              <a:rPr lang="el-GR" sz="2400" u="sng" dirty="0" smtClean="0"/>
              <a:t> πορτοκαλάδας</a:t>
            </a:r>
            <a:endParaRPr lang="el-GR" sz="2400" u="sng" dirty="0" smtClean="0"/>
          </a:p>
          <a:p>
            <a:r>
              <a:rPr lang="el-GR" sz="2400" dirty="0" smtClean="0"/>
              <a:t> 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0" y="5143512"/>
            <a:ext cx="60007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</a:t>
            </a:r>
            <a:r>
              <a:rPr lang="el-GR" sz="2000" u="sng" dirty="0" smtClean="0"/>
              <a:t>περιεκτικότητα</a:t>
            </a:r>
            <a:r>
              <a:rPr lang="el-GR" sz="2000" dirty="0" smtClean="0"/>
              <a:t>  του διαλύματος πορτοκαλάδας είναι </a:t>
            </a:r>
            <a:r>
              <a:rPr lang="el-GR" sz="2000" u="sng" dirty="0" smtClean="0"/>
              <a:t>20</a:t>
            </a:r>
            <a:r>
              <a:rPr lang="en-US" sz="2000" u="sng" dirty="0" err="1" smtClean="0"/>
              <a:t>gr</a:t>
            </a:r>
            <a:r>
              <a:rPr lang="en-US" sz="2000" u="sng" dirty="0" smtClean="0"/>
              <a:t> </a:t>
            </a:r>
            <a:r>
              <a:rPr lang="el-GR" sz="2000" u="sng" dirty="0" smtClean="0"/>
              <a:t>διαλυμένης ουσίας </a:t>
            </a:r>
            <a:r>
              <a:rPr lang="el-GR" sz="2000" dirty="0" smtClean="0"/>
              <a:t>(ζάχαρης) </a:t>
            </a:r>
            <a:r>
              <a:rPr lang="el-GR" sz="2000" u="sng" dirty="0" smtClean="0"/>
              <a:t>σε 100</a:t>
            </a:r>
            <a:r>
              <a:rPr lang="en-US" sz="2000" u="sng" dirty="0" err="1" smtClean="0"/>
              <a:t>gr</a:t>
            </a:r>
            <a:r>
              <a:rPr lang="en-US" sz="2000" u="sng" dirty="0" smtClean="0"/>
              <a:t> </a:t>
            </a:r>
            <a:r>
              <a:rPr lang="el-GR" sz="2000" u="sng" dirty="0" smtClean="0"/>
              <a:t> διαλύματος  </a:t>
            </a:r>
            <a:r>
              <a:rPr lang="el-GR" sz="2000" dirty="0" smtClean="0"/>
              <a:t>(πορτοκαλάδα).</a:t>
            </a:r>
          </a:p>
          <a:p>
            <a:r>
              <a:rPr lang="el-GR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8227" y="4929198"/>
            <a:ext cx="1655773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</a:t>
            </a:r>
            <a:r>
              <a:rPr lang="el-GR" b="1" dirty="0" smtClean="0"/>
              <a:t> % </a:t>
            </a:r>
            <a:r>
              <a:rPr lang="en-US" b="1" dirty="0" smtClean="0"/>
              <a:t>w/w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214282" y="1071546"/>
            <a:ext cx="8643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</a:t>
            </a:r>
            <a:r>
              <a:rPr lang="el-GR" sz="2000" u="sng" dirty="0" smtClean="0"/>
              <a:t>περιεκτικότητα</a:t>
            </a:r>
            <a:r>
              <a:rPr lang="el-GR" sz="2000" dirty="0" smtClean="0"/>
              <a:t>  σε ζάχαρη </a:t>
            </a:r>
            <a:r>
              <a:rPr lang="el-GR" sz="2000" dirty="0" smtClean="0"/>
              <a:t>της πορτοκαλάδας </a:t>
            </a:r>
            <a:r>
              <a:rPr lang="el-GR" sz="2000" dirty="0" smtClean="0"/>
              <a:t>είναι </a:t>
            </a:r>
            <a:r>
              <a:rPr lang="el-GR" sz="2000" u="sng" dirty="0" smtClean="0"/>
              <a:t>20</a:t>
            </a:r>
            <a:r>
              <a:rPr lang="en-US" sz="2000" u="sng" dirty="0" err="1" smtClean="0"/>
              <a:t>gr</a:t>
            </a:r>
            <a:r>
              <a:rPr lang="en-US" sz="2000" u="sng" dirty="0" smtClean="0"/>
              <a:t> </a:t>
            </a:r>
            <a:r>
              <a:rPr lang="el-GR" sz="2000" u="sng" dirty="0" smtClean="0"/>
              <a:t>διαλυμένης ουσίας </a:t>
            </a:r>
            <a:r>
              <a:rPr lang="el-GR" sz="2000" dirty="0" smtClean="0"/>
              <a:t>(ζάχαρης) </a:t>
            </a:r>
            <a:r>
              <a:rPr lang="el-GR" sz="2000" u="sng" dirty="0" smtClean="0"/>
              <a:t>σε 100</a:t>
            </a:r>
            <a:r>
              <a:rPr lang="en-US" sz="2000" u="sng" dirty="0" err="1" smtClean="0"/>
              <a:t>gr</a:t>
            </a:r>
            <a:r>
              <a:rPr lang="en-US" sz="2000" u="sng" dirty="0" smtClean="0"/>
              <a:t> </a:t>
            </a:r>
            <a:r>
              <a:rPr lang="el-GR" sz="2000" u="sng" dirty="0" smtClean="0"/>
              <a:t> διαλύματος  </a:t>
            </a:r>
            <a:r>
              <a:rPr lang="el-GR" sz="2000" dirty="0" smtClean="0"/>
              <a:t>(πορτοκαλάδα)</a:t>
            </a:r>
          </a:p>
          <a:p>
            <a:r>
              <a:rPr lang="el-GR" sz="2000" dirty="0" smtClean="0"/>
              <a:t> </a:t>
            </a:r>
            <a:endParaRPr lang="en-US" sz="2000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>
            <a:off x="2820975" y="2321711"/>
            <a:ext cx="1143802" cy="72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2571736" y="292893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Γράφεται ως:</a:t>
            </a:r>
            <a:endParaRPr lang="en-US" dirty="0"/>
          </a:p>
        </p:txBody>
      </p:sp>
      <p:sp>
        <p:nvSpPr>
          <p:cNvPr id="13" name="12 - TextBox"/>
          <p:cNvSpPr txBox="1"/>
          <p:nvPr/>
        </p:nvSpPr>
        <p:spPr>
          <a:xfrm>
            <a:off x="1857356" y="3714752"/>
            <a:ext cx="4286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>
                <a:solidFill>
                  <a:srgbClr val="002060"/>
                </a:solidFill>
              </a:rPr>
              <a:t>20%</a:t>
            </a:r>
            <a:r>
              <a:rPr lang="en-US" sz="6000" b="1" dirty="0" smtClean="0">
                <a:solidFill>
                  <a:srgbClr val="002060"/>
                </a:solidFill>
              </a:rPr>
              <a:t> </a:t>
            </a:r>
            <a:r>
              <a:rPr lang="el-GR" sz="6000" b="1" dirty="0" smtClean="0">
                <a:solidFill>
                  <a:srgbClr val="002060"/>
                </a:solidFill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</a:rPr>
              <a:t>w/w</a:t>
            </a:r>
            <a:endParaRPr lang="en-US" sz="6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72" y="5193682"/>
            <a:ext cx="1428728" cy="1664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 </a:t>
            </a:r>
            <a:r>
              <a:rPr lang="el-GR" b="1" dirty="0" smtClean="0"/>
              <a:t>% </a:t>
            </a:r>
            <a:r>
              <a:rPr lang="en-US" b="1" dirty="0" smtClean="0"/>
              <a:t>w/w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357158" y="3714752"/>
            <a:ext cx="8643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Γενικά</a:t>
            </a:r>
            <a:r>
              <a:rPr lang="el-GR" sz="2000" dirty="0" smtClean="0"/>
              <a:t> αυτή η έκφραση αναφέρεται ως </a:t>
            </a:r>
            <a:r>
              <a:rPr lang="el-GR" sz="2000" u="sng" dirty="0" smtClean="0"/>
              <a:t>περιεκτικότητα</a:t>
            </a:r>
            <a:r>
              <a:rPr lang="el-GR" sz="2000" dirty="0" smtClean="0"/>
              <a:t> διαλύματος </a:t>
            </a:r>
            <a:r>
              <a:rPr lang="el-GR" sz="2000" u="sng" dirty="0" smtClean="0"/>
              <a:t>στα 100 βάρος προς βάρος.</a:t>
            </a:r>
            <a:endParaRPr lang="en-US" sz="2000" u="sng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>
            <a:off x="3321835" y="2750339"/>
            <a:ext cx="1143802" cy="72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1714480" y="1142984"/>
            <a:ext cx="4286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>
                <a:solidFill>
                  <a:srgbClr val="002060"/>
                </a:solidFill>
              </a:rPr>
              <a:t>20%</a:t>
            </a:r>
            <a:r>
              <a:rPr lang="en-US" sz="6000" b="1" dirty="0" smtClean="0">
                <a:solidFill>
                  <a:srgbClr val="002060"/>
                </a:solidFill>
              </a:rPr>
              <a:t> </a:t>
            </a:r>
            <a:r>
              <a:rPr lang="el-GR" sz="6000" b="1" dirty="0" smtClean="0">
                <a:solidFill>
                  <a:srgbClr val="002060"/>
                </a:solidFill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</a:rPr>
              <a:t>w/w</a:t>
            </a:r>
            <a:endParaRPr lang="en-US" sz="6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2997</TotalTime>
  <Words>398</Words>
  <PresentationFormat>Προβολή στην οθόνη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425</cp:revision>
  <dcterms:created xsi:type="dcterms:W3CDTF">2020-03-28T09:35:19Z</dcterms:created>
  <dcterms:modified xsi:type="dcterms:W3CDTF">2023-11-02T04:09:07Z</dcterms:modified>
</cp:coreProperties>
</file>