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4" r:id="rId2"/>
    <p:sldId id="419" r:id="rId3"/>
    <p:sldId id="420" r:id="rId4"/>
    <p:sldId id="438" r:id="rId5"/>
    <p:sldId id="429" r:id="rId6"/>
    <p:sldId id="430" r:id="rId7"/>
    <p:sldId id="432" r:id="rId8"/>
    <p:sldId id="433" r:id="rId9"/>
    <p:sldId id="43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62" autoAdjust="0"/>
    <p:restoredTop sz="95455" autoAdjust="0"/>
  </p:normalViewPr>
  <p:slideViewPr>
    <p:cSldViewPr>
      <p:cViewPr>
        <p:scale>
          <a:sx n="71" d="100"/>
          <a:sy n="71" d="100"/>
        </p:scale>
        <p:origin x="-1642" y="-12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9/12/2023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Διαλύματα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214282" y="1285860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ζάχαρη</a:t>
            </a:r>
            <a:endParaRPr lang="en-US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285992"/>
            <a:ext cx="2786082" cy="419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1643042" y="1285860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νερό</a:t>
            </a:r>
            <a:endParaRPr lang="en-US" sz="2400" dirty="0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16200000" flipH="1">
            <a:off x="464315" y="1893083"/>
            <a:ext cx="714380" cy="214314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 rot="5400000">
            <a:off x="1633518" y="1795450"/>
            <a:ext cx="652466" cy="347666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500034" y="6215082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ζαχαρόνερο</a:t>
            </a:r>
            <a:endParaRPr lang="en-US" sz="2400" b="1" dirty="0"/>
          </a:p>
        </p:txBody>
      </p:sp>
      <p:sp>
        <p:nvSpPr>
          <p:cNvPr id="10" name="9 - TextBox"/>
          <p:cNvSpPr txBox="1"/>
          <p:nvPr/>
        </p:nvSpPr>
        <p:spPr>
          <a:xfrm>
            <a:off x="4714876" y="2143116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Διαλυμένη ουσία: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7429520" y="2143116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ζάχαρη</a:t>
            </a:r>
            <a:endParaRPr lang="en-US" sz="2400" dirty="0"/>
          </a:p>
        </p:txBody>
      </p:sp>
      <p:sp>
        <p:nvSpPr>
          <p:cNvPr id="14" name="13 - TextBox"/>
          <p:cNvSpPr txBox="1"/>
          <p:nvPr/>
        </p:nvSpPr>
        <p:spPr>
          <a:xfrm>
            <a:off x="5072066" y="3571876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Διαλύτης: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6929454" y="3538839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νερό</a:t>
            </a:r>
            <a:endParaRPr lang="en-US" sz="2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5357818" y="5000636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Διάλυμα: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6786578" y="5026895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ζαχαρόνερο</a:t>
            </a:r>
            <a:endParaRPr lang="en-US" sz="2400" dirty="0"/>
          </a:p>
        </p:txBody>
      </p:sp>
      <p:sp>
        <p:nvSpPr>
          <p:cNvPr id="16" name="15 - TextBox"/>
          <p:cNvSpPr txBox="1"/>
          <p:nvPr/>
        </p:nvSpPr>
        <p:spPr>
          <a:xfrm>
            <a:off x="357158" y="571480"/>
            <a:ext cx="2000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u="sng" dirty="0" smtClean="0"/>
              <a:t>παράδειγμα</a:t>
            </a:r>
            <a:endParaRPr lang="en-US" sz="2000" b="1" i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5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ΟΓΚΟΣ</a:t>
            </a:r>
            <a:endParaRPr lang="en-US" sz="32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785786" y="1071546"/>
            <a:ext cx="7000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Ο </a:t>
            </a:r>
            <a:r>
              <a:rPr lang="el-GR" sz="2400" b="1" u="sng" dirty="0" smtClean="0">
                <a:solidFill>
                  <a:schemeClr val="accent1">
                    <a:lumMod val="75000"/>
                  </a:schemeClr>
                </a:solidFill>
              </a:rPr>
              <a:t>όγκος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 είναι ένας αριθμός που δείχνει </a:t>
            </a:r>
            <a:r>
              <a:rPr lang="el-GR" sz="2400" b="1" u="sng" dirty="0" smtClean="0">
                <a:solidFill>
                  <a:schemeClr val="accent1">
                    <a:lumMod val="75000"/>
                  </a:schemeClr>
                </a:solidFill>
              </a:rPr>
              <a:t>πόσο χώρο «πιάνει»  ένα σώμα…</a:t>
            </a:r>
            <a:endParaRPr lang="en-US" sz="24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1335" y="2643182"/>
            <a:ext cx="3812665" cy="3924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6500826" y="5214950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μπαλόνι</a:t>
            </a:r>
            <a:endParaRPr lang="en-US" sz="2400" b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5357826"/>
            <a:ext cx="1285884" cy="1193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1142976" y="607220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ξύστρα</a:t>
            </a:r>
            <a:endParaRPr lang="en-US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214282" y="2428868"/>
            <a:ext cx="4286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…το μπαλόνι  έχει περισσότερο  όγκο από την   ξύστρα</a:t>
            </a:r>
            <a:endParaRPr lang="en-US" sz="36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6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643174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ΟΓΚΟΣ</a:t>
            </a:r>
            <a:endParaRPr lang="en-US" sz="3200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0" y="785794"/>
            <a:ext cx="8715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Το φυσικό μέγεθος </a:t>
            </a:r>
            <a:r>
              <a:rPr lang="el-GR" sz="2800" b="1" dirty="0" smtClean="0">
                <a:solidFill>
                  <a:srgbClr val="FF0000"/>
                </a:solidFill>
              </a:rPr>
              <a:t>όγκος</a:t>
            </a:r>
            <a:r>
              <a:rPr lang="el-GR" sz="2800" b="1" dirty="0" smtClean="0"/>
              <a:t> έχει μονάδες μέτρησης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357158" y="2857496"/>
            <a:ext cx="207170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</a:rPr>
              <a:t>ml</a:t>
            </a:r>
            <a:r>
              <a:rPr lang="el-GR" sz="2800" b="1" dirty="0" smtClean="0">
                <a:solidFill>
                  <a:srgbClr val="FF0000"/>
                </a:solidFill>
              </a:rPr>
              <a:t> =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1 </a:t>
            </a:r>
            <a:r>
              <a:rPr lang="en-US" sz="2800" b="1" dirty="0" smtClean="0">
                <a:solidFill>
                  <a:srgbClr val="FF0000"/>
                </a:solidFill>
              </a:rPr>
              <a:t>cm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 = </a:t>
            </a:r>
            <a:r>
              <a:rPr lang="el-GR" dirty="0" smtClean="0">
                <a:solidFill>
                  <a:srgbClr val="FF0000"/>
                </a:solidFill>
              </a:rPr>
              <a:t>κυβικό</a:t>
            </a:r>
            <a:r>
              <a:rPr lang="el-GR" sz="2800" b="1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εκατοστό</a:t>
            </a:r>
            <a:r>
              <a:rPr lang="en-US" dirty="0" smtClean="0">
                <a:solidFill>
                  <a:srgbClr val="FF0000"/>
                </a:solidFill>
              </a:rPr>
              <a:t>= </a:t>
            </a:r>
            <a:r>
              <a:rPr lang="el-GR" b="1" dirty="0" err="1" smtClean="0">
                <a:solidFill>
                  <a:srgbClr val="FF0000"/>
                </a:solidFill>
              </a:rPr>
              <a:t>εμ</a:t>
            </a:r>
            <a:r>
              <a:rPr lang="el-GR" b="1" dirty="0" smtClean="0">
                <a:solidFill>
                  <a:srgbClr val="FF0000"/>
                </a:solidFill>
              </a:rPr>
              <a:t> ελ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>
            <a:off x="1142976" y="1500174"/>
            <a:ext cx="1428760" cy="114300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6643702" y="2428868"/>
            <a:ext cx="2214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 </a:t>
            </a:r>
            <a:r>
              <a:rPr lang="en-US" sz="2800" b="1" dirty="0" smtClean="0">
                <a:solidFill>
                  <a:srgbClr val="FF0000"/>
                </a:solidFill>
              </a:rPr>
              <a:t>L = </a:t>
            </a:r>
            <a:r>
              <a:rPr lang="el-GR" sz="2800" b="1" dirty="0" smtClean="0">
                <a:solidFill>
                  <a:srgbClr val="FF0000"/>
                </a:solidFill>
              </a:rPr>
              <a:t>λίτρο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572008"/>
            <a:ext cx="642942" cy="535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18 - TextBox"/>
          <p:cNvSpPr txBox="1"/>
          <p:nvPr/>
        </p:nvSpPr>
        <p:spPr>
          <a:xfrm>
            <a:off x="928662" y="4643446"/>
            <a:ext cx="868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1cm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857224" y="4929198"/>
            <a:ext cx="868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1cm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285720" y="4429132"/>
            <a:ext cx="868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1cm</a:t>
            </a:r>
            <a:endParaRPr lang="en-US" sz="1200" b="1" dirty="0">
              <a:solidFill>
                <a:srgbClr val="FF0000"/>
              </a:solidFill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3357562"/>
            <a:ext cx="2100278" cy="1750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27 - TextBox"/>
          <p:cNvSpPr txBox="1"/>
          <p:nvPr/>
        </p:nvSpPr>
        <p:spPr>
          <a:xfrm>
            <a:off x="7286644" y="4714884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7786710" y="3929066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6286512" y="492919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6786578" y="314324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2" name="31 - TextBox"/>
          <p:cNvSpPr txBox="1"/>
          <p:nvPr/>
        </p:nvSpPr>
        <p:spPr>
          <a:xfrm>
            <a:off x="6143636" y="3643314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5786446" y="3286124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0" y="5500702"/>
            <a:ext cx="3428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 </a:t>
            </a:r>
            <a:r>
              <a:rPr lang="el-GR" dirty="0" err="1" smtClean="0"/>
              <a:t>εμ</a:t>
            </a:r>
            <a:r>
              <a:rPr lang="el-GR" dirty="0" smtClean="0"/>
              <a:t> </a:t>
            </a:r>
            <a:r>
              <a:rPr lang="el-GR" dirty="0" err="1" smtClean="0"/>
              <a:t>έλ</a:t>
            </a:r>
            <a:r>
              <a:rPr lang="el-GR" dirty="0" smtClean="0"/>
              <a:t> (=1</a:t>
            </a:r>
            <a:r>
              <a:rPr lang="en-US" dirty="0" smtClean="0"/>
              <a:t>ml) </a:t>
            </a:r>
            <a:r>
              <a:rPr lang="el-GR" dirty="0" smtClean="0"/>
              <a:t>είναι ο χώρος που «πιάνει»</a:t>
            </a:r>
            <a:r>
              <a:rPr lang="en-US" dirty="0" smtClean="0"/>
              <a:t> </a:t>
            </a:r>
            <a:r>
              <a:rPr lang="el-GR" dirty="0" smtClean="0"/>
              <a:t>ένας κύβος που όλες οι ακμές του είναι 1 εκατοστό (= </a:t>
            </a:r>
            <a:r>
              <a:rPr lang="en-US" dirty="0" smtClean="0"/>
              <a:t>1cm)</a:t>
            </a:r>
            <a:endParaRPr lang="en-US" dirty="0"/>
          </a:p>
        </p:txBody>
      </p:sp>
      <p:cxnSp>
        <p:nvCxnSpPr>
          <p:cNvPr id="34" name="33 - Ευθύγραμμο βέλος σύνδεσης"/>
          <p:cNvCxnSpPr/>
          <p:nvPr/>
        </p:nvCxnSpPr>
        <p:spPr>
          <a:xfrm>
            <a:off x="4214810" y="1357298"/>
            <a:ext cx="2571768" cy="114300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5500662" y="5429264"/>
            <a:ext cx="3643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 </a:t>
            </a:r>
            <a:r>
              <a:rPr lang="en-US" dirty="0" smtClean="0"/>
              <a:t>L </a:t>
            </a:r>
            <a:r>
              <a:rPr lang="el-GR" dirty="0" smtClean="0"/>
              <a:t>(=1λίτρο</a:t>
            </a:r>
            <a:r>
              <a:rPr lang="en-US" dirty="0" smtClean="0"/>
              <a:t>) </a:t>
            </a:r>
            <a:r>
              <a:rPr lang="el-GR" dirty="0" smtClean="0"/>
              <a:t>είναι ο χώρος που «πιάνει»</a:t>
            </a:r>
            <a:r>
              <a:rPr lang="en-US" dirty="0" smtClean="0"/>
              <a:t> </a:t>
            </a:r>
            <a:r>
              <a:rPr lang="el-GR" dirty="0" smtClean="0"/>
              <a:t>ένας κύβος που όλες οι ακμές του είναι 1 δεκατόμετρο(= </a:t>
            </a:r>
            <a:r>
              <a:rPr lang="en-US" dirty="0" smtClean="0"/>
              <a:t>1dm =10cm)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  <p:bldP spid="20" grpId="0"/>
      <p:bldP spid="25" grpId="0"/>
      <p:bldP spid="28" grpId="0"/>
      <p:bldP spid="29" grpId="0"/>
      <p:bldP spid="30" grpId="0"/>
      <p:bldP spid="31" grpId="0"/>
      <p:bldP spid="32" grpId="0"/>
      <p:bldP spid="33" grpId="0"/>
      <p:bldP spid="24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 </a:t>
            </a:r>
            <a:r>
              <a:rPr lang="el-GR" b="1" dirty="0" smtClean="0"/>
              <a:t>% </a:t>
            </a:r>
            <a:r>
              <a:rPr lang="en-US" b="1" dirty="0" smtClean="0"/>
              <a:t>v/v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rot="5400000">
            <a:off x="1178695" y="2750339"/>
            <a:ext cx="128588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1714480" y="1142984"/>
            <a:ext cx="4286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>
                <a:solidFill>
                  <a:srgbClr val="002060"/>
                </a:solidFill>
              </a:rPr>
              <a:t>15  %</a:t>
            </a:r>
            <a:r>
              <a:rPr lang="en-US" sz="6000" b="1" dirty="0" smtClean="0">
                <a:solidFill>
                  <a:srgbClr val="002060"/>
                </a:solidFill>
              </a:rPr>
              <a:t> </a:t>
            </a:r>
            <a:r>
              <a:rPr lang="el-GR" sz="6000" b="1" dirty="0" smtClean="0">
                <a:solidFill>
                  <a:srgbClr val="002060"/>
                </a:solidFill>
              </a:rPr>
              <a:t> </a:t>
            </a:r>
            <a:r>
              <a:rPr lang="en-US" sz="6000" b="1" dirty="0" smtClean="0">
                <a:solidFill>
                  <a:srgbClr val="002060"/>
                </a:solidFill>
              </a:rPr>
              <a:t>v/v</a:t>
            </a:r>
            <a:endParaRPr lang="en-US" sz="6000" b="1" dirty="0">
              <a:solidFill>
                <a:srgbClr val="002060"/>
              </a:solidFill>
            </a:endParaRPr>
          </a:p>
        </p:txBody>
      </p:sp>
      <p:sp>
        <p:nvSpPr>
          <p:cNvPr id="8" name="7 - Έλλειψη"/>
          <p:cNvSpPr/>
          <p:nvPr/>
        </p:nvSpPr>
        <p:spPr>
          <a:xfrm>
            <a:off x="1714480" y="1142984"/>
            <a:ext cx="857224" cy="10715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0" y="3500438"/>
            <a:ext cx="26431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 smtClean="0">
                <a:solidFill>
                  <a:schemeClr val="accent1">
                    <a:lumMod val="50000"/>
                  </a:schemeClr>
                </a:solidFill>
              </a:rPr>
              <a:t>Ποσότητα διαλυμένης ουσίας σε </a:t>
            </a:r>
            <a:r>
              <a:rPr lang="el-GR" sz="2000" i="1" dirty="0" err="1" smtClean="0">
                <a:solidFill>
                  <a:schemeClr val="accent1">
                    <a:lumMod val="50000"/>
                  </a:schemeClr>
                </a:solidFill>
              </a:rPr>
              <a:t>εμ</a:t>
            </a:r>
            <a:r>
              <a:rPr lang="el-GR" sz="2000" i="1" dirty="0" smtClean="0">
                <a:solidFill>
                  <a:schemeClr val="accent1">
                    <a:lumMod val="50000"/>
                  </a:schemeClr>
                </a:solidFill>
              </a:rPr>
              <a:t> ελ </a:t>
            </a:r>
            <a:r>
              <a:rPr lang="el-GR" sz="2000" b="1" i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2000" b="1" i="1" dirty="0" smtClean="0">
                <a:solidFill>
                  <a:schemeClr val="accent1">
                    <a:lumMod val="50000"/>
                  </a:schemeClr>
                </a:solidFill>
              </a:rPr>
              <a:t>ml)</a:t>
            </a:r>
            <a:r>
              <a:rPr lang="el-GR" sz="20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b="1" i="1" dirty="0" smtClean="0">
                <a:solidFill>
                  <a:srgbClr val="FF0000"/>
                </a:solidFill>
              </a:rPr>
              <a:t>(π.χ. αλκοόλη 15</a:t>
            </a:r>
            <a:r>
              <a:rPr lang="en-US" sz="2000" b="1" i="1" dirty="0" smtClean="0">
                <a:solidFill>
                  <a:srgbClr val="FF0000"/>
                </a:solidFill>
              </a:rPr>
              <a:t>ml</a:t>
            </a:r>
            <a:r>
              <a:rPr lang="el-GR" sz="2000" b="1" i="1" dirty="0" smtClean="0">
                <a:solidFill>
                  <a:srgbClr val="FF0000"/>
                </a:solidFill>
              </a:rPr>
              <a:t>)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sp>
        <p:nvSpPr>
          <p:cNvPr id="16" name="15 - Έλλειψη"/>
          <p:cNvSpPr/>
          <p:nvPr/>
        </p:nvSpPr>
        <p:spPr>
          <a:xfrm>
            <a:off x="2857488" y="1142984"/>
            <a:ext cx="857224" cy="10715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>
            <a:off x="3428992" y="2143116"/>
            <a:ext cx="114300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4643438" y="2714620"/>
            <a:ext cx="3071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 smtClean="0">
                <a:solidFill>
                  <a:srgbClr val="FF0000"/>
                </a:solidFill>
              </a:rPr>
              <a:t>Σε  100</a:t>
            </a:r>
            <a:r>
              <a:rPr lang="en-US" sz="2000" b="1" i="1" dirty="0" smtClean="0">
                <a:solidFill>
                  <a:srgbClr val="FF0000"/>
                </a:solidFill>
              </a:rPr>
              <a:t>ml</a:t>
            </a:r>
            <a:r>
              <a:rPr lang="el-GR" sz="2000" i="1" dirty="0" smtClean="0">
                <a:solidFill>
                  <a:srgbClr val="FF0000"/>
                </a:solidFill>
              </a:rPr>
              <a:t>  </a:t>
            </a:r>
            <a:r>
              <a:rPr lang="el-GR" sz="2000" i="1" dirty="0" smtClean="0">
                <a:solidFill>
                  <a:schemeClr val="accent1">
                    <a:lumMod val="50000"/>
                  </a:schemeClr>
                </a:solidFill>
              </a:rPr>
              <a:t>διαλύματος (</a:t>
            </a:r>
            <a:r>
              <a:rPr lang="el-GR" sz="2000" i="1" dirty="0" err="1" smtClean="0">
                <a:solidFill>
                  <a:srgbClr val="FF0000"/>
                </a:solidFill>
              </a:rPr>
              <a:t>π.χ</a:t>
            </a:r>
            <a:r>
              <a:rPr lang="el-GR" sz="2000" i="1" dirty="0" smtClean="0">
                <a:solidFill>
                  <a:srgbClr val="FF0000"/>
                </a:solidFill>
              </a:rPr>
              <a:t> κρασί</a:t>
            </a:r>
            <a:r>
              <a:rPr lang="el-GR" sz="2000" i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sz="20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46247" y="4500570"/>
            <a:ext cx="3297753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19 - Έλλειψη"/>
          <p:cNvSpPr/>
          <p:nvPr/>
        </p:nvSpPr>
        <p:spPr>
          <a:xfrm>
            <a:off x="6429388" y="4857760"/>
            <a:ext cx="1214446" cy="7858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rot="10800000" flipV="1">
            <a:off x="4572000" y="5286388"/>
            <a:ext cx="1857388" cy="5715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285720" y="5929330"/>
            <a:ext cx="5000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περιεκτικότητα σε αλκοόλη στα διάφορα ποτά, γράφετε </a:t>
            </a:r>
            <a:r>
              <a:rPr lang="el-GR" dirty="0" err="1" smtClean="0"/>
              <a:t>π.χ</a:t>
            </a:r>
            <a:r>
              <a:rPr lang="el-GR" dirty="0" smtClean="0"/>
              <a:t> </a:t>
            </a:r>
            <a:r>
              <a:rPr lang="en-US" dirty="0" smtClean="0"/>
              <a:t> </a:t>
            </a:r>
            <a:r>
              <a:rPr lang="el-GR" b="1" dirty="0" smtClean="0">
                <a:solidFill>
                  <a:srgbClr val="FF0000"/>
                </a:solidFill>
              </a:rPr>
              <a:t>11,5% </a:t>
            </a:r>
            <a:r>
              <a:rPr lang="en-US" b="1" dirty="0" err="1" smtClean="0">
                <a:solidFill>
                  <a:srgbClr val="FF0000"/>
                </a:solidFill>
              </a:rPr>
              <a:t>vol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,   </a:t>
            </a:r>
            <a:r>
              <a:rPr lang="el-GR" dirty="0" smtClean="0"/>
              <a:t>αντί για </a:t>
            </a:r>
            <a:r>
              <a:rPr lang="en-US" dirty="0" smtClean="0"/>
              <a:t>  </a:t>
            </a:r>
            <a:r>
              <a:rPr lang="el-GR" b="1" dirty="0" smtClean="0">
                <a:solidFill>
                  <a:srgbClr val="FF0000"/>
                </a:solidFill>
              </a:rPr>
              <a:t>11,5%</a:t>
            </a:r>
            <a:r>
              <a:rPr lang="en-US" b="1" dirty="0" smtClean="0">
                <a:solidFill>
                  <a:srgbClr val="FF0000"/>
                </a:solidFill>
              </a:rPr>
              <a:t>v/v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/>
      <p:bldP spid="16" grpId="0" animBg="1"/>
      <p:bldP spid="19" grpId="0"/>
      <p:bldP spid="20" grpId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</a:t>
            </a:r>
            <a:r>
              <a:rPr lang="el-GR" b="1" dirty="0" smtClean="0"/>
              <a:t> % </a:t>
            </a:r>
            <a:r>
              <a:rPr lang="en-US" b="1" dirty="0" smtClean="0"/>
              <a:t>v/v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rot="5400000">
            <a:off x="2893207" y="2536025"/>
            <a:ext cx="1143802" cy="72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1500166" y="3357562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Αυτή η έκφραση μπορεί να γραφτεί:</a:t>
            </a:r>
            <a:endParaRPr lang="en-US" dirty="0"/>
          </a:p>
        </p:txBody>
      </p:sp>
      <p:sp>
        <p:nvSpPr>
          <p:cNvPr id="13" name="12 - TextBox"/>
          <p:cNvSpPr txBox="1"/>
          <p:nvPr/>
        </p:nvSpPr>
        <p:spPr>
          <a:xfrm>
            <a:off x="2571736" y="4143380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14%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l-GR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</a:rPr>
              <a:t>v/v</a:t>
            </a:r>
            <a:endParaRPr lang="en-US" sz="3600" b="1" dirty="0">
              <a:solidFill>
                <a:srgbClr val="00206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679" y="3579801"/>
            <a:ext cx="2500321" cy="327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TextBox"/>
          <p:cNvSpPr txBox="1"/>
          <p:nvPr/>
        </p:nvSpPr>
        <p:spPr>
          <a:xfrm>
            <a:off x="285720" y="1071546"/>
            <a:ext cx="83582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Παράδειγμα: Η </a:t>
            </a:r>
            <a:r>
              <a:rPr lang="el-GR" sz="2000" u="sng" dirty="0" smtClean="0"/>
              <a:t>περιεκτικότητα</a:t>
            </a:r>
            <a:r>
              <a:rPr lang="el-GR" sz="2000" dirty="0" smtClean="0"/>
              <a:t>  του διαλύματος κρασιού είναι </a:t>
            </a:r>
            <a:r>
              <a:rPr lang="el-GR" sz="2000" u="sng" dirty="0" smtClean="0"/>
              <a:t>14</a:t>
            </a:r>
            <a:r>
              <a:rPr lang="en-US" sz="2000" u="sng" dirty="0" smtClean="0"/>
              <a:t>ml </a:t>
            </a:r>
            <a:r>
              <a:rPr lang="el-GR" sz="2000" u="sng" dirty="0" smtClean="0"/>
              <a:t>διαλυμένης ουσίας </a:t>
            </a:r>
            <a:r>
              <a:rPr lang="el-GR" sz="2000" dirty="0" smtClean="0"/>
              <a:t>(αλκοόλης ) </a:t>
            </a:r>
            <a:r>
              <a:rPr lang="el-GR" sz="2000" u="sng" dirty="0" smtClean="0"/>
              <a:t>ανά  100</a:t>
            </a:r>
            <a:r>
              <a:rPr lang="en-US" sz="2000" u="sng" dirty="0" smtClean="0"/>
              <a:t>ml </a:t>
            </a:r>
            <a:r>
              <a:rPr lang="el-GR" sz="2000" u="sng" dirty="0" smtClean="0"/>
              <a:t> διαλύματος  </a:t>
            </a:r>
            <a:r>
              <a:rPr lang="el-GR" sz="2000" dirty="0" smtClean="0"/>
              <a:t>(κρασιού).</a:t>
            </a:r>
          </a:p>
          <a:p>
            <a:r>
              <a:rPr lang="el-GR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5272" y="5193682"/>
            <a:ext cx="1428728" cy="1664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 </a:t>
            </a:r>
            <a:r>
              <a:rPr lang="el-GR" b="1" dirty="0" smtClean="0"/>
              <a:t>% </a:t>
            </a:r>
            <a:r>
              <a:rPr lang="en-US" b="1" dirty="0" smtClean="0"/>
              <a:t>v/v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357158" y="3714752"/>
            <a:ext cx="86439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Γενικά</a:t>
            </a:r>
            <a:r>
              <a:rPr lang="el-GR" sz="2000" dirty="0" smtClean="0"/>
              <a:t> αυτή η έκφραση αναφέρεται ως </a:t>
            </a:r>
            <a:r>
              <a:rPr lang="el-GR" sz="2000" b="1" u="sng" dirty="0" smtClean="0">
                <a:solidFill>
                  <a:srgbClr val="FF0000"/>
                </a:solidFill>
              </a:rPr>
              <a:t>περιεκτικότητα</a:t>
            </a:r>
            <a:r>
              <a:rPr lang="el-GR" sz="2000" b="1" dirty="0" smtClean="0">
                <a:solidFill>
                  <a:srgbClr val="FF0000"/>
                </a:solidFill>
              </a:rPr>
              <a:t> διαλύματος </a:t>
            </a:r>
            <a:r>
              <a:rPr lang="el-GR" sz="2000" b="1" u="sng" dirty="0" smtClean="0">
                <a:solidFill>
                  <a:srgbClr val="FF0000"/>
                </a:solidFill>
              </a:rPr>
              <a:t>στα 100 όγκο  προς όγκο.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rot="5400000">
            <a:off x="3321835" y="2750339"/>
            <a:ext cx="1143802" cy="72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1714480" y="1142984"/>
            <a:ext cx="4286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002060"/>
                </a:solidFill>
              </a:rPr>
              <a:t>14</a:t>
            </a:r>
            <a:r>
              <a:rPr lang="el-GR" sz="6000" b="1" dirty="0" smtClean="0">
                <a:solidFill>
                  <a:srgbClr val="002060"/>
                </a:solidFill>
              </a:rPr>
              <a:t>%</a:t>
            </a:r>
            <a:r>
              <a:rPr lang="en-US" sz="6000" b="1" dirty="0" smtClean="0">
                <a:solidFill>
                  <a:srgbClr val="002060"/>
                </a:solidFill>
              </a:rPr>
              <a:t> </a:t>
            </a:r>
            <a:r>
              <a:rPr lang="el-GR" sz="6000" b="1" dirty="0" smtClean="0">
                <a:solidFill>
                  <a:srgbClr val="002060"/>
                </a:solidFill>
              </a:rPr>
              <a:t> </a:t>
            </a:r>
            <a:r>
              <a:rPr lang="en-US" sz="6000" b="1" dirty="0" smtClean="0">
                <a:solidFill>
                  <a:srgbClr val="002060"/>
                </a:solidFill>
              </a:rPr>
              <a:t>v/v</a:t>
            </a:r>
            <a:endParaRPr lang="en-US" sz="6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</a:t>
            </a:r>
            <a:r>
              <a:rPr lang="el-GR" b="1" dirty="0" smtClean="0"/>
              <a:t> % </a:t>
            </a:r>
            <a:r>
              <a:rPr lang="en-US" b="1" dirty="0" smtClean="0"/>
              <a:t>v/v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rot="5400000">
            <a:off x="2893207" y="2536025"/>
            <a:ext cx="1143802" cy="72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2571736" y="335756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Γράφεται ως:</a:t>
            </a:r>
            <a:endParaRPr lang="en-US" dirty="0"/>
          </a:p>
        </p:txBody>
      </p:sp>
      <p:sp>
        <p:nvSpPr>
          <p:cNvPr id="13" name="12 - TextBox"/>
          <p:cNvSpPr txBox="1"/>
          <p:nvPr/>
        </p:nvSpPr>
        <p:spPr>
          <a:xfrm>
            <a:off x="1857356" y="3714752"/>
            <a:ext cx="4286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002060"/>
                </a:solidFill>
              </a:rPr>
              <a:t>8</a:t>
            </a:r>
            <a:r>
              <a:rPr lang="el-GR" sz="6000" b="1" dirty="0" smtClean="0">
                <a:solidFill>
                  <a:srgbClr val="002060"/>
                </a:solidFill>
              </a:rPr>
              <a:t>%</a:t>
            </a:r>
            <a:r>
              <a:rPr lang="en-US" sz="6000" b="1" dirty="0" smtClean="0">
                <a:solidFill>
                  <a:srgbClr val="002060"/>
                </a:solidFill>
              </a:rPr>
              <a:t> </a:t>
            </a:r>
            <a:r>
              <a:rPr lang="el-GR" sz="6000" b="1" dirty="0" smtClean="0">
                <a:solidFill>
                  <a:srgbClr val="002060"/>
                </a:solidFill>
              </a:rPr>
              <a:t> </a:t>
            </a:r>
            <a:r>
              <a:rPr lang="en-US" sz="6000" b="1" dirty="0" smtClean="0">
                <a:solidFill>
                  <a:srgbClr val="002060"/>
                </a:solidFill>
              </a:rPr>
              <a:t>v/v</a:t>
            </a:r>
            <a:endParaRPr lang="en-US" sz="6000" b="1" dirty="0">
              <a:solidFill>
                <a:srgbClr val="00206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679" y="3579801"/>
            <a:ext cx="2500321" cy="327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TextBox"/>
          <p:cNvSpPr txBox="1"/>
          <p:nvPr/>
        </p:nvSpPr>
        <p:spPr>
          <a:xfrm>
            <a:off x="0" y="785794"/>
            <a:ext cx="6858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Διάλυμα αλκοόλης είναι </a:t>
            </a:r>
            <a:r>
              <a:rPr lang="en-US" sz="2000" u="sng" dirty="0" smtClean="0"/>
              <a:t>8ml </a:t>
            </a:r>
            <a:r>
              <a:rPr lang="el-GR" sz="2000" u="sng" dirty="0" smtClean="0"/>
              <a:t>διαλυμένης ουσίας </a:t>
            </a:r>
            <a:r>
              <a:rPr lang="el-GR" sz="2000" dirty="0" smtClean="0"/>
              <a:t>(αλκοόλης ) </a:t>
            </a:r>
            <a:r>
              <a:rPr lang="el-GR" sz="2000" u="sng" dirty="0" smtClean="0"/>
              <a:t>ανά  100</a:t>
            </a:r>
            <a:r>
              <a:rPr lang="en-US" sz="2000" u="sng" dirty="0" smtClean="0"/>
              <a:t>ml </a:t>
            </a:r>
            <a:r>
              <a:rPr lang="el-GR" sz="2000" u="sng" dirty="0" smtClean="0"/>
              <a:t> διαλύματος  </a:t>
            </a:r>
            <a:r>
              <a:rPr lang="el-GR" sz="2000" dirty="0" smtClean="0"/>
              <a:t>(κρασιού).</a:t>
            </a:r>
          </a:p>
          <a:p>
            <a:r>
              <a:rPr lang="el-GR" sz="2000" dirty="0" smtClean="0"/>
              <a:t> </a:t>
            </a:r>
            <a:endParaRPr lang="en-US" sz="2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5857892"/>
            <a:ext cx="6072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περιεκτικότητα σε αλκοόλη ενός ποτού σε   %</a:t>
            </a:r>
            <a:r>
              <a:rPr lang="en-US" dirty="0" smtClean="0"/>
              <a:t> v/v </a:t>
            </a:r>
            <a:r>
              <a:rPr lang="el-GR" dirty="0" smtClean="0"/>
              <a:t>ονομάζεται και </a:t>
            </a:r>
            <a:r>
              <a:rPr lang="el-GR" u="sng" dirty="0" smtClean="0"/>
              <a:t>αλκοολικός βαθμός (ή βαθμός ) του ποτού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 </a:t>
            </a:r>
            <a:r>
              <a:rPr lang="el-GR" b="1" dirty="0" smtClean="0"/>
              <a:t>% </a:t>
            </a:r>
            <a:r>
              <a:rPr lang="en-US" b="1" dirty="0" smtClean="0"/>
              <a:t>v/v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0" y="1571612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Τι σημαίνει ότι η περιεκτικότητα σε οξυγόνο του αέρα που αναπνέουμε είναι  21%</a:t>
            </a:r>
            <a:r>
              <a:rPr lang="en-US" sz="2400" dirty="0" smtClean="0"/>
              <a:t>v/v  </a:t>
            </a:r>
            <a:r>
              <a:rPr lang="el-GR" sz="2400" dirty="0" smtClean="0"/>
              <a:t>;</a:t>
            </a:r>
            <a:endParaRPr lang="en-US" sz="2400" u="sng" dirty="0"/>
          </a:p>
        </p:txBody>
      </p:sp>
      <p:sp>
        <p:nvSpPr>
          <p:cNvPr id="7" name="6 - TextBox"/>
          <p:cNvSpPr txBox="1"/>
          <p:nvPr/>
        </p:nvSpPr>
        <p:spPr>
          <a:xfrm>
            <a:off x="357158" y="92867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Ερώτηση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1071538" y="3357562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Απάντηση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0" y="4000504"/>
            <a:ext cx="44291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Σημαίνει ότι περιέχονται </a:t>
            </a:r>
            <a:r>
              <a:rPr lang="el-GR" sz="2800" b="1" dirty="0" smtClean="0"/>
              <a:t>21</a:t>
            </a:r>
            <a:r>
              <a:rPr lang="en-US" sz="2800" b="1" dirty="0" smtClean="0"/>
              <a:t>ml </a:t>
            </a:r>
            <a:r>
              <a:rPr lang="el-GR" sz="2800" dirty="0" smtClean="0"/>
              <a:t>οξυγόνο σε </a:t>
            </a:r>
            <a:r>
              <a:rPr lang="el-GR" sz="2800" b="1" dirty="0" smtClean="0"/>
              <a:t>100</a:t>
            </a:r>
            <a:r>
              <a:rPr lang="en-US" sz="2800" b="1" dirty="0" smtClean="0"/>
              <a:t>ml</a:t>
            </a:r>
            <a:r>
              <a:rPr lang="el-GR" sz="2800" b="1" dirty="0" smtClean="0"/>
              <a:t> </a:t>
            </a:r>
            <a:r>
              <a:rPr lang="el-GR" sz="2800" dirty="0" smtClean="0"/>
              <a:t>αέρα.</a:t>
            </a:r>
            <a:endParaRPr lang="en-US" sz="2800" u="sng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2357430"/>
            <a:ext cx="3224223" cy="3384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TextBox"/>
          <p:cNvSpPr txBox="1"/>
          <p:nvPr/>
        </p:nvSpPr>
        <p:spPr>
          <a:xfrm>
            <a:off x="5357818" y="6000768"/>
            <a:ext cx="3786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Συστατικά του αέριου διαλύματος (αέρα) που αναπνέουμε στην γη.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  </a:t>
            </a:r>
            <a:r>
              <a:rPr lang="el-GR" b="1" dirty="0" smtClean="0"/>
              <a:t>% </a:t>
            </a:r>
            <a:r>
              <a:rPr lang="en-US" b="1" dirty="0" smtClean="0"/>
              <a:t>v/v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0" y="2214554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Τι σημαίνει η έκφραση «διάλυμα  αλκοόλης </a:t>
            </a:r>
            <a:r>
              <a:rPr lang="el-GR" sz="2400" b="1" dirty="0" smtClean="0"/>
              <a:t>5% </a:t>
            </a:r>
            <a:r>
              <a:rPr lang="en-US" sz="2400" b="1" dirty="0" smtClean="0"/>
              <a:t>v/v</a:t>
            </a:r>
            <a:r>
              <a:rPr lang="el-GR" sz="2400" b="1" dirty="0" smtClean="0"/>
              <a:t>»</a:t>
            </a:r>
            <a:r>
              <a:rPr lang="en-US" sz="2400" b="1" dirty="0" smtClean="0"/>
              <a:t> </a:t>
            </a:r>
            <a:r>
              <a:rPr lang="el-GR" sz="2400" dirty="0" smtClean="0"/>
              <a:t>;</a:t>
            </a:r>
            <a:endParaRPr lang="en-US" sz="2400" u="sng" dirty="0"/>
          </a:p>
        </p:txBody>
      </p:sp>
      <p:sp>
        <p:nvSpPr>
          <p:cNvPr id="7" name="6 - TextBox"/>
          <p:cNvSpPr txBox="1"/>
          <p:nvPr/>
        </p:nvSpPr>
        <p:spPr>
          <a:xfrm>
            <a:off x="642910" y="1571612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Ερώτηση  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1071538" y="3357562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Απάντηση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214282" y="4071942"/>
            <a:ext cx="59293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Σημαίνει ότι περιέχονται </a:t>
            </a:r>
            <a:r>
              <a:rPr lang="en-US" sz="2800" b="1" dirty="0" smtClean="0"/>
              <a:t>5ml</a:t>
            </a:r>
            <a:r>
              <a:rPr lang="en-US" sz="2800" dirty="0" smtClean="0"/>
              <a:t> </a:t>
            </a:r>
            <a:r>
              <a:rPr lang="el-GR" sz="2800" dirty="0" smtClean="0"/>
              <a:t>αλκοόλης σε </a:t>
            </a:r>
            <a:r>
              <a:rPr lang="el-GR" sz="2800" dirty="0" smtClean="0"/>
              <a:t>100</a:t>
            </a:r>
            <a:r>
              <a:rPr lang="en-US" sz="2800" dirty="0" smtClean="0"/>
              <a:t>ml </a:t>
            </a:r>
            <a:r>
              <a:rPr lang="el-GR" sz="2800" dirty="0" smtClean="0"/>
              <a:t>διαλύματος.</a:t>
            </a:r>
            <a:endParaRPr lang="en-US" sz="2800" u="sng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4391025"/>
            <a:ext cx="259080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4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4791</TotalTime>
  <Words>356</Words>
  <PresentationFormat>Προβολή στην οθόνη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719</cp:revision>
  <dcterms:created xsi:type="dcterms:W3CDTF">2020-03-28T09:35:19Z</dcterms:created>
  <dcterms:modified xsi:type="dcterms:W3CDTF">2023-12-09T20:42:30Z</dcterms:modified>
</cp:coreProperties>
</file>