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4" r:id="rId2"/>
    <p:sldId id="419" r:id="rId3"/>
    <p:sldId id="421" r:id="rId4"/>
    <p:sldId id="431" r:id="rId5"/>
    <p:sldId id="432" r:id="rId6"/>
    <p:sldId id="429" r:id="rId7"/>
    <p:sldId id="430" r:id="rId8"/>
    <p:sldId id="423" r:id="rId9"/>
    <p:sldId id="424" r:id="rId10"/>
    <p:sldId id="425" r:id="rId11"/>
    <p:sldId id="426" r:id="rId12"/>
    <p:sldId id="427" r:id="rId13"/>
    <p:sldId id="428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62" autoAdjust="0"/>
    <p:restoredTop sz="95455" autoAdjust="0"/>
  </p:normalViewPr>
  <p:slideViewPr>
    <p:cSldViewPr>
      <p:cViewPr>
        <p:scale>
          <a:sx n="71" d="100"/>
          <a:sy n="71" d="100"/>
        </p:scale>
        <p:origin x="-1642" y="-12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9/12/2023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Διαλύματα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214282" y="1285860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ζάχαρη</a:t>
            </a:r>
            <a:endParaRPr lang="en-US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285992"/>
            <a:ext cx="2786082" cy="419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1643042" y="1285860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νερό</a:t>
            </a:r>
            <a:endParaRPr lang="en-US" sz="2400" dirty="0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16200000" flipH="1">
            <a:off x="464315" y="1893083"/>
            <a:ext cx="714380" cy="214314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 rot="5400000">
            <a:off x="1633518" y="1795450"/>
            <a:ext cx="652466" cy="347666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4714876" y="2143116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Διαλυμένη ουσία: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7429520" y="214311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ζάχαρη</a:t>
            </a:r>
            <a:endParaRPr lang="en-US" sz="2400" dirty="0"/>
          </a:p>
        </p:txBody>
      </p:sp>
      <p:sp>
        <p:nvSpPr>
          <p:cNvPr id="14" name="13 - TextBox"/>
          <p:cNvSpPr txBox="1"/>
          <p:nvPr/>
        </p:nvSpPr>
        <p:spPr>
          <a:xfrm>
            <a:off x="5072066" y="3571876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Διαλύτης: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6929454" y="3538839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νερό</a:t>
            </a:r>
            <a:endParaRPr lang="en-US" sz="2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4071933" y="5000636"/>
            <a:ext cx="1969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Διάλυμα: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5500694" y="5026895"/>
            <a:ext cx="364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err="1" smtClean="0"/>
              <a:t>Ζαχαρόνερο</a:t>
            </a:r>
            <a:r>
              <a:rPr lang="en-US" sz="2000" dirty="0" smtClean="0"/>
              <a:t> </a:t>
            </a:r>
            <a:r>
              <a:rPr lang="el-GR" sz="2000" dirty="0" smtClean="0"/>
              <a:t>ή διάλυμα ζάχαρης</a:t>
            </a:r>
            <a:endParaRPr lang="en-US" sz="2000" dirty="0"/>
          </a:p>
        </p:txBody>
      </p:sp>
      <p:sp>
        <p:nvSpPr>
          <p:cNvPr id="16" name="15 - TextBox"/>
          <p:cNvSpPr txBox="1"/>
          <p:nvPr/>
        </p:nvSpPr>
        <p:spPr>
          <a:xfrm>
            <a:off x="357158" y="571480"/>
            <a:ext cx="2000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u="sng" dirty="0" smtClean="0"/>
              <a:t>παράδειγμα</a:t>
            </a:r>
            <a:endParaRPr lang="en-US" sz="2000" b="1" i="1" u="sng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6215082"/>
            <a:ext cx="364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err="1" smtClean="0"/>
              <a:t>Ζαχαρόνερο</a:t>
            </a:r>
            <a:r>
              <a:rPr lang="en-US" sz="2000" dirty="0" smtClean="0"/>
              <a:t> </a:t>
            </a:r>
            <a:r>
              <a:rPr lang="el-GR" sz="2000" dirty="0" smtClean="0"/>
              <a:t>ή διάλυμα ζάχαρης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5" grpId="0"/>
      <p:bldP spid="18" grpId="0"/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 </a:t>
            </a:r>
            <a:r>
              <a:rPr lang="el-GR" b="1" dirty="0" smtClean="0"/>
              <a:t>% </a:t>
            </a:r>
            <a:r>
              <a:rPr lang="en-US" b="1" dirty="0" smtClean="0"/>
              <a:t>w/v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rot="5400000">
            <a:off x="1178695" y="2750339"/>
            <a:ext cx="128588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1714480" y="1142984"/>
            <a:ext cx="4286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>
                <a:solidFill>
                  <a:srgbClr val="002060"/>
                </a:solidFill>
              </a:rPr>
              <a:t>15  %</a:t>
            </a:r>
            <a:r>
              <a:rPr lang="en-US" sz="6000" b="1" dirty="0" smtClean="0">
                <a:solidFill>
                  <a:srgbClr val="002060"/>
                </a:solidFill>
              </a:rPr>
              <a:t> </a:t>
            </a:r>
            <a:r>
              <a:rPr lang="el-GR" sz="6000" b="1" dirty="0" smtClean="0">
                <a:solidFill>
                  <a:srgbClr val="002060"/>
                </a:solidFill>
              </a:rPr>
              <a:t> </a:t>
            </a:r>
            <a:r>
              <a:rPr lang="en-US" sz="6000" b="1" dirty="0" smtClean="0">
                <a:solidFill>
                  <a:srgbClr val="002060"/>
                </a:solidFill>
              </a:rPr>
              <a:t>w/v</a:t>
            </a:r>
            <a:endParaRPr lang="en-US" sz="6000" b="1" dirty="0">
              <a:solidFill>
                <a:srgbClr val="002060"/>
              </a:solidFill>
            </a:endParaRPr>
          </a:p>
        </p:txBody>
      </p:sp>
      <p:sp>
        <p:nvSpPr>
          <p:cNvPr id="8" name="7 - Έλλειψη"/>
          <p:cNvSpPr/>
          <p:nvPr/>
        </p:nvSpPr>
        <p:spPr>
          <a:xfrm>
            <a:off x="1714480" y="1142984"/>
            <a:ext cx="857224" cy="10715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0" y="3500438"/>
            <a:ext cx="26431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 smtClean="0">
                <a:solidFill>
                  <a:schemeClr val="accent1">
                    <a:lumMod val="50000"/>
                  </a:schemeClr>
                </a:solidFill>
              </a:rPr>
              <a:t>Ποσότητα διαλυμένης ουσίας σε γραμμάρια </a:t>
            </a:r>
            <a:r>
              <a:rPr lang="el-GR" sz="2000" b="1" i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2000" b="1" i="1" dirty="0" err="1" smtClean="0">
                <a:solidFill>
                  <a:schemeClr val="accent1">
                    <a:lumMod val="50000"/>
                  </a:schemeClr>
                </a:solidFill>
              </a:rPr>
              <a:t>gr</a:t>
            </a:r>
            <a:r>
              <a:rPr lang="en-US" sz="2000" b="1" i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el-GR" sz="20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000" b="1" i="1" dirty="0" smtClean="0">
                <a:solidFill>
                  <a:srgbClr val="FF0000"/>
                </a:solidFill>
              </a:rPr>
              <a:t>(π.χ. ζάχαρη)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sp>
        <p:nvSpPr>
          <p:cNvPr id="16" name="15 - Έλλειψη"/>
          <p:cNvSpPr/>
          <p:nvPr/>
        </p:nvSpPr>
        <p:spPr>
          <a:xfrm>
            <a:off x="2857488" y="1142984"/>
            <a:ext cx="857224" cy="10715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>
            <a:off x="3428992" y="2143116"/>
            <a:ext cx="1785950" cy="1571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4857752" y="3786190"/>
            <a:ext cx="3071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 smtClean="0">
                <a:solidFill>
                  <a:srgbClr val="FF0000"/>
                </a:solidFill>
              </a:rPr>
              <a:t>Σε  100</a:t>
            </a:r>
            <a:r>
              <a:rPr lang="en-US" sz="2000" b="1" i="1" dirty="0" smtClean="0">
                <a:solidFill>
                  <a:srgbClr val="FF0000"/>
                </a:solidFill>
              </a:rPr>
              <a:t>ml</a:t>
            </a:r>
            <a:r>
              <a:rPr lang="el-GR" sz="2000" i="1" dirty="0" smtClean="0">
                <a:solidFill>
                  <a:srgbClr val="FF0000"/>
                </a:solidFill>
              </a:rPr>
              <a:t>  </a:t>
            </a:r>
            <a:r>
              <a:rPr lang="el-GR" sz="2000" i="1" dirty="0" smtClean="0">
                <a:solidFill>
                  <a:schemeClr val="accent1">
                    <a:lumMod val="50000"/>
                  </a:schemeClr>
                </a:solidFill>
              </a:rPr>
              <a:t>διαλύματος (</a:t>
            </a:r>
            <a:r>
              <a:rPr lang="el-GR" sz="2000" i="1" dirty="0" err="1" smtClean="0">
                <a:solidFill>
                  <a:srgbClr val="FF0000"/>
                </a:solidFill>
              </a:rPr>
              <a:t>π.χ</a:t>
            </a:r>
            <a:r>
              <a:rPr lang="el-GR" sz="2000" i="1" dirty="0" smtClean="0">
                <a:solidFill>
                  <a:srgbClr val="FF0000"/>
                </a:solidFill>
              </a:rPr>
              <a:t> διάλυμα ζάχαρης</a:t>
            </a:r>
            <a:r>
              <a:rPr lang="el-GR" sz="2000" i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sz="20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48" y="4706981"/>
            <a:ext cx="1428760" cy="215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20 - TextBox"/>
          <p:cNvSpPr txBox="1"/>
          <p:nvPr/>
        </p:nvSpPr>
        <p:spPr>
          <a:xfrm rot="3444134">
            <a:off x="7689318" y="5640926"/>
            <a:ext cx="1705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ζαχαρόνερο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/>
      <p:bldP spid="16" grpId="0" animBg="1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 </a:t>
            </a:r>
            <a:r>
              <a:rPr lang="el-GR" b="1" dirty="0" smtClean="0"/>
              <a:t>% </a:t>
            </a:r>
            <a:r>
              <a:rPr lang="en-US" b="1" dirty="0" smtClean="0"/>
              <a:t>w/v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0" y="2214554"/>
            <a:ext cx="8643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Τι σημαίνει </a:t>
            </a:r>
            <a:r>
              <a:rPr lang="el-GR" sz="2000" dirty="0" smtClean="0"/>
              <a:t>η έκφραση « διάλυμα  </a:t>
            </a:r>
            <a:r>
              <a:rPr lang="el-GR" sz="2000" dirty="0" smtClean="0"/>
              <a:t>αλατιού </a:t>
            </a:r>
            <a:r>
              <a:rPr lang="el-GR" sz="2000" dirty="0" smtClean="0"/>
              <a:t> </a:t>
            </a:r>
            <a:r>
              <a:rPr lang="el-GR" sz="2000" b="1" dirty="0" smtClean="0"/>
              <a:t>5</a:t>
            </a:r>
            <a:r>
              <a:rPr lang="el-GR" sz="2000" b="1" dirty="0" smtClean="0"/>
              <a:t>% </a:t>
            </a:r>
            <a:r>
              <a:rPr lang="en-US" sz="2000" b="1" dirty="0" smtClean="0"/>
              <a:t>w/v  </a:t>
            </a:r>
            <a:r>
              <a:rPr lang="el-GR" sz="2000" dirty="0" smtClean="0"/>
              <a:t>;</a:t>
            </a:r>
            <a:endParaRPr lang="en-US" sz="2000" u="sng" dirty="0"/>
          </a:p>
        </p:txBody>
      </p:sp>
      <p:sp>
        <p:nvSpPr>
          <p:cNvPr id="7" name="6 - TextBox"/>
          <p:cNvSpPr txBox="1"/>
          <p:nvPr/>
        </p:nvSpPr>
        <p:spPr>
          <a:xfrm>
            <a:off x="642910" y="1571612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Ερώτηση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4061723"/>
            <a:ext cx="1857356" cy="2796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 rot="1391161">
            <a:off x="7517936" y="5488713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Αλατόνερο</a:t>
            </a:r>
            <a:r>
              <a:rPr lang="en-US" dirty="0" smtClean="0"/>
              <a:t> =</a:t>
            </a:r>
            <a:r>
              <a:rPr lang="el-GR" dirty="0" smtClean="0"/>
              <a:t> διάλυμα αλατιού</a:t>
            </a:r>
            <a:endParaRPr lang="en-US" dirty="0"/>
          </a:p>
        </p:txBody>
      </p:sp>
      <p:sp>
        <p:nvSpPr>
          <p:cNvPr id="11" name="10 - TextBox"/>
          <p:cNvSpPr txBox="1"/>
          <p:nvPr/>
        </p:nvSpPr>
        <p:spPr>
          <a:xfrm>
            <a:off x="1071538" y="3357562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Απάντηση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58" y="4429132"/>
            <a:ext cx="6357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Σημαίνει ότι περιέχονται </a:t>
            </a:r>
            <a:r>
              <a:rPr lang="el-GR" sz="2800" b="1" dirty="0" smtClean="0"/>
              <a:t>5</a:t>
            </a:r>
            <a:r>
              <a:rPr lang="en-US" sz="2800" b="1" dirty="0" err="1" smtClean="0"/>
              <a:t>gr</a:t>
            </a:r>
            <a:r>
              <a:rPr lang="en-US" sz="2800" b="1" dirty="0" smtClean="0"/>
              <a:t> </a:t>
            </a:r>
            <a:r>
              <a:rPr lang="el-GR" sz="2800" dirty="0" smtClean="0"/>
              <a:t>αλάτι</a:t>
            </a:r>
            <a:r>
              <a:rPr lang="en-US" sz="2800" dirty="0" smtClean="0"/>
              <a:t> </a:t>
            </a:r>
            <a:r>
              <a:rPr lang="el-GR" sz="2800" dirty="0" smtClean="0"/>
              <a:t>σε </a:t>
            </a:r>
            <a:r>
              <a:rPr lang="el-GR" sz="2800" b="1" dirty="0" smtClean="0"/>
              <a:t>100</a:t>
            </a:r>
            <a:r>
              <a:rPr lang="en-US" sz="2800" b="1" dirty="0" smtClean="0"/>
              <a:t>ml</a:t>
            </a:r>
            <a:r>
              <a:rPr lang="el-GR" sz="2800" b="1" dirty="0" smtClean="0"/>
              <a:t> </a:t>
            </a:r>
            <a:r>
              <a:rPr lang="el-GR" sz="2800" dirty="0" smtClean="0"/>
              <a:t>διαλύματος αλατιού.</a:t>
            </a:r>
            <a:endParaRPr lang="en-US" sz="28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11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  </a:t>
            </a:r>
            <a:r>
              <a:rPr lang="el-GR" b="1" dirty="0" smtClean="0"/>
              <a:t>% </a:t>
            </a:r>
            <a:r>
              <a:rPr lang="en-US" b="1" dirty="0" smtClean="0"/>
              <a:t>w/v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142844" y="2214554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Τη σημαίνει η έκφραση </a:t>
            </a:r>
            <a:r>
              <a:rPr lang="el-GR" sz="2400" dirty="0" smtClean="0"/>
              <a:t>«διάλυμα </a:t>
            </a:r>
            <a:r>
              <a:rPr lang="el-GR" sz="2400" dirty="0" smtClean="0"/>
              <a:t>ζάχαρης</a:t>
            </a:r>
            <a:r>
              <a:rPr lang="en-US" sz="2400" dirty="0" smtClean="0"/>
              <a:t> </a:t>
            </a:r>
            <a:r>
              <a:rPr lang="el-GR" sz="2400" dirty="0" smtClean="0"/>
              <a:t>  </a:t>
            </a:r>
            <a:r>
              <a:rPr lang="el-GR" sz="2400" b="1" dirty="0" smtClean="0"/>
              <a:t>8% </a:t>
            </a:r>
            <a:r>
              <a:rPr lang="en-US" sz="2400" b="1" dirty="0" smtClean="0"/>
              <a:t>w/v</a:t>
            </a:r>
            <a:r>
              <a:rPr lang="el-GR" sz="2400" b="1" dirty="0" smtClean="0"/>
              <a:t>»</a:t>
            </a:r>
            <a:r>
              <a:rPr lang="en-US" sz="2400" b="1" dirty="0" smtClean="0"/>
              <a:t> </a:t>
            </a:r>
            <a:r>
              <a:rPr lang="el-GR" sz="2400" dirty="0" smtClean="0"/>
              <a:t>;</a:t>
            </a:r>
            <a:endParaRPr lang="en-US" sz="2400" u="sng" dirty="0"/>
          </a:p>
        </p:txBody>
      </p:sp>
      <p:sp>
        <p:nvSpPr>
          <p:cNvPr id="7" name="6 - TextBox"/>
          <p:cNvSpPr txBox="1"/>
          <p:nvPr/>
        </p:nvSpPr>
        <p:spPr>
          <a:xfrm>
            <a:off x="642910" y="1571612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Ερώτηση  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4061723"/>
            <a:ext cx="1857356" cy="2796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 rot="1824664">
            <a:off x="7517936" y="5488713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ζαχαρόνερο</a:t>
            </a:r>
            <a:r>
              <a:rPr lang="en-US" dirty="0" smtClean="0"/>
              <a:t>=</a:t>
            </a:r>
            <a:r>
              <a:rPr lang="el-GR" dirty="0" smtClean="0"/>
              <a:t> διάλυμα ζάχαρης</a:t>
            </a:r>
            <a:endParaRPr lang="en-US" dirty="0"/>
          </a:p>
        </p:txBody>
      </p:sp>
      <p:sp>
        <p:nvSpPr>
          <p:cNvPr id="11" name="10 - TextBox"/>
          <p:cNvSpPr txBox="1"/>
          <p:nvPr/>
        </p:nvSpPr>
        <p:spPr>
          <a:xfrm>
            <a:off x="1071538" y="3357562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Απάντηση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58" y="4429132"/>
            <a:ext cx="6357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Σημαίνει ότι περιέχονται </a:t>
            </a:r>
            <a:r>
              <a:rPr lang="el-GR" sz="2800" b="1" dirty="0" smtClean="0"/>
              <a:t>8</a:t>
            </a:r>
            <a:r>
              <a:rPr lang="en-US" sz="2800" b="1" dirty="0" err="1" smtClean="0"/>
              <a:t>gr</a:t>
            </a:r>
            <a:r>
              <a:rPr lang="en-US" sz="2800" b="1" dirty="0" smtClean="0"/>
              <a:t> </a:t>
            </a:r>
            <a:r>
              <a:rPr lang="el-GR" sz="2800" dirty="0" smtClean="0"/>
              <a:t>ζάχαρη, σε </a:t>
            </a:r>
            <a:r>
              <a:rPr lang="el-GR" sz="2800" b="1" dirty="0" smtClean="0"/>
              <a:t>100</a:t>
            </a:r>
            <a:r>
              <a:rPr lang="en-US" sz="2800" b="1" dirty="0" smtClean="0"/>
              <a:t>ml</a:t>
            </a:r>
            <a:r>
              <a:rPr lang="el-GR" sz="2800" b="1" dirty="0" smtClean="0"/>
              <a:t> </a:t>
            </a:r>
            <a:r>
              <a:rPr lang="el-GR" sz="2800" dirty="0" smtClean="0"/>
              <a:t>διαλύματος ζάχαρης (ζαχαρόνερο).</a:t>
            </a:r>
            <a:endParaRPr lang="en-US" sz="28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11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1925" y="3214686"/>
            <a:ext cx="1362075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 </a:t>
            </a:r>
            <a:r>
              <a:rPr lang="el-GR" b="1" dirty="0" smtClean="0"/>
              <a:t>% </a:t>
            </a:r>
            <a:r>
              <a:rPr lang="en-US" b="1" dirty="0" smtClean="0"/>
              <a:t>w/v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0" y="221455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Τι σημαίνει ότι η περιεκτικότητα λεμονάδας σε  ζάχαρη  είναι  </a:t>
            </a:r>
            <a:r>
              <a:rPr lang="el-GR" sz="2400" b="1" dirty="0" smtClean="0"/>
              <a:t>12% </a:t>
            </a:r>
            <a:r>
              <a:rPr lang="en-US" sz="2400" b="1" dirty="0" smtClean="0"/>
              <a:t>w/v  </a:t>
            </a:r>
            <a:r>
              <a:rPr lang="el-GR" sz="2400" dirty="0" smtClean="0"/>
              <a:t>;</a:t>
            </a:r>
            <a:endParaRPr lang="en-US" sz="2400" u="sng" dirty="0"/>
          </a:p>
        </p:txBody>
      </p:sp>
      <p:sp>
        <p:nvSpPr>
          <p:cNvPr id="7" name="6 - TextBox"/>
          <p:cNvSpPr txBox="1"/>
          <p:nvPr/>
        </p:nvSpPr>
        <p:spPr>
          <a:xfrm>
            <a:off x="642910" y="1571612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Ερώτηση  3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 rot="1824664">
            <a:off x="7309044" y="6213957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Λεμονάδα</a:t>
            </a:r>
            <a:endParaRPr lang="en-US" dirty="0"/>
          </a:p>
        </p:txBody>
      </p:sp>
      <p:sp>
        <p:nvSpPr>
          <p:cNvPr id="11" name="10 - TextBox"/>
          <p:cNvSpPr txBox="1"/>
          <p:nvPr/>
        </p:nvSpPr>
        <p:spPr>
          <a:xfrm>
            <a:off x="1071538" y="3357562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Απάντηση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58" y="4429132"/>
            <a:ext cx="6357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Σημαίνει ότι περιέχονται </a:t>
            </a:r>
            <a:r>
              <a:rPr lang="el-GR" sz="2800" b="1" dirty="0" smtClean="0"/>
              <a:t>12</a:t>
            </a:r>
            <a:r>
              <a:rPr lang="en-US" sz="2800" b="1" dirty="0" err="1" smtClean="0"/>
              <a:t>gr</a:t>
            </a:r>
            <a:r>
              <a:rPr lang="en-US" sz="2800" b="1" dirty="0" smtClean="0"/>
              <a:t> </a:t>
            </a:r>
            <a:r>
              <a:rPr lang="el-GR" sz="2800" dirty="0" smtClean="0"/>
              <a:t>ζάχαρη, σε </a:t>
            </a:r>
            <a:r>
              <a:rPr lang="el-GR" sz="2800" b="1" dirty="0" smtClean="0"/>
              <a:t>100</a:t>
            </a:r>
            <a:r>
              <a:rPr lang="en-US" sz="2800" b="1" dirty="0" smtClean="0"/>
              <a:t>ml</a:t>
            </a:r>
            <a:r>
              <a:rPr lang="el-GR" sz="2800" b="1" dirty="0" smtClean="0"/>
              <a:t> </a:t>
            </a:r>
            <a:r>
              <a:rPr lang="el-GR" sz="2800" dirty="0" smtClean="0"/>
              <a:t>λεμονάδας.</a:t>
            </a:r>
            <a:endParaRPr lang="en-US" sz="28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ΟΓΚΟΣ</a:t>
            </a:r>
            <a:endParaRPr lang="en-US" sz="32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785786" y="1071546"/>
            <a:ext cx="7000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Ο </a:t>
            </a:r>
            <a:r>
              <a:rPr lang="el-GR" sz="2400" b="1" u="sng" dirty="0" smtClean="0">
                <a:solidFill>
                  <a:schemeClr val="accent1">
                    <a:lumMod val="75000"/>
                  </a:schemeClr>
                </a:solidFill>
              </a:rPr>
              <a:t>όγκος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 είναι ένας αριθμός που δείχνει </a:t>
            </a:r>
            <a:r>
              <a:rPr lang="el-GR" sz="2400" b="1" u="sng" dirty="0" smtClean="0">
                <a:solidFill>
                  <a:schemeClr val="accent1">
                    <a:lumMod val="75000"/>
                  </a:schemeClr>
                </a:solidFill>
              </a:rPr>
              <a:t>πόσο χώρο «πιάνει»  ένα σώμα…</a:t>
            </a:r>
            <a:endParaRPr lang="en-US" sz="24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1335" y="2643182"/>
            <a:ext cx="3812665" cy="3924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6500826" y="5214950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μπαλόνι</a:t>
            </a:r>
            <a:endParaRPr lang="en-US" sz="2400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5357826"/>
            <a:ext cx="1285884" cy="119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1142976" y="607220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ξύστρα</a:t>
            </a:r>
            <a:endParaRPr lang="en-US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214282" y="2428868"/>
            <a:ext cx="4286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…το μπαλόνι  έχει περισσότερο  όγκο από την   ξύστρα</a:t>
            </a:r>
            <a:endParaRPr lang="en-US" sz="36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6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0" y="785794"/>
            <a:ext cx="8501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Η </a:t>
            </a:r>
            <a:r>
              <a:rPr lang="el-GR" sz="2800" u="sng" dirty="0" smtClean="0"/>
              <a:t>μάζα</a:t>
            </a:r>
            <a:r>
              <a:rPr lang="el-GR" sz="2800" dirty="0" smtClean="0"/>
              <a:t> ενός υλικού σώματος είναι ένας </a:t>
            </a:r>
            <a:r>
              <a:rPr lang="el-GR" sz="2800" u="sng" dirty="0" smtClean="0"/>
              <a:t>αριθμός</a:t>
            </a:r>
            <a:r>
              <a:rPr lang="el-GR" sz="2800" dirty="0" smtClean="0"/>
              <a:t> που δείχνει από </a:t>
            </a:r>
            <a:r>
              <a:rPr lang="el-GR" sz="2800" u="sng" dirty="0" smtClean="0"/>
              <a:t>πόση ύλη αποτελείται το σώμα.</a:t>
            </a:r>
            <a:endParaRPr lang="en-US" sz="2800" u="sng" dirty="0"/>
          </a:p>
        </p:txBody>
      </p:sp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ΜΑΖΑ</a:t>
            </a:r>
            <a:endParaRPr lang="en-US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428596" y="2571744"/>
            <a:ext cx="30718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 smtClean="0"/>
              <a:t>Παράδειγμα</a:t>
            </a:r>
            <a:r>
              <a:rPr lang="el-GR" sz="2800" dirty="0" smtClean="0"/>
              <a:t> η μάζα της </a:t>
            </a:r>
            <a:r>
              <a:rPr lang="el-GR" sz="2800" u="sng" dirty="0" smtClean="0"/>
              <a:t>γης</a:t>
            </a:r>
            <a:r>
              <a:rPr lang="el-GR" sz="2800" dirty="0" smtClean="0"/>
              <a:t> θα είναι πολύ μεγαλύτερη από τη μάζα ενός </a:t>
            </a:r>
            <a:r>
              <a:rPr lang="el-GR" sz="2800" u="sng" dirty="0" smtClean="0"/>
              <a:t>φορτηγού</a:t>
            </a:r>
            <a:r>
              <a:rPr lang="el-GR" sz="2800" dirty="0" smtClean="0"/>
              <a:t>.</a:t>
            </a:r>
            <a:endParaRPr lang="en-US" sz="2800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4692" y="2071678"/>
            <a:ext cx="4711712" cy="4400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5139713"/>
            <a:ext cx="2424115" cy="171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3714744" y="4143380"/>
            <a:ext cx="45005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800" dirty="0" smtClean="0"/>
          </a:p>
          <a:p>
            <a:r>
              <a:rPr lang="el-GR" sz="2800" u="sng" dirty="0" smtClean="0"/>
              <a:t> </a:t>
            </a:r>
          </a:p>
          <a:p>
            <a:endParaRPr lang="el-GR" sz="2800" u="sng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ΜΑΖΑ</a:t>
            </a:r>
            <a:endParaRPr lang="en-US" sz="3200" b="1" dirty="0"/>
          </a:p>
        </p:txBody>
      </p:sp>
      <p:sp>
        <p:nvSpPr>
          <p:cNvPr id="4" name="3 - Ορθογώνιο"/>
          <p:cNvSpPr/>
          <p:nvPr/>
        </p:nvSpPr>
        <p:spPr>
          <a:xfrm>
            <a:off x="928662" y="1285860"/>
            <a:ext cx="3046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Μονάδες μέτρησης της μάζας: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1071538" y="2143116"/>
            <a:ext cx="11013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kg =  </a:t>
            </a:r>
            <a:r>
              <a:rPr lang="el-GR" b="1" dirty="0" smtClean="0"/>
              <a:t>κιλά</a:t>
            </a:r>
            <a:endParaRPr lang="el-GR" b="1" dirty="0"/>
          </a:p>
        </p:txBody>
      </p:sp>
      <p:sp>
        <p:nvSpPr>
          <p:cNvPr id="6" name="5 - Ορθογώνιο"/>
          <p:cNvSpPr/>
          <p:nvPr/>
        </p:nvSpPr>
        <p:spPr>
          <a:xfrm>
            <a:off x="1142976" y="3786190"/>
            <a:ext cx="2904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g  ,    </a:t>
            </a:r>
            <a:r>
              <a:rPr lang="en-US" b="1" dirty="0" err="1" smtClean="0"/>
              <a:t>gr</a:t>
            </a:r>
            <a:r>
              <a:rPr lang="en-US" b="1" dirty="0" smtClean="0"/>
              <a:t>    =</a:t>
            </a:r>
            <a:r>
              <a:rPr lang="el-GR" b="1" dirty="0" smtClean="0"/>
              <a:t>    γραμμάρια</a:t>
            </a:r>
            <a:r>
              <a:rPr lang="en-US" b="1" dirty="0" smtClean="0"/>
              <a:t>        </a:t>
            </a:r>
            <a:endParaRPr lang="en-US" b="1" dirty="0"/>
          </a:p>
        </p:txBody>
      </p:sp>
      <p:sp>
        <p:nvSpPr>
          <p:cNvPr id="7" name="6 - Ορθογώνιο"/>
          <p:cNvSpPr/>
          <p:nvPr/>
        </p:nvSpPr>
        <p:spPr>
          <a:xfrm>
            <a:off x="2500298" y="2143116"/>
            <a:ext cx="1998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Παράδειγμα:  5</a:t>
            </a:r>
            <a:r>
              <a:rPr lang="en-US" b="1" dirty="0" smtClean="0"/>
              <a:t>kg  </a:t>
            </a:r>
            <a:endParaRPr lang="el-GR" b="1" dirty="0"/>
          </a:p>
        </p:txBody>
      </p:sp>
      <p:sp>
        <p:nvSpPr>
          <p:cNvPr id="8" name="7 - Ορθογώνιο"/>
          <p:cNvSpPr/>
          <p:nvPr/>
        </p:nvSpPr>
        <p:spPr>
          <a:xfrm>
            <a:off x="4071934" y="3786190"/>
            <a:ext cx="2022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Παράδειγμα:  </a:t>
            </a:r>
            <a:r>
              <a:rPr lang="en-US" b="1" dirty="0" smtClean="0"/>
              <a:t>4 </a:t>
            </a:r>
            <a:r>
              <a:rPr lang="en-US" b="1" dirty="0" err="1" smtClean="0"/>
              <a:t>gr</a:t>
            </a:r>
            <a:r>
              <a:rPr lang="en-US" b="1" dirty="0" smtClean="0"/>
              <a:t>  </a:t>
            </a:r>
            <a:endParaRPr lang="el-GR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643174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MAZA</a:t>
            </a:r>
            <a:endParaRPr lang="en-US" sz="32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2214546" y="714356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 </a:t>
            </a:r>
            <a:r>
              <a:rPr lang="en-US" sz="2800" b="1" dirty="0" smtClean="0">
                <a:solidFill>
                  <a:srgbClr val="FF0000"/>
                </a:solidFill>
              </a:rPr>
              <a:t>kg  = 1000</a:t>
            </a:r>
            <a:r>
              <a:rPr lang="en-US" sz="2800" b="1" dirty="0" smtClean="0">
                <a:solidFill>
                  <a:srgbClr val="FF0000"/>
                </a:solidFill>
              </a:rPr>
              <a:t>gr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2714612" y="1785928"/>
            <a:ext cx="85725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kg</a:t>
            </a:r>
            <a:endParaRPr lang="el-GR" b="1" dirty="0" smtClean="0">
              <a:solidFill>
                <a:srgbClr val="FF0000"/>
              </a:solidFill>
            </a:endParaRPr>
          </a:p>
          <a:p>
            <a:pPr algn="ctr"/>
            <a:r>
              <a:rPr lang="el-GR" b="1" dirty="0" smtClean="0">
                <a:solidFill>
                  <a:srgbClr val="FF0000"/>
                </a:solidFill>
              </a:rPr>
              <a:t>Κιλά</a:t>
            </a:r>
          </a:p>
        </p:txBody>
      </p:sp>
      <p:sp>
        <p:nvSpPr>
          <p:cNvPr id="23" name="22 - TextBox"/>
          <p:cNvSpPr txBox="1"/>
          <p:nvPr/>
        </p:nvSpPr>
        <p:spPr>
          <a:xfrm>
            <a:off x="2500298" y="3000372"/>
            <a:ext cx="1285884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gr</a:t>
            </a:r>
            <a:endParaRPr lang="el-GR" b="1" dirty="0" smtClean="0">
              <a:solidFill>
                <a:srgbClr val="FF0000"/>
              </a:solidFill>
            </a:endParaRPr>
          </a:p>
          <a:p>
            <a:pPr algn="ctr"/>
            <a:r>
              <a:rPr lang="el-GR" b="1" dirty="0" smtClean="0">
                <a:solidFill>
                  <a:srgbClr val="FF0000"/>
                </a:solidFill>
              </a:rPr>
              <a:t>γραμμάρια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25 - Τόξο"/>
          <p:cNvSpPr/>
          <p:nvPr/>
        </p:nvSpPr>
        <p:spPr>
          <a:xfrm rot="2904032">
            <a:off x="1963898" y="1568630"/>
            <a:ext cx="2214578" cy="1928826"/>
          </a:xfrm>
          <a:prstGeom prst="arc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34 - Τόξο"/>
          <p:cNvSpPr/>
          <p:nvPr/>
        </p:nvSpPr>
        <p:spPr>
          <a:xfrm rot="14072683">
            <a:off x="2177950" y="1997150"/>
            <a:ext cx="2214578" cy="1928826"/>
          </a:xfrm>
          <a:prstGeom prst="arc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36 - TextBox"/>
          <p:cNvSpPr txBox="1"/>
          <p:nvPr/>
        </p:nvSpPr>
        <p:spPr>
          <a:xfrm>
            <a:off x="4143372" y="257174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: 1000</a:t>
            </a:r>
            <a:endParaRPr lang="el-GR" dirty="0"/>
          </a:p>
        </p:txBody>
      </p:sp>
      <p:sp>
        <p:nvSpPr>
          <p:cNvPr id="39" name="38 - TextBox"/>
          <p:cNvSpPr txBox="1"/>
          <p:nvPr/>
        </p:nvSpPr>
        <p:spPr>
          <a:xfrm>
            <a:off x="1214414" y="257174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</a:t>
            </a:r>
            <a:r>
              <a:rPr lang="el-GR" dirty="0" smtClean="0"/>
              <a:t>1000</a:t>
            </a:r>
            <a:endParaRPr lang="el-GR" dirty="0"/>
          </a:p>
        </p:txBody>
      </p:sp>
      <p:sp>
        <p:nvSpPr>
          <p:cNvPr id="40" name="39 - TextBox"/>
          <p:cNvSpPr txBox="1"/>
          <p:nvPr/>
        </p:nvSpPr>
        <p:spPr>
          <a:xfrm>
            <a:off x="857224" y="4500570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Παράδειγμα: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l-GR" dirty="0" smtClean="0"/>
              <a:t>μετατρέπω τα κιλά σε γραμμάρια)</a:t>
            </a:r>
            <a:endParaRPr lang="el-GR" dirty="0"/>
          </a:p>
        </p:txBody>
      </p:sp>
      <p:sp>
        <p:nvSpPr>
          <p:cNvPr id="43" name="42 - Ορθογώνιο"/>
          <p:cNvSpPr/>
          <p:nvPr/>
        </p:nvSpPr>
        <p:spPr>
          <a:xfrm>
            <a:off x="785786" y="5143512"/>
            <a:ext cx="631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52kg</a:t>
            </a:r>
            <a:endParaRPr lang="el-GR" dirty="0"/>
          </a:p>
        </p:txBody>
      </p:sp>
      <p:sp>
        <p:nvSpPr>
          <p:cNvPr id="44" name="43 - Ορθογώνιο"/>
          <p:cNvSpPr/>
          <p:nvPr/>
        </p:nvSpPr>
        <p:spPr>
          <a:xfrm>
            <a:off x="1285852" y="5143512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= 52 </a:t>
            </a:r>
            <a:r>
              <a:rPr lang="en-US" dirty="0" smtClean="0"/>
              <a:t>x</a:t>
            </a:r>
            <a:r>
              <a:rPr lang="el-GR" dirty="0" smtClean="0"/>
              <a:t> 1000 </a:t>
            </a:r>
            <a:endParaRPr lang="el-GR" dirty="0"/>
          </a:p>
        </p:txBody>
      </p:sp>
      <p:sp>
        <p:nvSpPr>
          <p:cNvPr id="45" name="44 - Ορθογώνιο"/>
          <p:cNvSpPr/>
          <p:nvPr/>
        </p:nvSpPr>
        <p:spPr>
          <a:xfrm>
            <a:off x="2714612" y="5143512"/>
            <a:ext cx="1180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= </a:t>
            </a:r>
            <a:r>
              <a:rPr lang="en-US" dirty="0" smtClean="0"/>
              <a:t>52000</a:t>
            </a:r>
            <a:r>
              <a:rPr lang="en-US" dirty="0" smtClean="0"/>
              <a:t> </a:t>
            </a:r>
            <a:r>
              <a:rPr lang="en-US" dirty="0" err="1" smtClean="0"/>
              <a:t>gr</a:t>
            </a:r>
            <a:endParaRPr lang="el-GR" dirty="0"/>
          </a:p>
        </p:txBody>
      </p:sp>
      <p:sp>
        <p:nvSpPr>
          <p:cNvPr id="46" name="45 - Ορθογώνιο"/>
          <p:cNvSpPr/>
          <p:nvPr/>
        </p:nvSpPr>
        <p:spPr>
          <a:xfrm>
            <a:off x="1000100" y="5929330"/>
            <a:ext cx="620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8</a:t>
            </a:r>
            <a:r>
              <a:rPr lang="en-US" dirty="0" smtClean="0"/>
              <a:t> kg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47" name="46 - Ορθογώνιο"/>
          <p:cNvSpPr/>
          <p:nvPr/>
        </p:nvSpPr>
        <p:spPr>
          <a:xfrm>
            <a:off x="1357290" y="592933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=  8 x</a:t>
            </a:r>
            <a:r>
              <a:rPr lang="el-GR" dirty="0" smtClean="0"/>
              <a:t> </a:t>
            </a:r>
            <a:r>
              <a:rPr lang="el-GR" dirty="0" smtClean="0"/>
              <a:t>1000 </a:t>
            </a:r>
            <a:endParaRPr lang="el-GR" dirty="0"/>
          </a:p>
        </p:txBody>
      </p:sp>
      <p:sp>
        <p:nvSpPr>
          <p:cNvPr id="48" name="47 - Ορθογώνιο"/>
          <p:cNvSpPr/>
          <p:nvPr/>
        </p:nvSpPr>
        <p:spPr>
          <a:xfrm>
            <a:off x="2500298" y="5929330"/>
            <a:ext cx="10102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= </a:t>
            </a:r>
            <a:r>
              <a:rPr lang="en-US" dirty="0" smtClean="0"/>
              <a:t>8000</a:t>
            </a:r>
            <a:r>
              <a:rPr lang="en-US" dirty="0" smtClean="0"/>
              <a:t>gr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3" grpId="0" animBg="1"/>
      <p:bldP spid="26" grpId="0" animBg="1"/>
      <p:bldP spid="35" grpId="0" animBg="1"/>
      <p:bldP spid="37" grpId="0"/>
      <p:bldP spid="39" grpId="0"/>
      <p:bldP spid="40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643174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ΟΓΚΟΣ</a:t>
            </a:r>
            <a:endParaRPr lang="en-US" sz="3200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0" y="785794"/>
            <a:ext cx="8715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Το φυσικό μέγεθος </a:t>
            </a:r>
            <a:r>
              <a:rPr lang="el-GR" sz="2800" b="1" dirty="0" smtClean="0">
                <a:solidFill>
                  <a:srgbClr val="FF0000"/>
                </a:solidFill>
              </a:rPr>
              <a:t>όγκος</a:t>
            </a:r>
            <a:r>
              <a:rPr lang="el-GR" sz="2800" b="1" dirty="0" smtClean="0"/>
              <a:t> έχει μονάδες μέτρησης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357158" y="2857496"/>
            <a:ext cx="207170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</a:rPr>
              <a:t>ml</a:t>
            </a:r>
            <a:r>
              <a:rPr lang="el-GR" sz="2800" b="1" dirty="0" smtClean="0">
                <a:solidFill>
                  <a:srgbClr val="FF0000"/>
                </a:solidFill>
              </a:rPr>
              <a:t> =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1 </a:t>
            </a:r>
            <a:r>
              <a:rPr lang="en-US" sz="2800" b="1" dirty="0" smtClean="0">
                <a:solidFill>
                  <a:srgbClr val="FF0000"/>
                </a:solidFill>
              </a:rPr>
              <a:t>cm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 = </a:t>
            </a:r>
            <a:r>
              <a:rPr lang="el-GR" dirty="0" smtClean="0">
                <a:solidFill>
                  <a:srgbClr val="FF0000"/>
                </a:solidFill>
              </a:rPr>
              <a:t>κυβικό</a:t>
            </a:r>
            <a:r>
              <a:rPr lang="el-GR" sz="2800" b="1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εκατοστό</a:t>
            </a:r>
            <a:r>
              <a:rPr lang="en-US" dirty="0" smtClean="0">
                <a:solidFill>
                  <a:srgbClr val="FF0000"/>
                </a:solidFill>
              </a:rPr>
              <a:t>= </a:t>
            </a:r>
            <a:r>
              <a:rPr lang="el-GR" b="1" dirty="0" err="1" smtClean="0">
                <a:solidFill>
                  <a:srgbClr val="FF0000"/>
                </a:solidFill>
              </a:rPr>
              <a:t>εμ</a:t>
            </a:r>
            <a:r>
              <a:rPr lang="el-GR" b="1" dirty="0" smtClean="0">
                <a:solidFill>
                  <a:srgbClr val="FF0000"/>
                </a:solidFill>
              </a:rPr>
              <a:t> ελ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1142976" y="1500174"/>
            <a:ext cx="1428760" cy="114300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6643702" y="2428868"/>
            <a:ext cx="2214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 </a:t>
            </a:r>
            <a:r>
              <a:rPr lang="en-US" sz="2800" b="1" dirty="0" smtClean="0">
                <a:solidFill>
                  <a:srgbClr val="FF0000"/>
                </a:solidFill>
              </a:rPr>
              <a:t>L = </a:t>
            </a:r>
            <a:r>
              <a:rPr lang="el-GR" sz="2800" b="1" dirty="0" smtClean="0">
                <a:solidFill>
                  <a:srgbClr val="FF0000"/>
                </a:solidFill>
              </a:rPr>
              <a:t>λίτρο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572008"/>
            <a:ext cx="642942" cy="535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18 - TextBox"/>
          <p:cNvSpPr txBox="1"/>
          <p:nvPr/>
        </p:nvSpPr>
        <p:spPr>
          <a:xfrm>
            <a:off x="928662" y="4643446"/>
            <a:ext cx="868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1cm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857224" y="4929198"/>
            <a:ext cx="868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1cm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285720" y="4429132"/>
            <a:ext cx="868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1cm</a:t>
            </a:r>
            <a:endParaRPr lang="en-US" sz="1200" b="1" dirty="0">
              <a:solidFill>
                <a:srgbClr val="FF0000"/>
              </a:solidFill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3357562"/>
            <a:ext cx="2100278" cy="1750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27 - TextBox"/>
          <p:cNvSpPr txBox="1"/>
          <p:nvPr/>
        </p:nvSpPr>
        <p:spPr>
          <a:xfrm>
            <a:off x="7286644" y="4714884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7786710" y="3929066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6286512" y="492919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6786578" y="314324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6143636" y="3643314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5786446" y="3286124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0" y="5500702"/>
            <a:ext cx="3428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 </a:t>
            </a:r>
            <a:r>
              <a:rPr lang="el-GR" dirty="0" err="1" smtClean="0"/>
              <a:t>εμ</a:t>
            </a:r>
            <a:r>
              <a:rPr lang="el-GR" dirty="0" smtClean="0"/>
              <a:t> </a:t>
            </a:r>
            <a:r>
              <a:rPr lang="el-GR" dirty="0" err="1" smtClean="0"/>
              <a:t>έλ</a:t>
            </a:r>
            <a:r>
              <a:rPr lang="el-GR" dirty="0" smtClean="0"/>
              <a:t> (=1</a:t>
            </a:r>
            <a:r>
              <a:rPr lang="en-US" dirty="0" smtClean="0"/>
              <a:t>ml) </a:t>
            </a:r>
            <a:r>
              <a:rPr lang="el-GR" dirty="0" smtClean="0"/>
              <a:t>είναι ο χώρος που «πιάνει»</a:t>
            </a:r>
            <a:r>
              <a:rPr lang="en-US" dirty="0" smtClean="0"/>
              <a:t> </a:t>
            </a:r>
            <a:r>
              <a:rPr lang="el-GR" dirty="0" smtClean="0"/>
              <a:t>ένας κύβος που όλες οι ακμές του είναι 1 εκατοστό (= </a:t>
            </a:r>
            <a:r>
              <a:rPr lang="en-US" dirty="0" smtClean="0"/>
              <a:t>1cm)</a:t>
            </a:r>
            <a:endParaRPr lang="en-US" dirty="0"/>
          </a:p>
        </p:txBody>
      </p:sp>
      <p:cxnSp>
        <p:nvCxnSpPr>
          <p:cNvPr id="34" name="33 - Ευθύγραμμο βέλος σύνδεσης"/>
          <p:cNvCxnSpPr/>
          <p:nvPr/>
        </p:nvCxnSpPr>
        <p:spPr>
          <a:xfrm>
            <a:off x="4214810" y="1357298"/>
            <a:ext cx="2571768" cy="114300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5500662" y="5429264"/>
            <a:ext cx="3643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 </a:t>
            </a:r>
            <a:r>
              <a:rPr lang="en-US" dirty="0" smtClean="0"/>
              <a:t>L </a:t>
            </a:r>
            <a:r>
              <a:rPr lang="el-GR" dirty="0" smtClean="0"/>
              <a:t>(=1λίτρο</a:t>
            </a:r>
            <a:r>
              <a:rPr lang="en-US" dirty="0" smtClean="0"/>
              <a:t>) </a:t>
            </a:r>
            <a:r>
              <a:rPr lang="el-GR" dirty="0" smtClean="0"/>
              <a:t>είναι ο χώρος που «πιάνει»</a:t>
            </a:r>
            <a:r>
              <a:rPr lang="en-US" dirty="0" smtClean="0"/>
              <a:t> </a:t>
            </a:r>
            <a:r>
              <a:rPr lang="el-GR" dirty="0" smtClean="0"/>
              <a:t>ένας κύβος που όλες οι ακμές του είναι 1 δεκατόμετρο(= </a:t>
            </a:r>
            <a:r>
              <a:rPr lang="en-US" dirty="0" smtClean="0"/>
              <a:t>1dm =10cm)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  <p:bldP spid="20" grpId="0"/>
      <p:bldP spid="25" grpId="0"/>
      <p:bldP spid="28" grpId="0"/>
      <p:bldP spid="29" grpId="0"/>
      <p:bldP spid="30" grpId="0"/>
      <p:bldP spid="31" grpId="0"/>
      <p:bldP spid="32" grpId="0"/>
      <p:bldP spid="33" grpId="0"/>
      <p:bldP spid="24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643174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ΟΓΚΟΣ</a:t>
            </a:r>
            <a:endParaRPr lang="en-US" sz="32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2214546" y="714356"/>
            <a:ext cx="2214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 </a:t>
            </a:r>
            <a:r>
              <a:rPr lang="en-US" sz="2800" b="1" dirty="0" smtClean="0">
                <a:solidFill>
                  <a:srgbClr val="FF0000"/>
                </a:solidFill>
              </a:rPr>
              <a:t>L </a:t>
            </a:r>
            <a:r>
              <a:rPr lang="en-US" sz="2800" b="1" dirty="0" smtClean="0">
                <a:solidFill>
                  <a:srgbClr val="FF0000"/>
                </a:solidFill>
              </a:rPr>
              <a:t> = 1000</a:t>
            </a:r>
            <a:r>
              <a:rPr lang="en-US" sz="2800" b="1" dirty="0" smtClean="0">
                <a:solidFill>
                  <a:srgbClr val="FF0000"/>
                </a:solidFill>
              </a:rPr>
              <a:t>ml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2714612" y="1785928"/>
            <a:ext cx="857256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</a:t>
            </a:r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rgbClr val="FF0000"/>
                </a:solidFill>
              </a:rPr>
              <a:t>λίτρα</a:t>
            </a:r>
          </a:p>
        </p:txBody>
      </p:sp>
      <p:sp>
        <p:nvSpPr>
          <p:cNvPr id="23" name="22 - TextBox"/>
          <p:cNvSpPr txBox="1"/>
          <p:nvPr/>
        </p:nvSpPr>
        <p:spPr>
          <a:xfrm>
            <a:off x="2786050" y="2928936"/>
            <a:ext cx="785818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mL</a:t>
            </a:r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b="1" dirty="0" err="1" smtClean="0">
                <a:solidFill>
                  <a:srgbClr val="FF0000"/>
                </a:solidFill>
              </a:rPr>
              <a:t>Εμ</a:t>
            </a:r>
            <a:r>
              <a:rPr lang="el-GR" b="1" dirty="0" smtClean="0">
                <a:solidFill>
                  <a:srgbClr val="FF0000"/>
                </a:solidFill>
              </a:rPr>
              <a:t> ελ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25 - Τόξο"/>
          <p:cNvSpPr/>
          <p:nvPr/>
        </p:nvSpPr>
        <p:spPr>
          <a:xfrm rot="3270034">
            <a:off x="1892462" y="1640069"/>
            <a:ext cx="2214578" cy="1928826"/>
          </a:xfrm>
          <a:prstGeom prst="arc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34 - Τόξο"/>
          <p:cNvSpPr/>
          <p:nvPr/>
        </p:nvSpPr>
        <p:spPr>
          <a:xfrm rot="14072683">
            <a:off x="2177950" y="1997150"/>
            <a:ext cx="2214578" cy="1928826"/>
          </a:xfrm>
          <a:prstGeom prst="arc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36 - TextBox"/>
          <p:cNvSpPr txBox="1"/>
          <p:nvPr/>
        </p:nvSpPr>
        <p:spPr>
          <a:xfrm>
            <a:off x="4143372" y="257174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: 1000</a:t>
            </a:r>
            <a:endParaRPr lang="el-GR" dirty="0"/>
          </a:p>
        </p:txBody>
      </p:sp>
      <p:sp>
        <p:nvSpPr>
          <p:cNvPr id="39" name="38 - TextBox"/>
          <p:cNvSpPr txBox="1"/>
          <p:nvPr/>
        </p:nvSpPr>
        <p:spPr>
          <a:xfrm>
            <a:off x="1214414" y="257174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</a:t>
            </a:r>
            <a:r>
              <a:rPr lang="el-GR" dirty="0" smtClean="0"/>
              <a:t>1000</a:t>
            </a:r>
            <a:endParaRPr lang="el-GR" dirty="0"/>
          </a:p>
        </p:txBody>
      </p:sp>
      <p:sp>
        <p:nvSpPr>
          <p:cNvPr id="40" name="39 - TextBox"/>
          <p:cNvSpPr txBox="1"/>
          <p:nvPr/>
        </p:nvSpPr>
        <p:spPr>
          <a:xfrm>
            <a:off x="857224" y="4500570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Παράδειγμα: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l-GR" dirty="0" smtClean="0"/>
              <a:t>μετατρέπω τα λίτρα σε </a:t>
            </a:r>
            <a:r>
              <a:rPr lang="el-GR" dirty="0" err="1" smtClean="0"/>
              <a:t>εμ</a:t>
            </a:r>
            <a:r>
              <a:rPr lang="el-GR" dirty="0" smtClean="0"/>
              <a:t> ελ)</a:t>
            </a:r>
            <a:endParaRPr lang="el-GR" dirty="0"/>
          </a:p>
        </p:txBody>
      </p:sp>
      <p:sp>
        <p:nvSpPr>
          <p:cNvPr id="43" name="42 - Ορθογώνιο"/>
          <p:cNvSpPr/>
          <p:nvPr/>
        </p:nvSpPr>
        <p:spPr>
          <a:xfrm>
            <a:off x="785786" y="514351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52</a:t>
            </a:r>
            <a:r>
              <a:rPr lang="en-US" dirty="0" smtClean="0"/>
              <a:t>L </a:t>
            </a:r>
            <a:endParaRPr lang="el-GR" dirty="0"/>
          </a:p>
        </p:txBody>
      </p:sp>
      <p:sp>
        <p:nvSpPr>
          <p:cNvPr id="44" name="43 - Ορθογώνιο"/>
          <p:cNvSpPr/>
          <p:nvPr/>
        </p:nvSpPr>
        <p:spPr>
          <a:xfrm>
            <a:off x="1285852" y="5143512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= 52 </a:t>
            </a:r>
            <a:r>
              <a:rPr lang="en-US" dirty="0" smtClean="0"/>
              <a:t>x</a:t>
            </a:r>
            <a:r>
              <a:rPr lang="el-GR" dirty="0" smtClean="0"/>
              <a:t> 1000 </a:t>
            </a:r>
            <a:endParaRPr lang="el-GR" dirty="0"/>
          </a:p>
        </p:txBody>
      </p:sp>
      <p:sp>
        <p:nvSpPr>
          <p:cNvPr id="45" name="44 - Ορθογώνιο"/>
          <p:cNvSpPr/>
          <p:nvPr/>
        </p:nvSpPr>
        <p:spPr>
          <a:xfrm>
            <a:off x="2714612" y="5143512"/>
            <a:ext cx="1175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= </a:t>
            </a:r>
            <a:r>
              <a:rPr lang="en-US" dirty="0" smtClean="0"/>
              <a:t>52000ml</a:t>
            </a:r>
            <a:endParaRPr lang="el-GR" dirty="0"/>
          </a:p>
        </p:txBody>
      </p:sp>
      <p:sp>
        <p:nvSpPr>
          <p:cNvPr id="46" name="45 - Ορθογώνιο"/>
          <p:cNvSpPr/>
          <p:nvPr/>
        </p:nvSpPr>
        <p:spPr>
          <a:xfrm>
            <a:off x="1000100" y="5929330"/>
            <a:ext cx="452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8L </a:t>
            </a:r>
            <a:endParaRPr lang="el-GR" dirty="0"/>
          </a:p>
        </p:txBody>
      </p:sp>
      <p:sp>
        <p:nvSpPr>
          <p:cNvPr id="47" name="46 - Ορθογώνιο"/>
          <p:cNvSpPr/>
          <p:nvPr/>
        </p:nvSpPr>
        <p:spPr>
          <a:xfrm>
            <a:off x="1357290" y="5929330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=  8 x</a:t>
            </a:r>
            <a:r>
              <a:rPr lang="el-GR" dirty="0" smtClean="0"/>
              <a:t> </a:t>
            </a:r>
            <a:r>
              <a:rPr lang="el-GR" dirty="0" smtClean="0"/>
              <a:t>1000 </a:t>
            </a:r>
            <a:endParaRPr lang="el-GR" dirty="0"/>
          </a:p>
        </p:txBody>
      </p:sp>
      <p:sp>
        <p:nvSpPr>
          <p:cNvPr id="48" name="47 - Ορθογώνιο"/>
          <p:cNvSpPr/>
          <p:nvPr/>
        </p:nvSpPr>
        <p:spPr>
          <a:xfrm>
            <a:off x="2500298" y="5929330"/>
            <a:ext cx="10583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= </a:t>
            </a:r>
            <a:r>
              <a:rPr lang="en-US" dirty="0" smtClean="0"/>
              <a:t>8000ml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3" grpId="0" animBg="1"/>
      <p:bldP spid="26" grpId="0" animBg="1"/>
      <p:bldP spid="35" grpId="0" animBg="1"/>
      <p:bldP spid="37" grpId="0"/>
      <p:bldP spid="39" grpId="0"/>
      <p:bldP spid="40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8227" y="4929198"/>
            <a:ext cx="1655773" cy="192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</a:t>
            </a:r>
            <a:r>
              <a:rPr lang="el-GR" b="1" dirty="0" smtClean="0"/>
              <a:t> % </a:t>
            </a:r>
            <a:r>
              <a:rPr lang="en-US" b="1" dirty="0" smtClean="0"/>
              <a:t>w/v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214282" y="1071546"/>
            <a:ext cx="86439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</a:t>
            </a:r>
            <a:r>
              <a:rPr lang="el-GR" sz="2000" u="sng" dirty="0" smtClean="0"/>
              <a:t>περιεκτικότητα</a:t>
            </a:r>
            <a:r>
              <a:rPr lang="el-GR" sz="2000" dirty="0" smtClean="0"/>
              <a:t>  σε ζάχαρη του διαλύματος πορτοκαλάδας είναι </a:t>
            </a:r>
            <a:r>
              <a:rPr lang="el-GR" sz="2000" u="sng" dirty="0" smtClean="0">
                <a:solidFill>
                  <a:srgbClr val="FF0000"/>
                </a:solidFill>
              </a:rPr>
              <a:t>20</a:t>
            </a:r>
            <a:r>
              <a:rPr lang="en-US" sz="2000" u="sng" dirty="0" err="1" smtClean="0">
                <a:solidFill>
                  <a:srgbClr val="FF0000"/>
                </a:solidFill>
              </a:rPr>
              <a:t>gr</a:t>
            </a:r>
            <a:r>
              <a:rPr lang="en-US" sz="2000" u="sng" dirty="0" smtClean="0">
                <a:solidFill>
                  <a:srgbClr val="FF0000"/>
                </a:solidFill>
              </a:rPr>
              <a:t> </a:t>
            </a:r>
            <a:r>
              <a:rPr lang="el-GR" sz="2000" u="sng" dirty="0" smtClean="0"/>
              <a:t>διαλυμένης ουσίας </a:t>
            </a:r>
            <a:r>
              <a:rPr lang="el-GR" sz="2000" dirty="0" smtClean="0"/>
              <a:t>(ζάχαρης) </a:t>
            </a:r>
            <a:r>
              <a:rPr lang="el-GR" sz="2000" u="sng" dirty="0" smtClean="0"/>
              <a:t>σε </a:t>
            </a:r>
            <a:r>
              <a:rPr lang="el-GR" sz="2000" u="sng" dirty="0" smtClean="0">
                <a:solidFill>
                  <a:srgbClr val="FF0000"/>
                </a:solidFill>
              </a:rPr>
              <a:t>100</a:t>
            </a:r>
            <a:r>
              <a:rPr lang="en-US" sz="2000" u="sng" dirty="0" smtClean="0">
                <a:solidFill>
                  <a:srgbClr val="FF0000"/>
                </a:solidFill>
              </a:rPr>
              <a:t>ml</a:t>
            </a:r>
            <a:r>
              <a:rPr lang="en-US" sz="2000" u="sng" dirty="0" smtClean="0"/>
              <a:t> </a:t>
            </a:r>
            <a:r>
              <a:rPr lang="el-GR" sz="2000" u="sng" dirty="0" smtClean="0"/>
              <a:t> διαλύματος  </a:t>
            </a:r>
            <a:r>
              <a:rPr lang="el-GR" sz="2000" dirty="0" smtClean="0"/>
              <a:t>(πορτοκαλάδα)</a:t>
            </a:r>
          </a:p>
          <a:p>
            <a:r>
              <a:rPr lang="el-GR" sz="2000" dirty="0" smtClean="0"/>
              <a:t> </a:t>
            </a:r>
            <a:endParaRPr lang="en-US" sz="2000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rot="5400000">
            <a:off x="2820975" y="2321711"/>
            <a:ext cx="1143802" cy="72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2571736" y="2928934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Γράφεται ως:</a:t>
            </a:r>
            <a:endParaRPr lang="en-US" dirty="0"/>
          </a:p>
        </p:txBody>
      </p:sp>
      <p:sp>
        <p:nvSpPr>
          <p:cNvPr id="13" name="12 - TextBox"/>
          <p:cNvSpPr txBox="1"/>
          <p:nvPr/>
        </p:nvSpPr>
        <p:spPr>
          <a:xfrm>
            <a:off x="1857356" y="3714752"/>
            <a:ext cx="4286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>
                <a:solidFill>
                  <a:srgbClr val="002060"/>
                </a:solidFill>
              </a:rPr>
              <a:t>20%</a:t>
            </a:r>
            <a:r>
              <a:rPr lang="en-US" sz="6000" b="1" dirty="0" smtClean="0">
                <a:solidFill>
                  <a:srgbClr val="002060"/>
                </a:solidFill>
              </a:rPr>
              <a:t> </a:t>
            </a:r>
            <a:r>
              <a:rPr lang="el-GR" sz="6000" b="1" dirty="0" smtClean="0">
                <a:solidFill>
                  <a:srgbClr val="002060"/>
                </a:solidFill>
              </a:rPr>
              <a:t> </a:t>
            </a:r>
            <a:r>
              <a:rPr lang="en-US" sz="6000" b="1" dirty="0" smtClean="0">
                <a:solidFill>
                  <a:srgbClr val="002060"/>
                </a:solidFill>
              </a:rPr>
              <a:t>w/v</a:t>
            </a:r>
            <a:endParaRPr lang="en-US" sz="6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5272" y="5193682"/>
            <a:ext cx="1428728" cy="1664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 </a:t>
            </a:r>
            <a:r>
              <a:rPr lang="el-GR" b="1" dirty="0" smtClean="0"/>
              <a:t>% </a:t>
            </a:r>
            <a:r>
              <a:rPr lang="en-US" b="1" dirty="0" smtClean="0"/>
              <a:t>w/v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357158" y="3714752"/>
            <a:ext cx="86439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Γενικά</a:t>
            </a:r>
            <a:r>
              <a:rPr lang="el-GR" sz="2000" dirty="0" smtClean="0"/>
              <a:t> αυτή η έκφραση αναφέρεται ως </a:t>
            </a:r>
            <a:r>
              <a:rPr lang="el-GR" sz="2000" b="1" u="sng" dirty="0" smtClean="0">
                <a:solidFill>
                  <a:srgbClr val="FF0000"/>
                </a:solidFill>
              </a:rPr>
              <a:t>περιεκτικότητα</a:t>
            </a:r>
            <a:r>
              <a:rPr lang="el-GR" sz="2000" b="1" dirty="0" smtClean="0">
                <a:solidFill>
                  <a:srgbClr val="FF0000"/>
                </a:solidFill>
              </a:rPr>
              <a:t> διαλύματος </a:t>
            </a:r>
            <a:r>
              <a:rPr lang="el-GR" sz="2000" b="1" u="sng" dirty="0" smtClean="0">
                <a:solidFill>
                  <a:srgbClr val="FF0000"/>
                </a:solidFill>
              </a:rPr>
              <a:t>στα 100 βάρος προς όγκο.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rot="5400000">
            <a:off x="3321835" y="2750339"/>
            <a:ext cx="1143802" cy="72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1714480" y="1142984"/>
            <a:ext cx="4286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>
                <a:solidFill>
                  <a:srgbClr val="002060"/>
                </a:solidFill>
              </a:rPr>
              <a:t>20%</a:t>
            </a:r>
            <a:r>
              <a:rPr lang="en-US" sz="6000" b="1" dirty="0" smtClean="0">
                <a:solidFill>
                  <a:srgbClr val="002060"/>
                </a:solidFill>
              </a:rPr>
              <a:t> </a:t>
            </a:r>
            <a:r>
              <a:rPr lang="el-GR" sz="6000" b="1" dirty="0" smtClean="0">
                <a:solidFill>
                  <a:srgbClr val="002060"/>
                </a:solidFill>
              </a:rPr>
              <a:t> </a:t>
            </a:r>
            <a:r>
              <a:rPr lang="en-US" sz="6000" b="1" dirty="0" smtClean="0">
                <a:solidFill>
                  <a:srgbClr val="002060"/>
                </a:solidFill>
              </a:rPr>
              <a:t>w/v</a:t>
            </a:r>
            <a:endParaRPr lang="en-US" sz="6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4726</TotalTime>
  <Words>457</Words>
  <PresentationFormat>Προβολή στην οθόνη (4:3)</PresentationFormat>
  <Paragraphs>103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725</cp:revision>
  <dcterms:created xsi:type="dcterms:W3CDTF">2020-03-28T09:35:19Z</dcterms:created>
  <dcterms:modified xsi:type="dcterms:W3CDTF">2023-12-09T20:36:03Z</dcterms:modified>
</cp:coreProperties>
</file>