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84" r:id="rId3"/>
    <p:sldId id="285" r:id="rId4"/>
    <p:sldId id="274" r:id="rId5"/>
    <p:sldId id="286" r:id="rId6"/>
    <p:sldId id="305" r:id="rId7"/>
    <p:sldId id="296" r:id="rId8"/>
    <p:sldId id="288" r:id="rId9"/>
    <p:sldId id="289" r:id="rId10"/>
    <p:sldId id="306" r:id="rId11"/>
    <p:sldId id="291" r:id="rId12"/>
    <p:sldId id="300" r:id="rId13"/>
    <p:sldId id="325" r:id="rId14"/>
    <p:sldId id="326" r:id="rId15"/>
    <p:sldId id="327" r:id="rId16"/>
    <p:sldId id="342" r:id="rId17"/>
    <p:sldId id="329" r:id="rId18"/>
    <p:sldId id="311" r:id="rId19"/>
    <p:sldId id="310" r:id="rId20"/>
    <p:sldId id="332" r:id="rId21"/>
    <p:sldId id="333" r:id="rId22"/>
    <p:sldId id="354" r:id="rId23"/>
    <p:sldId id="336" r:id="rId24"/>
    <p:sldId id="348" r:id="rId25"/>
    <p:sldId id="349" r:id="rId26"/>
    <p:sldId id="350" r:id="rId2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2" autoAdjust="0"/>
    <p:restoredTop sz="94624" autoAdjust="0"/>
  </p:normalViewPr>
  <p:slideViewPr>
    <p:cSldViewPr>
      <p:cViewPr>
        <p:scale>
          <a:sx n="73" d="100"/>
          <a:sy n="73" d="100"/>
        </p:scale>
        <p:origin x="-1290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9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20/9/2021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20/9/2021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20/9/2021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20/9/2021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928670"/>
            <a:ext cx="6972150" cy="544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ΗΛΕΚΤΡΙΚΗ ΔΥΝΑΜΗ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000108"/>
            <a:ext cx="8229600" cy="3714775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r>
              <a:rPr lang="el-GR" sz="2400" dirty="0" smtClean="0"/>
              <a:t>Η ηλεκτρική δύναμη μπορεί να </a:t>
            </a:r>
            <a:r>
              <a:rPr lang="el-GR" sz="2400" u="sng" dirty="0" smtClean="0">
                <a:solidFill>
                  <a:srgbClr val="FF0000"/>
                </a:solidFill>
              </a:rPr>
              <a:t>απωθεί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/>
              <a:t>(να </a:t>
            </a:r>
            <a:r>
              <a:rPr lang="el-GR" sz="2400" u="sng" dirty="0" smtClean="0"/>
              <a:t>απομακρύνει</a:t>
            </a:r>
            <a:r>
              <a:rPr lang="el-GR" sz="2400" dirty="0" smtClean="0"/>
              <a:t> ..) δύο σώματα που έχουν </a:t>
            </a:r>
            <a:r>
              <a:rPr lang="el-GR" sz="2400" dirty="0" smtClean="0">
                <a:solidFill>
                  <a:srgbClr val="FF0000"/>
                </a:solidFill>
              </a:rPr>
              <a:t>ίδια ηλεκτρικά  φορτία. </a:t>
            </a:r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endParaRPr lang="el-GR" sz="2400" dirty="0" smtClean="0"/>
          </a:p>
        </p:txBody>
      </p:sp>
      <p:sp>
        <p:nvSpPr>
          <p:cNvPr id="13" name="12 - Έλλειψη"/>
          <p:cNvSpPr/>
          <p:nvPr/>
        </p:nvSpPr>
        <p:spPr>
          <a:xfrm>
            <a:off x="2571736" y="5312647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4857752" y="5384085"/>
            <a:ext cx="642942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4929190" y="5169771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18" name="17 - Ευθύγραμμο βέλος σύνδεσης"/>
          <p:cNvCxnSpPr>
            <a:stCxn id="15" idx="6"/>
          </p:cNvCxnSpPr>
          <p:nvPr/>
        </p:nvCxnSpPr>
        <p:spPr>
          <a:xfrm>
            <a:off x="5500694" y="5634118"/>
            <a:ext cx="857256" cy="373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 rot="10800000" flipV="1">
            <a:off x="1500166" y="5585269"/>
            <a:ext cx="121444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Έλλειψη"/>
          <p:cNvSpPr/>
          <p:nvPr/>
        </p:nvSpPr>
        <p:spPr>
          <a:xfrm>
            <a:off x="2643174" y="3286124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4929190" y="3429000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TextBox"/>
          <p:cNvSpPr txBox="1"/>
          <p:nvPr/>
        </p:nvSpPr>
        <p:spPr>
          <a:xfrm>
            <a:off x="4929190" y="3286124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23" name="22 - Ευθύγραμμο βέλος σύνδεσης"/>
          <p:cNvCxnSpPr>
            <a:stCxn id="21" idx="6"/>
          </p:cNvCxnSpPr>
          <p:nvPr/>
        </p:nvCxnSpPr>
        <p:spPr>
          <a:xfrm>
            <a:off x="5500694" y="3643314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/>
          <p:cNvCxnSpPr/>
          <p:nvPr/>
        </p:nvCxnSpPr>
        <p:spPr>
          <a:xfrm rot="10800000" flipV="1">
            <a:off x="1571604" y="3558746"/>
            <a:ext cx="121444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643174" y="5098333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2714612" y="3143248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5786446" y="335756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1643042" y="5241209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5857884" y="5312647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1857356" y="328612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ΗΛΕΚΤΡΙΚΗ ΔΥΝΑΜΗ</a:t>
            </a:r>
            <a:r>
              <a:rPr lang="en-US" sz="4000" b="1" dirty="0" smtClean="0">
                <a:solidFill>
                  <a:srgbClr val="FF0000"/>
                </a:solidFill>
              </a:rPr>
              <a:t>   F</a:t>
            </a:r>
            <a:r>
              <a:rPr lang="el-GR" sz="4000" b="1" dirty="0" smtClean="0">
                <a:solidFill>
                  <a:srgbClr val="FF0000"/>
                </a:solidFill>
              </a:rPr>
              <a:t>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7 - Έλλειψη"/>
          <p:cNvSpPr/>
          <p:nvPr/>
        </p:nvSpPr>
        <p:spPr>
          <a:xfrm>
            <a:off x="1928794" y="5429264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000232" y="5286388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857752" y="5643578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4857752" y="5500702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18" name="17 - Ευθύγραμμο βέλος σύνδεσης"/>
          <p:cNvCxnSpPr>
            <a:stCxn id="8" idx="6"/>
          </p:cNvCxnSpPr>
          <p:nvPr/>
        </p:nvCxnSpPr>
        <p:spPr>
          <a:xfrm>
            <a:off x="2500298" y="5679297"/>
            <a:ext cx="642942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>
            <a:stCxn id="11" idx="1"/>
          </p:cNvCxnSpPr>
          <p:nvPr/>
        </p:nvCxnSpPr>
        <p:spPr>
          <a:xfrm rot="10800000">
            <a:off x="4214810" y="5857893"/>
            <a:ext cx="642942" cy="583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2571736" y="3286124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4857752" y="3357562"/>
            <a:ext cx="642942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4929190" y="3143248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19" name="18 - Ευθύγραμμο βέλος σύνδεσης"/>
          <p:cNvCxnSpPr>
            <a:stCxn id="16" idx="6"/>
          </p:cNvCxnSpPr>
          <p:nvPr/>
        </p:nvCxnSpPr>
        <p:spPr>
          <a:xfrm>
            <a:off x="5500694" y="3607595"/>
            <a:ext cx="857256" cy="373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10800000" flipV="1">
            <a:off x="1500166" y="3558746"/>
            <a:ext cx="121444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Έλλειψη"/>
          <p:cNvSpPr/>
          <p:nvPr/>
        </p:nvSpPr>
        <p:spPr>
          <a:xfrm>
            <a:off x="2571736" y="2000240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Έλλειψη"/>
          <p:cNvSpPr/>
          <p:nvPr/>
        </p:nvSpPr>
        <p:spPr>
          <a:xfrm>
            <a:off x="4857752" y="2143116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TextBox"/>
          <p:cNvSpPr txBox="1"/>
          <p:nvPr/>
        </p:nvSpPr>
        <p:spPr>
          <a:xfrm>
            <a:off x="4857752" y="2000240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29" name="28 - Ευθύγραμμο βέλος σύνδεσης"/>
          <p:cNvCxnSpPr>
            <a:stCxn id="27" idx="6"/>
          </p:cNvCxnSpPr>
          <p:nvPr/>
        </p:nvCxnSpPr>
        <p:spPr>
          <a:xfrm>
            <a:off x="5429256" y="2357430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ύγραμμο βέλος σύνδεσης"/>
          <p:cNvCxnSpPr/>
          <p:nvPr/>
        </p:nvCxnSpPr>
        <p:spPr>
          <a:xfrm rot="10800000" flipV="1">
            <a:off x="1500166" y="2272862"/>
            <a:ext cx="121444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2643174" y="3071810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2643174" y="1857364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4357686" y="557214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5715008" y="207167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1643042" y="321468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2571736" y="54292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8" name="37 - TextBox"/>
          <p:cNvSpPr txBox="1"/>
          <p:nvPr/>
        </p:nvSpPr>
        <p:spPr>
          <a:xfrm>
            <a:off x="5857884" y="328612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1785918" y="200024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2" grpId="0" animBg="1"/>
      <p:bldP spid="11" grpId="0"/>
      <p:bldP spid="14" grpId="0" animBg="1"/>
      <p:bldP spid="16" grpId="0" animBg="1"/>
      <p:bldP spid="17" grpId="0"/>
      <p:bldP spid="32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642910" y="571480"/>
            <a:ext cx="3143272" cy="2000264"/>
          </a:xfrm>
          <a:prstGeom prst="cloudCallout">
            <a:avLst>
              <a:gd name="adj1" fmla="val 68065"/>
              <a:gd name="adj2" fmla="val 4658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3 - TextBox"/>
          <p:cNvSpPr txBox="1"/>
          <p:nvPr/>
        </p:nvSpPr>
        <p:spPr>
          <a:xfrm>
            <a:off x="928662" y="1142984"/>
            <a:ext cx="3786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Μία τελεία</a:t>
            </a:r>
            <a:endParaRPr lang="en-US" sz="4000" dirty="0"/>
          </a:p>
        </p:txBody>
      </p:sp>
      <p:sp>
        <p:nvSpPr>
          <p:cNvPr id="6" name="5 - Έλλειψη"/>
          <p:cNvSpPr/>
          <p:nvPr/>
        </p:nvSpPr>
        <p:spPr>
          <a:xfrm>
            <a:off x="5715008" y="385762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642910" y="571480"/>
            <a:ext cx="3143272" cy="2000264"/>
          </a:xfrm>
          <a:prstGeom prst="cloudCallout">
            <a:avLst>
              <a:gd name="adj1" fmla="val 68065"/>
              <a:gd name="adj2" fmla="val 4658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3 - TextBox"/>
          <p:cNvSpPr txBox="1"/>
          <p:nvPr/>
        </p:nvSpPr>
        <p:spPr>
          <a:xfrm>
            <a:off x="928662" y="1142984"/>
            <a:ext cx="3786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Μία τελεία</a:t>
            </a:r>
            <a:endParaRPr lang="en-US" sz="4000" dirty="0"/>
          </a:p>
        </p:txBody>
      </p:sp>
      <p:sp>
        <p:nvSpPr>
          <p:cNvPr id="6" name="5 - Έλλειψη"/>
          <p:cNvSpPr/>
          <p:nvPr/>
        </p:nvSpPr>
        <p:spPr>
          <a:xfrm>
            <a:off x="5715008" y="385762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428596" y="5786454"/>
            <a:ext cx="814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Μια τελεία αποτελείται από πολλά  εκατομμύρια άτομα……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357158" y="428604"/>
            <a:ext cx="814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Τα περισσότερα </a:t>
            </a:r>
            <a:r>
              <a:rPr lang="el-GR" sz="2800" b="1" dirty="0" smtClean="0"/>
              <a:t>υλικά σώματα που βλέπουμε γύρω μας αποτελούνται από άτομα </a:t>
            </a:r>
            <a:r>
              <a:rPr lang="el-GR" sz="2800" dirty="0" smtClean="0">
                <a:solidFill>
                  <a:srgbClr val="FF0000"/>
                </a:solidFill>
              </a:rPr>
              <a:t>και ιόντα*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6857984" y="5657671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*Τα ιόντα μοιάζουν με τα άτομα  … εξηγώ παρακάτω τι ακριβώς είναι τα ιόντα</a:t>
            </a:r>
            <a:endParaRPr lang="en-US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43290"/>
            <a:ext cx="570415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39865" y="1928802"/>
            <a:ext cx="3604135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214290"/>
            <a:ext cx="77867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Οι επιστήμονες έχουν υπολογίσει ότι το ανθρώπινο κεφάλι αποτελείται από περίπου 900.000.000.000.000.000.000.000.000 άτομα ή σε συντομογραφία 9</a:t>
            </a:r>
            <a:r>
              <a:rPr lang="en-US" sz="2000" b="1" dirty="0" smtClean="0"/>
              <a:t>x 10</a:t>
            </a:r>
            <a:r>
              <a:rPr lang="en-US" sz="2000" b="1" baseline="30000" dirty="0" smtClean="0"/>
              <a:t>26</a:t>
            </a:r>
            <a:r>
              <a:rPr lang="en-US" sz="2000" b="1" dirty="0" smtClean="0"/>
              <a:t> </a:t>
            </a:r>
            <a:r>
              <a:rPr lang="el-GR" sz="2000" b="1" dirty="0" smtClean="0"/>
              <a:t>άτομα</a:t>
            </a:r>
            <a:endParaRPr lang="en-US" sz="2000" b="1" baseline="300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57628"/>
            <a:ext cx="3452791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62817" y="2786034"/>
            <a:ext cx="4781183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785786" y="1643050"/>
            <a:ext cx="585791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Τα άτομα μπορούμε να τα συμβολίζουμε με σφαίρες και κύκλους…….</a:t>
            </a:r>
            <a:r>
              <a:rPr lang="el-GR" sz="2000" u="sng" dirty="0" smtClean="0"/>
              <a:t>βέβαια τα άτομα δεν έχουν</a:t>
            </a:r>
            <a:r>
              <a:rPr lang="en-US" sz="2000" u="sng" dirty="0" smtClean="0"/>
              <a:t> </a:t>
            </a:r>
            <a:r>
              <a:rPr lang="el-GR" sz="2000" u="sng" dirty="0" smtClean="0"/>
              <a:t>ακριβώς  αυτή την μορφή</a:t>
            </a:r>
            <a:r>
              <a:rPr lang="el-GR" sz="2000" dirty="0" smtClean="0"/>
              <a:t>. </a:t>
            </a:r>
          </a:p>
          <a:p>
            <a:endParaRPr lang="el-GR" sz="2000" dirty="0" smtClean="0"/>
          </a:p>
          <a:p>
            <a:r>
              <a:rPr lang="el-GR" sz="2000" dirty="0" smtClean="0"/>
              <a:t>Αν και τα άτομα δεν έχουν χρώμα, εμείς μπορούμε να τα παριστάνουμε  με χρωματιστές σφαίρες…..</a:t>
            </a:r>
          </a:p>
          <a:p>
            <a:endParaRPr lang="el-GR" sz="2000" dirty="0" smtClean="0"/>
          </a:p>
          <a:p>
            <a:r>
              <a:rPr lang="el-GR" sz="2000" dirty="0" smtClean="0"/>
              <a:t>Οι χρωματιστοί κύκλοι και οι σφαίρες (σφαιρίδια) που </a:t>
            </a:r>
            <a:r>
              <a:rPr lang="el-GR" sz="2000" u="sng" dirty="0" smtClean="0"/>
              <a:t>παριστάνουν τα άτομα  </a:t>
            </a:r>
            <a:r>
              <a:rPr lang="el-GR" sz="2000" dirty="0" smtClean="0"/>
              <a:t>ονομάζονται </a:t>
            </a:r>
            <a:r>
              <a:rPr lang="el-GR" sz="2000" b="1" dirty="0" smtClean="0"/>
              <a:t>προσομοιώματα  ατόμων.</a:t>
            </a:r>
            <a:endParaRPr lang="en-US" sz="2000" b="1" dirty="0"/>
          </a:p>
        </p:txBody>
      </p:sp>
      <p:sp>
        <p:nvSpPr>
          <p:cNvPr id="6" name="5 - Έλλειψη"/>
          <p:cNvSpPr/>
          <p:nvPr/>
        </p:nvSpPr>
        <p:spPr>
          <a:xfrm>
            <a:off x="3714744" y="785794"/>
            <a:ext cx="571504" cy="57150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8001024" y="5143512"/>
            <a:ext cx="642942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3571868" y="5786454"/>
            <a:ext cx="428628" cy="42862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7858148" y="2285992"/>
            <a:ext cx="642942" cy="64294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2285984" y="4929198"/>
            <a:ext cx="928694" cy="78581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0" y="428604"/>
            <a:ext cx="928694" cy="78581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7215206" y="785794"/>
            <a:ext cx="928694" cy="78581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6072198" y="4857760"/>
            <a:ext cx="928694" cy="78581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142844" y="5714992"/>
            <a:ext cx="1285884" cy="11430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0" y="6143644"/>
            <a:ext cx="821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/>
                </a:solidFill>
              </a:rPr>
              <a:t>…όμως πως είναι ένα άτομο, από τι αποτελείται;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2500298" y="214290"/>
            <a:ext cx="5214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714356"/>
            <a:ext cx="5595780" cy="4929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214282" y="2500306"/>
            <a:ext cx="32861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Προσοχή</a:t>
            </a:r>
            <a:r>
              <a:rPr lang="el-GR" sz="2400" dirty="0" smtClean="0"/>
              <a:t>!!!  Αυτή η εικόνα του ατόμου </a:t>
            </a:r>
            <a:r>
              <a:rPr lang="el-GR" sz="2400" u="sng" dirty="0" smtClean="0"/>
              <a:t>δεν είναι η πραγματική </a:t>
            </a:r>
            <a:r>
              <a:rPr lang="el-GR" sz="2400" dirty="0" smtClean="0"/>
              <a:t>.…αλλά  χρησιμοποιείται εδώ για να περιγράψουμε  με ένα κατανοητό τρόπο την δομή του ατόμου </a:t>
            </a:r>
            <a:endParaRPr lang="en-US" sz="2400" dirty="0"/>
          </a:p>
        </p:txBody>
      </p:sp>
      <p:grpSp>
        <p:nvGrpSpPr>
          <p:cNvPr id="2" name="61 - Ομάδα"/>
          <p:cNvGrpSpPr/>
          <p:nvPr/>
        </p:nvGrpSpPr>
        <p:grpSpPr>
          <a:xfrm>
            <a:off x="4286248" y="2500306"/>
            <a:ext cx="4857752" cy="4295804"/>
            <a:chOff x="4286248" y="3071810"/>
            <a:chExt cx="4214842" cy="3724300"/>
          </a:xfrm>
        </p:grpSpPr>
        <p:sp>
          <p:nvSpPr>
            <p:cNvPr id="8" name="7 - Έλλειψη"/>
            <p:cNvSpPr/>
            <p:nvPr/>
          </p:nvSpPr>
          <p:spPr>
            <a:xfrm>
              <a:off x="5320012" y="3910719"/>
              <a:ext cx="1918361" cy="198253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8 - Έλλειψη"/>
            <p:cNvSpPr/>
            <p:nvPr/>
          </p:nvSpPr>
          <p:spPr>
            <a:xfrm>
              <a:off x="4286248" y="3071810"/>
              <a:ext cx="4214842" cy="37243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9 - Έλλειψη"/>
            <p:cNvSpPr/>
            <p:nvPr/>
          </p:nvSpPr>
          <p:spPr>
            <a:xfrm>
              <a:off x="7349381" y="4475007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10 - Έλλειψη"/>
            <p:cNvSpPr/>
            <p:nvPr/>
          </p:nvSpPr>
          <p:spPr>
            <a:xfrm>
              <a:off x="4955767" y="5490725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12 - Έλλειψη"/>
            <p:cNvSpPr/>
            <p:nvPr/>
          </p:nvSpPr>
          <p:spPr>
            <a:xfrm>
              <a:off x="5996469" y="3402860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13 - Έλλειψη"/>
            <p:cNvSpPr/>
            <p:nvPr/>
          </p:nvSpPr>
          <p:spPr>
            <a:xfrm>
              <a:off x="6985135" y="5998584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Έλλειψη"/>
            <p:cNvSpPr/>
            <p:nvPr/>
          </p:nvSpPr>
          <p:spPr>
            <a:xfrm>
              <a:off x="6072198" y="5500702"/>
              <a:ext cx="288516" cy="27216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6000760" y="3929066"/>
              <a:ext cx="3571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25" name="24 - Έλλειψη"/>
            <p:cNvSpPr/>
            <p:nvPr/>
          </p:nvSpPr>
          <p:spPr>
            <a:xfrm>
              <a:off x="5500694" y="4429132"/>
              <a:ext cx="285752" cy="26713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25 - TextBox"/>
            <p:cNvSpPr txBox="1"/>
            <p:nvPr/>
          </p:nvSpPr>
          <p:spPr>
            <a:xfrm flipH="1">
              <a:off x="5500694" y="4286256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27" name="26 - TextBox"/>
            <p:cNvSpPr txBox="1"/>
            <p:nvPr/>
          </p:nvSpPr>
          <p:spPr>
            <a:xfrm>
              <a:off x="6204609" y="4475007"/>
              <a:ext cx="156105" cy="41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4906082" y="5301436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29" name="28 - TextBox"/>
            <p:cNvSpPr txBox="1"/>
            <p:nvPr/>
          </p:nvSpPr>
          <p:spPr>
            <a:xfrm>
              <a:off x="5959799" y="3257612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30" name="29 - TextBox"/>
            <p:cNvSpPr txBox="1"/>
            <p:nvPr/>
          </p:nvSpPr>
          <p:spPr>
            <a:xfrm>
              <a:off x="6933100" y="5829298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31" name="30 - TextBox"/>
            <p:cNvSpPr txBox="1"/>
            <p:nvPr/>
          </p:nvSpPr>
          <p:spPr>
            <a:xfrm>
              <a:off x="7297346" y="4305720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32" name="31 - TextBox"/>
            <p:cNvSpPr txBox="1"/>
            <p:nvPr/>
          </p:nvSpPr>
          <p:spPr>
            <a:xfrm>
              <a:off x="6072198" y="5357826"/>
              <a:ext cx="260175" cy="41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7" name="36 - Έλλειψη"/>
            <p:cNvSpPr/>
            <p:nvPr/>
          </p:nvSpPr>
          <p:spPr>
            <a:xfrm>
              <a:off x="6500826" y="5286388"/>
              <a:ext cx="288516" cy="27216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37 - TextBox"/>
            <p:cNvSpPr txBox="1"/>
            <p:nvPr/>
          </p:nvSpPr>
          <p:spPr>
            <a:xfrm>
              <a:off x="6429388" y="5143512"/>
              <a:ext cx="260175" cy="41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42" name="41 - Έλλειψη"/>
            <p:cNvSpPr/>
            <p:nvPr/>
          </p:nvSpPr>
          <p:spPr>
            <a:xfrm>
              <a:off x="6643702" y="4572008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42 - Έλλειψη"/>
            <p:cNvSpPr/>
            <p:nvPr/>
          </p:nvSpPr>
          <p:spPr>
            <a:xfrm>
              <a:off x="5857884" y="5143512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43 - Έλλειψη"/>
            <p:cNvSpPr/>
            <p:nvPr/>
          </p:nvSpPr>
          <p:spPr>
            <a:xfrm>
              <a:off x="5929322" y="464344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Έλλειψη"/>
            <p:cNvSpPr/>
            <p:nvPr/>
          </p:nvSpPr>
          <p:spPr>
            <a:xfrm>
              <a:off x="6500826" y="428625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45 - Έλλειψη"/>
            <p:cNvSpPr/>
            <p:nvPr/>
          </p:nvSpPr>
          <p:spPr>
            <a:xfrm>
              <a:off x="6715140" y="500063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46 - Έλλειψη"/>
            <p:cNvSpPr/>
            <p:nvPr/>
          </p:nvSpPr>
          <p:spPr>
            <a:xfrm>
              <a:off x="6143636" y="4357694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Έλλειψη"/>
            <p:cNvSpPr/>
            <p:nvPr/>
          </p:nvSpPr>
          <p:spPr>
            <a:xfrm>
              <a:off x="5572132" y="4857760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48 - Έλλειψη"/>
            <p:cNvSpPr/>
            <p:nvPr/>
          </p:nvSpPr>
          <p:spPr>
            <a:xfrm>
              <a:off x="6000760" y="4071942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49 - Έλλειψη"/>
            <p:cNvSpPr/>
            <p:nvPr/>
          </p:nvSpPr>
          <p:spPr>
            <a:xfrm>
              <a:off x="6215074" y="464344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50 - Έλλειψη"/>
            <p:cNvSpPr/>
            <p:nvPr/>
          </p:nvSpPr>
          <p:spPr>
            <a:xfrm>
              <a:off x="7481555" y="5455675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51 - TextBox"/>
            <p:cNvSpPr txBox="1"/>
            <p:nvPr/>
          </p:nvSpPr>
          <p:spPr>
            <a:xfrm>
              <a:off x="7429520" y="5286388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3" name="52 - Έλλειψη"/>
            <p:cNvSpPr/>
            <p:nvPr/>
          </p:nvSpPr>
          <p:spPr>
            <a:xfrm>
              <a:off x="4552597" y="4526981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53 - TextBox"/>
            <p:cNvSpPr txBox="1"/>
            <p:nvPr/>
          </p:nvSpPr>
          <p:spPr>
            <a:xfrm>
              <a:off x="4500562" y="4357694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5" name="54 - Έλλειψη"/>
            <p:cNvSpPr/>
            <p:nvPr/>
          </p:nvSpPr>
          <p:spPr>
            <a:xfrm>
              <a:off x="7124365" y="3741163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55 - TextBox"/>
            <p:cNvSpPr txBox="1"/>
            <p:nvPr/>
          </p:nvSpPr>
          <p:spPr>
            <a:xfrm>
              <a:off x="7072330" y="3571876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7" name="56 - Έλλειψη"/>
            <p:cNvSpPr/>
            <p:nvPr/>
          </p:nvSpPr>
          <p:spPr>
            <a:xfrm>
              <a:off x="6052795" y="6312931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57 - TextBox"/>
            <p:cNvSpPr txBox="1"/>
            <p:nvPr/>
          </p:nvSpPr>
          <p:spPr>
            <a:xfrm>
              <a:off x="6000760" y="6143644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9" name="58 - TextBox"/>
            <p:cNvSpPr txBox="1"/>
            <p:nvPr/>
          </p:nvSpPr>
          <p:spPr>
            <a:xfrm flipH="1">
              <a:off x="5897816" y="4496293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0" name="59 - TextBox"/>
            <p:cNvSpPr txBox="1"/>
            <p:nvPr/>
          </p:nvSpPr>
          <p:spPr>
            <a:xfrm flipH="1">
              <a:off x="5786446" y="5000636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1" name="60 - TextBox"/>
            <p:cNvSpPr txBox="1"/>
            <p:nvPr/>
          </p:nvSpPr>
          <p:spPr>
            <a:xfrm flipH="1">
              <a:off x="6643702" y="4429132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3" name="62 - Έλλειψη"/>
            <p:cNvSpPr/>
            <p:nvPr/>
          </p:nvSpPr>
          <p:spPr>
            <a:xfrm>
              <a:off x="5500694" y="5286388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63 - Έλλειψη"/>
            <p:cNvSpPr/>
            <p:nvPr/>
          </p:nvSpPr>
          <p:spPr>
            <a:xfrm>
              <a:off x="6929454" y="4857760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64 - Έλλειψη"/>
            <p:cNvSpPr/>
            <p:nvPr/>
          </p:nvSpPr>
          <p:spPr>
            <a:xfrm>
              <a:off x="5786446" y="5572140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65 - Έλλειψη"/>
            <p:cNvSpPr/>
            <p:nvPr/>
          </p:nvSpPr>
          <p:spPr>
            <a:xfrm>
              <a:off x="6286512" y="500063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61 - TextBox"/>
          <p:cNvSpPr txBox="1"/>
          <p:nvPr/>
        </p:nvSpPr>
        <p:spPr>
          <a:xfrm>
            <a:off x="2500298" y="214290"/>
            <a:ext cx="5214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0" y="0"/>
            <a:ext cx="3286116" cy="1928802"/>
          </a:xfrm>
          <a:prstGeom prst="cloudCallout">
            <a:avLst>
              <a:gd name="adj1" fmla="val 76582"/>
              <a:gd name="adj2" fmla="val 4012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500034" y="428604"/>
            <a:ext cx="24288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/>
              <a:t>άτομο</a:t>
            </a:r>
            <a:endParaRPr lang="en-US" sz="6000" b="1" dirty="0"/>
          </a:p>
        </p:txBody>
      </p:sp>
      <p:sp>
        <p:nvSpPr>
          <p:cNvPr id="11" name="10 - Έλλειψη"/>
          <p:cNvSpPr/>
          <p:nvPr/>
        </p:nvSpPr>
        <p:spPr>
          <a:xfrm>
            <a:off x="2581260" y="208120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072330" y="38576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3500430" y="51435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286380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4929190" y="250030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286512" y="605893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000628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286380" y="400050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429256" y="421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072066" y="421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4714876" y="428625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143504" y="478632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4786314" y="442913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4857752" y="390591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214942" y="385762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3500430" y="500063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4929190" y="235743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215074" y="584462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072330" y="37147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286380" y="435769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2" name="31 - Έλλειψη"/>
          <p:cNvSpPr/>
          <p:nvPr/>
        </p:nvSpPr>
        <p:spPr>
          <a:xfrm>
            <a:off x="7286644" y="28572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0" y="271462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TextBox"/>
          <p:cNvSpPr txBox="1"/>
          <p:nvPr/>
        </p:nvSpPr>
        <p:spPr>
          <a:xfrm>
            <a:off x="0" y="257174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85720" y="2643182"/>
            <a:ext cx="16430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</a:t>
            </a:r>
            <a:r>
              <a:rPr lang="el-GR" u="sng" dirty="0" smtClean="0">
                <a:solidFill>
                  <a:srgbClr val="FF0000"/>
                </a:solidFill>
              </a:rPr>
              <a:t>Ηλεκτρόνιο</a:t>
            </a:r>
            <a:r>
              <a:rPr lang="el-GR" dirty="0" smtClean="0"/>
              <a:t> που έχει </a:t>
            </a:r>
            <a:r>
              <a:rPr lang="el-GR" u="sng" dirty="0" smtClean="0"/>
              <a:t>αρνητικό</a:t>
            </a:r>
            <a:r>
              <a:rPr lang="el-GR" dirty="0" smtClean="0"/>
              <a:t> ηλεκτρικό φορτίο</a:t>
            </a:r>
            <a:endParaRPr lang="en-US" dirty="0"/>
          </a:p>
        </p:txBody>
      </p:sp>
      <p:sp>
        <p:nvSpPr>
          <p:cNvPr id="37" name="36 - Έλλειψη"/>
          <p:cNvSpPr/>
          <p:nvPr/>
        </p:nvSpPr>
        <p:spPr>
          <a:xfrm>
            <a:off x="0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0" y="521495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285720" y="5286388"/>
            <a:ext cx="1643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</a:t>
            </a:r>
            <a:r>
              <a:rPr lang="el-GR" u="sng" dirty="0" smtClean="0">
                <a:solidFill>
                  <a:srgbClr val="FF0000"/>
                </a:solidFill>
              </a:rPr>
              <a:t>Πρωτόνιο</a:t>
            </a:r>
            <a:r>
              <a:rPr lang="el-GR" dirty="0" smtClean="0"/>
              <a:t> που έχει </a:t>
            </a:r>
            <a:r>
              <a:rPr lang="el-GR" u="sng" dirty="0" smtClean="0"/>
              <a:t>θετικό</a:t>
            </a:r>
            <a:r>
              <a:rPr lang="el-GR" dirty="0" smtClean="0"/>
              <a:t> ηλεκτρικό φορτίο</a:t>
            </a:r>
            <a:endParaRPr lang="en-US" dirty="0"/>
          </a:p>
        </p:txBody>
      </p:sp>
      <p:sp>
        <p:nvSpPr>
          <p:cNvPr id="48" name="47 - TextBox"/>
          <p:cNvSpPr txBox="1"/>
          <p:nvPr/>
        </p:nvSpPr>
        <p:spPr>
          <a:xfrm>
            <a:off x="7500926" y="214290"/>
            <a:ext cx="16430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=</a:t>
            </a:r>
            <a:r>
              <a:rPr lang="el-GR" u="sng" dirty="0" smtClean="0">
                <a:solidFill>
                  <a:srgbClr val="FF0000"/>
                </a:solidFill>
              </a:rPr>
              <a:t>νετρόνιο</a:t>
            </a:r>
            <a:r>
              <a:rPr lang="el-GR" dirty="0" smtClean="0"/>
              <a:t> που δεν έχει ηλεκτρικό φορτίο, άρα είναι </a:t>
            </a:r>
            <a:r>
              <a:rPr lang="el-GR" u="sng" dirty="0" smtClean="0"/>
              <a:t>ηλεκτρικά ουδέτερο </a:t>
            </a:r>
            <a:r>
              <a:rPr lang="el-GR" dirty="0" smtClean="0"/>
              <a:t>(αφόρτιστο).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Το </a:t>
            </a:r>
            <a:r>
              <a:rPr lang="el-GR" u="sng" dirty="0" smtClean="0">
                <a:solidFill>
                  <a:srgbClr val="FF0000"/>
                </a:solidFill>
              </a:rPr>
              <a:t>ηλεκτρικό φορτίο </a:t>
            </a:r>
            <a:r>
              <a:rPr lang="el-GR" dirty="0" smtClean="0"/>
              <a:t>…είναι μια ιδιότητα  που έχουν κάποια (όχι όλα) υλικά σώματα</a:t>
            </a:r>
          </a:p>
          <a:p>
            <a:pPr>
              <a:buNone/>
            </a:pPr>
            <a:endParaRPr lang="el-GR" dirty="0" smtClean="0"/>
          </a:p>
        </p:txBody>
      </p:sp>
      <p:sp>
        <p:nvSpPr>
          <p:cNvPr id="4" name="3 - TextBox"/>
          <p:cNvSpPr txBox="1"/>
          <p:nvPr/>
        </p:nvSpPr>
        <p:spPr>
          <a:xfrm>
            <a:off x="1928794" y="500042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85720" y="6211669"/>
            <a:ext cx="5357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/>
              <a:t>Το τι ακριβώς είναι το ηλεκτρικό φορτίο δεν το γνωρίζουμε……..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4291941"/>
            <a:ext cx="2571736" cy="2566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285720" y="856357"/>
            <a:ext cx="735811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r>
              <a:rPr lang="el-GR" sz="2400" dirty="0" smtClean="0"/>
              <a:t>Τα πρωτόνια είναι μαζί με τα νετρόνια και βρίσκονται στο </a:t>
            </a:r>
            <a:r>
              <a:rPr lang="el-GR" sz="2400" b="1" dirty="0" smtClean="0"/>
              <a:t>πυρήνα</a:t>
            </a:r>
            <a:r>
              <a:rPr lang="el-GR" sz="2400" dirty="0" smtClean="0"/>
              <a:t> του ατόμου.</a:t>
            </a:r>
          </a:p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r>
              <a:rPr lang="el-GR" sz="2400" dirty="0" smtClean="0"/>
              <a:t>Τα ηλεκτρόνια βρίσκονται έξω από τον πυρήνα του ατόμου, και περιφέρονται γύρω από τον πυρήνα.</a:t>
            </a:r>
            <a:endParaRPr lang="en-US" sz="2400" dirty="0"/>
          </a:p>
        </p:txBody>
      </p:sp>
      <p:sp>
        <p:nvSpPr>
          <p:cNvPr id="5" name="4 - TextBox"/>
          <p:cNvSpPr txBox="1"/>
          <p:nvPr/>
        </p:nvSpPr>
        <p:spPr>
          <a:xfrm>
            <a:off x="2500298" y="214290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flipV="1">
            <a:off x="5286380" y="5643578"/>
            <a:ext cx="2571768" cy="8572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3286116" y="6357958"/>
            <a:ext cx="2071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Πυρήνας ατόμου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314324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06241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84836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549117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56260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84836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99123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63404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527685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70548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5348294" y="449102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5419732" y="396780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77692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406241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549117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84836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2143108" y="214290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357158" y="1071546"/>
            <a:ext cx="36433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Προσοχή !! </a:t>
            </a:r>
            <a:r>
              <a:rPr lang="el-GR" sz="2400" dirty="0" smtClean="0"/>
              <a:t>Σε ένα </a:t>
            </a:r>
            <a:r>
              <a:rPr lang="el-GR" sz="2400" b="1" dirty="0" smtClean="0"/>
              <a:t>άτομο</a:t>
            </a:r>
            <a:r>
              <a:rPr lang="el-GR" sz="2400" dirty="0" smtClean="0"/>
              <a:t> έχω ίσο αριθμό πρωτονίων και ηλεκτρονίων. </a:t>
            </a:r>
          </a:p>
          <a:p>
            <a:endParaRPr lang="el-GR" sz="2400" dirty="0" smtClean="0"/>
          </a:p>
          <a:p>
            <a:endParaRPr lang="el-GR" sz="2400" dirty="0" smtClean="0"/>
          </a:p>
          <a:p>
            <a:r>
              <a:rPr lang="el-GR" sz="2400" b="1" dirty="0" smtClean="0">
                <a:solidFill>
                  <a:srgbClr val="FF0000"/>
                </a:solidFill>
              </a:rPr>
              <a:t>Παράδειγμα</a:t>
            </a:r>
            <a:r>
              <a:rPr lang="el-GR" sz="2400" b="1" dirty="0" smtClean="0"/>
              <a:t>: </a:t>
            </a:r>
            <a:r>
              <a:rPr lang="el-GR" sz="2400" dirty="0" smtClean="0"/>
              <a:t>Αν σε ένα </a:t>
            </a:r>
            <a:r>
              <a:rPr lang="el-GR" sz="2400" b="1" dirty="0" smtClean="0"/>
              <a:t>άτομο</a:t>
            </a:r>
            <a:r>
              <a:rPr lang="el-GR" sz="2400" dirty="0" smtClean="0"/>
              <a:t> υπάρχουν 4  πρωτόνια τότε οπωσδήποτε θα υπάρχουν και 4 ηλεκτρόνια.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0" y="1428736"/>
            <a:ext cx="55007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r>
              <a:rPr lang="el-GR" sz="2400" u="sng" dirty="0" smtClean="0"/>
              <a:t>Παραδείγματα: </a:t>
            </a:r>
          </a:p>
          <a:p>
            <a:r>
              <a:rPr lang="el-GR" sz="2400" dirty="0" smtClean="0"/>
              <a:t>Το άτομο του άνθρακα έχει 6 πρωτόνια και 6 ηλεκτρόνια.</a:t>
            </a:r>
          </a:p>
          <a:p>
            <a:endParaRPr lang="el-GR" sz="2400" dirty="0" smtClean="0"/>
          </a:p>
          <a:p>
            <a:r>
              <a:rPr lang="el-GR" sz="2400" dirty="0" smtClean="0"/>
              <a:t>Το άτομο του νατρίου έχει 11 πρωτόνια και 11 ηλεκτρόνια</a:t>
            </a:r>
          </a:p>
          <a:p>
            <a:endParaRPr lang="el-GR" sz="2400" dirty="0" smtClean="0"/>
          </a:p>
          <a:p>
            <a:endParaRPr lang="en-US" sz="2400" dirty="0"/>
          </a:p>
        </p:txBody>
      </p:sp>
      <p:sp>
        <p:nvSpPr>
          <p:cNvPr id="35" name="34 - TextBox"/>
          <p:cNvSpPr txBox="1"/>
          <p:nvPr/>
        </p:nvSpPr>
        <p:spPr>
          <a:xfrm>
            <a:off x="428596" y="0"/>
            <a:ext cx="2571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/>
              <a:t>άτομο</a:t>
            </a:r>
            <a:endParaRPr lang="en-US" sz="6000" b="1" dirty="0"/>
          </a:p>
        </p:txBody>
      </p:sp>
      <p:sp>
        <p:nvSpPr>
          <p:cNvPr id="36" name="35 - Επεξήγηση με σύννεφο"/>
          <p:cNvSpPr/>
          <p:nvPr/>
        </p:nvSpPr>
        <p:spPr>
          <a:xfrm>
            <a:off x="0" y="0"/>
            <a:ext cx="3286116" cy="1214446"/>
          </a:xfrm>
          <a:prstGeom prst="cloudCallout">
            <a:avLst>
              <a:gd name="adj1" fmla="val 69029"/>
              <a:gd name="adj2" fmla="val 928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Ορθογώνιο"/>
          <p:cNvSpPr/>
          <p:nvPr/>
        </p:nvSpPr>
        <p:spPr>
          <a:xfrm>
            <a:off x="4143372" y="500042"/>
            <a:ext cx="50006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Προσοχή!! </a:t>
            </a:r>
            <a:r>
              <a:rPr lang="el-GR" sz="2400" i="1" u="sng" dirty="0" smtClean="0">
                <a:solidFill>
                  <a:srgbClr val="FF0000"/>
                </a:solidFill>
              </a:rPr>
              <a:t>Τα άτομα έχουν ίσο αριθμό πρωτονίων και ηλεκτρονίων.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314324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06241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84836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549117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56260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84836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99123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63404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527685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70548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5348294" y="449102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5419732" y="396780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77692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406241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549117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84836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357158" y="928670"/>
            <a:ext cx="62865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 αριθμός  τον  πρωτονίων-ατομικός  αριθμός  καθορίζει  το  είδος  του   ατόμου…. </a:t>
            </a:r>
            <a:r>
              <a:rPr lang="el-GR" sz="2400" u="sng" dirty="0" smtClean="0"/>
              <a:t>Ακολουθούν παραδείγματα</a:t>
            </a:r>
          </a:p>
          <a:p>
            <a:endParaRPr lang="el-G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5929322" y="43576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7072330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786578" y="48809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7215206" y="53809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6858016" y="5023790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29322" y="421481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358082" y="495235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214282" y="3857628"/>
            <a:ext cx="464347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 άνθρακας αποτελείται από άτομα άνθρακα που όλα τα άτομα έχουν μέσα στο πυρήνα τους 6 πρωτόνια, </a:t>
            </a:r>
            <a:r>
              <a:rPr lang="el-GR" sz="2000" dirty="0" err="1" smtClean="0"/>
              <a:t>γιαυτό</a:t>
            </a:r>
            <a:r>
              <a:rPr lang="el-GR" sz="2000" dirty="0" smtClean="0"/>
              <a:t> και τα άτομα αυτά είναι άτομα άνθρακα.</a:t>
            </a:r>
          </a:p>
          <a:p>
            <a:endParaRPr lang="el-GR" sz="2000" dirty="0" smtClean="0"/>
          </a:p>
          <a:p>
            <a:r>
              <a:rPr lang="el-GR" sz="2000" u="sng" dirty="0" smtClean="0"/>
              <a:t>Άρα ο άνθρακας έχει ατομικό αριθμό 6</a:t>
            </a:r>
            <a:endParaRPr lang="en-US" sz="2000" u="sng" dirty="0" smtClean="0"/>
          </a:p>
          <a:p>
            <a:endParaRPr lang="en-US" sz="2000" u="sng" dirty="0" smtClean="0"/>
          </a:p>
          <a:p>
            <a:r>
              <a:rPr lang="el-GR" sz="2000" b="1" u="sng" dirty="0" smtClean="0"/>
              <a:t>Το υλικό άνθρακας είναι χημικό στοιχείο, αφού αποτελείται από ένα είδος ατόμου</a:t>
            </a:r>
          </a:p>
          <a:p>
            <a:endParaRPr lang="el-GR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3429024" cy="329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28 - TextBox"/>
          <p:cNvSpPr txBox="1"/>
          <p:nvPr/>
        </p:nvSpPr>
        <p:spPr>
          <a:xfrm>
            <a:off x="3286116" y="100010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Ένα κομμάτι   άνθρακα 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>
            <a:off x="3214678" y="1785926"/>
            <a:ext cx="142876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 rot="21013397">
            <a:off x="4158130" y="276315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άνθρακα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5214942" y="3214686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7215206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8" name="47 - Έλλειψη"/>
          <p:cNvSpPr/>
          <p:nvPr/>
        </p:nvSpPr>
        <p:spPr>
          <a:xfrm>
            <a:off x="7653358" y="49618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7500958" y="5286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929454" y="492919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0" y="3786190"/>
            <a:ext cx="46434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λίθιο αποτελείται από άτομα λιθίου που όλα τα άτομα έχουν μέσα στο πυρήνα τους 3 πρωτόνια, </a:t>
            </a:r>
            <a:r>
              <a:rPr lang="el-GR" sz="2000" dirty="0" err="1" smtClean="0"/>
              <a:t>γιαυτό</a:t>
            </a:r>
            <a:r>
              <a:rPr lang="el-GR" sz="2000" dirty="0" smtClean="0"/>
              <a:t> και τα άτομα αυτά είναι άτομα λιθίου .</a:t>
            </a:r>
          </a:p>
          <a:p>
            <a:endParaRPr lang="el-GR" sz="2000" u="sng" dirty="0" smtClean="0"/>
          </a:p>
          <a:p>
            <a:r>
              <a:rPr lang="el-GR" sz="2000" b="1" u="sng" dirty="0" smtClean="0"/>
              <a:t>Το υλικό </a:t>
            </a:r>
            <a:r>
              <a:rPr lang="el-GR" sz="2000" b="1" u="sng" dirty="0" err="1" smtClean="0"/>
              <a:t>λίθιο</a:t>
            </a:r>
            <a:r>
              <a:rPr lang="el-GR" sz="2000" b="1" u="sng" dirty="0" smtClean="0"/>
              <a:t> είναι χημικό στοιχείο, αφού αποτελείται από ένα είδος ατόμου</a:t>
            </a:r>
          </a:p>
          <a:p>
            <a:endParaRPr lang="el-GR" sz="2000" u="sng" dirty="0" smtClean="0"/>
          </a:p>
          <a:p>
            <a:endParaRPr lang="el-GR" sz="20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86116" y="100010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Ένα κομμάτι   λιθίου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>
            <a:off x="3214678" y="1785926"/>
            <a:ext cx="142876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 rot="21013397">
            <a:off x="4158130" y="276315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λιθίου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5214942" y="3214686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357554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24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5929322" y="43576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7072330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786578" y="48809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7786710" y="521495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6858016" y="5023790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29322" y="421481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358082" y="495235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0" y="3929066"/>
            <a:ext cx="46434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αέριο οξυγόνο αποτελείται από άτομα οξυγόνου, που όλα τα άτομα έχουν μέσα στο πυρήνα τους 8 πρωτόνια, </a:t>
            </a:r>
            <a:r>
              <a:rPr lang="el-GR" sz="2000" dirty="0" err="1" smtClean="0"/>
              <a:t>γιαυτό</a:t>
            </a:r>
            <a:r>
              <a:rPr lang="el-GR" sz="2000" dirty="0" smtClean="0"/>
              <a:t> και τα άτομα αυτά είναι άτομα οξυγόνου.</a:t>
            </a:r>
          </a:p>
          <a:p>
            <a:endParaRPr lang="el-GR" sz="2000" dirty="0" smtClean="0"/>
          </a:p>
        </p:txBody>
      </p:sp>
      <p:sp>
        <p:nvSpPr>
          <p:cNvPr id="34" name="33 - TextBox"/>
          <p:cNvSpPr txBox="1"/>
          <p:nvPr/>
        </p:nvSpPr>
        <p:spPr>
          <a:xfrm rot="19963907">
            <a:off x="4045898" y="197398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οξυγόνου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5072066" y="2643182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7786710" y="5072074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8" name="47 - Έλλειψη"/>
          <p:cNvSpPr/>
          <p:nvPr/>
        </p:nvSpPr>
        <p:spPr>
          <a:xfrm>
            <a:off x="7653358" y="49618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7500958" y="5286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7" name="56 - Έλλειψη"/>
          <p:cNvSpPr/>
          <p:nvPr/>
        </p:nvSpPr>
        <p:spPr>
          <a:xfrm>
            <a:off x="8429652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TextBox"/>
          <p:cNvSpPr txBox="1"/>
          <p:nvPr/>
        </p:nvSpPr>
        <p:spPr>
          <a:xfrm>
            <a:off x="8429652" y="428625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9" name="58 - Έλλειψη"/>
          <p:cNvSpPr/>
          <p:nvPr/>
        </p:nvSpPr>
        <p:spPr>
          <a:xfrm>
            <a:off x="6072198" y="585789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59 - TextBox"/>
          <p:cNvSpPr txBox="1"/>
          <p:nvPr/>
        </p:nvSpPr>
        <p:spPr>
          <a:xfrm>
            <a:off x="6072198" y="571501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1" name="60 - Έλλειψη"/>
          <p:cNvSpPr/>
          <p:nvPr/>
        </p:nvSpPr>
        <p:spPr>
          <a:xfrm>
            <a:off x="7072330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61 - TextBox"/>
          <p:cNvSpPr txBox="1"/>
          <p:nvPr/>
        </p:nvSpPr>
        <p:spPr>
          <a:xfrm>
            <a:off x="7072330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7286644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7286644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5" name="64 - Σύννεφο"/>
          <p:cNvSpPr/>
          <p:nvPr/>
        </p:nvSpPr>
        <p:spPr>
          <a:xfrm>
            <a:off x="0" y="142852"/>
            <a:ext cx="3143240" cy="2357454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68 - TextBox"/>
          <p:cNvSpPr txBox="1"/>
          <p:nvPr/>
        </p:nvSpPr>
        <p:spPr>
          <a:xfrm>
            <a:off x="2571736" y="92867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Αέριο οξυγόνο</a:t>
            </a:r>
            <a:endParaRPr lang="en-US" b="1" dirty="0"/>
          </a:p>
        </p:txBody>
      </p:sp>
      <p:cxnSp>
        <p:nvCxnSpPr>
          <p:cNvPr id="71" name="70 - Ευθύγραμμο βέλος σύνδεσης"/>
          <p:cNvCxnSpPr/>
          <p:nvPr/>
        </p:nvCxnSpPr>
        <p:spPr>
          <a:xfrm>
            <a:off x="3000364" y="1500174"/>
            <a:ext cx="171451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Όποιο  σώμα  </a:t>
            </a:r>
            <a:r>
              <a:rPr lang="el-GR" dirty="0" smtClean="0">
                <a:solidFill>
                  <a:srgbClr val="FF0000"/>
                </a:solidFill>
              </a:rPr>
              <a:t>έχει ηλεκτρικό φορτίο </a:t>
            </a:r>
            <a:r>
              <a:rPr lang="el-GR" dirty="0" smtClean="0"/>
              <a:t>μπορεί να </a:t>
            </a:r>
            <a:r>
              <a:rPr lang="el-GR" dirty="0" smtClean="0">
                <a:solidFill>
                  <a:srgbClr val="FF0000"/>
                </a:solidFill>
              </a:rPr>
              <a:t>ασκήσει</a:t>
            </a:r>
            <a:r>
              <a:rPr lang="el-GR" dirty="0" smtClean="0"/>
              <a:t> ηλεκτρική δύναμη αλλά και να </a:t>
            </a:r>
            <a:r>
              <a:rPr lang="el-GR" dirty="0" smtClean="0">
                <a:solidFill>
                  <a:srgbClr val="FF0000"/>
                </a:solidFill>
              </a:rPr>
              <a:t>δεχτεί</a:t>
            </a:r>
            <a:r>
              <a:rPr lang="el-GR" dirty="0" smtClean="0"/>
              <a:t> ηλεκτρική δύναμη……..</a:t>
            </a:r>
          </a:p>
          <a:p>
            <a:pPr>
              <a:buNone/>
            </a:pPr>
            <a:endParaRPr lang="el-GR" dirty="0" smtClean="0"/>
          </a:p>
        </p:txBody>
      </p:sp>
      <p:sp>
        <p:nvSpPr>
          <p:cNvPr id="4" name="3 - TextBox"/>
          <p:cNvSpPr txBox="1"/>
          <p:nvPr/>
        </p:nvSpPr>
        <p:spPr>
          <a:xfrm>
            <a:off x="1928794" y="500042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5357826"/>
            <a:ext cx="25146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00232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643051"/>
            <a:ext cx="8229600" cy="22860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400" dirty="0" smtClean="0"/>
              <a:t>Υπάρχουν δύο είδη </a:t>
            </a:r>
            <a:r>
              <a:rPr lang="el-GR" sz="2400" dirty="0" smtClean="0">
                <a:solidFill>
                  <a:srgbClr val="FF0000"/>
                </a:solidFill>
              </a:rPr>
              <a:t>ηλεκτρικού  φορτίου</a:t>
            </a:r>
          </a:p>
          <a:p>
            <a:pPr>
              <a:buNone/>
            </a:pPr>
            <a:endParaRPr lang="el-GR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el-GR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FF0000"/>
                </a:solidFill>
              </a:rPr>
              <a:t>Το </a:t>
            </a:r>
            <a:r>
              <a:rPr lang="el-GR" sz="2400" b="1" u="sng" dirty="0" smtClean="0"/>
              <a:t>θετικό</a:t>
            </a:r>
            <a:r>
              <a:rPr lang="el-GR" sz="2400" dirty="0" smtClean="0">
                <a:solidFill>
                  <a:srgbClr val="FF0000"/>
                </a:solidFill>
              </a:rPr>
              <a:t> ηλεκτρικό φορτίο (συμβολίζεται με  </a:t>
            </a:r>
            <a:r>
              <a:rPr lang="el-GR" sz="2400" b="1" dirty="0" smtClean="0"/>
              <a:t>+</a:t>
            </a:r>
            <a:r>
              <a:rPr lang="el-GR" sz="2400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el-GR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FF0000"/>
                </a:solidFill>
              </a:rPr>
              <a:t>  </a:t>
            </a:r>
            <a:endParaRPr lang="el-GR" sz="2400" dirty="0" smtClean="0"/>
          </a:p>
          <a:p>
            <a:pPr>
              <a:buNone/>
            </a:pPr>
            <a:r>
              <a:rPr lang="el-GR" sz="2400" dirty="0" smtClean="0">
                <a:solidFill>
                  <a:srgbClr val="FF0000"/>
                </a:solidFill>
              </a:rPr>
              <a:t>Το </a:t>
            </a:r>
            <a:r>
              <a:rPr lang="el-GR" sz="2400" b="1" u="sng" dirty="0" smtClean="0"/>
              <a:t>αρνητικό</a:t>
            </a:r>
            <a:r>
              <a:rPr lang="el-GR" sz="2400" dirty="0" smtClean="0">
                <a:solidFill>
                  <a:srgbClr val="FF0000"/>
                </a:solidFill>
              </a:rPr>
              <a:t> ηλεκτρικό φορτίο (συμβολίζεται με  </a:t>
            </a:r>
            <a:r>
              <a:rPr lang="el-GR" sz="2400" b="1" dirty="0" smtClean="0"/>
              <a:t>-</a:t>
            </a:r>
            <a:r>
              <a:rPr lang="el-GR" sz="2400" dirty="0" smtClean="0">
                <a:solidFill>
                  <a:srgbClr val="FF0000"/>
                </a:solidFill>
              </a:rPr>
              <a:t>) </a:t>
            </a:r>
            <a:endParaRPr lang="el-GR" sz="2400" dirty="0" smtClean="0"/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endParaRPr lang="el-GR" sz="2400" dirty="0" smtClean="0"/>
          </a:p>
        </p:txBody>
      </p:sp>
      <p:sp>
        <p:nvSpPr>
          <p:cNvPr id="6" name="5 - Έλλειψη"/>
          <p:cNvSpPr/>
          <p:nvPr/>
        </p:nvSpPr>
        <p:spPr>
          <a:xfrm flipH="1">
            <a:off x="778674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 flipH="1">
            <a:off x="8363709" y="5357826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 flipH="1">
            <a:off x="8429652" y="4786322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 flipH="1">
            <a:off x="778674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000100" y="3143225"/>
            <a:ext cx="6072230" cy="37147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Τα σώματα που έχουν Θετικό ηλεκτρικό φορτίο λέμε ότι είναι είναι θετικά φορτισμένα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  <p:sp>
        <p:nvSpPr>
          <p:cNvPr id="8" name="7 - Έλλειψη"/>
          <p:cNvSpPr/>
          <p:nvPr/>
        </p:nvSpPr>
        <p:spPr>
          <a:xfrm flipH="1">
            <a:off x="6858016" y="556245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 flipH="1">
            <a:off x="6858016" y="507207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000100" y="3143225"/>
            <a:ext cx="6072230" cy="37147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Τα σώματα που έχουν αρνητικό ηλεκτρικό φορτίο λέμε ότι είναι αρνητικά φορτισμένα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  <p:sp>
        <p:nvSpPr>
          <p:cNvPr id="8" name="7 - Έλλειψη"/>
          <p:cNvSpPr/>
          <p:nvPr/>
        </p:nvSpPr>
        <p:spPr>
          <a:xfrm flipH="1">
            <a:off x="6858016" y="556245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 flipH="1">
            <a:off x="6858016" y="507207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214290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Αφόρτιστα – ηλεκτρικά ουδέτερα σώματα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928662" y="3071810"/>
            <a:ext cx="72866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l-GR" sz="2400" dirty="0" smtClean="0"/>
              <a:t>Αφόρτιστα  (ηλεκτρικά ουδέτερα) σώματα είναι αυτά που </a:t>
            </a:r>
            <a:r>
              <a:rPr lang="el-GR" sz="2400" dirty="0" smtClean="0">
                <a:solidFill>
                  <a:srgbClr val="FF0000"/>
                </a:solidFill>
              </a:rPr>
              <a:t>δεν έχουν ηλεκτρικό φορτίο, δεν έχουν ούτε θετικό ούτε αρνητικό ηλεκτρικό φορτίο</a:t>
            </a:r>
            <a:r>
              <a:rPr lang="el-GR" sz="24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0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ΗΛΕΚΤΡΙΚΗ ΔΥΝΑΜΗ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928670"/>
            <a:ext cx="8229600" cy="371477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000" dirty="0" smtClean="0"/>
              <a:t> Είναι μια δύναμη που ασκείται </a:t>
            </a:r>
            <a:r>
              <a:rPr lang="el-GR" sz="2000" b="1" u="sng" dirty="0" smtClean="0">
                <a:solidFill>
                  <a:srgbClr val="FF0000"/>
                </a:solidFill>
              </a:rPr>
              <a:t>μόνο</a:t>
            </a:r>
            <a:r>
              <a:rPr lang="el-GR" sz="2000" dirty="0" smtClean="0"/>
              <a:t> </a:t>
            </a:r>
            <a:r>
              <a:rPr lang="el-GR" sz="2000" dirty="0" smtClean="0">
                <a:solidFill>
                  <a:srgbClr val="FF0000"/>
                </a:solidFill>
              </a:rPr>
              <a:t>μεταξύ σωμάτων</a:t>
            </a:r>
            <a:r>
              <a:rPr lang="el-GR" sz="2000" dirty="0" smtClean="0"/>
              <a:t> </a:t>
            </a:r>
            <a:r>
              <a:rPr lang="el-GR" sz="2000" u="sng" dirty="0" smtClean="0">
                <a:solidFill>
                  <a:srgbClr val="FF0000"/>
                </a:solidFill>
              </a:rPr>
              <a:t>που έχουν ηλεκτρικό φορτίο</a:t>
            </a:r>
            <a:r>
              <a:rPr lang="el-GR" sz="2000" u="sng" dirty="0" smtClean="0"/>
              <a:t> (είναι ηλεκτρικά φορτισμένα</a:t>
            </a:r>
            <a:r>
              <a:rPr lang="el-GR" sz="2000" dirty="0" smtClean="0"/>
              <a:t>)….</a:t>
            </a:r>
          </a:p>
          <a:p>
            <a:pPr>
              <a:buFont typeface="Wingdings" pitchFamily="2" charset="2"/>
              <a:buChar char="ü"/>
            </a:pPr>
            <a:endParaRPr lang="el-GR" sz="2000" dirty="0" smtClean="0"/>
          </a:p>
          <a:p>
            <a:pPr>
              <a:buFont typeface="Wingdings" pitchFamily="2" charset="2"/>
              <a:buChar char="ü"/>
            </a:pPr>
            <a:endParaRPr lang="el-GR" sz="2000" dirty="0" smtClean="0"/>
          </a:p>
          <a:p>
            <a:pPr>
              <a:buFont typeface="Wingdings" pitchFamily="2" charset="2"/>
              <a:buChar char="ü"/>
            </a:pPr>
            <a:endParaRPr lang="el-GR" sz="2000" dirty="0" smtClean="0"/>
          </a:p>
          <a:p>
            <a:pPr>
              <a:buFont typeface="Wingdings" pitchFamily="2" charset="2"/>
              <a:buChar char="ü"/>
            </a:pPr>
            <a:r>
              <a:rPr lang="el-GR" sz="2000" dirty="0" smtClean="0"/>
              <a:t>Είναι μια δύναμη που μπορεί να …</a:t>
            </a:r>
            <a:r>
              <a:rPr lang="el-GR" sz="2000" u="sng" dirty="0" smtClean="0">
                <a:solidFill>
                  <a:srgbClr val="FF0000"/>
                </a:solidFill>
              </a:rPr>
              <a:t>ασκείται από απόσταση (από μακριά). </a:t>
            </a:r>
          </a:p>
          <a:p>
            <a:pPr>
              <a:buNone/>
            </a:pPr>
            <a:r>
              <a:rPr lang="el-GR" sz="2000" dirty="0" smtClean="0"/>
              <a:t>Δηλαδή τα δυο φορτισμένα σώματα  βρίσκονται μακριά  …..αλλά μεταξύ τους ασκείται η ηλεκτρική δύναμη….</a:t>
            </a:r>
          </a:p>
          <a:p>
            <a:pPr>
              <a:buFont typeface="Wingdings" pitchFamily="2" charset="2"/>
              <a:buChar char="ü"/>
            </a:pPr>
            <a:endParaRPr lang="el-GR" sz="2000" dirty="0" smtClean="0"/>
          </a:p>
          <a:p>
            <a:pPr>
              <a:buNone/>
            </a:pPr>
            <a:endParaRPr lang="el-GR" sz="2000" dirty="0" smtClean="0"/>
          </a:p>
        </p:txBody>
      </p:sp>
      <p:sp>
        <p:nvSpPr>
          <p:cNvPr id="17" name="16 - TextBox"/>
          <p:cNvSpPr txBox="1"/>
          <p:nvPr/>
        </p:nvSpPr>
        <p:spPr>
          <a:xfrm>
            <a:off x="0" y="5934670"/>
            <a:ext cx="4500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σώμα που δεν έχει ηλεκτρικό φορτίο δεν μπορεί ούτε  να ασκήσει ηλεκτρική δύναμη, ούτε μπορεί να δεχτεί ηλεκτρική δύναμη</a:t>
            </a:r>
            <a:endParaRPr lang="en-US" dirty="0"/>
          </a:p>
        </p:txBody>
      </p:sp>
      <p:sp>
        <p:nvSpPr>
          <p:cNvPr id="18" name="17 - Έλλειψη"/>
          <p:cNvSpPr/>
          <p:nvPr/>
        </p:nvSpPr>
        <p:spPr>
          <a:xfrm flipH="1">
            <a:off x="7500958" y="6133956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 flipH="1">
            <a:off x="8077925" y="521495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 flipH="1">
            <a:off x="7500958" y="5643578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 flipH="1">
            <a:off x="8286744" y="471488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ΗΛΕΚΤΡΙΚΗ ΔΥΝΑΜΗ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857364"/>
            <a:ext cx="8229600" cy="157163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dirty="0" smtClean="0"/>
              <a:t> Η ηλεκτρική δύναμη μπορεί να </a:t>
            </a:r>
            <a:r>
              <a:rPr lang="el-GR" sz="2400" u="sng" dirty="0" smtClean="0">
                <a:solidFill>
                  <a:srgbClr val="FF0000"/>
                </a:solidFill>
              </a:rPr>
              <a:t>έλκει</a:t>
            </a:r>
            <a:r>
              <a:rPr lang="el-GR" sz="2400" dirty="0" smtClean="0"/>
              <a:t> ( να </a:t>
            </a:r>
            <a:r>
              <a:rPr lang="el-GR" sz="2400" u="sng" dirty="0" smtClean="0"/>
              <a:t>ενώνει</a:t>
            </a:r>
            <a:r>
              <a:rPr lang="el-GR" sz="2400" dirty="0" smtClean="0"/>
              <a:t>..) δύο σώματα που έχουν </a:t>
            </a:r>
            <a:r>
              <a:rPr lang="el-GR" sz="2400" dirty="0" smtClean="0">
                <a:solidFill>
                  <a:srgbClr val="FF0000"/>
                </a:solidFill>
              </a:rPr>
              <a:t>αντίθετο ηλεκτρικό φορτίο</a:t>
            </a:r>
          </a:p>
          <a:p>
            <a:pPr lvl="8"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None/>
            </a:pPr>
            <a:endParaRPr lang="el-GR" sz="2400" dirty="0" smtClean="0"/>
          </a:p>
        </p:txBody>
      </p:sp>
      <p:sp>
        <p:nvSpPr>
          <p:cNvPr id="13" name="12 - Έλλειψη"/>
          <p:cNvSpPr/>
          <p:nvPr/>
        </p:nvSpPr>
        <p:spPr>
          <a:xfrm>
            <a:off x="2143108" y="4143380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2214546" y="4000504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7" name="16 - Έλλειψη"/>
          <p:cNvSpPr/>
          <p:nvPr/>
        </p:nvSpPr>
        <p:spPr>
          <a:xfrm>
            <a:off x="5072066" y="4188559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5072066" y="4045683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>
            <a:off x="2643174" y="4429132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10800000" flipV="1">
            <a:off x="4357686" y="4389745"/>
            <a:ext cx="714380" cy="13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4572000" y="4117121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2786050" y="414338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2968</TotalTime>
  <Words>803</Words>
  <PresentationFormat>Προβολή στην οθόνη (4:3)</PresentationFormat>
  <Paragraphs>200</Paragraphs>
  <Slides>26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27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Panorea</cp:lastModifiedBy>
  <cp:revision>431</cp:revision>
  <dcterms:created xsi:type="dcterms:W3CDTF">2020-03-28T09:35:19Z</dcterms:created>
  <dcterms:modified xsi:type="dcterms:W3CDTF">2021-09-20T14:15:12Z</dcterms:modified>
</cp:coreProperties>
</file>