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24" r:id="rId3"/>
    <p:sldId id="325" r:id="rId4"/>
    <p:sldId id="326" r:id="rId5"/>
    <p:sldId id="327" r:id="rId6"/>
    <p:sldId id="329" r:id="rId7"/>
    <p:sldId id="331" r:id="rId8"/>
    <p:sldId id="370" r:id="rId9"/>
    <p:sldId id="333" r:id="rId10"/>
    <p:sldId id="334" r:id="rId11"/>
    <p:sldId id="336" r:id="rId12"/>
    <p:sldId id="339" r:id="rId13"/>
    <p:sldId id="340" r:id="rId14"/>
    <p:sldId id="338" r:id="rId15"/>
    <p:sldId id="341" r:id="rId16"/>
    <p:sldId id="342" r:id="rId17"/>
    <p:sldId id="345" r:id="rId18"/>
    <p:sldId id="344" r:id="rId19"/>
    <p:sldId id="343" r:id="rId20"/>
    <p:sldId id="346" r:id="rId21"/>
    <p:sldId id="347" r:id="rId22"/>
    <p:sldId id="353" r:id="rId23"/>
    <p:sldId id="354" r:id="rId24"/>
    <p:sldId id="355" r:id="rId25"/>
    <p:sldId id="356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8" r:id="rId34"/>
    <p:sldId id="365" r:id="rId35"/>
    <p:sldId id="366" r:id="rId36"/>
    <p:sldId id="367" r:id="rId37"/>
    <p:sldId id="369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24" autoAdjust="0"/>
  </p:normalViewPr>
  <p:slideViewPr>
    <p:cSldViewPr>
      <p:cViewPr>
        <p:scale>
          <a:sx n="71" d="100"/>
          <a:sy n="71" d="100"/>
        </p:scale>
        <p:origin x="-135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971544"/>
          </a:xfrm>
          <a:gradFill>
            <a:gsLst>
              <a:gs pos="3700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ΜΙΓΜΑΤΑ – ΔΙΑΛΥΜΑΤΑ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l-GR" b="1" dirty="0" smtClean="0">
                <a:solidFill>
                  <a:srgbClr val="FF0000"/>
                </a:solidFill>
              </a:rPr>
              <a:t>ΠΕΡΙΕΚΤΙΚΟΤΗΤΑ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500298" y="1857364"/>
            <a:ext cx="4500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Μονάδες μέτρησης της μάζας:</a:t>
            </a:r>
          </a:p>
          <a:p>
            <a:endParaRPr lang="el-GR" sz="2800" dirty="0" smtClean="0"/>
          </a:p>
          <a:p>
            <a:r>
              <a:rPr lang="el-GR" sz="2800" u="sng" dirty="0" smtClean="0"/>
              <a:t> </a:t>
            </a:r>
            <a:r>
              <a:rPr lang="en-US" sz="2800" u="sng" dirty="0" smtClean="0"/>
              <a:t>kg   , </a:t>
            </a:r>
            <a:r>
              <a:rPr lang="en-US" sz="2800" u="sng" dirty="0" err="1" smtClean="0"/>
              <a:t>kgr</a:t>
            </a:r>
            <a:r>
              <a:rPr lang="en-US" sz="2800" u="sng" dirty="0" smtClean="0"/>
              <a:t>    =  </a:t>
            </a:r>
            <a:r>
              <a:rPr lang="el-GR" sz="2800" u="sng" dirty="0" smtClean="0"/>
              <a:t>κιλά</a:t>
            </a:r>
          </a:p>
          <a:p>
            <a:endParaRPr lang="el-GR" sz="2800" u="sng" dirty="0" smtClean="0"/>
          </a:p>
          <a:p>
            <a:r>
              <a:rPr lang="en-US" sz="2800" u="sng" dirty="0" smtClean="0"/>
              <a:t>g     </a:t>
            </a:r>
            <a:r>
              <a:rPr lang="en-US" sz="2800" u="sng" dirty="0" err="1" smtClean="0"/>
              <a:t>gr</a:t>
            </a:r>
            <a:r>
              <a:rPr lang="en-US" sz="2800" u="sng" dirty="0" smtClean="0"/>
              <a:t>    =</a:t>
            </a:r>
            <a:r>
              <a:rPr lang="el-GR" sz="2800" u="sng" dirty="0" smtClean="0"/>
              <a:t>    γραμμάρια</a:t>
            </a:r>
            <a:r>
              <a:rPr lang="en-US" sz="2800" u="sng" dirty="0" smtClean="0"/>
              <a:t>        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ΜΑΖΑ</a:t>
            </a:r>
            <a:endParaRPr lang="en-US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902" y="5214950"/>
            <a:ext cx="158809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071538" y="1071546"/>
            <a:ext cx="6072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l-GR" sz="2400" dirty="0" smtClean="0"/>
          </a:p>
          <a:p>
            <a:pPr lvl="2"/>
            <a:r>
              <a:rPr lang="el-GR" sz="2400" u="sng" dirty="0" smtClean="0"/>
              <a:t>Περιεκτικότητα</a:t>
            </a:r>
            <a:r>
              <a:rPr lang="el-GR" sz="2400" dirty="0" smtClean="0"/>
              <a:t> ενός διαλύματος είναι ένας </a:t>
            </a:r>
            <a:r>
              <a:rPr lang="el-GR" sz="2400" u="sng" dirty="0" smtClean="0"/>
              <a:t>αριθμός </a:t>
            </a:r>
            <a:r>
              <a:rPr lang="el-GR" sz="2400" dirty="0" smtClean="0"/>
              <a:t>που δείχνει την </a:t>
            </a:r>
            <a:r>
              <a:rPr lang="el-GR" sz="2400" u="sng" dirty="0" smtClean="0"/>
              <a:t>ποσότητα μια διαλυμένης ουσίας</a:t>
            </a:r>
            <a:r>
              <a:rPr lang="el-GR" sz="2400" dirty="0" smtClean="0"/>
              <a:t>..σε </a:t>
            </a:r>
            <a:r>
              <a:rPr lang="el-GR" sz="2400" b="1" i="1" u="sng" dirty="0" smtClean="0"/>
              <a:t>ορισμένη όμως ποσότητα διαλύματος  </a:t>
            </a:r>
          </a:p>
          <a:p>
            <a:pPr lvl="2"/>
            <a:endParaRPr lang="el-GR" sz="2400" dirty="0" smtClean="0"/>
          </a:p>
          <a:p>
            <a:pPr lvl="2"/>
            <a:endParaRPr lang="el-GR" sz="2400" dirty="0" smtClean="0"/>
          </a:p>
          <a:p>
            <a:pPr lvl="2"/>
            <a:endParaRPr lang="el-GR" sz="2400" dirty="0" smtClean="0"/>
          </a:p>
          <a:p>
            <a:pPr lvl="2"/>
            <a:endParaRPr lang="el-GR" sz="2400" dirty="0" smtClean="0"/>
          </a:p>
          <a:p>
            <a:pPr lvl="2"/>
            <a:endParaRPr lang="el-GR" sz="2400" dirty="0" smtClean="0"/>
          </a:p>
          <a:p>
            <a:pPr lvl="2"/>
            <a:endParaRPr lang="el-GR" sz="24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6436"/>
            <a:ext cx="2357422" cy="81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857232"/>
            <a:ext cx="3857652" cy="437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3765" y="3357562"/>
            <a:ext cx="2900235" cy="201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>
            <a:off x="3071802" y="3000372"/>
            <a:ext cx="3143272" cy="1571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 rot="1728031">
            <a:off x="2957522" y="3411909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Συστατικά γιαουρτιού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2071702" cy="23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1" y="1206177"/>
            <a:ext cx="6000760" cy="416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>
            <a:off x="1714480" y="2214554"/>
            <a:ext cx="1428760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 rot="1728031">
            <a:off x="1385887" y="2513992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Συστατικά γιαουρτιού</a:t>
            </a:r>
            <a:endParaRPr lang="en-US" sz="1400" b="1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3000364" y="5286388"/>
            <a:ext cx="4429156" cy="114300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Έλλειψη"/>
          <p:cNvSpPr/>
          <p:nvPr/>
        </p:nvSpPr>
        <p:spPr>
          <a:xfrm>
            <a:off x="7358082" y="4071942"/>
            <a:ext cx="857224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1857324" y="628652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Περιεκτικότητες συστατικών γιαουρτιού </a:t>
            </a:r>
            <a:r>
              <a:rPr lang="el-GR" b="1" u="sng" dirty="0" smtClean="0"/>
              <a:t>ανά 100 </a:t>
            </a:r>
            <a:r>
              <a:rPr lang="en-US" b="1" u="sng" dirty="0" err="1" smtClean="0"/>
              <a:t>gr</a:t>
            </a:r>
            <a:r>
              <a:rPr lang="en-US" b="1" u="sng" dirty="0" smtClean="0"/>
              <a:t> </a:t>
            </a:r>
            <a:r>
              <a:rPr lang="el-GR" b="1" u="sng" dirty="0" smtClean="0"/>
              <a:t>γιαουρτιού</a:t>
            </a:r>
            <a:endParaRPr lang="en-US" u="sng" dirty="0"/>
          </a:p>
        </p:txBody>
      </p:sp>
      <p:sp>
        <p:nvSpPr>
          <p:cNvPr id="17" name="16 - Έλλειψη"/>
          <p:cNvSpPr/>
          <p:nvPr/>
        </p:nvSpPr>
        <p:spPr>
          <a:xfrm>
            <a:off x="6429388" y="2928934"/>
            <a:ext cx="150016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453808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</a:t>
            </a:r>
            <a:r>
              <a:rPr lang="el-GR" b="1" dirty="0" smtClean="0"/>
              <a:t> % </a:t>
            </a:r>
            <a:r>
              <a:rPr lang="en-US" b="1" dirty="0" smtClean="0"/>
              <a:t>w/w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28596" y="85723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>
                <a:solidFill>
                  <a:srgbClr val="FF0000"/>
                </a:solidFill>
              </a:rPr>
              <a:t>Παράδειγμα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14282" y="1643050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u="sng" dirty="0" smtClean="0"/>
              <a:t>περιεκτικότητα</a:t>
            </a:r>
            <a:r>
              <a:rPr lang="el-GR" sz="2400" dirty="0" smtClean="0"/>
              <a:t> της πορτοκαλάδας σε ζάχαρη  είναι:</a:t>
            </a:r>
          </a:p>
          <a:p>
            <a:endParaRPr lang="el-GR" sz="2400" dirty="0" smtClean="0"/>
          </a:p>
          <a:p>
            <a:r>
              <a:rPr lang="el-GR" sz="2400" dirty="0" smtClean="0"/>
              <a:t> </a:t>
            </a:r>
            <a:r>
              <a:rPr lang="el-GR" sz="2400" u="sng" dirty="0" smtClean="0"/>
              <a:t>20</a:t>
            </a:r>
            <a:r>
              <a:rPr lang="en-US" sz="2400" u="sng" dirty="0" err="1" smtClean="0"/>
              <a:t>gr</a:t>
            </a:r>
            <a:r>
              <a:rPr lang="en-US" sz="2400" u="sng" dirty="0" smtClean="0"/>
              <a:t> (</a:t>
            </a:r>
            <a:r>
              <a:rPr lang="el-GR" sz="2400" u="sng" dirty="0" smtClean="0"/>
              <a:t>γραμμάρια) ζάχαρη</a:t>
            </a:r>
          </a:p>
          <a:p>
            <a:endParaRPr lang="el-GR" sz="2400" u="sng" dirty="0" smtClean="0"/>
          </a:p>
          <a:p>
            <a:r>
              <a:rPr lang="el-GR" sz="2400" u="sng" dirty="0" smtClean="0"/>
              <a:t> ανά 100</a:t>
            </a:r>
            <a:r>
              <a:rPr lang="en-US" sz="2400" u="sng" dirty="0" err="1" smtClean="0"/>
              <a:t>gr</a:t>
            </a:r>
            <a:r>
              <a:rPr lang="en-US" sz="2400" u="sng" dirty="0" smtClean="0"/>
              <a:t> </a:t>
            </a:r>
            <a:r>
              <a:rPr lang="el-GR" sz="2400" u="sng" dirty="0" smtClean="0"/>
              <a:t>πορτοκαλάδας</a:t>
            </a:r>
          </a:p>
          <a:p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5715016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u="sng" dirty="0" smtClean="0"/>
              <a:t>περιεκτικότητα</a:t>
            </a:r>
            <a:r>
              <a:rPr lang="el-GR" sz="2000" dirty="0" smtClean="0"/>
              <a:t>  του διαλύματος πορτοκαλάδας είναι </a:t>
            </a:r>
            <a:r>
              <a:rPr lang="el-GR" sz="2000" u="sng" dirty="0" smtClean="0"/>
              <a:t>20</a:t>
            </a:r>
            <a:r>
              <a:rPr lang="en-US" sz="2000" u="sng" dirty="0" err="1" smtClean="0"/>
              <a:t>gr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διαλυμένης ουσίας </a:t>
            </a:r>
            <a:r>
              <a:rPr lang="el-GR" sz="2000" dirty="0" smtClean="0"/>
              <a:t>(ζάχαρης) </a:t>
            </a:r>
            <a:r>
              <a:rPr lang="el-GR" sz="2000" u="sng" dirty="0" smtClean="0"/>
              <a:t>σε 100</a:t>
            </a:r>
            <a:r>
              <a:rPr lang="en-US" sz="2000" u="sng" dirty="0" err="1" smtClean="0"/>
              <a:t>gr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 διαλύματος  </a:t>
            </a:r>
            <a:r>
              <a:rPr lang="el-GR" sz="2000" dirty="0" smtClean="0"/>
              <a:t>(πορτοκαλάδα).</a:t>
            </a:r>
          </a:p>
          <a:p>
            <a:r>
              <a:rPr lang="el-GR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27" y="4929198"/>
            <a:ext cx="1655773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</a:t>
            </a:r>
            <a:r>
              <a:rPr lang="el-GR" b="1" dirty="0" smtClean="0"/>
              <a:t> % </a:t>
            </a:r>
            <a:r>
              <a:rPr lang="en-US" b="1" dirty="0" smtClean="0"/>
              <a:t>w/w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14282" y="107154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u="sng" dirty="0" smtClean="0"/>
              <a:t>περιεκτικότητα</a:t>
            </a:r>
            <a:r>
              <a:rPr lang="el-GR" sz="2000" dirty="0" smtClean="0"/>
              <a:t>  σε ζάχαρη του διαλύματος πορτοκαλάδας είναι </a:t>
            </a:r>
            <a:r>
              <a:rPr lang="el-GR" sz="2000" u="sng" dirty="0" smtClean="0"/>
              <a:t>20</a:t>
            </a:r>
            <a:r>
              <a:rPr lang="en-US" sz="2000" u="sng" dirty="0" err="1" smtClean="0"/>
              <a:t>gr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διαλυμένης ουσίας </a:t>
            </a:r>
            <a:r>
              <a:rPr lang="el-GR" sz="2000" dirty="0" smtClean="0"/>
              <a:t>(ζάχαρης) </a:t>
            </a:r>
            <a:r>
              <a:rPr lang="el-GR" sz="2000" u="sng" dirty="0" smtClean="0"/>
              <a:t>σε 100</a:t>
            </a:r>
            <a:r>
              <a:rPr lang="en-US" sz="2000" u="sng" dirty="0" err="1" smtClean="0"/>
              <a:t>gr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 διαλύματος  </a:t>
            </a:r>
            <a:r>
              <a:rPr lang="el-GR" sz="2000" dirty="0" smtClean="0"/>
              <a:t>(πορτοκαλάδα)</a:t>
            </a:r>
          </a:p>
          <a:p>
            <a:r>
              <a:rPr lang="el-GR" sz="2000" dirty="0" smtClean="0"/>
              <a:t> </a:t>
            </a:r>
            <a:endParaRPr lang="en-US" sz="2000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2820975" y="2321711"/>
            <a:ext cx="1143802" cy="7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2571736" y="292893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Γράφεται ως:</a:t>
            </a:r>
            <a:endParaRPr lang="en-US" dirty="0"/>
          </a:p>
        </p:txBody>
      </p:sp>
      <p:sp>
        <p:nvSpPr>
          <p:cNvPr id="13" name="12 - TextBox"/>
          <p:cNvSpPr txBox="1"/>
          <p:nvPr/>
        </p:nvSpPr>
        <p:spPr>
          <a:xfrm>
            <a:off x="1857356" y="3714752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solidFill>
                  <a:srgbClr val="002060"/>
                </a:solidFill>
              </a:rPr>
              <a:t>20%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l-GR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w/w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193682"/>
            <a:ext cx="1428728" cy="166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</a:t>
            </a:r>
            <a:r>
              <a:rPr lang="el-GR" b="1" dirty="0" smtClean="0"/>
              <a:t>% </a:t>
            </a:r>
            <a:r>
              <a:rPr lang="en-US" b="1" dirty="0" smtClean="0"/>
              <a:t>w/w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57158" y="3714752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Γενικά</a:t>
            </a:r>
            <a:r>
              <a:rPr lang="el-GR" sz="2000" dirty="0" smtClean="0"/>
              <a:t> αυτή η έκφραση αναφέρεται ως </a:t>
            </a:r>
            <a:r>
              <a:rPr lang="el-GR" sz="2000" u="sng" dirty="0" smtClean="0"/>
              <a:t>περιεκτικότητα</a:t>
            </a:r>
            <a:r>
              <a:rPr lang="el-GR" sz="2000" dirty="0" smtClean="0"/>
              <a:t> διαλύματος </a:t>
            </a:r>
            <a:r>
              <a:rPr lang="el-GR" sz="2000" u="sng" dirty="0" smtClean="0"/>
              <a:t>στα 100 βάρος προς βάρος.</a:t>
            </a:r>
            <a:endParaRPr lang="en-US" sz="2000" u="sng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3321835" y="2750339"/>
            <a:ext cx="1143802" cy="7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1714480" y="1142984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solidFill>
                  <a:srgbClr val="002060"/>
                </a:solidFill>
              </a:rPr>
              <a:t>20%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l-GR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w/w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</a:t>
            </a:r>
            <a:r>
              <a:rPr lang="el-GR" b="1" dirty="0" smtClean="0"/>
              <a:t>% </a:t>
            </a:r>
            <a:r>
              <a:rPr lang="en-US" b="1" dirty="0" smtClean="0"/>
              <a:t>w/w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1178695" y="2750339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1714480" y="1142984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solidFill>
                  <a:srgbClr val="002060"/>
                </a:solidFill>
              </a:rPr>
              <a:t>15  %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l-GR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w/w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714480" y="1142984"/>
            <a:ext cx="857224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0" y="3500438"/>
            <a:ext cx="2643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Ποσότητα διαλυμένης ουσίας σε γραμμάρια </a:t>
            </a:r>
            <a:r>
              <a:rPr lang="el-GR" sz="2000" b="1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gr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l-GR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(π.χ. ζάχαρη)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6" name="15 - Έλλειψη"/>
          <p:cNvSpPr/>
          <p:nvPr/>
        </p:nvSpPr>
        <p:spPr>
          <a:xfrm>
            <a:off x="2857488" y="1142984"/>
            <a:ext cx="857224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3428992" y="2143116"/>
            <a:ext cx="1785950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4857752" y="378619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</a:rPr>
              <a:t>Σε  100</a:t>
            </a:r>
            <a:r>
              <a:rPr lang="en-US" sz="2000" b="1" i="1" dirty="0" err="1" smtClean="0">
                <a:solidFill>
                  <a:srgbClr val="FF0000"/>
                </a:solidFill>
              </a:rPr>
              <a:t>gr</a:t>
            </a:r>
            <a:r>
              <a:rPr lang="el-GR" sz="2000" i="1" dirty="0" smtClean="0">
                <a:solidFill>
                  <a:srgbClr val="FF0000"/>
                </a:solidFill>
              </a:rPr>
              <a:t>  </a:t>
            </a:r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διαλύματος (</a:t>
            </a:r>
            <a:r>
              <a:rPr lang="el-GR" sz="2000" i="1" dirty="0" err="1" smtClean="0">
                <a:solidFill>
                  <a:srgbClr val="FF0000"/>
                </a:solidFill>
              </a:rPr>
              <a:t>π.χ</a:t>
            </a:r>
            <a:r>
              <a:rPr lang="el-GR" sz="2000" i="1" dirty="0" smtClean="0">
                <a:solidFill>
                  <a:srgbClr val="FF0000"/>
                </a:solidFill>
              </a:rPr>
              <a:t> ζαχαρόνερο</a:t>
            </a:r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4706981"/>
            <a:ext cx="1428760" cy="215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- TextBox"/>
          <p:cNvSpPr txBox="1"/>
          <p:nvPr/>
        </p:nvSpPr>
        <p:spPr>
          <a:xfrm rot="3444134">
            <a:off x="7689318" y="5640926"/>
            <a:ext cx="1705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ζαχαρόνερο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2643182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Το </a:t>
            </a:r>
            <a:r>
              <a:rPr lang="el-GR" sz="3200" b="1" u="sng" dirty="0" smtClean="0"/>
              <a:t>αλάτι</a:t>
            </a:r>
            <a:r>
              <a:rPr lang="el-GR" sz="3200" b="1" dirty="0" smtClean="0"/>
              <a:t>   στη χημεία ονομάζεται </a:t>
            </a:r>
            <a:r>
              <a:rPr lang="el-GR" sz="3200" b="1" u="sng" dirty="0" smtClean="0"/>
              <a:t>χλωριούχο νάτριο</a:t>
            </a:r>
            <a:endParaRPr lang="en-US" sz="3200" u="sng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575" y="3876675"/>
            <a:ext cx="45434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</a:t>
            </a:r>
            <a:r>
              <a:rPr lang="el-GR" b="1" dirty="0" smtClean="0"/>
              <a:t>% </a:t>
            </a:r>
            <a:r>
              <a:rPr lang="en-US" b="1" dirty="0" smtClean="0"/>
              <a:t>w/w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2214554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Τι σημαίνει ότι η περιεκτικότητα αλατόνερου σε αλάτι  είναι  </a:t>
            </a:r>
            <a:r>
              <a:rPr lang="el-GR" sz="2000" b="1" dirty="0" smtClean="0"/>
              <a:t>5% </a:t>
            </a:r>
            <a:r>
              <a:rPr lang="en-US" sz="2000" b="1" dirty="0" smtClean="0"/>
              <a:t>w/w  </a:t>
            </a:r>
            <a:r>
              <a:rPr lang="el-GR" sz="2000" dirty="0" smtClean="0"/>
              <a:t>;</a:t>
            </a:r>
            <a:endParaRPr lang="en-US" sz="2000" u="sng" dirty="0"/>
          </a:p>
        </p:txBody>
      </p:sp>
      <p:sp>
        <p:nvSpPr>
          <p:cNvPr id="7" name="6 - TextBox"/>
          <p:cNvSpPr txBox="1"/>
          <p:nvPr/>
        </p:nvSpPr>
        <p:spPr>
          <a:xfrm>
            <a:off x="642910" y="157161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Ερώτηση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061723"/>
            <a:ext cx="1857356" cy="27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 rot="1391161">
            <a:off x="7517936" y="5488713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Αλατόνερο</a:t>
            </a:r>
            <a:r>
              <a:rPr lang="en-US" dirty="0" smtClean="0"/>
              <a:t> =</a:t>
            </a:r>
            <a:r>
              <a:rPr lang="el-GR" dirty="0" smtClean="0"/>
              <a:t> διάλυμα αλατιού</a:t>
            </a:r>
            <a:endParaRPr lang="en-US" dirty="0"/>
          </a:p>
        </p:txBody>
      </p:sp>
      <p:sp>
        <p:nvSpPr>
          <p:cNvPr id="11" name="10 - TextBox"/>
          <p:cNvSpPr txBox="1"/>
          <p:nvPr/>
        </p:nvSpPr>
        <p:spPr>
          <a:xfrm>
            <a:off x="1071538" y="335756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Απάντηση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57158" y="4429132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Σημαίνει ότι περιέχονται 5</a:t>
            </a:r>
            <a:r>
              <a:rPr lang="en-US" sz="2800" dirty="0" err="1" smtClean="0"/>
              <a:t>gr</a:t>
            </a:r>
            <a:r>
              <a:rPr lang="en-US" sz="2800" dirty="0" smtClean="0"/>
              <a:t> </a:t>
            </a:r>
            <a:r>
              <a:rPr lang="el-GR" sz="2800" dirty="0" smtClean="0"/>
              <a:t>αλάτι</a:t>
            </a:r>
            <a:r>
              <a:rPr lang="en-US" sz="2800" dirty="0" smtClean="0"/>
              <a:t> </a:t>
            </a:r>
            <a:r>
              <a:rPr lang="el-GR" sz="2800" dirty="0" smtClean="0"/>
              <a:t>σε 100</a:t>
            </a:r>
            <a:r>
              <a:rPr lang="en-US" sz="2800" dirty="0" err="1" smtClean="0"/>
              <a:t>gr</a:t>
            </a:r>
            <a:r>
              <a:rPr lang="el-GR" sz="2800" dirty="0" smtClean="0"/>
              <a:t> διαλύματος αλατιού.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Διαλύματα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14282" y="128586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νερό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2786082" cy="41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643042" y="128586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αλάτι</a:t>
            </a:r>
            <a:endParaRPr lang="en-US" sz="2400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6200000" flipH="1">
            <a:off x="464315" y="1893083"/>
            <a:ext cx="714380" cy="21431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1633518" y="1795450"/>
            <a:ext cx="652466" cy="34766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00034" y="621508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αλατόνερο</a:t>
            </a:r>
            <a:endParaRPr lang="en-US" sz="24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4714876" y="214311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Διαλυμένη ουσία: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429520" y="214311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αλάτι</a:t>
            </a:r>
            <a:endParaRPr lang="en-US" sz="2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5072066" y="357187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Διαλύτης: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929454" y="353883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νερό</a:t>
            </a:r>
            <a:endParaRPr lang="en-US" sz="2400" dirty="0"/>
          </a:p>
        </p:txBody>
      </p:sp>
      <p:sp>
        <p:nvSpPr>
          <p:cNvPr id="18" name="17 - TextBox"/>
          <p:cNvSpPr txBox="1"/>
          <p:nvPr/>
        </p:nvSpPr>
        <p:spPr>
          <a:xfrm>
            <a:off x="5357818" y="500063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Διάλυμα: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6786578" y="5026895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αλατόνερο</a:t>
            </a:r>
            <a:endParaRPr lang="en-US" sz="2400" dirty="0"/>
          </a:p>
        </p:txBody>
      </p:sp>
      <p:sp>
        <p:nvSpPr>
          <p:cNvPr id="20" name="19 - TextBox"/>
          <p:cNvSpPr txBox="1"/>
          <p:nvPr/>
        </p:nvSpPr>
        <p:spPr>
          <a:xfrm>
            <a:off x="357158" y="57148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u="sng" dirty="0" smtClean="0"/>
              <a:t>παράδειγμα</a:t>
            </a:r>
            <a:endParaRPr lang="en-US" sz="2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 </a:t>
            </a:r>
            <a:r>
              <a:rPr lang="el-GR" b="1" dirty="0" smtClean="0"/>
              <a:t>% </a:t>
            </a:r>
            <a:r>
              <a:rPr lang="en-US" b="1" dirty="0" smtClean="0"/>
              <a:t>w/w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221455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Τι σημαίνει ότι η περιεκτικότητα υδατικού  διαλύματος ζάχαρης  είναι  </a:t>
            </a:r>
            <a:r>
              <a:rPr lang="el-GR" sz="2400" b="1" dirty="0" smtClean="0"/>
              <a:t>8% </a:t>
            </a:r>
            <a:r>
              <a:rPr lang="en-US" sz="2400" b="1" dirty="0" smtClean="0"/>
              <a:t>w/w  </a:t>
            </a:r>
            <a:r>
              <a:rPr lang="el-GR" sz="2400" dirty="0" smtClean="0"/>
              <a:t>;</a:t>
            </a:r>
            <a:endParaRPr lang="en-US" sz="2400" u="sng" dirty="0"/>
          </a:p>
        </p:txBody>
      </p:sp>
      <p:sp>
        <p:nvSpPr>
          <p:cNvPr id="7" name="6 - TextBox"/>
          <p:cNvSpPr txBox="1"/>
          <p:nvPr/>
        </p:nvSpPr>
        <p:spPr>
          <a:xfrm>
            <a:off x="642910" y="157161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Ερώτηση 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061723"/>
            <a:ext cx="1857356" cy="27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 rot="1824664">
            <a:off x="7517936" y="5488713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ζαχαρόνερο</a:t>
            </a:r>
            <a:r>
              <a:rPr lang="en-US" dirty="0" smtClean="0"/>
              <a:t>=</a:t>
            </a:r>
            <a:r>
              <a:rPr lang="el-GR" dirty="0" smtClean="0"/>
              <a:t> διάλυμα ζάχαρης</a:t>
            </a:r>
            <a:endParaRPr lang="en-US" dirty="0"/>
          </a:p>
        </p:txBody>
      </p:sp>
      <p:sp>
        <p:nvSpPr>
          <p:cNvPr id="11" name="10 - TextBox"/>
          <p:cNvSpPr txBox="1"/>
          <p:nvPr/>
        </p:nvSpPr>
        <p:spPr>
          <a:xfrm>
            <a:off x="1071538" y="335756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Απάντηση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57158" y="4429132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Σημαίνει ότι περιέχονται 8</a:t>
            </a:r>
            <a:r>
              <a:rPr lang="en-US" sz="2800" dirty="0" err="1" smtClean="0"/>
              <a:t>gr</a:t>
            </a:r>
            <a:r>
              <a:rPr lang="en-US" sz="2800" dirty="0" smtClean="0"/>
              <a:t> </a:t>
            </a:r>
            <a:r>
              <a:rPr lang="el-GR" sz="2800" dirty="0" smtClean="0"/>
              <a:t>ζάχαρη, σε 100</a:t>
            </a:r>
            <a:r>
              <a:rPr lang="en-US" sz="2800" dirty="0" err="1" smtClean="0"/>
              <a:t>gr</a:t>
            </a:r>
            <a:r>
              <a:rPr lang="el-GR" sz="2800" dirty="0" smtClean="0"/>
              <a:t> διαλύματος ζάχαρης (ζαχαρόνερο).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925" y="3214686"/>
            <a:ext cx="13620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</a:t>
            </a:r>
            <a:r>
              <a:rPr lang="el-GR" b="1" dirty="0" smtClean="0"/>
              <a:t>% </a:t>
            </a:r>
            <a:r>
              <a:rPr lang="en-US" b="1" dirty="0" smtClean="0"/>
              <a:t>w/w  </a:t>
            </a:r>
            <a:r>
              <a:rPr lang="el-GR" dirty="0" smtClean="0"/>
              <a:t>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221455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Τι σημαίνει ότι η περιεκτικότητα λεμονάδας σε  ζάχαρη  είναι  </a:t>
            </a:r>
            <a:r>
              <a:rPr lang="el-GR" sz="2400" b="1" dirty="0" smtClean="0"/>
              <a:t>12% </a:t>
            </a:r>
            <a:r>
              <a:rPr lang="en-US" sz="2400" b="1" dirty="0" smtClean="0"/>
              <a:t>w/w  </a:t>
            </a:r>
            <a:r>
              <a:rPr lang="el-GR" sz="2400" dirty="0" smtClean="0"/>
              <a:t>;</a:t>
            </a:r>
            <a:endParaRPr lang="en-US" sz="2400" u="sng" dirty="0"/>
          </a:p>
        </p:txBody>
      </p:sp>
      <p:sp>
        <p:nvSpPr>
          <p:cNvPr id="7" name="6 - TextBox"/>
          <p:cNvSpPr txBox="1"/>
          <p:nvPr/>
        </p:nvSpPr>
        <p:spPr>
          <a:xfrm>
            <a:off x="642910" y="157161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Ερώτηση 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 rot="1824664">
            <a:off x="7309044" y="6213957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Λεμονάδα</a:t>
            </a:r>
            <a:endParaRPr lang="en-US" dirty="0"/>
          </a:p>
        </p:txBody>
      </p:sp>
      <p:sp>
        <p:nvSpPr>
          <p:cNvPr id="11" name="10 - TextBox"/>
          <p:cNvSpPr txBox="1"/>
          <p:nvPr/>
        </p:nvSpPr>
        <p:spPr>
          <a:xfrm>
            <a:off x="1071538" y="335756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Απάντηση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57158" y="4429132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Σημαίνει ότι περιέχονται 12</a:t>
            </a:r>
            <a:r>
              <a:rPr lang="en-US" sz="2800" dirty="0" err="1" smtClean="0"/>
              <a:t>gr</a:t>
            </a:r>
            <a:r>
              <a:rPr lang="en-US" sz="2800" dirty="0" smtClean="0"/>
              <a:t> </a:t>
            </a:r>
            <a:r>
              <a:rPr lang="el-GR" sz="2800" dirty="0" smtClean="0"/>
              <a:t>ζάχαρη, σε 100</a:t>
            </a:r>
            <a:r>
              <a:rPr lang="en-US" sz="2800" dirty="0" err="1" smtClean="0"/>
              <a:t>gr</a:t>
            </a:r>
            <a:r>
              <a:rPr lang="el-GR" sz="2800" dirty="0" smtClean="0"/>
              <a:t> λεμονάδας.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453808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</a:t>
            </a:r>
            <a:r>
              <a:rPr lang="el-GR" b="1" dirty="0" smtClean="0"/>
              <a:t> % </a:t>
            </a:r>
            <a:r>
              <a:rPr lang="en-US" b="1" dirty="0" smtClean="0"/>
              <a:t>w/v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28596" y="85723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>
                <a:solidFill>
                  <a:srgbClr val="FF0000"/>
                </a:solidFill>
              </a:rPr>
              <a:t>Παράδειγμα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14282" y="1643050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u="sng" dirty="0" smtClean="0"/>
              <a:t>περιεκτικότητα</a:t>
            </a:r>
            <a:r>
              <a:rPr lang="el-GR" sz="2400" dirty="0" smtClean="0"/>
              <a:t> της πορτοκαλάδας σε ζάχαρη  είναι:</a:t>
            </a:r>
          </a:p>
          <a:p>
            <a:endParaRPr lang="el-GR" sz="2400" dirty="0" smtClean="0"/>
          </a:p>
          <a:p>
            <a:r>
              <a:rPr lang="el-GR" sz="2400" dirty="0" smtClean="0"/>
              <a:t> </a:t>
            </a:r>
            <a:r>
              <a:rPr lang="el-GR" sz="2400" u="sng" dirty="0" smtClean="0">
                <a:solidFill>
                  <a:srgbClr val="FF0000"/>
                </a:solidFill>
              </a:rPr>
              <a:t>20</a:t>
            </a:r>
            <a:r>
              <a:rPr lang="en-US" sz="2400" u="sng" dirty="0" err="1" smtClean="0">
                <a:solidFill>
                  <a:srgbClr val="FF0000"/>
                </a:solidFill>
              </a:rPr>
              <a:t>gr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smtClean="0"/>
              <a:t>(</a:t>
            </a:r>
            <a:r>
              <a:rPr lang="el-GR" sz="2400" u="sng" dirty="0" smtClean="0"/>
              <a:t>γραμμάρια) ζάχαρη</a:t>
            </a:r>
          </a:p>
          <a:p>
            <a:endParaRPr lang="el-GR" sz="2400" u="sng" dirty="0" smtClean="0"/>
          </a:p>
          <a:p>
            <a:r>
              <a:rPr lang="el-GR" sz="2400" u="sng" dirty="0" smtClean="0"/>
              <a:t> </a:t>
            </a:r>
            <a:r>
              <a:rPr lang="el-GR" sz="2400" u="sng" dirty="0" smtClean="0">
                <a:solidFill>
                  <a:srgbClr val="FF0000"/>
                </a:solidFill>
              </a:rPr>
              <a:t>ανά 100</a:t>
            </a:r>
            <a:r>
              <a:rPr lang="en-US" sz="2400" u="sng" dirty="0" smtClean="0">
                <a:solidFill>
                  <a:srgbClr val="FF0000"/>
                </a:solidFill>
              </a:rPr>
              <a:t> ml</a:t>
            </a:r>
            <a:r>
              <a:rPr lang="en-US" sz="2400" u="sng" dirty="0" smtClean="0"/>
              <a:t>  </a:t>
            </a:r>
            <a:r>
              <a:rPr lang="el-GR" sz="2400" u="sng" dirty="0" smtClean="0"/>
              <a:t>πορτοκαλάδας</a:t>
            </a:r>
          </a:p>
          <a:p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5715016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u="sng" dirty="0" smtClean="0"/>
              <a:t>περιεκτικότητα</a:t>
            </a:r>
            <a:r>
              <a:rPr lang="el-GR" sz="2000" dirty="0" smtClean="0"/>
              <a:t>  του διαλύματος πορτοκαλάδας είναι </a:t>
            </a:r>
            <a:r>
              <a:rPr lang="el-GR" sz="2000" u="sng" dirty="0" smtClean="0"/>
              <a:t>20</a:t>
            </a:r>
            <a:r>
              <a:rPr lang="en-US" sz="2000" u="sng" dirty="0" err="1" smtClean="0"/>
              <a:t>gr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διαλυμένης ουσίας </a:t>
            </a:r>
            <a:r>
              <a:rPr lang="el-GR" sz="2000" dirty="0" smtClean="0"/>
              <a:t>(ζάχαρης) </a:t>
            </a:r>
            <a:r>
              <a:rPr lang="el-GR" sz="2000" u="sng" dirty="0" smtClean="0"/>
              <a:t>σε 100</a:t>
            </a:r>
            <a:r>
              <a:rPr lang="en-US" sz="2000" u="sng" dirty="0" err="1" smtClean="0"/>
              <a:t>gr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 διαλύματος  </a:t>
            </a:r>
            <a:r>
              <a:rPr lang="el-GR" sz="2000" dirty="0" smtClean="0"/>
              <a:t>(πορτοκαλάδα).</a:t>
            </a:r>
          </a:p>
          <a:p>
            <a:r>
              <a:rPr lang="el-GR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27" y="4929198"/>
            <a:ext cx="1655773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</a:t>
            </a:r>
            <a:r>
              <a:rPr lang="el-GR" b="1" dirty="0" smtClean="0"/>
              <a:t> % </a:t>
            </a:r>
            <a:r>
              <a:rPr lang="en-US" b="1" dirty="0" smtClean="0"/>
              <a:t>w/v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14282" y="107154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u="sng" dirty="0" smtClean="0"/>
              <a:t>περιεκτικότητα</a:t>
            </a:r>
            <a:r>
              <a:rPr lang="el-GR" sz="2000" dirty="0" smtClean="0"/>
              <a:t>  σε ζάχαρη του διαλύματος πορτοκαλάδας είναι </a:t>
            </a:r>
            <a:r>
              <a:rPr lang="el-GR" sz="2000" u="sng" dirty="0" smtClean="0">
                <a:solidFill>
                  <a:srgbClr val="FF0000"/>
                </a:solidFill>
              </a:rPr>
              <a:t>20</a:t>
            </a:r>
            <a:r>
              <a:rPr lang="en-US" sz="2000" u="sng" dirty="0" err="1" smtClean="0">
                <a:solidFill>
                  <a:srgbClr val="FF0000"/>
                </a:solidFill>
              </a:rPr>
              <a:t>gr</a:t>
            </a:r>
            <a:r>
              <a:rPr lang="en-US" sz="2000" u="sng" dirty="0" smtClean="0">
                <a:solidFill>
                  <a:srgbClr val="FF0000"/>
                </a:solidFill>
              </a:rPr>
              <a:t> </a:t>
            </a:r>
            <a:r>
              <a:rPr lang="el-GR" sz="2000" u="sng" dirty="0" smtClean="0"/>
              <a:t>διαλυμένης ουσίας </a:t>
            </a:r>
            <a:r>
              <a:rPr lang="el-GR" sz="2000" dirty="0" smtClean="0"/>
              <a:t>(ζάχαρης) </a:t>
            </a:r>
            <a:r>
              <a:rPr lang="el-GR" sz="2000" u="sng" dirty="0" smtClean="0"/>
              <a:t>σε </a:t>
            </a:r>
            <a:r>
              <a:rPr lang="el-GR" sz="2000" u="sng" dirty="0" smtClean="0">
                <a:solidFill>
                  <a:srgbClr val="FF0000"/>
                </a:solidFill>
              </a:rPr>
              <a:t>100</a:t>
            </a:r>
            <a:r>
              <a:rPr lang="en-US" sz="2000" u="sng" dirty="0" smtClean="0">
                <a:solidFill>
                  <a:srgbClr val="FF0000"/>
                </a:solidFill>
              </a:rPr>
              <a:t>ml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 διαλύματος  </a:t>
            </a:r>
            <a:r>
              <a:rPr lang="el-GR" sz="2000" dirty="0" smtClean="0"/>
              <a:t>(πορτοκαλάδα)</a:t>
            </a:r>
          </a:p>
          <a:p>
            <a:r>
              <a:rPr lang="el-GR" sz="2000" dirty="0" smtClean="0"/>
              <a:t> </a:t>
            </a:r>
            <a:endParaRPr lang="en-US" sz="2000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2820975" y="2321711"/>
            <a:ext cx="1143802" cy="7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2571736" y="292893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Γράφεται ως:</a:t>
            </a:r>
            <a:endParaRPr lang="en-US" dirty="0"/>
          </a:p>
        </p:txBody>
      </p:sp>
      <p:sp>
        <p:nvSpPr>
          <p:cNvPr id="13" name="12 - TextBox"/>
          <p:cNvSpPr txBox="1"/>
          <p:nvPr/>
        </p:nvSpPr>
        <p:spPr>
          <a:xfrm>
            <a:off x="1857356" y="3714752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solidFill>
                  <a:srgbClr val="002060"/>
                </a:solidFill>
              </a:rPr>
              <a:t>20%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l-GR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w/v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193682"/>
            <a:ext cx="1428728" cy="166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</a:t>
            </a:r>
            <a:r>
              <a:rPr lang="el-GR" b="1" dirty="0" smtClean="0"/>
              <a:t>% </a:t>
            </a:r>
            <a:r>
              <a:rPr lang="en-US" b="1" dirty="0" smtClean="0"/>
              <a:t>w/v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57158" y="3714752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Γενικά</a:t>
            </a:r>
            <a:r>
              <a:rPr lang="el-GR" sz="2000" dirty="0" smtClean="0"/>
              <a:t> αυτή η έκφραση αναφέρεται ως </a:t>
            </a:r>
            <a:r>
              <a:rPr lang="el-GR" sz="2000" b="1" u="sng" dirty="0" smtClean="0">
                <a:solidFill>
                  <a:srgbClr val="FF0000"/>
                </a:solidFill>
              </a:rPr>
              <a:t>περιεκτικότητα</a:t>
            </a:r>
            <a:r>
              <a:rPr lang="el-GR" sz="2000" b="1" dirty="0" smtClean="0">
                <a:solidFill>
                  <a:srgbClr val="FF0000"/>
                </a:solidFill>
              </a:rPr>
              <a:t> διαλύματος </a:t>
            </a:r>
            <a:r>
              <a:rPr lang="el-GR" sz="2000" b="1" u="sng" dirty="0" smtClean="0">
                <a:solidFill>
                  <a:srgbClr val="FF0000"/>
                </a:solidFill>
              </a:rPr>
              <a:t>στα 100 βάρος προς όγκο.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3321835" y="2750339"/>
            <a:ext cx="1143802" cy="7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1714480" y="1142984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solidFill>
                  <a:srgbClr val="002060"/>
                </a:solidFill>
              </a:rPr>
              <a:t>20%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l-GR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w/v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</a:t>
            </a:r>
            <a:r>
              <a:rPr lang="el-GR" b="1" dirty="0" smtClean="0"/>
              <a:t>% </a:t>
            </a:r>
            <a:r>
              <a:rPr lang="en-US" b="1" dirty="0" smtClean="0"/>
              <a:t>w/v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1178695" y="2750339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1714480" y="1142984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solidFill>
                  <a:srgbClr val="002060"/>
                </a:solidFill>
              </a:rPr>
              <a:t>15  %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l-GR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w/v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714480" y="1142984"/>
            <a:ext cx="857224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0" y="3500438"/>
            <a:ext cx="2643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Ποσότητα διαλυμένης ουσίας σε γραμμάρια </a:t>
            </a:r>
            <a:r>
              <a:rPr lang="el-GR" sz="2000" b="1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gr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l-GR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(π.χ. ζάχαρη)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6" name="15 - Έλλειψη"/>
          <p:cNvSpPr/>
          <p:nvPr/>
        </p:nvSpPr>
        <p:spPr>
          <a:xfrm>
            <a:off x="2857488" y="1142984"/>
            <a:ext cx="857224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3428992" y="2143116"/>
            <a:ext cx="1785950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4857752" y="378619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</a:rPr>
              <a:t>Σε  100</a:t>
            </a:r>
            <a:r>
              <a:rPr lang="en-US" sz="2000" b="1" i="1" dirty="0" smtClean="0">
                <a:solidFill>
                  <a:srgbClr val="FF0000"/>
                </a:solidFill>
              </a:rPr>
              <a:t>ml</a:t>
            </a:r>
            <a:r>
              <a:rPr lang="el-GR" sz="2000" i="1" dirty="0" smtClean="0">
                <a:solidFill>
                  <a:srgbClr val="FF0000"/>
                </a:solidFill>
              </a:rPr>
              <a:t>  </a:t>
            </a:r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διαλύματος (</a:t>
            </a:r>
            <a:r>
              <a:rPr lang="el-GR" sz="2000" i="1" dirty="0" err="1" smtClean="0">
                <a:solidFill>
                  <a:srgbClr val="FF0000"/>
                </a:solidFill>
              </a:rPr>
              <a:t>π.χ</a:t>
            </a:r>
            <a:r>
              <a:rPr lang="el-GR" sz="2000" i="1" dirty="0" smtClean="0">
                <a:solidFill>
                  <a:srgbClr val="FF0000"/>
                </a:solidFill>
              </a:rPr>
              <a:t> ζαχαρόνερο</a:t>
            </a:r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4706981"/>
            <a:ext cx="1428760" cy="215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- TextBox"/>
          <p:cNvSpPr txBox="1"/>
          <p:nvPr/>
        </p:nvSpPr>
        <p:spPr>
          <a:xfrm rot="3444134">
            <a:off x="7689318" y="5640926"/>
            <a:ext cx="1705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ζαχαρόνερο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</a:t>
            </a:r>
            <a:r>
              <a:rPr lang="el-GR" b="1" dirty="0" smtClean="0"/>
              <a:t>% </a:t>
            </a:r>
            <a:r>
              <a:rPr lang="en-US" b="1" dirty="0" smtClean="0"/>
              <a:t>w/v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2214554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Τι σημαίνει ότι η περιεκτικότητα αλατόνερου σε αλάτι  είναι  </a:t>
            </a:r>
            <a:r>
              <a:rPr lang="el-GR" sz="2000" b="1" dirty="0" smtClean="0"/>
              <a:t>5% </a:t>
            </a:r>
            <a:r>
              <a:rPr lang="en-US" sz="2000" b="1" dirty="0" smtClean="0"/>
              <a:t>w/v  </a:t>
            </a:r>
            <a:r>
              <a:rPr lang="el-GR" sz="2000" dirty="0" smtClean="0"/>
              <a:t>;</a:t>
            </a:r>
            <a:endParaRPr lang="en-US" sz="2000" u="sng" dirty="0"/>
          </a:p>
        </p:txBody>
      </p:sp>
      <p:sp>
        <p:nvSpPr>
          <p:cNvPr id="7" name="6 - TextBox"/>
          <p:cNvSpPr txBox="1"/>
          <p:nvPr/>
        </p:nvSpPr>
        <p:spPr>
          <a:xfrm>
            <a:off x="642910" y="157161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Ερώτηση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061723"/>
            <a:ext cx="1857356" cy="27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 rot="1391161">
            <a:off x="7517936" y="5488713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Αλατόνερο</a:t>
            </a:r>
            <a:r>
              <a:rPr lang="en-US" dirty="0" smtClean="0"/>
              <a:t> =</a:t>
            </a:r>
            <a:r>
              <a:rPr lang="el-GR" dirty="0" smtClean="0"/>
              <a:t> διάλυμα αλατιού</a:t>
            </a:r>
            <a:endParaRPr lang="en-US" dirty="0"/>
          </a:p>
        </p:txBody>
      </p:sp>
      <p:sp>
        <p:nvSpPr>
          <p:cNvPr id="11" name="10 - TextBox"/>
          <p:cNvSpPr txBox="1"/>
          <p:nvPr/>
        </p:nvSpPr>
        <p:spPr>
          <a:xfrm>
            <a:off x="1071538" y="335756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Απάντηση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57158" y="4429132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Σημαίνει ότι περιέχονται 5</a:t>
            </a:r>
            <a:r>
              <a:rPr lang="en-US" sz="2800" dirty="0" err="1" smtClean="0"/>
              <a:t>gr</a:t>
            </a:r>
            <a:r>
              <a:rPr lang="en-US" sz="2800" dirty="0" smtClean="0"/>
              <a:t> </a:t>
            </a:r>
            <a:r>
              <a:rPr lang="el-GR" sz="2800" dirty="0" smtClean="0"/>
              <a:t>αλάτι</a:t>
            </a:r>
            <a:r>
              <a:rPr lang="en-US" sz="2800" dirty="0" smtClean="0"/>
              <a:t> </a:t>
            </a:r>
            <a:r>
              <a:rPr lang="el-GR" sz="2800" dirty="0" smtClean="0"/>
              <a:t>σε 100</a:t>
            </a:r>
            <a:r>
              <a:rPr lang="en-US" sz="2800" dirty="0" smtClean="0"/>
              <a:t>ml</a:t>
            </a:r>
            <a:r>
              <a:rPr lang="el-GR" sz="2800" dirty="0" smtClean="0"/>
              <a:t> διαλύματος αλατιού.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 </a:t>
            </a:r>
            <a:r>
              <a:rPr lang="el-GR" b="1" dirty="0" smtClean="0"/>
              <a:t>% </a:t>
            </a:r>
            <a:r>
              <a:rPr lang="en-US" b="1" dirty="0" smtClean="0"/>
              <a:t>w/v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221455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Τη σημαίνει ότι η περιεκτικότητα υδατικού  διαλύματος ζάχαρης  είναι  </a:t>
            </a:r>
            <a:r>
              <a:rPr lang="el-GR" sz="2400" b="1" dirty="0" smtClean="0"/>
              <a:t>8% </a:t>
            </a:r>
            <a:r>
              <a:rPr lang="en-US" sz="2400" b="1" dirty="0" smtClean="0"/>
              <a:t>w/v  </a:t>
            </a:r>
            <a:r>
              <a:rPr lang="el-GR" sz="2400" dirty="0" smtClean="0"/>
              <a:t>;</a:t>
            </a:r>
            <a:endParaRPr lang="en-US" sz="2400" u="sng" dirty="0"/>
          </a:p>
        </p:txBody>
      </p:sp>
      <p:sp>
        <p:nvSpPr>
          <p:cNvPr id="7" name="6 - TextBox"/>
          <p:cNvSpPr txBox="1"/>
          <p:nvPr/>
        </p:nvSpPr>
        <p:spPr>
          <a:xfrm>
            <a:off x="642910" y="157161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Ερώτηση 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4061723"/>
            <a:ext cx="1857356" cy="27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 rot="1824664">
            <a:off x="7517936" y="5488713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ζαχαρόνερο</a:t>
            </a:r>
            <a:r>
              <a:rPr lang="en-US" dirty="0" smtClean="0"/>
              <a:t>=</a:t>
            </a:r>
            <a:r>
              <a:rPr lang="el-GR" dirty="0" smtClean="0"/>
              <a:t> διάλυμα ζάχαρης</a:t>
            </a:r>
            <a:endParaRPr lang="en-US" dirty="0"/>
          </a:p>
        </p:txBody>
      </p:sp>
      <p:sp>
        <p:nvSpPr>
          <p:cNvPr id="11" name="10 - TextBox"/>
          <p:cNvSpPr txBox="1"/>
          <p:nvPr/>
        </p:nvSpPr>
        <p:spPr>
          <a:xfrm>
            <a:off x="1071538" y="335756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Απάντηση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57158" y="4429132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Σημαίνει ότι περιέχονται 8</a:t>
            </a:r>
            <a:r>
              <a:rPr lang="en-US" sz="2800" dirty="0" err="1" smtClean="0"/>
              <a:t>gr</a:t>
            </a:r>
            <a:r>
              <a:rPr lang="en-US" sz="2800" dirty="0" smtClean="0"/>
              <a:t> </a:t>
            </a:r>
            <a:r>
              <a:rPr lang="el-GR" sz="2800" dirty="0" smtClean="0"/>
              <a:t>ζάχαρη, σε 100</a:t>
            </a:r>
            <a:r>
              <a:rPr lang="en-US" sz="2800" dirty="0" smtClean="0"/>
              <a:t>ml</a:t>
            </a:r>
            <a:r>
              <a:rPr lang="el-GR" sz="2800" dirty="0" smtClean="0"/>
              <a:t> διαλύματος ζάχαρης (ζαχαρόνερο).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925" y="3214686"/>
            <a:ext cx="13620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</a:t>
            </a:r>
            <a:r>
              <a:rPr lang="el-GR" b="1" dirty="0" smtClean="0"/>
              <a:t>% </a:t>
            </a:r>
            <a:r>
              <a:rPr lang="en-US" b="1" dirty="0" smtClean="0"/>
              <a:t>w/v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221455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Τι σημαίνει ότι η περιεκτικότητα λεμονάδας σε  ζάχαρη  είναι  </a:t>
            </a:r>
            <a:r>
              <a:rPr lang="el-GR" sz="2400" b="1" dirty="0" smtClean="0"/>
              <a:t>12% </a:t>
            </a:r>
            <a:r>
              <a:rPr lang="en-US" sz="2400" b="1" dirty="0" smtClean="0"/>
              <a:t>w/v  </a:t>
            </a:r>
            <a:r>
              <a:rPr lang="el-GR" sz="2400" dirty="0" smtClean="0"/>
              <a:t>;</a:t>
            </a:r>
            <a:endParaRPr lang="en-US" sz="2400" u="sng" dirty="0"/>
          </a:p>
        </p:txBody>
      </p:sp>
      <p:sp>
        <p:nvSpPr>
          <p:cNvPr id="7" name="6 - TextBox"/>
          <p:cNvSpPr txBox="1"/>
          <p:nvPr/>
        </p:nvSpPr>
        <p:spPr>
          <a:xfrm>
            <a:off x="642910" y="157161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Ερώτηση 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 rot="1824664">
            <a:off x="7309044" y="6213957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Λεμονάδα</a:t>
            </a:r>
            <a:endParaRPr lang="en-US" dirty="0"/>
          </a:p>
        </p:txBody>
      </p:sp>
      <p:sp>
        <p:nvSpPr>
          <p:cNvPr id="11" name="10 - TextBox"/>
          <p:cNvSpPr txBox="1"/>
          <p:nvPr/>
        </p:nvSpPr>
        <p:spPr>
          <a:xfrm>
            <a:off x="1071538" y="335756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Απάντηση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57158" y="4429132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Σημαίνει ότι περιέχονται 12</a:t>
            </a:r>
            <a:r>
              <a:rPr lang="en-US" sz="2800" dirty="0" err="1" smtClean="0"/>
              <a:t>gr</a:t>
            </a:r>
            <a:r>
              <a:rPr lang="en-US" sz="2800" dirty="0" smtClean="0"/>
              <a:t> </a:t>
            </a:r>
            <a:r>
              <a:rPr lang="el-GR" sz="2800" dirty="0" smtClean="0"/>
              <a:t>ζάχαρη, σε 100</a:t>
            </a:r>
            <a:r>
              <a:rPr lang="en-US" sz="2800" dirty="0" smtClean="0"/>
              <a:t>ml</a:t>
            </a:r>
            <a:r>
              <a:rPr lang="el-GR" sz="2800" dirty="0" smtClean="0"/>
              <a:t> λεμονάδας.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</a:t>
            </a:r>
            <a:r>
              <a:rPr lang="el-GR" b="1" dirty="0" smtClean="0"/>
              <a:t> % </a:t>
            </a:r>
            <a:r>
              <a:rPr lang="en-US" b="1" dirty="0" smtClean="0"/>
              <a:t>v/v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28596" y="85723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>
                <a:solidFill>
                  <a:srgbClr val="FF0000"/>
                </a:solidFill>
              </a:rPr>
              <a:t>Παράδειγμα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14282" y="1643050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u="sng" dirty="0" smtClean="0"/>
              <a:t>περιεκτικότητα</a:t>
            </a:r>
            <a:r>
              <a:rPr lang="el-GR" sz="2400" dirty="0" smtClean="0"/>
              <a:t> του κρασιού σε αλκοόλη  είναι:</a:t>
            </a:r>
          </a:p>
          <a:p>
            <a:endParaRPr lang="el-GR" sz="2400" dirty="0" smtClean="0"/>
          </a:p>
          <a:p>
            <a:r>
              <a:rPr lang="el-GR" sz="2400" dirty="0" smtClean="0"/>
              <a:t> </a:t>
            </a:r>
            <a:r>
              <a:rPr lang="el-GR" sz="2400" u="sng" dirty="0" smtClean="0">
                <a:solidFill>
                  <a:srgbClr val="FF0000"/>
                </a:solidFill>
              </a:rPr>
              <a:t>14 </a:t>
            </a:r>
            <a:r>
              <a:rPr lang="en-US" sz="2400" u="sng" dirty="0" smtClean="0">
                <a:solidFill>
                  <a:srgbClr val="FF0000"/>
                </a:solidFill>
              </a:rPr>
              <a:t>ml </a:t>
            </a:r>
            <a:r>
              <a:rPr lang="el-GR" sz="2400" u="sng" dirty="0" smtClean="0">
                <a:solidFill>
                  <a:srgbClr val="FF0000"/>
                </a:solidFill>
              </a:rPr>
              <a:t>αλκοόλη </a:t>
            </a:r>
            <a:endParaRPr lang="el-GR" sz="2400" u="sng" dirty="0" smtClean="0"/>
          </a:p>
          <a:p>
            <a:endParaRPr lang="el-GR" sz="2400" u="sng" dirty="0" smtClean="0"/>
          </a:p>
          <a:p>
            <a:r>
              <a:rPr lang="el-GR" sz="2400" u="sng" dirty="0" smtClean="0"/>
              <a:t> </a:t>
            </a:r>
            <a:r>
              <a:rPr lang="el-GR" sz="2400" u="sng" dirty="0" smtClean="0">
                <a:solidFill>
                  <a:srgbClr val="FF0000"/>
                </a:solidFill>
              </a:rPr>
              <a:t>ανά 100</a:t>
            </a:r>
            <a:r>
              <a:rPr lang="en-US" sz="2400" u="sng" dirty="0" smtClean="0">
                <a:solidFill>
                  <a:srgbClr val="FF0000"/>
                </a:solidFill>
              </a:rPr>
              <a:t> ml</a:t>
            </a:r>
            <a:r>
              <a:rPr lang="en-US" sz="2400" u="sng" dirty="0" smtClean="0"/>
              <a:t>  </a:t>
            </a:r>
            <a:r>
              <a:rPr lang="el-GR" sz="2400" u="sng" dirty="0" smtClean="0"/>
              <a:t>κρασιού</a:t>
            </a:r>
          </a:p>
          <a:p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5715016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u="sng" dirty="0" smtClean="0"/>
              <a:t>περιεκτικότητα</a:t>
            </a:r>
            <a:r>
              <a:rPr lang="el-GR" sz="2000" dirty="0" smtClean="0"/>
              <a:t>  του διαλύματος κρασιού είναι </a:t>
            </a:r>
            <a:r>
              <a:rPr lang="el-GR" sz="2000" u="sng" dirty="0" smtClean="0"/>
              <a:t>20</a:t>
            </a:r>
            <a:r>
              <a:rPr lang="en-US" sz="2000" u="sng" dirty="0" smtClean="0"/>
              <a:t>ml </a:t>
            </a:r>
            <a:r>
              <a:rPr lang="el-GR" sz="2000" u="sng" dirty="0" smtClean="0"/>
              <a:t>διαλυμένης ουσίας </a:t>
            </a:r>
            <a:r>
              <a:rPr lang="el-GR" sz="2000" dirty="0" smtClean="0"/>
              <a:t>(αλκοόλης ) </a:t>
            </a:r>
            <a:r>
              <a:rPr lang="el-GR" sz="2000" u="sng" dirty="0" smtClean="0"/>
              <a:t>σε 100</a:t>
            </a:r>
            <a:r>
              <a:rPr lang="en-US" sz="2000" u="sng" dirty="0" smtClean="0"/>
              <a:t>ml </a:t>
            </a:r>
            <a:r>
              <a:rPr lang="el-GR" sz="2000" u="sng" dirty="0" smtClean="0"/>
              <a:t> διαλύματος  </a:t>
            </a:r>
            <a:r>
              <a:rPr lang="el-GR" sz="2000" dirty="0" smtClean="0"/>
              <a:t>(κρασιού).</a:t>
            </a:r>
          </a:p>
          <a:p>
            <a:r>
              <a:rPr lang="el-GR" sz="2000" dirty="0" smtClean="0"/>
              <a:t>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9" y="3579801"/>
            <a:ext cx="2500321" cy="327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Διαλύματα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14282" y="128586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ζάχαρη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2786082" cy="41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643042" y="128586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νερό</a:t>
            </a:r>
            <a:endParaRPr lang="en-US" sz="2400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6200000" flipH="1">
            <a:off x="464315" y="1893083"/>
            <a:ext cx="714380" cy="21431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1633518" y="1795450"/>
            <a:ext cx="652466" cy="34766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00034" y="621508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ζαχαρόνερο</a:t>
            </a:r>
            <a:endParaRPr lang="en-US" sz="24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4714876" y="214311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Διαλυμένη ουσία: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429520" y="214311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ζάχαρη</a:t>
            </a:r>
            <a:endParaRPr lang="en-US" sz="2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5072066" y="357187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Διαλύτης: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929454" y="353883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νερό</a:t>
            </a:r>
            <a:endParaRPr lang="en-US" sz="2400" dirty="0"/>
          </a:p>
        </p:txBody>
      </p:sp>
      <p:sp>
        <p:nvSpPr>
          <p:cNvPr id="18" name="17 - TextBox"/>
          <p:cNvSpPr txBox="1"/>
          <p:nvPr/>
        </p:nvSpPr>
        <p:spPr>
          <a:xfrm>
            <a:off x="5357818" y="500063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Διάλυμα: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6786578" y="5026895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ζαχαρόνερο</a:t>
            </a:r>
            <a:endParaRPr lang="en-US" sz="2400" dirty="0"/>
          </a:p>
        </p:txBody>
      </p:sp>
      <p:sp>
        <p:nvSpPr>
          <p:cNvPr id="16" name="15 - TextBox"/>
          <p:cNvSpPr txBox="1"/>
          <p:nvPr/>
        </p:nvSpPr>
        <p:spPr>
          <a:xfrm>
            <a:off x="357158" y="57148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u="sng" dirty="0" smtClean="0"/>
              <a:t>παράδειγμα</a:t>
            </a:r>
            <a:endParaRPr lang="en-US" sz="2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</a:t>
            </a:r>
            <a:r>
              <a:rPr lang="el-GR" b="1" dirty="0" smtClean="0"/>
              <a:t> % </a:t>
            </a:r>
            <a:r>
              <a:rPr lang="en-US" b="1" dirty="0" smtClean="0"/>
              <a:t>v/v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2893207" y="2536025"/>
            <a:ext cx="1143802" cy="7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2571736" y="335756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Γράφεται ως:</a:t>
            </a:r>
            <a:endParaRPr lang="en-US" dirty="0"/>
          </a:p>
        </p:txBody>
      </p:sp>
      <p:sp>
        <p:nvSpPr>
          <p:cNvPr id="13" name="12 - TextBox"/>
          <p:cNvSpPr txBox="1"/>
          <p:nvPr/>
        </p:nvSpPr>
        <p:spPr>
          <a:xfrm>
            <a:off x="1857356" y="3714752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solidFill>
                  <a:srgbClr val="002060"/>
                </a:solidFill>
              </a:rPr>
              <a:t>14%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l-GR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v/v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9" y="3579801"/>
            <a:ext cx="2500321" cy="327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0" y="785794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u="sng" dirty="0" smtClean="0"/>
              <a:t>περιεκτικότητα</a:t>
            </a:r>
            <a:r>
              <a:rPr lang="el-GR" sz="2000" dirty="0" smtClean="0"/>
              <a:t>  του διαλύματος κρασιού είναι </a:t>
            </a:r>
            <a:r>
              <a:rPr lang="el-GR" sz="2000" u="sng" dirty="0" smtClean="0"/>
              <a:t>14</a:t>
            </a:r>
            <a:r>
              <a:rPr lang="en-US" sz="2000" u="sng" dirty="0" smtClean="0"/>
              <a:t>ml </a:t>
            </a:r>
            <a:r>
              <a:rPr lang="el-GR" sz="2000" u="sng" dirty="0" smtClean="0"/>
              <a:t>διαλυμένης ουσίας </a:t>
            </a:r>
            <a:r>
              <a:rPr lang="el-GR" sz="2000" dirty="0" smtClean="0"/>
              <a:t>(αλκοόλης ) </a:t>
            </a:r>
            <a:r>
              <a:rPr lang="el-GR" sz="2000" u="sng" dirty="0" smtClean="0"/>
              <a:t>ανά  100</a:t>
            </a:r>
            <a:r>
              <a:rPr lang="en-US" sz="2000" u="sng" dirty="0" smtClean="0"/>
              <a:t>ml </a:t>
            </a:r>
            <a:r>
              <a:rPr lang="el-GR" sz="2000" u="sng" dirty="0" smtClean="0"/>
              <a:t> διαλύματος  </a:t>
            </a:r>
            <a:r>
              <a:rPr lang="el-GR" sz="2000" dirty="0" smtClean="0"/>
              <a:t>(κρασιού).</a:t>
            </a:r>
          </a:p>
          <a:p>
            <a:r>
              <a:rPr lang="el-GR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193682"/>
            <a:ext cx="1428728" cy="166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</a:t>
            </a:r>
            <a:r>
              <a:rPr lang="el-GR" b="1" dirty="0" smtClean="0"/>
              <a:t>% </a:t>
            </a:r>
            <a:r>
              <a:rPr lang="en-US" b="1" dirty="0" smtClean="0"/>
              <a:t>v/v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57158" y="3714752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Γενικά</a:t>
            </a:r>
            <a:r>
              <a:rPr lang="el-GR" sz="2000" dirty="0" smtClean="0"/>
              <a:t> αυτή η έκφραση αναφέρεται ως </a:t>
            </a:r>
            <a:r>
              <a:rPr lang="el-GR" sz="2000" b="1" u="sng" dirty="0" smtClean="0">
                <a:solidFill>
                  <a:srgbClr val="FF0000"/>
                </a:solidFill>
              </a:rPr>
              <a:t>περιεκτικότητα</a:t>
            </a:r>
            <a:r>
              <a:rPr lang="el-GR" sz="2000" b="1" dirty="0" smtClean="0">
                <a:solidFill>
                  <a:srgbClr val="FF0000"/>
                </a:solidFill>
              </a:rPr>
              <a:t> διαλύματος </a:t>
            </a:r>
            <a:r>
              <a:rPr lang="el-GR" sz="2000" b="1" u="sng" dirty="0" smtClean="0">
                <a:solidFill>
                  <a:srgbClr val="FF0000"/>
                </a:solidFill>
              </a:rPr>
              <a:t>στα 100 όγκο  προς όγκο.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3321835" y="2750339"/>
            <a:ext cx="1143802" cy="7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1714480" y="1142984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14</a:t>
            </a:r>
            <a:r>
              <a:rPr lang="el-GR" sz="6000" b="1" dirty="0" smtClean="0">
                <a:solidFill>
                  <a:srgbClr val="002060"/>
                </a:solidFill>
              </a:rPr>
              <a:t>%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l-GR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v/v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</a:t>
            </a:r>
            <a:r>
              <a:rPr lang="el-GR" b="1" dirty="0" smtClean="0"/>
              <a:t>% </a:t>
            </a:r>
            <a:r>
              <a:rPr lang="en-US" b="1" dirty="0" smtClean="0"/>
              <a:t>v/v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1178695" y="2750339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1714480" y="1142984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solidFill>
                  <a:srgbClr val="002060"/>
                </a:solidFill>
              </a:rPr>
              <a:t>15  %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l-GR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v/v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714480" y="1142984"/>
            <a:ext cx="857224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0" y="3500438"/>
            <a:ext cx="2643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Ποσότητα διαλυμένης ουσίας σε </a:t>
            </a:r>
            <a:r>
              <a:rPr lang="el-GR" sz="2000" i="1" dirty="0" err="1" smtClean="0">
                <a:solidFill>
                  <a:schemeClr val="accent1">
                    <a:lumMod val="50000"/>
                  </a:schemeClr>
                </a:solidFill>
              </a:rPr>
              <a:t>εμ</a:t>
            </a:r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 ελ </a:t>
            </a:r>
            <a:r>
              <a:rPr lang="el-GR" sz="2000" b="1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ml)</a:t>
            </a:r>
            <a:r>
              <a:rPr lang="el-GR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(π.χ. αλκοόλη)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6" name="15 - Έλλειψη"/>
          <p:cNvSpPr/>
          <p:nvPr/>
        </p:nvSpPr>
        <p:spPr>
          <a:xfrm>
            <a:off x="2857488" y="1142984"/>
            <a:ext cx="857224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3428992" y="2143116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4643438" y="271462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rgbClr val="FF0000"/>
                </a:solidFill>
              </a:rPr>
              <a:t>Σε  100</a:t>
            </a:r>
            <a:r>
              <a:rPr lang="en-US" sz="2000" b="1" i="1" dirty="0" smtClean="0">
                <a:solidFill>
                  <a:srgbClr val="FF0000"/>
                </a:solidFill>
              </a:rPr>
              <a:t>ml</a:t>
            </a:r>
            <a:r>
              <a:rPr lang="el-GR" sz="2000" i="1" dirty="0" smtClean="0">
                <a:solidFill>
                  <a:srgbClr val="FF0000"/>
                </a:solidFill>
              </a:rPr>
              <a:t>  </a:t>
            </a:r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διαλύματος (</a:t>
            </a:r>
            <a:r>
              <a:rPr lang="el-GR" sz="2000" i="1" dirty="0" err="1" smtClean="0">
                <a:solidFill>
                  <a:srgbClr val="FF0000"/>
                </a:solidFill>
              </a:rPr>
              <a:t>π.χ</a:t>
            </a:r>
            <a:r>
              <a:rPr lang="el-GR" sz="2000" i="1" dirty="0" smtClean="0">
                <a:solidFill>
                  <a:srgbClr val="FF0000"/>
                </a:solidFill>
              </a:rPr>
              <a:t> κρασί</a:t>
            </a:r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247" y="4500570"/>
            <a:ext cx="329775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- Έλλειψη"/>
          <p:cNvSpPr/>
          <p:nvPr/>
        </p:nvSpPr>
        <p:spPr>
          <a:xfrm>
            <a:off x="6429388" y="4857760"/>
            <a:ext cx="121444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rot="10800000" flipV="1">
            <a:off x="4572000" y="5286388"/>
            <a:ext cx="1857388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285720" y="592933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περιεκτικότητα σε αλκοόλη στα διάφορα ποτά, γράφετε </a:t>
            </a:r>
            <a:r>
              <a:rPr lang="el-GR" dirty="0" err="1" smtClean="0"/>
              <a:t>π.χ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FF0000"/>
                </a:solidFill>
              </a:rPr>
              <a:t>11,5% </a:t>
            </a:r>
            <a:r>
              <a:rPr lang="en-US" b="1" dirty="0" err="1" smtClean="0">
                <a:solidFill>
                  <a:srgbClr val="FF0000"/>
                </a:solidFill>
              </a:rPr>
              <a:t>vol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,   </a:t>
            </a:r>
            <a:r>
              <a:rPr lang="el-GR" dirty="0" smtClean="0"/>
              <a:t>αντί για </a:t>
            </a:r>
            <a:r>
              <a:rPr lang="en-US" dirty="0" smtClean="0"/>
              <a:t>  </a:t>
            </a:r>
            <a:r>
              <a:rPr lang="el-GR" b="1" dirty="0" smtClean="0">
                <a:solidFill>
                  <a:srgbClr val="FF0000"/>
                </a:solidFill>
              </a:rPr>
              <a:t>11,5%</a:t>
            </a:r>
            <a:r>
              <a:rPr lang="en-US" b="1" dirty="0" smtClean="0">
                <a:solidFill>
                  <a:srgbClr val="FF0000"/>
                </a:solidFill>
              </a:rPr>
              <a:t>v/v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</a:t>
            </a:r>
            <a:r>
              <a:rPr lang="el-GR" b="1" dirty="0" smtClean="0"/>
              <a:t> % </a:t>
            </a:r>
            <a:r>
              <a:rPr lang="en-US" b="1" dirty="0" smtClean="0"/>
              <a:t>v/v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2893207" y="2536025"/>
            <a:ext cx="1143802" cy="7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2571736" y="335756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Γράφεται ως:</a:t>
            </a:r>
            <a:endParaRPr lang="en-US" dirty="0"/>
          </a:p>
        </p:txBody>
      </p:sp>
      <p:sp>
        <p:nvSpPr>
          <p:cNvPr id="13" name="12 - TextBox"/>
          <p:cNvSpPr txBox="1"/>
          <p:nvPr/>
        </p:nvSpPr>
        <p:spPr>
          <a:xfrm>
            <a:off x="1857356" y="3714752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solidFill>
                  <a:srgbClr val="002060"/>
                </a:solidFill>
              </a:rPr>
              <a:t>14%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l-GR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</a:rPr>
              <a:t>v/v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9" y="3579801"/>
            <a:ext cx="2500321" cy="327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0" y="785794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u="sng" dirty="0" smtClean="0"/>
              <a:t>περιεκτικότητα</a:t>
            </a:r>
            <a:r>
              <a:rPr lang="el-GR" sz="2000" dirty="0" smtClean="0"/>
              <a:t>  του διαλύματος κρασιού είναι </a:t>
            </a:r>
            <a:r>
              <a:rPr lang="el-GR" sz="2000" u="sng" dirty="0" smtClean="0"/>
              <a:t>14</a:t>
            </a:r>
            <a:r>
              <a:rPr lang="en-US" sz="2000" u="sng" dirty="0" smtClean="0"/>
              <a:t>ml </a:t>
            </a:r>
            <a:r>
              <a:rPr lang="el-GR" sz="2000" u="sng" dirty="0" smtClean="0"/>
              <a:t>διαλυμένης ουσίας </a:t>
            </a:r>
            <a:r>
              <a:rPr lang="el-GR" sz="2000" dirty="0" smtClean="0"/>
              <a:t>(αλκοόλης ) </a:t>
            </a:r>
            <a:r>
              <a:rPr lang="el-GR" sz="2000" u="sng" dirty="0" smtClean="0"/>
              <a:t>ανά  100</a:t>
            </a:r>
            <a:r>
              <a:rPr lang="en-US" sz="2000" u="sng" dirty="0" smtClean="0"/>
              <a:t>ml </a:t>
            </a:r>
            <a:r>
              <a:rPr lang="el-GR" sz="2000" u="sng" dirty="0" smtClean="0"/>
              <a:t> διαλύματος  </a:t>
            </a:r>
            <a:r>
              <a:rPr lang="el-GR" sz="2000" dirty="0" smtClean="0"/>
              <a:t>(κρασιού).</a:t>
            </a:r>
          </a:p>
          <a:p>
            <a:r>
              <a:rPr lang="el-GR" sz="2000" dirty="0" smtClean="0"/>
              <a:t> </a:t>
            </a:r>
            <a:endParaRPr lang="en-US" sz="2000" dirty="0"/>
          </a:p>
        </p:txBody>
      </p:sp>
      <p:sp>
        <p:nvSpPr>
          <p:cNvPr id="12" name="11 - TextBox"/>
          <p:cNvSpPr txBox="1"/>
          <p:nvPr/>
        </p:nvSpPr>
        <p:spPr>
          <a:xfrm>
            <a:off x="500034" y="585789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περιεκτικότητα σε αλκοόλη ενός ποτού σε   %</a:t>
            </a:r>
            <a:r>
              <a:rPr lang="en-US" dirty="0" smtClean="0"/>
              <a:t> v/v </a:t>
            </a:r>
            <a:r>
              <a:rPr lang="el-GR" dirty="0" smtClean="0"/>
              <a:t>ονομάζεται και </a:t>
            </a:r>
            <a:r>
              <a:rPr lang="el-GR" u="sng" dirty="0" smtClean="0"/>
              <a:t>αλκοολικός βαθμός (ή βαθμός ) του ποτού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</a:t>
            </a:r>
            <a:r>
              <a:rPr lang="el-GR" b="1" dirty="0" smtClean="0"/>
              <a:t>% </a:t>
            </a:r>
            <a:r>
              <a:rPr lang="en-US" b="1" dirty="0" smtClean="0"/>
              <a:t>v/v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1571612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Τι σημαίνει ότι η περιεκτικότητα σε οξυγόνο του αέρα που αναπνέουμε είναι  21%</a:t>
            </a:r>
            <a:r>
              <a:rPr lang="en-US" sz="2400" dirty="0" smtClean="0"/>
              <a:t>v/v  </a:t>
            </a:r>
            <a:r>
              <a:rPr lang="el-GR" sz="2400" dirty="0" smtClean="0"/>
              <a:t>;</a:t>
            </a:r>
            <a:endParaRPr lang="en-US" sz="2400" u="sng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92867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Ερώτηση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071538" y="335756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Απάντηση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0" y="4000504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Σημαίνει ότι περιέχονται 21</a:t>
            </a:r>
            <a:r>
              <a:rPr lang="en-US" sz="2800" dirty="0" smtClean="0"/>
              <a:t>ml </a:t>
            </a:r>
            <a:r>
              <a:rPr lang="el-GR" sz="2800" dirty="0" smtClean="0"/>
              <a:t>οξυγόνο σε 100</a:t>
            </a:r>
            <a:r>
              <a:rPr lang="en-US" sz="2800" dirty="0" smtClean="0"/>
              <a:t>ml</a:t>
            </a:r>
            <a:r>
              <a:rPr lang="el-GR" sz="2800" dirty="0" smtClean="0"/>
              <a:t> αέρα.</a:t>
            </a:r>
            <a:endParaRPr lang="en-US" sz="28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357430"/>
            <a:ext cx="3224223" cy="338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5357818" y="6000768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Συστατικά του αέριου διαλύματος (αέρα) που αναπνέουμε στην γη.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Περιεκτικότητα διαλύματος  </a:t>
            </a:r>
            <a:r>
              <a:rPr lang="el-GR" b="1" dirty="0" smtClean="0"/>
              <a:t>% </a:t>
            </a:r>
            <a:r>
              <a:rPr lang="en-US" b="1" dirty="0" smtClean="0"/>
              <a:t>v/v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221455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Τι σημαίνει ότι η περιεκτικότητα σε</a:t>
            </a:r>
            <a:r>
              <a:rPr lang="en-US" sz="2400" dirty="0" smtClean="0"/>
              <a:t> </a:t>
            </a:r>
            <a:r>
              <a:rPr lang="el-GR" sz="2400" dirty="0" smtClean="0"/>
              <a:t>αλκοόλη μπύρας είναι </a:t>
            </a:r>
            <a:r>
              <a:rPr lang="el-GR" sz="2400" b="1" dirty="0" smtClean="0"/>
              <a:t>5% </a:t>
            </a:r>
            <a:r>
              <a:rPr lang="en-US" sz="2400" b="1" dirty="0" smtClean="0"/>
              <a:t>v/v  </a:t>
            </a:r>
            <a:r>
              <a:rPr lang="el-GR" sz="2400" dirty="0" smtClean="0"/>
              <a:t>;</a:t>
            </a:r>
            <a:endParaRPr lang="en-US" sz="2400" u="sng" dirty="0"/>
          </a:p>
        </p:txBody>
      </p:sp>
      <p:sp>
        <p:nvSpPr>
          <p:cNvPr id="7" name="6 - TextBox"/>
          <p:cNvSpPr txBox="1"/>
          <p:nvPr/>
        </p:nvSpPr>
        <p:spPr>
          <a:xfrm>
            <a:off x="642910" y="157161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Ερώτηση 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071538" y="335756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Απάντηση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14282" y="4071942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Σημαίνει ότι περιέχονται </a:t>
            </a:r>
            <a:r>
              <a:rPr lang="en-US" sz="2800" dirty="0" smtClean="0"/>
              <a:t>5ml </a:t>
            </a:r>
            <a:r>
              <a:rPr lang="el-GR" sz="2800" dirty="0" smtClean="0"/>
              <a:t>αλκοόλη , σε 100</a:t>
            </a:r>
            <a:r>
              <a:rPr lang="en-US" sz="2800" dirty="0" smtClean="0"/>
              <a:t>ml</a:t>
            </a:r>
            <a:r>
              <a:rPr lang="el-GR" sz="2800" dirty="0" smtClean="0"/>
              <a:t> μπύρας.</a:t>
            </a:r>
            <a:endParaRPr lang="en-US" sz="28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391025"/>
            <a:ext cx="25908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3286116" y="785794"/>
            <a:ext cx="4286280" cy="57150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l-GR" dirty="0" smtClean="0">
                <a:solidFill>
                  <a:srgbClr val="FF0000"/>
                </a:solidFill>
              </a:rPr>
              <a:t>Περιεκτικότητα  διαλύματος στα 100 βάρος προς βάρος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0" y="857232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w/</a:t>
            </a:r>
            <a:r>
              <a:rPr lang="en-US" sz="2000" b="1" dirty="0" smtClean="0"/>
              <a:t>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2071670" y="1071546"/>
            <a:ext cx="857256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 - Θέση περιεχομένου"/>
          <p:cNvSpPr txBox="1">
            <a:spLocks/>
          </p:cNvSpPr>
          <p:nvPr/>
        </p:nvSpPr>
        <p:spPr>
          <a:xfrm>
            <a:off x="3286084" y="2714620"/>
            <a:ext cx="4286280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Περιεκτικότητα  διαλύματος στα 100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>
                <a:solidFill>
                  <a:srgbClr val="FF0000"/>
                </a:solidFill>
              </a:rPr>
              <a:t>όγκο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προς όγκο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-32" y="2786058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v/v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2071638" y="3000372"/>
            <a:ext cx="857256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 - Θέση περιεχομένου"/>
          <p:cNvSpPr txBox="1">
            <a:spLocks/>
          </p:cNvSpPr>
          <p:nvPr/>
        </p:nvSpPr>
        <p:spPr>
          <a:xfrm>
            <a:off x="3438516" y="5214950"/>
            <a:ext cx="4286280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Περιεκτικότητα  διαλύματος στα 100 βάρος προς όγκο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2 - Θέση περιεχομένου"/>
          <p:cNvSpPr txBox="1">
            <a:spLocks/>
          </p:cNvSpPr>
          <p:nvPr/>
        </p:nvSpPr>
        <p:spPr>
          <a:xfrm>
            <a:off x="152400" y="5286388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w/v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>
            <a:off x="2224070" y="5500702"/>
            <a:ext cx="857256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6" grpId="0" build="p"/>
      <p:bldP spid="17" grpId="0"/>
      <p:bldP spid="19" grpId="0" build="p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3286116" y="785794"/>
            <a:ext cx="5857884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Περιεκτικότητα:  </a:t>
            </a:r>
            <a:r>
              <a:rPr lang="el-GR" sz="2000" b="1" dirty="0" smtClean="0"/>
              <a:t>45</a:t>
            </a:r>
            <a:r>
              <a:rPr lang="en-US" sz="2000" b="1" dirty="0" err="1" smtClean="0"/>
              <a:t>gr</a:t>
            </a:r>
            <a:r>
              <a:rPr lang="en-US" sz="2000" b="1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διαλυμένης ουσίας  σε 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b="1" dirty="0" smtClean="0"/>
              <a:t>100gr</a:t>
            </a:r>
            <a:r>
              <a:rPr lang="el-GR" sz="2000" dirty="0" smtClean="0">
                <a:solidFill>
                  <a:srgbClr val="FF0000"/>
                </a:solidFill>
              </a:rPr>
              <a:t> διαλύματος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0" y="857232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w/</a:t>
            </a:r>
            <a:r>
              <a:rPr lang="en-US" sz="2000" b="1" dirty="0" smtClean="0"/>
              <a:t>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2071670" y="1071546"/>
            <a:ext cx="857256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 - Θέση περιεχομένου"/>
          <p:cNvSpPr txBox="1">
            <a:spLocks/>
          </p:cNvSpPr>
          <p:nvPr/>
        </p:nvSpPr>
        <p:spPr>
          <a:xfrm>
            <a:off x="3286084" y="2714620"/>
            <a:ext cx="585791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Περιεκτικότητα </a:t>
            </a:r>
            <a:r>
              <a:rPr lang="el-GR" sz="2000" b="1" dirty="0" smtClean="0"/>
              <a:t>:  45</a:t>
            </a:r>
            <a:r>
              <a:rPr lang="en-US" sz="2000" b="1" dirty="0" smtClean="0"/>
              <a:t>ml </a:t>
            </a:r>
            <a:r>
              <a:rPr lang="el-GR" sz="2000" dirty="0" smtClean="0">
                <a:solidFill>
                  <a:srgbClr val="FF0000"/>
                </a:solidFill>
              </a:rPr>
              <a:t>διαλυμένης ουσίας  σε 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b="1" dirty="0" smtClean="0"/>
              <a:t>100ml</a:t>
            </a:r>
            <a:r>
              <a:rPr lang="el-GR" sz="2000" dirty="0" smtClean="0">
                <a:solidFill>
                  <a:srgbClr val="FF0000"/>
                </a:solidFill>
              </a:rPr>
              <a:t> διαλύματος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-32" y="2786058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v/v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2071638" y="3000372"/>
            <a:ext cx="857256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 - Θέση περιεχομένου"/>
          <p:cNvSpPr txBox="1">
            <a:spLocks/>
          </p:cNvSpPr>
          <p:nvPr/>
        </p:nvSpPr>
        <p:spPr>
          <a:xfrm>
            <a:off x="3071802" y="5214950"/>
            <a:ext cx="607219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Περιεκτικότητα :  </a:t>
            </a:r>
            <a:r>
              <a:rPr lang="el-GR" sz="2000" b="1" dirty="0" smtClean="0"/>
              <a:t>45</a:t>
            </a:r>
            <a:r>
              <a:rPr lang="en-US" sz="2000" b="1" dirty="0" err="1" smtClean="0"/>
              <a:t>gr</a:t>
            </a:r>
            <a:r>
              <a:rPr lang="en-US" sz="2000" b="1" dirty="0" smtClean="0"/>
              <a:t>    </a:t>
            </a:r>
            <a:r>
              <a:rPr lang="el-GR" sz="2000" dirty="0" smtClean="0">
                <a:solidFill>
                  <a:srgbClr val="FF0000"/>
                </a:solidFill>
              </a:rPr>
              <a:t>διαλυμένης ουσίας  σε 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b="1" dirty="0" smtClean="0"/>
              <a:t>100ml</a:t>
            </a:r>
            <a:r>
              <a:rPr lang="el-GR" sz="2000" dirty="0" smtClean="0">
                <a:solidFill>
                  <a:srgbClr val="FF0000"/>
                </a:solidFill>
              </a:rPr>
              <a:t> διαλύματος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2 - Θέση περιεχομένου"/>
          <p:cNvSpPr txBox="1">
            <a:spLocks/>
          </p:cNvSpPr>
          <p:nvPr/>
        </p:nvSpPr>
        <p:spPr>
          <a:xfrm>
            <a:off x="152400" y="5286388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w/v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>
            <a:off x="2000232" y="5500702"/>
            <a:ext cx="857256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6" grpId="0" build="p"/>
      <p:bldP spid="17" grpId="0"/>
      <p:bldP spid="19" grpId="0" build="p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8992" y="214290"/>
            <a:ext cx="5357818" cy="42862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Μέθοδος των τριών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3" y="4071942"/>
            <a:ext cx="392905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42910" y="57148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Άσκηση 1</a:t>
            </a:r>
            <a:endParaRPr lang="en-US" sz="24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071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φτιάξω </a:t>
            </a:r>
            <a:r>
              <a:rPr lang="el-GR" sz="2400" u="sng" dirty="0" smtClean="0"/>
              <a:t>2</a:t>
            </a:r>
            <a:r>
              <a:rPr lang="en-US" sz="2400" u="sng" dirty="0" smtClean="0"/>
              <a:t>kg </a:t>
            </a:r>
            <a:r>
              <a:rPr lang="el-GR" sz="2400" u="sng" dirty="0" smtClean="0"/>
              <a:t>κέικ, χρειάζομαι 4 αυγά</a:t>
            </a:r>
            <a:r>
              <a:rPr lang="el-GR" sz="2400" dirty="0" smtClean="0"/>
              <a:t>. Πόσα κιλά κέικ θα φτιάξω με 15 αυγά; 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 smtClean="0"/>
              <a:t>Λύση</a:t>
            </a:r>
            <a:endParaRPr lang="en-US" sz="2400" b="1" i="1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500034" y="2428868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2</a:t>
            </a:r>
            <a:r>
              <a:rPr lang="en-US" sz="2800" dirty="0" smtClean="0"/>
              <a:t>kg  </a:t>
            </a:r>
            <a:r>
              <a:rPr lang="el-GR" sz="2800" dirty="0" smtClean="0"/>
              <a:t>  κέικ   με   4   αυγά</a:t>
            </a:r>
            <a:endParaRPr lang="en-US" sz="2800" dirty="0"/>
          </a:p>
        </p:txBody>
      </p:sp>
      <p:sp>
        <p:nvSpPr>
          <p:cNvPr id="9" name="8 - TextBox"/>
          <p:cNvSpPr txBox="1"/>
          <p:nvPr/>
        </p:nvSpPr>
        <p:spPr>
          <a:xfrm>
            <a:off x="357158" y="307181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 Χ        κέικ   με   15   αυγά</a:t>
            </a:r>
            <a:endParaRPr lang="en-US" sz="2800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142844" y="3643314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642910" y="2786058"/>
            <a:ext cx="214314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714348" y="414338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1142976" y="414338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25" name="24 - TextBox"/>
          <p:cNvSpPr txBox="1"/>
          <p:nvPr/>
        </p:nvSpPr>
        <p:spPr>
          <a:xfrm>
            <a:off x="1500166" y="4033541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  <a:r>
              <a:rPr lang="el-GR" b="1" baseline="30000" dirty="0" smtClean="0"/>
              <a:t>. </a:t>
            </a:r>
            <a:r>
              <a:rPr lang="el-GR" b="1" dirty="0" smtClean="0"/>
              <a:t> </a:t>
            </a:r>
            <a:r>
              <a:rPr lang="el-GR" dirty="0" smtClean="0"/>
              <a:t>15</a:t>
            </a:r>
            <a:endParaRPr lang="en-US" baseline="30000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>
            <a:off x="1500166" y="4390731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500166" y="446216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baseline="30000" dirty="0"/>
          </a:p>
        </p:txBody>
      </p:sp>
      <p:sp>
        <p:nvSpPr>
          <p:cNvPr id="35" name="34 - TextBox"/>
          <p:cNvSpPr txBox="1"/>
          <p:nvPr/>
        </p:nvSpPr>
        <p:spPr>
          <a:xfrm>
            <a:off x="428596" y="5967731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36" name="35 - TextBox"/>
          <p:cNvSpPr txBox="1"/>
          <p:nvPr/>
        </p:nvSpPr>
        <p:spPr>
          <a:xfrm>
            <a:off x="785786" y="5967731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37" name="36 - TextBox"/>
          <p:cNvSpPr txBox="1"/>
          <p:nvPr/>
        </p:nvSpPr>
        <p:spPr>
          <a:xfrm>
            <a:off x="1071538" y="6039169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7,5 kg </a:t>
            </a:r>
            <a:r>
              <a:rPr lang="el-GR" dirty="0" smtClean="0"/>
              <a:t>κέικ</a:t>
            </a:r>
            <a:endParaRPr lang="en-US" baseline="30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785786" y="5253351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38" name="37 - TextBox"/>
          <p:cNvSpPr txBox="1"/>
          <p:nvPr/>
        </p:nvSpPr>
        <p:spPr>
          <a:xfrm>
            <a:off x="1142976" y="5253351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39" name="38 - TextBox"/>
          <p:cNvSpPr txBox="1"/>
          <p:nvPr/>
        </p:nvSpPr>
        <p:spPr>
          <a:xfrm>
            <a:off x="1500166" y="514351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baseline="30000" dirty="0"/>
          </a:p>
        </p:txBody>
      </p:sp>
      <p:cxnSp>
        <p:nvCxnSpPr>
          <p:cNvPr id="41" name="40 - Ευθεία γραμμή σύνδεσης"/>
          <p:cNvCxnSpPr/>
          <p:nvPr/>
        </p:nvCxnSpPr>
        <p:spPr>
          <a:xfrm>
            <a:off x="1500166" y="550070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- TextBox"/>
          <p:cNvSpPr txBox="1"/>
          <p:nvPr/>
        </p:nvSpPr>
        <p:spPr>
          <a:xfrm>
            <a:off x="1500166" y="557214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3" grpId="0"/>
      <p:bldP spid="24" grpId="0"/>
      <p:bldP spid="25" grpId="0"/>
      <p:bldP spid="31" grpId="0"/>
      <p:bldP spid="35" grpId="0"/>
      <p:bldP spid="36" grpId="0"/>
      <p:bldP spid="37" grpId="0"/>
      <p:bldP spid="32" grpId="0"/>
      <p:bldP spid="38" grpId="0"/>
      <p:bldP spid="39" grpId="0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642910" y="57148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Άσκηση 1</a:t>
            </a:r>
            <a:endParaRPr lang="en-US" sz="24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071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Διάλυμα ζαχαρόνερου έχει περιεκτικότητα 2% </a:t>
            </a:r>
            <a:r>
              <a:rPr lang="en-US" sz="2400" dirty="0" smtClean="0"/>
              <a:t>w/v </a:t>
            </a:r>
            <a:r>
              <a:rPr lang="el-GR" sz="2400" dirty="0" smtClean="0"/>
              <a:t>σε ζάχαρη. Πόση ζάχαρη περιέχεται σε 530 </a:t>
            </a:r>
            <a:r>
              <a:rPr lang="en-US" sz="2400" dirty="0" smtClean="0"/>
              <a:t>ml </a:t>
            </a:r>
            <a:r>
              <a:rPr lang="el-GR" sz="2400" dirty="0" smtClean="0"/>
              <a:t>ζαχαρόνερο;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 smtClean="0"/>
              <a:t>Λύση</a:t>
            </a:r>
            <a:endParaRPr lang="en-US" sz="2400" b="1" i="1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500034" y="242886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2</a:t>
            </a:r>
            <a:r>
              <a:rPr lang="en-US" sz="2800" dirty="0" err="1" smtClean="0"/>
              <a:t>gr</a:t>
            </a:r>
            <a:r>
              <a:rPr lang="el-GR" sz="2800" dirty="0" smtClean="0"/>
              <a:t> ζάχαρη     σε           </a:t>
            </a:r>
            <a:r>
              <a:rPr lang="en-US" sz="2800" dirty="0" smtClean="0"/>
              <a:t>1</a:t>
            </a:r>
            <a:r>
              <a:rPr lang="el-GR" sz="2800" dirty="0" smtClean="0"/>
              <a:t>00</a:t>
            </a:r>
            <a:r>
              <a:rPr lang="en-US" sz="2800" dirty="0" smtClean="0"/>
              <a:t>ml  </a:t>
            </a:r>
            <a:r>
              <a:rPr lang="el-GR" sz="2800" dirty="0" smtClean="0"/>
              <a:t>ζαχαρόνερο</a:t>
            </a:r>
            <a:endParaRPr lang="en-US" sz="2800" dirty="0"/>
          </a:p>
        </p:txBody>
      </p:sp>
      <p:sp>
        <p:nvSpPr>
          <p:cNvPr id="9" name="8 - TextBox"/>
          <p:cNvSpPr txBox="1"/>
          <p:nvPr/>
        </p:nvSpPr>
        <p:spPr>
          <a:xfrm>
            <a:off x="357158" y="3071810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  </a:t>
            </a:r>
            <a:r>
              <a:rPr lang="en-US" sz="2800" dirty="0" smtClean="0"/>
              <a:t>x</a:t>
            </a:r>
            <a:r>
              <a:rPr lang="el-GR" sz="2800" dirty="0" smtClean="0"/>
              <a:t>   </a:t>
            </a:r>
            <a:r>
              <a:rPr lang="en-US" sz="2800" dirty="0" err="1" smtClean="0"/>
              <a:t>gr</a:t>
            </a:r>
            <a:r>
              <a:rPr lang="en-US" sz="2800" dirty="0" smtClean="0"/>
              <a:t> </a:t>
            </a:r>
            <a:r>
              <a:rPr lang="el-GR" sz="2800" dirty="0" smtClean="0"/>
              <a:t>ζάχαρη        σε         530</a:t>
            </a:r>
            <a:r>
              <a:rPr lang="en-US" sz="2800" dirty="0" smtClean="0"/>
              <a:t>ml</a:t>
            </a:r>
            <a:r>
              <a:rPr lang="el-GR" sz="2800" dirty="0" smtClean="0"/>
              <a:t>  ζαχαρόνερο</a:t>
            </a:r>
            <a:endParaRPr lang="en-US" sz="2800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142844" y="3643314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857224" y="2714620"/>
            <a:ext cx="342902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57158" y="4181781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714348" y="4181781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25" name="24 - TextBox"/>
          <p:cNvSpPr txBox="1"/>
          <p:nvPr/>
        </p:nvSpPr>
        <p:spPr>
          <a:xfrm>
            <a:off x="1071538" y="4104979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  <a:r>
              <a:rPr lang="el-GR" b="1" baseline="30000" dirty="0" smtClean="0"/>
              <a:t>. </a:t>
            </a:r>
            <a:r>
              <a:rPr lang="el-GR" b="1" dirty="0" smtClean="0"/>
              <a:t> </a:t>
            </a:r>
            <a:r>
              <a:rPr lang="el-GR" dirty="0" smtClean="0"/>
              <a:t>530</a:t>
            </a:r>
            <a:endParaRPr lang="en-US" baseline="30000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>
            <a:off x="1071538" y="4462169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071538" y="4533607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100</a:t>
            </a:r>
            <a:endParaRPr lang="en-US" baseline="30000" dirty="0"/>
          </a:p>
        </p:txBody>
      </p:sp>
      <p:sp>
        <p:nvSpPr>
          <p:cNvPr id="37" name="36 - TextBox"/>
          <p:cNvSpPr txBox="1"/>
          <p:nvPr/>
        </p:nvSpPr>
        <p:spPr>
          <a:xfrm>
            <a:off x="3428992" y="5357826"/>
            <a:ext cx="300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 = </a:t>
            </a:r>
            <a:r>
              <a:rPr lang="el-GR" dirty="0" smtClean="0"/>
              <a:t>10,6 </a:t>
            </a:r>
            <a:r>
              <a:rPr lang="en-US" dirty="0" err="1" smtClean="0"/>
              <a:t>gr</a:t>
            </a:r>
            <a:r>
              <a:rPr lang="en-US" dirty="0" smtClean="0"/>
              <a:t> </a:t>
            </a:r>
            <a:r>
              <a:rPr lang="el-GR" dirty="0" smtClean="0"/>
              <a:t>    ζάχαρη περιέχονται σε 530</a:t>
            </a:r>
            <a:r>
              <a:rPr lang="en-US" dirty="0" smtClean="0"/>
              <a:t>ml </a:t>
            </a:r>
            <a:r>
              <a:rPr lang="el-GR" dirty="0" smtClean="0"/>
              <a:t>ζαχαρόνερο</a:t>
            </a:r>
            <a:endParaRPr lang="en-US" baseline="30000" dirty="0"/>
          </a:p>
        </p:txBody>
      </p:sp>
      <p:sp>
        <p:nvSpPr>
          <p:cNvPr id="28" name="27 - TextBox"/>
          <p:cNvSpPr txBox="1"/>
          <p:nvPr/>
        </p:nvSpPr>
        <p:spPr>
          <a:xfrm>
            <a:off x="714348" y="5512844"/>
            <a:ext cx="107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l-GR" sz="2400" dirty="0" smtClean="0"/>
              <a:t>  =</a:t>
            </a:r>
            <a:endParaRPr lang="en-US" sz="2400" baseline="30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1571604" y="535782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1060</a:t>
            </a:r>
            <a:endParaRPr lang="en-US" baseline="30000" dirty="0"/>
          </a:p>
        </p:txBody>
      </p:sp>
      <p:cxnSp>
        <p:nvCxnSpPr>
          <p:cNvPr id="38" name="37 - Ευθεία γραμμή σύνδεσης"/>
          <p:cNvCxnSpPr/>
          <p:nvPr/>
        </p:nvCxnSpPr>
        <p:spPr>
          <a:xfrm>
            <a:off x="1571604" y="571501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TextBox"/>
          <p:cNvSpPr txBox="1"/>
          <p:nvPr/>
        </p:nvSpPr>
        <p:spPr>
          <a:xfrm>
            <a:off x="1571604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100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3" grpId="0"/>
      <p:bldP spid="24" grpId="0"/>
      <p:bldP spid="25" grpId="0"/>
      <p:bldP spid="31" grpId="0"/>
      <p:bldP spid="37" grpId="0"/>
      <p:bldP spid="28" grpId="0"/>
      <p:bldP spid="3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Διαλύματα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3797" y="5020966"/>
            <a:ext cx="1220203" cy="183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7358082" y="6143644"/>
            <a:ext cx="178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ζαχαρόνερο</a:t>
            </a:r>
            <a:endParaRPr lang="en-US" sz="2400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500034" y="121442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Κάθε </a:t>
            </a:r>
            <a:r>
              <a:rPr lang="el-GR" sz="2400" u="sng" dirty="0" smtClean="0"/>
              <a:t>διάλυμα</a:t>
            </a:r>
            <a:r>
              <a:rPr lang="el-GR" sz="2400" dirty="0" smtClean="0"/>
              <a:t> είναι ένα ομογενές μίγμα και </a:t>
            </a:r>
            <a:r>
              <a:rPr lang="el-GR" sz="2400" u="sng" dirty="0" smtClean="0"/>
              <a:t>αποτελείται από δύο ή παραπάνω συστατικά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20" name="19 - TextBox"/>
          <p:cNvSpPr txBox="1"/>
          <p:nvPr/>
        </p:nvSpPr>
        <p:spPr>
          <a:xfrm>
            <a:off x="0" y="2857496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l-GR" sz="2400" u="sng" dirty="0" smtClean="0"/>
              <a:t>Ένα</a:t>
            </a:r>
            <a:r>
              <a:rPr lang="el-GR" sz="2400" dirty="0" smtClean="0"/>
              <a:t> από τα συστατικά του διαλύματος είναι ο </a:t>
            </a:r>
            <a:r>
              <a:rPr lang="el-GR" sz="2400" u="sng" dirty="0" smtClean="0"/>
              <a:t>διαλύτης</a:t>
            </a:r>
            <a:r>
              <a:rPr lang="el-GR" sz="2400" dirty="0" smtClean="0"/>
              <a:t> .</a:t>
            </a:r>
          </a:p>
          <a:p>
            <a:pPr lvl="2"/>
            <a:endParaRPr lang="el-GR" sz="2400" dirty="0" smtClean="0"/>
          </a:p>
          <a:p>
            <a:pPr lvl="2"/>
            <a:r>
              <a:rPr lang="el-GR" sz="2400" dirty="0" smtClean="0"/>
              <a:t>Τα </a:t>
            </a:r>
            <a:r>
              <a:rPr lang="el-GR" sz="2400" u="sng" dirty="0" smtClean="0"/>
              <a:t>υπόλοιπα συστατικά </a:t>
            </a:r>
            <a:r>
              <a:rPr lang="el-GR" sz="2400" dirty="0" smtClean="0"/>
              <a:t>του διαλύματος είναι </a:t>
            </a:r>
            <a:r>
              <a:rPr lang="el-GR" sz="2400" u="sng" dirty="0" smtClean="0"/>
              <a:t>διαλυμένες ουσίες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642910" y="57148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Άσκηση 2</a:t>
            </a:r>
            <a:endParaRPr lang="en-US" sz="24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071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μπύρα έχει περιεκτικότητα 2% </a:t>
            </a:r>
            <a:r>
              <a:rPr lang="en-US" sz="2400" dirty="0" smtClean="0"/>
              <a:t>v/v </a:t>
            </a:r>
            <a:r>
              <a:rPr lang="el-GR" sz="2400" dirty="0" smtClean="0"/>
              <a:t>αλκοόλη. Πόση αλκοόλη περιέχεται σε</a:t>
            </a:r>
            <a:r>
              <a:rPr lang="en-US" sz="2400" dirty="0" smtClean="0"/>
              <a:t>   120</a:t>
            </a:r>
            <a:r>
              <a:rPr lang="el-GR" sz="2400" dirty="0" smtClean="0"/>
              <a:t> </a:t>
            </a:r>
            <a:r>
              <a:rPr lang="en-US" sz="2400" dirty="0" smtClean="0"/>
              <a:t>ml  </a:t>
            </a:r>
            <a:r>
              <a:rPr lang="el-GR" sz="2400" dirty="0" smtClean="0"/>
              <a:t>μπύρας;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 smtClean="0"/>
              <a:t>Λύση</a:t>
            </a:r>
            <a:endParaRPr lang="en-US" sz="2400" b="1" i="1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500034" y="242886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2</a:t>
            </a:r>
            <a:r>
              <a:rPr lang="en-US" sz="2800" dirty="0" smtClean="0"/>
              <a:t>ml</a:t>
            </a:r>
            <a:r>
              <a:rPr lang="el-GR" sz="2800" dirty="0" smtClean="0"/>
              <a:t> αλκοόλη   σε           </a:t>
            </a:r>
            <a:r>
              <a:rPr lang="en-US" sz="2800" dirty="0" smtClean="0"/>
              <a:t>1</a:t>
            </a:r>
            <a:r>
              <a:rPr lang="el-GR" sz="2800" dirty="0" smtClean="0"/>
              <a:t>00</a:t>
            </a:r>
            <a:r>
              <a:rPr lang="en-US" sz="2800" dirty="0" smtClean="0"/>
              <a:t>ml  </a:t>
            </a:r>
            <a:r>
              <a:rPr lang="el-GR" sz="2800" dirty="0" smtClean="0"/>
              <a:t>μπύρα</a:t>
            </a:r>
            <a:endParaRPr lang="en-US" sz="2800" dirty="0"/>
          </a:p>
        </p:txBody>
      </p:sp>
      <p:sp>
        <p:nvSpPr>
          <p:cNvPr id="9" name="8 - TextBox"/>
          <p:cNvSpPr txBox="1"/>
          <p:nvPr/>
        </p:nvSpPr>
        <p:spPr>
          <a:xfrm>
            <a:off x="357158" y="3071810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  </a:t>
            </a:r>
            <a:r>
              <a:rPr lang="en-US" sz="2800" dirty="0" smtClean="0"/>
              <a:t>x</a:t>
            </a:r>
            <a:r>
              <a:rPr lang="el-GR" sz="2800" dirty="0" smtClean="0"/>
              <a:t>   </a:t>
            </a:r>
            <a:r>
              <a:rPr lang="en-US" sz="2800" dirty="0" smtClean="0"/>
              <a:t>ml  </a:t>
            </a:r>
            <a:r>
              <a:rPr lang="el-GR" sz="2800" dirty="0" smtClean="0"/>
              <a:t>αλκοόλη   σε         120 </a:t>
            </a:r>
            <a:r>
              <a:rPr lang="en-US" sz="2800" dirty="0" smtClean="0"/>
              <a:t>ml </a:t>
            </a:r>
            <a:r>
              <a:rPr lang="el-GR" sz="2800" dirty="0" smtClean="0"/>
              <a:t>μπύρας</a:t>
            </a:r>
            <a:endParaRPr lang="en-US" sz="2800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142844" y="3643314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714348" y="2786058"/>
            <a:ext cx="3357586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642910" y="4143380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1142976" y="4181781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25" name="24 - TextBox"/>
          <p:cNvSpPr txBox="1"/>
          <p:nvPr/>
        </p:nvSpPr>
        <p:spPr>
          <a:xfrm>
            <a:off x="1500166" y="40719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  <a:r>
              <a:rPr lang="el-GR" b="1" baseline="30000" dirty="0" smtClean="0"/>
              <a:t>. </a:t>
            </a:r>
            <a:r>
              <a:rPr lang="el-GR" b="1" dirty="0" smtClean="0"/>
              <a:t> </a:t>
            </a:r>
            <a:r>
              <a:rPr lang="el-GR" dirty="0" smtClean="0"/>
              <a:t>120</a:t>
            </a:r>
            <a:endParaRPr lang="en-US" baseline="30000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>
            <a:off x="1500166" y="442913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500166" y="45005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100</a:t>
            </a:r>
            <a:endParaRPr lang="en-US" baseline="30000" dirty="0"/>
          </a:p>
        </p:txBody>
      </p:sp>
      <p:sp>
        <p:nvSpPr>
          <p:cNvPr id="37" name="36 - TextBox"/>
          <p:cNvSpPr txBox="1"/>
          <p:nvPr/>
        </p:nvSpPr>
        <p:spPr>
          <a:xfrm>
            <a:off x="4429124" y="521495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= </a:t>
            </a:r>
            <a:r>
              <a:rPr lang="el-GR" dirty="0" smtClean="0"/>
              <a:t>2,4 </a:t>
            </a:r>
            <a:r>
              <a:rPr lang="en-US" dirty="0" smtClean="0"/>
              <a:t>ml</a:t>
            </a:r>
            <a:r>
              <a:rPr lang="el-GR" dirty="0" smtClean="0"/>
              <a:t>     αλκοόλη</a:t>
            </a:r>
            <a:r>
              <a:rPr lang="en-US" dirty="0" smtClean="0"/>
              <a:t> </a:t>
            </a:r>
            <a:r>
              <a:rPr lang="el-GR" dirty="0" smtClean="0"/>
              <a:t>περιέχονται σε 120</a:t>
            </a:r>
            <a:r>
              <a:rPr lang="en-US" dirty="0" smtClean="0"/>
              <a:t>ml </a:t>
            </a:r>
            <a:r>
              <a:rPr lang="el-GR" dirty="0" smtClean="0"/>
              <a:t> μπύρα</a:t>
            </a:r>
            <a:endParaRPr lang="en-US" baseline="30000" dirty="0"/>
          </a:p>
        </p:txBody>
      </p:sp>
      <p:sp>
        <p:nvSpPr>
          <p:cNvPr id="28" name="27 - TextBox"/>
          <p:cNvSpPr txBox="1"/>
          <p:nvPr/>
        </p:nvSpPr>
        <p:spPr>
          <a:xfrm>
            <a:off x="714348" y="5512844"/>
            <a:ext cx="107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l-GR" sz="2400" dirty="0" smtClean="0"/>
              <a:t>  =</a:t>
            </a:r>
            <a:endParaRPr lang="en-US" sz="2400" baseline="30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1571604" y="535782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240</a:t>
            </a:r>
            <a:endParaRPr lang="en-US" baseline="30000" dirty="0"/>
          </a:p>
        </p:txBody>
      </p:sp>
      <p:cxnSp>
        <p:nvCxnSpPr>
          <p:cNvPr id="38" name="37 - Ευθεία γραμμή σύνδεσης"/>
          <p:cNvCxnSpPr/>
          <p:nvPr/>
        </p:nvCxnSpPr>
        <p:spPr>
          <a:xfrm>
            <a:off x="1571604" y="571501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TextBox"/>
          <p:cNvSpPr txBox="1"/>
          <p:nvPr/>
        </p:nvSpPr>
        <p:spPr>
          <a:xfrm>
            <a:off x="1571604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100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3" grpId="0"/>
      <p:bldP spid="24" grpId="0"/>
      <p:bldP spid="25" grpId="0"/>
      <p:bldP spid="31" grpId="0"/>
      <p:bldP spid="37" grpId="0"/>
      <p:bldP spid="28" grpId="0"/>
      <p:bldP spid="32" grpId="0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00166" y="42860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Άσκηση 3</a:t>
            </a:r>
            <a:endParaRPr lang="en-US" sz="24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071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Σε 500</a:t>
            </a:r>
            <a:r>
              <a:rPr lang="en-US" sz="2400" dirty="0" smtClean="0"/>
              <a:t>ml </a:t>
            </a:r>
            <a:r>
              <a:rPr lang="el-GR" sz="2400" dirty="0" smtClean="0"/>
              <a:t>αλατόνερο, περιέχονται 25</a:t>
            </a:r>
            <a:r>
              <a:rPr lang="en-US" sz="2400" dirty="0" err="1" smtClean="0"/>
              <a:t>gr</a:t>
            </a:r>
            <a:r>
              <a:rPr lang="en-US" sz="2400" dirty="0" smtClean="0"/>
              <a:t>  </a:t>
            </a:r>
            <a:r>
              <a:rPr lang="el-GR" sz="2400" dirty="0" smtClean="0"/>
              <a:t>αλάτι. Πόση είναι η περιεκτικότητα  βάρος προς όγκο  % </a:t>
            </a:r>
            <a:r>
              <a:rPr lang="en-US" sz="2400" dirty="0" smtClean="0"/>
              <a:t>w/v </a:t>
            </a:r>
            <a:r>
              <a:rPr lang="el-GR" sz="2400" dirty="0" smtClean="0"/>
              <a:t>  σε αλάτι;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 smtClean="0"/>
              <a:t>Λύση</a:t>
            </a:r>
            <a:endParaRPr lang="en-US" sz="2400" b="1" i="1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500034" y="2428868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25</a:t>
            </a:r>
            <a:r>
              <a:rPr lang="en-US" sz="2000" dirty="0" err="1" smtClean="0"/>
              <a:t>gr</a:t>
            </a:r>
            <a:r>
              <a:rPr lang="en-US" sz="2000" dirty="0" smtClean="0"/>
              <a:t>  </a:t>
            </a:r>
            <a:r>
              <a:rPr lang="el-GR" sz="2000" dirty="0" smtClean="0"/>
              <a:t>αλάτι      σε           500</a:t>
            </a:r>
            <a:r>
              <a:rPr lang="en-US" sz="2000" dirty="0" smtClean="0"/>
              <a:t>ml  </a:t>
            </a:r>
            <a:r>
              <a:rPr lang="el-GR" sz="2000" dirty="0" smtClean="0"/>
              <a:t>αλατόνερο</a:t>
            </a:r>
            <a:endParaRPr lang="en-US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357158" y="307181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  </a:t>
            </a:r>
            <a:r>
              <a:rPr lang="en-US" sz="2000" dirty="0" smtClean="0"/>
              <a:t>x</a:t>
            </a:r>
            <a:r>
              <a:rPr lang="el-GR" sz="2000" dirty="0" smtClean="0"/>
              <a:t>   </a:t>
            </a:r>
            <a:r>
              <a:rPr lang="en-US" sz="2000" dirty="0" err="1" smtClean="0"/>
              <a:t>gr</a:t>
            </a:r>
            <a:r>
              <a:rPr lang="en-US" sz="2000" dirty="0" smtClean="0"/>
              <a:t>  </a:t>
            </a:r>
            <a:r>
              <a:rPr lang="el-GR" sz="2000" dirty="0" smtClean="0"/>
              <a:t>αλάτι      σε         100 </a:t>
            </a:r>
            <a:r>
              <a:rPr lang="en-US" sz="2000" dirty="0" smtClean="0"/>
              <a:t>ml </a:t>
            </a:r>
            <a:r>
              <a:rPr lang="el-GR" sz="2000" dirty="0" smtClean="0"/>
              <a:t>αλατόνερο</a:t>
            </a:r>
            <a:endParaRPr lang="en-US" sz="2000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142844" y="3643314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642910" y="2714620"/>
            <a:ext cx="228601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642910" y="4143380"/>
            <a:ext cx="50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1071538" y="414338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25" name="24 - TextBox"/>
          <p:cNvSpPr txBox="1"/>
          <p:nvPr/>
        </p:nvSpPr>
        <p:spPr>
          <a:xfrm>
            <a:off x="1357290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25</a:t>
            </a:r>
            <a:r>
              <a:rPr lang="el-GR" b="1" baseline="30000" dirty="0" smtClean="0"/>
              <a:t>. </a:t>
            </a:r>
            <a:r>
              <a:rPr lang="el-GR" b="1" dirty="0" smtClean="0"/>
              <a:t> </a:t>
            </a:r>
            <a:r>
              <a:rPr lang="el-GR" dirty="0" smtClean="0"/>
              <a:t>100</a:t>
            </a:r>
            <a:endParaRPr lang="en-US" baseline="30000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>
            <a:off x="1428728" y="4533607"/>
            <a:ext cx="785818" cy="38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571604" y="45005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l-GR" dirty="0" smtClean="0"/>
              <a:t>00</a:t>
            </a:r>
            <a:endParaRPr lang="en-US" baseline="30000" dirty="0"/>
          </a:p>
        </p:txBody>
      </p:sp>
      <p:sp>
        <p:nvSpPr>
          <p:cNvPr id="35" name="34 - TextBox"/>
          <p:cNvSpPr txBox="1"/>
          <p:nvPr/>
        </p:nvSpPr>
        <p:spPr>
          <a:xfrm>
            <a:off x="2714612" y="5110475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36" name="35 - TextBox"/>
          <p:cNvSpPr txBox="1"/>
          <p:nvPr/>
        </p:nvSpPr>
        <p:spPr>
          <a:xfrm>
            <a:off x="3000364" y="5110475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37" name="36 - TextBox"/>
          <p:cNvSpPr txBox="1"/>
          <p:nvPr/>
        </p:nvSpPr>
        <p:spPr>
          <a:xfrm>
            <a:off x="3286116" y="51435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l-GR" dirty="0" smtClean="0"/>
              <a:t> </a:t>
            </a:r>
            <a:r>
              <a:rPr lang="en-US" dirty="0" err="1" smtClean="0"/>
              <a:t>gr</a:t>
            </a:r>
            <a:endParaRPr lang="en-US" baseline="30000" dirty="0"/>
          </a:p>
        </p:txBody>
      </p:sp>
      <p:sp>
        <p:nvSpPr>
          <p:cNvPr id="28" name="27 - TextBox"/>
          <p:cNvSpPr txBox="1"/>
          <p:nvPr/>
        </p:nvSpPr>
        <p:spPr>
          <a:xfrm>
            <a:off x="4572000" y="5143512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Άρα η περιεκτικότητα σε αλάτι είναι    </a:t>
            </a:r>
            <a:r>
              <a:rPr lang="en-US" sz="1600" dirty="0" smtClean="0"/>
              <a:t>5 </a:t>
            </a:r>
            <a:r>
              <a:rPr lang="el-GR" sz="1600" dirty="0" smtClean="0"/>
              <a:t> </a:t>
            </a:r>
            <a:r>
              <a:rPr lang="en-US" sz="1600" dirty="0" smtClean="0"/>
              <a:t>%w / v</a:t>
            </a:r>
            <a:endParaRPr lang="en-US" sz="1600" baseline="30000" dirty="0"/>
          </a:p>
        </p:txBody>
      </p:sp>
      <p:sp>
        <p:nvSpPr>
          <p:cNvPr id="41" name="40 - TextBox"/>
          <p:cNvSpPr txBox="1"/>
          <p:nvPr/>
        </p:nvSpPr>
        <p:spPr>
          <a:xfrm>
            <a:off x="714348" y="5084216"/>
            <a:ext cx="107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l-GR" sz="2400" dirty="0" smtClean="0"/>
              <a:t>  =</a:t>
            </a:r>
            <a:endParaRPr lang="en-US" sz="2400" baseline="30000" dirty="0"/>
          </a:p>
        </p:txBody>
      </p:sp>
      <p:sp>
        <p:nvSpPr>
          <p:cNvPr id="42" name="41 - TextBox"/>
          <p:cNvSpPr txBox="1"/>
          <p:nvPr/>
        </p:nvSpPr>
        <p:spPr>
          <a:xfrm>
            <a:off x="1571604" y="492919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2500</a:t>
            </a:r>
            <a:endParaRPr lang="en-US" baseline="30000" dirty="0"/>
          </a:p>
        </p:txBody>
      </p:sp>
      <p:cxnSp>
        <p:nvCxnSpPr>
          <p:cNvPr id="43" name="42 - Ευθεία γραμμή σύνδεσης"/>
          <p:cNvCxnSpPr/>
          <p:nvPr/>
        </p:nvCxnSpPr>
        <p:spPr>
          <a:xfrm>
            <a:off x="1571604" y="528638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- TextBox"/>
          <p:cNvSpPr txBox="1"/>
          <p:nvPr/>
        </p:nvSpPr>
        <p:spPr>
          <a:xfrm>
            <a:off x="1571604" y="535782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500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3" grpId="0"/>
      <p:bldP spid="24" grpId="0"/>
      <p:bldP spid="25" grpId="0"/>
      <p:bldP spid="31" grpId="0"/>
      <p:bldP spid="35" grpId="0"/>
      <p:bldP spid="36" grpId="0"/>
      <p:bldP spid="37" grpId="0"/>
      <p:bldP spid="28" grpId="0"/>
      <p:bldP spid="41" grpId="0"/>
      <p:bldP spid="42" grpId="0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00166" y="42860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Άσκηση </a:t>
            </a:r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071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Σε </a:t>
            </a:r>
            <a:r>
              <a:rPr lang="en-US" sz="2400" dirty="0" smtClean="0"/>
              <a:t>250ml </a:t>
            </a:r>
            <a:r>
              <a:rPr lang="el-GR" sz="2400" dirty="0" smtClean="0"/>
              <a:t>πορτοκαλάδας, περιέχονται 32</a:t>
            </a:r>
            <a:r>
              <a:rPr lang="en-US" sz="2400" dirty="0" smtClean="0"/>
              <a:t>ml  </a:t>
            </a:r>
            <a:r>
              <a:rPr lang="el-GR" sz="2400" dirty="0" smtClean="0"/>
              <a:t>ζάχαρη. Πόση είναι η περιεκτικότητα  όγκο προς όγκο (=</a:t>
            </a:r>
            <a:r>
              <a:rPr lang="en-US" sz="2400" dirty="0" smtClean="0"/>
              <a:t> </a:t>
            </a:r>
            <a:r>
              <a:rPr lang="el-GR" sz="2400" dirty="0" smtClean="0"/>
              <a:t>%</a:t>
            </a:r>
            <a:r>
              <a:rPr lang="en-US" sz="2400" dirty="0" smtClean="0"/>
              <a:t>v/v)</a:t>
            </a:r>
            <a:r>
              <a:rPr lang="el-GR" sz="2400" dirty="0" smtClean="0"/>
              <a:t>σε </a:t>
            </a:r>
            <a:r>
              <a:rPr lang="en-US" sz="2400" dirty="0" smtClean="0"/>
              <a:t> </a:t>
            </a:r>
            <a:r>
              <a:rPr lang="el-GR" sz="2400" dirty="0" smtClean="0"/>
              <a:t>ζάχαρη;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 smtClean="0"/>
              <a:t>Λύση</a:t>
            </a:r>
            <a:endParaRPr lang="en-US" sz="2400" b="1" i="1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500034" y="242886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 ml   </a:t>
            </a:r>
            <a:r>
              <a:rPr lang="el-GR" sz="2800" dirty="0" smtClean="0"/>
              <a:t>ζάχαρη  σε           </a:t>
            </a:r>
            <a:r>
              <a:rPr lang="en-US" sz="2800" dirty="0" smtClean="0"/>
              <a:t>250 ml    </a:t>
            </a:r>
            <a:r>
              <a:rPr lang="el-GR" sz="2800" dirty="0" smtClean="0"/>
              <a:t>πορτοκαλάδα</a:t>
            </a:r>
            <a:endParaRPr lang="en-US" sz="2800" dirty="0"/>
          </a:p>
        </p:txBody>
      </p:sp>
      <p:sp>
        <p:nvSpPr>
          <p:cNvPr id="9" name="8 - TextBox"/>
          <p:cNvSpPr txBox="1"/>
          <p:nvPr/>
        </p:nvSpPr>
        <p:spPr>
          <a:xfrm>
            <a:off x="357158" y="3071810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  </a:t>
            </a:r>
            <a:r>
              <a:rPr lang="en-US" sz="2800" dirty="0" smtClean="0"/>
              <a:t>x</a:t>
            </a:r>
            <a:r>
              <a:rPr lang="el-GR" sz="2800" dirty="0" smtClean="0"/>
              <a:t> </a:t>
            </a:r>
            <a:r>
              <a:rPr lang="en-US" sz="2800" dirty="0" smtClean="0"/>
              <a:t>ml  </a:t>
            </a:r>
            <a:r>
              <a:rPr lang="el-GR" sz="2800" dirty="0" smtClean="0"/>
              <a:t>ζάχαρη  σε         100 </a:t>
            </a:r>
            <a:r>
              <a:rPr lang="en-US" sz="2800" dirty="0" smtClean="0"/>
              <a:t>ml  </a:t>
            </a:r>
            <a:r>
              <a:rPr lang="el-GR" sz="2800" dirty="0" smtClean="0"/>
              <a:t>   πορτοκαλάδα</a:t>
            </a:r>
            <a:endParaRPr lang="en-US" sz="2800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142844" y="3643314"/>
            <a:ext cx="70723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857224" y="2643182"/>
            <a:ext cx="300039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857224" y="4286256"/>
            <a:ext cx="107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1285852" y="428625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25" name="24 - TextBox"/>
          <p:cNvSpPr txBox="1"/>
          <p:nvPr/>
        </p:nvSpPr>
        <p:spPr>
          <a:xfrm>
            <a:off x="1571604" y="421481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</a:t>
            </a:r>
            <a:r>
              <a:rPr lang="el-GR" dirty="0" smtClean="0"/>
              <a:t>2</a:t>
            </a:r>
            <a:r>
              <a:rPr lang="el-GR" b="1" baseline="30000" dirty="0" smtClean="0"/>
              <a:t>. </a:t>
            </a:r>
            <a:r>
              <a:rPr lang="el-GR" b="1" dirty="0" smtClean="0"/>
              <a:t> </a:t>
            </a:r>
            <a:r>
              <a:rPr lang="el-GR" dirty="0" smtClean="0"/>
              <a:t>100</a:t>
            </a:r>
            <a:endParaRPr lang="en-US" baseline="30000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>
            <a:off x="1714480" y="45005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714480" y="457200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250</a:t>
            </a:r>
            <a:endParaRPr lang="en-US" baseline="30000" dirty="0"/>
          </a:p>
        </p:txBody>
      </p:sp>
      <p:sp>
        <p:nvSpPr>
          <p:cNvPr id="35" name="34 - TextBox"/>
          <p:cNvSpPr txBox="1"/>
          <p:nvPr/>
        </p:nvSpPr>
        <p:spPr>
          <a:xfrm>
            <a:off x="3571868" y="5396227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36" name="35 - TextBox"/>
          <p:cNvSpPr txBox="1"/>
          <p:nvPr/>
        </p:nvSpPr>
        <p:spPr>
          <a:xfrm>
            <a:off x="3857620" y="5396227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37" name="36 - TextBox"/>
          <p:cNvSpPr txBox="1"/>
          <p:nvPr/>
        </p:nvSpPr>
        <p:spPr>
          <a:xfrm>
            <a:off x="4143372" y="542926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12,8</a:t>
            </a:r>
            <a:r>
              <a:rPr lang="en-US" dirty="0" smtClean="0"/>
              <a:t> ml </a:t>
            </a:r>
            <a:endParaRPr lang="en-US" baseline="30000" dirty="0"/>
          </a:p>
        </p:txBody>
      </p:sp>
      <p:sp>
        <p:nvSpPr>
          <p:cNvPr id="28" name="27 - TextBox"/>
          <p:cNvSpPr txBox="1"/>
          <p:nvPr/>
        </p:nvSpPr>
        <p:spPr>
          <a:xfrm>
            <a:off x="5572132" y="5357826"/>
            <a:ext cx="178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12,8 </a:t>
            </a:r>
            <a:r>
              <a:rPr lang="el-GR" dirty="0" smtClean="0"/>
              <a:t> </a:t>
            </a:r>
            <a:r>
              <a:rPr lang="en-US" dirty="0" smtClean="0"/>
              <a:t>% v /v</a:t>
            </a:r>
            <a:endParaRPr lang="en-US" baseline="30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1285852" y="5227092"/>
            <a:ext cx="107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l-GR" sz="2400" dirty="0" smtClean="0"/>
              <a:t>  =</a:t>
            </a:r>
            <a:endParaRPr lang="en-US" sz="2400" baseline="30000" dirty="0"/>
          </a:p>
        </p:txBody>
      </p:sp>
      <p:sp>
        <p:nvSpPr>
          <p:cNvPr id="38" name="37 - TextBox"/>
          <p:cNvSpPr txBox="1"/>
          <p:nvPr/>
        </p:nvSpPr>
        <p:spPr>
          <a:xfrm>
            <a:off x="2143108" y="50720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3200</a:t>
            </a:r>
            <a:endParaRPr lang="en-US" baseline="30000" dirty="0"/>
          </a:p>
        </p:txBody>
      </p:sp>
      <p:cxnSp>
        <p:nvCxnSpPr>
          <p:cNvPr id="39" name="38 - Ευθεία γραμμή σύνδεσης"/>
          <p:cNvCxnSpPr/>
          <p:nvPr/>
        </p:nvCxnSpPr>
        <p:spPr>
          <a:xfrm>
            <a:off x="2143108" y="542926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TextBox"/>
          <p:cNvSpPr txBox="1"/>
          <p:nvPr/>
        </p:nvSpPr>
        <p:spPr>
          <a:xfrm>
            <a:off x="2143108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250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3" grpId="0"/>
      <p:bldP spid="24" grpId="0"/>
      <p:bldP spid="25" grpId="0"/>
      <p:bldP spid="31" grpId="0"/>
      <p:bldP spid="35" grpId="0"/>
      <p:bldP spid="36" grpId="0"/>
      <p:bldP spid="37" grpId="0"/>
      <p:bldP spid="28" grpId="0"/>
      <p:bldP spid="32" grpId="0"/>
      <p:bldP spid="38" grpId="0"/>
      <p:bldP spid="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071670" y="21429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Άσκηση 5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78579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Φτιάξαμε διάλυμα αλατόνερο αναμειγνύοντας (= ανακατεύοντας) 4</a:t>
            </a:r>
            <a:r>
              <a:rPr lang="en-US" sz="2400" dirty="0" smtClean="0"/>
              <a:t>ml  </a:t>
            </a:r>
            <a:r>
              <a:rPr lang="el-GR" sz="2400" dirty="0" smtClean="0"/>
              <a:t>αλάτι , μαζί με 26</a:t>
            </a:r>
            <a:r>
              <a:rPr lang="en-US" sz="2400" dirty="0" smtClean="0"/>
              <a:t>ml  </a:t>
            </a:r>
            <a:r>
              <a:rPr lang="el-GR" sz="2400" dirty="0" smtClean="0"/>
              <a:t>νερό (διαλύτης). Πόση είναι η περιεκτικότητα  όγκο προς όγκο (=</a:t>
            </a:r>
            <a:r>
              <a:rPr lang="en-US" sz="2400" dirty="0" smtClean="0"/>
              <a:t>  </a:t>
            </a:r>
            <a:r>
              <a:rPr lang="el-GR" sz="2400" dirty="0" smtClean="0"/>
              <a:t>%</a:t>
            </a:r>
            <a:r>
              <a:rPr lang="en-US" sz="2400" dirty="0" smtClean="0"/>
              <a:t>v/v)</a:t>
            </a:r>
            <a:r>
              <a:rPr lang="el-GR" sz="2400" dirty="0" smtClean="0"/>
              <a:t>σε </a:t>
            </a:r>
            <a:r>
              <a:rPr lang="en-US" sz="2400" dirty="0" smtClean="0"/>
              <a:t> </a:t>
            </a:r>
            <a:r>
              <a:rPr lang="el-GR" sz="2400" dirty="0" smtClean="0"/>
              <a:t>αλάτι του διαλύματος;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 smtClean="0"/>
              <a:t>Λύση</a:t>
            </a:r>
            <a:endParaRPr lang="en-US" sz="2400" b="1" i="1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214282" y="3429000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4</a:t>
            </a:r>
            <a:r>
              <a:rPr lang="en-US" sz="2000" dirty="0" smtClean="0"/>
              <a:t>ml   </a:t>
            </a:r>
            <a:r>
              <a:rPr lang="el-GR" sz="2000" dirty="0" smtClean="0"/>
              <a:t>αλάτι         σε           3</a:t>
            </a:r>
            <a:r>
              <a:rPr lang="en-US" sz="2000" dirty="0" smtClean="0"/>
              <a:t>0 ml   </a:t>
            </a:r>
            <a:r>
              <a:rPr lang="el-GR" sz="2000" dirty="0" smtClean="0"/>
              <a:t>αλατόνερο</a:t>
            </a:r>
            <a:endParaRPr lang="en-US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214314" y="400048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  </a:t>
            </a:r>
            <a:r>
              <a:rPr lang="en-US" sz="2000" dirty="0" smtClean="0"/>
              <a:t>x</a:t>
            </a:r>
            <a:r>
              <a:rPr lang="el-GR" sz="2000" dirty="0" smtClean="0"/>
              <a:t>   </a:t>
            </a:r>
            <a:r>
              <a:rPr lang="en-US" sz="2000" dirty="0" smtClean="0"/>
              <a:t>ml </a:t>
            </a:r>
            <a:r>
              <a:rPr lang="el-GR" sz="2000" dirty="0" smtClean="0"/>
              <a:t>αλάτι         σε         100 </a:t>
            </a:r>
            <a:r>
              <a:rPr lang="en-US" sz="2000" dirty="0" smtClean="0"/>
              <a:t>ml  </a:t>
            </a:r>
            <a:r>
              <a:rPr lang="el-GR" sz="2000" dirty="0" smtClean="0"/>
              <a:t>   αλατόνερο</a:t>
            </a:r>
            <a:endParaRPr lang="en-US" sz="2000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0" y="4571984"/>
            <a:ext cx="70723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714380" y="3714728"/>
            <a:ext cx="314327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714348" y="478632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1142976" y="478632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25" name="24 - TextBox"/>
          <p:cNvSpPr txBox="1"/>
          <p:nvPr/>
        </p:nvSpPr>
        <p:spPr>
          <a:xfrm>
            <a:off x="1571604" y="471488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4</a:t>
            </a:r>
            <a:r>
              <a:rPr lang="el-GR" b="1" baseline="30000" dirty="0" smtClean="0"/>
              <a:t>. </a:t>
            </a:r>
            <a:r>
              <a:rPr lang="el-GR" b="1" dirty="0" smtClean="0"/>
              <a:t> </a:t>
            </a:r>
            <a:r>
              <a:rPr lang="el-GR" dirty="0" smtClean="0"/>
              <a:t>100</a:t>
            </a:r>
            <a:endParaRPr lang="en-US" baseline="30000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>
            <a:off x="1571604" y="507207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571604" y="514351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30</a:t>
            </a:r>
            <a:endParaRPr lang="en-US" baseline="30000" dirty="0"/>
          </a:p>
        </p:txBody>
      </p:sp>
      <p:sp>
        <p:nvSpPr>
          <p:cNvPr id="35" name="34 - TextBox"/>
          <p:cNvSpPr txBox="1"/>
          <p:nvPr/>
        </p:nvSpPr>
        <p:spPr>
          <a:xfrm>
            <a:off x="2928926" y="5824855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36" name="35 - TextBox"/>
          <p:cNvSpPr txBox="1"/>
          <p:nvPr/>
        </p:nvSpPr>
        <p:spPr>
          <a:xfrm>
            <a:off x="3214678" y="5824855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37" name="36 - TextBox"/>
          <p:cNvSpPr txBox="1"/>
          <p:nvPr/>
        </p:nvSpPr>
        <p:spPr>
          <a:xfrm>
            <a:off x="3500430" y="58578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13,3</a:t>
            </a:r>
            <a:r>
              <a:rPr lang="en-US" dirty="0" smtClean="0"/>
              <a:t>ml</a:t>
            </a:r>
            <a:endParaRPr lang="en-US" baseline="30000" dirty="0"/>
          </a:p>
        </p:txBody>
      </p:sp>
      <p:sp>
        <p:nvSpPr>
          <p:cNvPr id="28" name="27 - TextBox"/>
          <p:cNvSpPr txBox="1"/>
          <p:nvPr/>
        </p:nvSpPr>
        <p:spPr>
          <a:xfrm>
            <a:off x="5214942" y="578645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3</a:t>
            </a:r>
            <a:r>
              <a:rPr lang="en-US" dirty="0" smtClean="0"/>
              <a:t>,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% v /v</a:t>
            </a:r>
            <a:endParaRPr lang="en-US" baseline="30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214282" y="2571744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Ο όγκος όλου του διαλύματος αλατόνερου </a:t>
            </a:r>
            <a:r>
              <a:rPr lang="el-GR" dirty="0" smtClean="0"/>
              <a:t>θα είναι: 4</a:t>
            </a:r>
            <a:r>
              <a:rPr lang="en-US" dirty="0" smtClean="0"/>
              <a:t>ml</a:t>
            </a:r>
            <a:r>
              <a:rPr lang="el-GR" dirty="0" smtClean="0"/>
              <a:t>  αλάτι και 26</a:t>
            </a:r>
            <a:r>
              <a:rPr lang="en-US" dirty="0" smtClean="0"/>
              <a:t> ml</a:t>
            </a:r>
            <a:r>
              <a:rPr lang="el-GR" dirty="0" smtClean="0"/>
              <a:t> νερό , που κάνει </a:t>
            </a:r>
            <a:r>
              <a:rPr lang="el-GR" u="sng" dirty="0" smtClean="0"/>
              <a:t>30</a:t>
            </a:r>
            <a:r>
              <a:rPr lang="en-US" u="sng" dirty="0" smtClean="0"/>
              <a:t> ml</a:t>
            </a:r>
            <a:r>
              <a:rPr lang="el-GR" u="sng" dirty="0" smtClean="0"/>
              <a:t>  αλατόνερου</a:t>
            </a:r>
            <a:r>
              <a:rPr lang="en-US" u="sng" dirty="0" smtClean="0"/>
              <a:t>.</a:t>
            </a:r>
            <a:r>
              <a:rPr lang="en-US" dirty="0" smtClean="0"/>
              <a:t>  </a:t>
            </a:r>
            <a:r>
              <a:rPr lang="el-GR" dirty="0" smtClean="0"/>
              <a:t>Άρα η </a:t>
            </a:r>
            <a:r>
              <a:rPr lang="el-GR" u="sng" dirty="0" smtClean="0"/>
              <a:t>γνωστή αναλογία είναι 4</a:t>
            </a:r>
            <a:r>
              <a:rPr lang="en-US" u="sng" dirty="0" smtClean="0"/>
              <a:t> ml</a:t>
            </a:r>
            <a:r>
              <a:rPr lang="el-GR" u="sng" dirty="0" smtClean="0"/>
              <a:t> αλάτι σε 30</a:t>
            </a:r>
            <a:r>
              <a:rPr lang="en-US" u="sng" dirty="0" smtClean="0"/>
              <a:t> ml</a:t>
            </a:r>
            <a:r>
              <a:rPr lang="el-GR" u="sng" dirty="0" smtClean="0"/>
              <a:t> αλατόνερο</a:t>
            </a:r>
            <a:r>
              <a:rPr lang="el-GR" dirty="0" smtClean="0"/>
              <a:t>.</a:t>
            </a:r>
            <a:endParaRPr lang="en-US" u="sng" dirty="0"/>
          </a:p>
        </p:txBody>
      </p:sp>
      <p:sp>
        <p:nvSpPr>
          <p:cNvPr id="38" name="37 - TextBox"/>
          <p:cNvSpPr txBox="1"/>
          <p:nvPr/>
        </p:nvSpPr>
        <p:spPr>
          <a:xfrm>
            <a:off x="785786" y="5727158"/>
            <a:ext cx="107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l-GR" sz="2400" dirty="0" smtClean="0"/>
              <a:t>  =</a:t>
            </a:r>
            <a:endParaRPr lang="en-US" sz="2400" baseline="30000" dirty="0"/>
          </a:p>
        </p:txBody>
      </p:sp>
      <p:sp>
        <p:nvSpPr>
          <p:cNvPr id="39" name="38 - TextBox"/>
          <p:cNvSpPr txBox="1"/>
          <p:nvPr/>
        </p:nvSpPr>
        <p:spPr>
          <a:xfrm>
            <a:off x="1643042" y="55721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400</a:t>
            </a:r>
            <a:endParaRPr lang="en-US" baseline="30000" dirty="0"/>
          </a:p>
        </p:txBody>
      </p:sp>
      <p:cxnSp>
        <p:nvCxnSpPr>
          <p:cNvPr id="40" name="39 - Ευθεία γραμμή σύνδεσης"/>
          <p:cNvCxnSpPr/>
          <p:nvPr/>
        </p:nvCxnSpPr>
        <p:spPr>
          <a:xfrm>
            <a:off x="1643042" y="592933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- TextBox"/>
          <p:cNvSpPr txBox="1"/>
          <p:nvPr/>
        </p:nvSpPr>
        <p:spPr>
          <a:xfrm>
            <a:off x="1643042" y="600076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30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4" grpId="0"/>
      <p:bldP spid="25" grpId="0"/>
      <p:bldP spid="31" grpId="0"/>
      <p:bldP spid="35" grpId="0"/>
      <p:bldP spid="36" grpId="0"/>
      <p:bldP spid="37" grpId="0"/>
      <p:bldP spid="28" grpId="0"/>
      <p:bldP spid="38" grpId="0"/>
      <p:bldP spid="39" grpId="0"/>
      <p:bldP spid="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071670" y="21429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Άσκηση 6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7857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Φτιάξαμε διάλυμα αλατόνερο με περιεκτικότητα όγκο προς όγκο 4%</a:t>
            </a:r>
            <a:r>
              <a:rPr lang="en-US" sz="2400" dirty="0" smtClean="0"/>
              <a:t>v/v</a:t>
            </a:r>
            <a:r>
              <a:rPr lang="el-GR" sz="2400" dirty="0" smtClean="0"/>
              <a:t>.   Σε 200</a:t>
            </a:r>
            <a:r>
              <a:rPr lang="en-US" sz="2400" dirty="0" smtClean="0"/>
              <a:t>ml </a:t>
            </a:r>
            <a:r>
              <a:rPr lang="el-GR" sz="2400" dirty="0" smtClean="0"/>
              <a:t>αλατόνερο ποσά </a:t>
            </a:r>
            <a:r>
              <a:rPr lang="en-US" sz="2400" dirty="0" smtClean="0"/>
              <a:t>ml</a:t>
            </a:r>
            <a:r>
              <a:rPr lang="el-GR" sz="2400" dirty="0" smtClean="0"/>
              <a:t> θα είναι το αλάτι και πόσα το νερό;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 smtClean="0"/>
              <a:t>Λύση</a:t>
            </a:r>
            <a:endParaRPr lang="en-US" sz="2400" b="1" i="1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214282" y="3429000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4</a:t>
            </a:r>
            <a:r>
              <a:rPr lang="en-US" sz="2000" dirty="0" smtClean="0"/>
              <a:t>ml   </a:t>
            </a:r>
            <a:r>
              <a:rPr lang="el-GR" sz="2000" dirty="0" smtClean="0"/>
              <a:t>αλάτι         σε           100</a:t>
            </a:r>
            <a:r>
              <a:rPr lang="en-US" sz="2000" dirty="0" smtClean="0"/>
              <a:t>ml    </a:t>
            </a:r>
            <a:r>
              <a:rPr lang="el-GR" sz="2000" dirty="0" smtClean="0"/>
              <a:t>αλατόνερο</a:t>
            </a:r>
            <a:endParaRPr lang="en-US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214314" y="400048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  </a:t>
            </a:r>
            <a:r>
              <a:rPr lang="en-US" sz="2000" dirty="0" smtClean="0"/>
              <a:t>x</a:t>
            </a:r>
            <a:r>
              <a:rPr lang="el-GR" sz="2000" dirty="0" smtClean="0"/>
              <a:t>   </a:t>
            </a:r>
            <a:r>
              <a:rPr lang="en-US" sz="2000" dirty="0" smtClean="0"/>
              <a:t>ml </a:t>
            </a:r>
            <a:r>
              <a:rPr lang="el-GR" sz="2000" dirty="0" smtClean="0"/>
              <a:t>αλάτι         σε         200 </a:t>
            </a:r>
            <a:r>
              <a:rPr lang="en-US" sz="2000" dirty="0" smtClean="0"/>
              <a:t>ml  </a:t>
            </a:r>
            <a:r>
              <a:rPr lang="el-GR" sz="2000" dirty="0" smtClean="0"/>
              <a:t>   αλατόνερο</a:t>
            </a:r>
            <a:endParaRPr lang="en-US" sz="2000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0" y="4571984"/>
            <a:ext cx="70723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714380" y="3714728"/>
            <a:ext cx="314327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571472" y="4967599"/>
            <a:ext cx="64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l-GR" sz="2400" b="1" dirty="0" smtClean="0"/>
              <a:t> </a:t>
            </a:r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1071538" y="500063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25" name="24 - TextBox"/>
          <p:cNvSpPr txBox="1"/>
          <p:nvPr/>
        </p:nvSpPr>
        <p:spPr>
          <a:xfrm>
            <a:off x="1428728" y="485776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4</a:t>
            </a:r>
            <a:r>
              <a:rPr lang="el-GR" b="1" baseline="30000" dirty="0" smtClean="0"/>
              <a:t>. </a:t>
            </a:r>
            <a:r>
              <a:rPr lang="el-GR" b="1" dirty="0" smtClean="0"/>
              <a:t> </a:t>
            </a:r>
            <a:r>
              <a:rPr lang="el-GR" dirty="0" smtClean="0"/>
              <a:t>200</a:t>
            </a:r>
            <a:endParaRPr lang="en-US" baseline="30000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>
            <a:off x="1428728" y="5214950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428728" y="52149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100</a:t>
            </a:r>
            <a:endParaRPr lang="en-US" baseline="30000" dirty="0"/>
          </a:p>
        </p:txBody>
      </p:sp>
      <p:sp>
        <p:nvSpPr>
          <p:cNvPr id="35" name="34 - TextBox"/>
          <p:cNvSpPr txBox="1"/>
          <p:nvPr/>
        </p:nvSpPr>
        <p:spPr>
          <a:xfrm>
            <a:off x="3000364" y="600076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36" name="35 - TextBox"/>
          <p:cNvSpPr txBox="1"/>
          <p:nvPr/>
        </p:nvSpPr>
        <p:spPr>
          <a:xfrm>
            <a:off x="3286116" y="600076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37" name="36 - TextBox"/>
          <p:cNvSpPr txBox="1"/>
          <p:nvPr/>
        </p:nvSpPr>
        <p:spPr>
          <a:xfrm>
            <a:off x="3643306" y="607220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8</a:t>
            </a:r>
            <a:r>
              <a:rPr lang="en-US" dirty="0" smtClean="0"/>
              <a:t>ml</a:t>
            </a:r>
            <a:r>
              <a:rPr lang="el-GR" dirty="0" smtClean="0"/>
              <a:t> αλάτι στα 200</a:t>
            </a:r>
            <a:r>
              <a:rPr lang="en-US" dirty="0" smtClean="0"/>
              <a:t>ml </a:t>
            </a:r>
            <a:r>
              <a:rPr lang="el-GR" dirty="0" smtClean="0"/>
              <a:t>αλατόνερου</a:t>
            </a:r>
            <a:endParaRPr lang="en-US" baseline="30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0" y="2428868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Πρώτα θα βρω τον όγκο της διαλυμένης ουσίας αλατιού, χρησιμοποιώντας την γνωστή περιεκτικότητα</a:t>
            </a:r>
            <a:r>
              <a:rPr lang="el-GR" dirty="0" smtClean="0"/>
              <a:t>:</a:t>
            </a:r>
            <a:endParaRPr lang="en-US" u="sng" dirty="0"/>
          </a:p>
        </p:txBody>
      </p:sp>
      <p:sp>
        <p:nvSpPr>
          <p:cNvPr id="38" name="37 - TextBox"/>
          <p:cNvSpPr txBox="1"/>
          <p:nvPr/>
        </p:nvSpPr>
        <p:spPr>
          <a:xfrm>
            <a:off x="642910" y="6012910"/>
            <a:ext cx="107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l-GR" sz="2400" dirty="0" smtClean="0"/>
              <a:t>  =</a:t>
            </a:r>
            <a:endParaRPr lang="en-US" sz="2400" baseline="30000" dirty="0"/>
          </a:p>
        </p:txBody>
      </p:sp>
      <p:sp>
        <p:nvSpPr>
          <p:cNvPr id="39" name="38 - TextBox"/>
          <p:cNvSpPr txBox="1"/>
          <p:nvPr/>
        </p:nvSpPr>
        <p:spPr>
          <a:xfrm>
            <a:off x="1500166" y="58578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800</a:t>
            </a:r>
            <a:endParaRPr lang="en-US" baseline="30000" dirty="0"/>
          </a:p>
        </p:txBody>
      </p:sp>
      <p:cxnSp>
        <p:nvCxnSpPr>
          <p:cNvPr id="40" name="39 - Ευθεία γραμμή σύνδεσης"/>
          <p:cNvCxnSpPr/>
          <p:nvPr/>
        </p:nvCxnSpPr>
        <p:spPr>
          <a:xfrm>
            <a:off x="1500166" y="621508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- TextBox"/>
          <p:cNvSpPr txBox="1"/>
          <p:nvPr/>
        </p:nvSpPr>
        <p:spPr>
          <a:xfrm>
            <a:off x="1500166" y="62865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100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4" grpId="0"/>
      <p:bldP spid="25" grpId="0"/>
      <p:bldP spid="31" grpId="0"/>
      <p:bldP spid="35" grpId="0"/>
      <p:bldP spid="36" grpId="0"/>
      <p:bldP spid="37" grpId="0"/>
      <p:bldP spid="38" grpId="0"/>
      <p:bldP spid="39" grpId="0"/>
      <p:bldP spid="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071670" y="21429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Άσκηση 6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071802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 smtClean="0"/>
              <a:t>Λύση</a:t>
            </a:r>
            <a:endParaRPr lang="en-US" sz="2400" b="1" i="1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285720" y="4714884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Άρα σε 200</a:t>
            </a:r>
            <a:r>
              <a:rPr lang="en-US" sz="2000" dirty="0" smtClean="0"/>
              <a:t> ml</a:t>
            </a:r>
            <a:r>
              <a:rPr lang="el-GR" sz="2000" dirty="0" smtClean="0"/>
              <a:t> αλατόνερο θα περιέχονται 8</a:t>
            </a:r>
            <a:r>
              <a:rPr lang="en-US" sz="2000" dirty="0" smtClean="0"/>
              <a:t> ml</a:t>
            </a:r>
            <a:r>
              <a:rPr lang="el-GR" sz="2000" dirty="0" smtClean="0"/>
              <a:t>  αλάτι και 192</a:t>
            </a:r>
            <a:r>
              <a:rPr lang="en-US" sz="2000" dirty="0" smtClean="0"/>
              <a:t> ml</a:t>
            </a:r>
            <a:r>
              <a:rPr lang="el-GR" sz="2000" dirty="0" smtClean="0"/>
              <a:t>   νερό</a:t>
            </a:r>
            <a:endParaRPr lang="en-US" sz="2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0" y="300037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Αφού βρήκα τον όγκο του αλατιού 8</a:t>
            </a:r>
            <a:r>
              <a:rPr lang="en-US" u="sng" dirty="0" smtClean="0"/>
              <a:t>ml, </a:t>
            </a:r>
            <a:r>
              <a:rPr lang="el-GR" u="sng" dirty="0" smtClean="0"/>
              <a:t>που περιέχεται σε 200</a:t>
            </a:r>
            <a:r>
              <a:rPr lang="en-US" u="sng" dirty="0" smtClean="0"/>
              <a:t>ml  </a:t>
            </a:r>
            <a:r>
              <a:rPr lang="el-GR" u="sng" dirty="0" smtClean="0"/>
              <a:t>αλατόνερου, </a:t>
            </a:r>
            <a:r>
              <a:rPr lang="el-GR" b="1" dirty="0" smtClean="0"/>
              <a:t>ο όγκος του νερού (διαλύτη) θα είναι :   200</a:t>
            </a:r>
            <a:r>
              <a:rPr lang="en-US" b="1" dirty="0" smtClean="0"/>
              <a:t> ml</a:t>
            </a:r>
            <a:r>
              <a:rPr lang="el-GR" b="1" dirty="0" smtClean="0"/>
              <a:t>   -   8</a:t>
            </a:r>
            <a:r>
              <a:rPr lang="en-US" b="1" dirty="0" smtClean="0"/>
              <a:t> ml</a:t>
            </a:r>
            <a:r>
              <a:rPr lang="el-GR" b="1" dirty="0" smtClean="0"/>
              <a:t>   = 192</a:t>
            </a:r>
            <a:r>
              <a:rPr lang="en-US" b="1" dirty="0" smtClean="0"/>
              <a:t> ml</a:t>
            </a:r>
            <a:endParaRPr lang="en-US" b="1" dirty="0"/>
          </a:p>
        </p:txBody>
      </p:sp>
      <p:sp>
        <p:nvSpPr>
          <p:cNvPr id="38" name="37 - TextBox"/>
          <p:cNvSpPr txBox="1"/>
          <p:nvPr/>
        </p:nvSpPr>
        <p:spPr>
          <a:xfrm>
            <a:off x="3714744" y="28572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Συνέχεια …</a:t>
            </a:r>
            <a:endParaRPr lang="en-US" dirty="0"/>
          </a:p>
        </p:txBody>
      </p:sp>
      <p:sp>
        <p:nvSpPr>
          <p:cNvPr id="39" name="38 - TextBox"/>
          <p:cNvSpPr txBox="1"/>
          <p:nvPr/>
        </p:nvSpPr>
        <p:spPr>
          <a:xfrm>
            <a:off x="3857620" y="200024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Συνέχεια …</a:t>
            </a:r>
            <a:endParaRPr lang="en-US" dirty="0"/>
          </a:p>
        </p:txBody>
      </p:sp>
      <p:sp>
        <p:nvSpPr>
          <p:cNvPr id="9" name="8 - TextBox"/>
          <p:cNvSpPr txBox="1"/>
          <p:nvPr/>
        </p:nvSpPr>
        <p:spPr>
          <a:xfrm>
            <a:off x="0" y="7857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Φτιάξαμε διάλυμα αλατόνερο με περιεκτικότητα όγκο προς όγκο 4%</a:t>
            </a:r>
            <a:r>
              <a:rPr lang="en-US" sz="2400" dirty="0" smtClean="0"/>
              <a:t>v/v</a:t>
            </a:r>
            <a:r>
              <a:rPr lang="el-GR" sz="2400" dirty="0" smtClean="0"/>
              <a:t>.   Σε 200</a:t>
            </a:r>
            <a:r>
              <a:rPr lang="en-US" sz="2400" dirty="0" smtClean="0"/>
              <a:t>ml </a:t>
            </a:r>
            <a:r>
              <a:rPr lang="el-GR" sz="2400" dirty="0" smtClean="0"/>
              <a:t>αλατόνερο ποσά </a:t>
            </a:r>
            <a:r>
              <a:rPr lang="en-US" sz="2400" dirty="0" smtClean="0"/>
              <a:t>ml</a:t>
            </a:r>
            <a:r>
              <a:rPr lang="el-GR" sz="2400" dirty="0" smtClean="0"/>
              <a:t> θα είναι το αλάτι και πόσα το νερό;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TextBox"/>
          <p:cNvSpPr txBox="1"/>
          <p:nvPr/>
        </p:nvSpPr>
        <p:spPr>
          <a:xfrm>
            <a:off x="0" y="100010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Αραιό διάλυμα είναι αυτό που έχει </a:t>
            </a:r>
            <a:r>
              <a:rPr lang="el-GR" sz="2400" u="sng" dirty="0" smtClean="0"/>
              <a:t>μικρή ποσότητα διαλυμένης ουσίας</a:t>
            </a:r>
            <a:r>
              <a:rPr lang="el-GR" sz="2400" dirty="0" smtClean="0"/>
              <a:t>, σε ορισμένη ποσότητα διαλύματος.</a:t>
            </a:r>
            <a:endParaRPr lang="en-US" sz="2400" u="sng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35716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Αραιό Διάλυμα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52400" y="4812581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Πυκνό διάλυμα είναι αυτό που έχει </a:t>
            </a:r>
            <a:r>
              <a:rPr lang="el-GR" sz="2400" u="sng" dirty="0" smtClean="0"/>
              <a:t>μεγάλη ποσότητα διαλυμένης ουσίας</a:t>
            </a:r>
            <a:r>
              <a:rPr lang="el-GR" sz="2400" dirty="0" smtClean="0"/>
              <a:t>, σε ορισμένη ποσότητα διαλύματος.</a:t>
            </a:r>
            <a:endParaRPr lang="en-US" sz="2400" u="sng" dirty="0"/>
          </a:p>
        </p:txBody>
      </p:sp>
      <p:sp>
        <p:nvSpPr>
          <p:cNvPr id="13" name="12 - TextBox"/>
          <p:cNvSpPr txBox="1"/>
          <p:nvPr/>
        </p:nvSpPr>
        <p:spPr>
          <a:xfrm>
            <a:off x="152400" y="4169639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Πυκνό Διάλυμα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TextBox"/>
          <p:cNvSpPr txBox="1"/>
          <p:nvPr/>
        </p:nvSpPr>
        <p:spPr>
          <a:xfrm>
            <a:off x="0" y="3071810"/>
            <a:ext cx="285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πορτοκαλάδα Α έχει περιεκτικότητα σε ζάχαρη 5%</a:t>
            </a:r>
            <a:r>
              <a:rPr lang="en-US" sz="2400" dirty="0" smtClean="0"/>
              <a:t> v/v</a:t>
            </a:r>
            <a:r>
              <a:rPr lang="el-GR" sz="2400" dirty="0" smtClean="0"/>
              <a:t>.</a:t>
            </a:r>
            <a:endParaRPr lang="en-US" sz="2400" u="sng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1498396" cy="18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66"/>
            <a:ext cx="1498396" cy="18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-285784" y="171448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Πορτοκαλάδα  Α</a:t>
            </a:r>
            <a:endParaRPr lang="en-US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6715140" y="178592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Πορτοκαλάδα  Β</a:t>
            </a:r>
            <a:endParaRPr lang="en-US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1071538" y="78579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5%</a:t>
            </a:r>
            <a:r>
              <a:rPr lang="en-US" b="1" dirty="0" smtClean="0"/>
              <a:t>v/v</a:t>
            </a:r>
            <a:endParaRPr lang="en-US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6215074" y="3000372"/>
            <a:ext cx="292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πορτοκαλάδα</a:t>
            </a:r>
            <a:r>
              <a:rPr lang="en-US" sz="2400" dirty="0" smtClean="0"/>
              <a:t> B </a:t>
            </a:r>
            <a:r>
              <a:rPr lang="el-GR" sz="2400" dirty="0" smtClean="0"/>
              <a:t>έχει περιεκτικότητα σε ζάχαρη </a:t>
            </a:r>
            <a:r>
              <a:rPr lang="en-US" sz="2400" dirty="0" smtClean="0"/>
              <a:t>20</a:t>
            </a:r>
            <a:r>
              <a:rPr lang="el-GR" sz="2400" dirty="0" smtClean="0"/>
              <a:t>%</a:t>
            </a:r>
            <a:r>
              <a:rPr lang="en-US" sz="2400" dirty="0" smtClean="0"/>
              <a:t> v/v</a:t>
            </a:r>
            <a:r>
              <a:rPr lang="el-GR" sz="2400" dirty="0" smtClean="0"/>
              <a:t>.</a:t>
            </a:r>
            <a:endParaRPr lang="en-US" sz="2400" u="sng" dirty="0"/>
          </a:p>
        </p:txBody>
      </p:sp>
      <p:sp>
        <p:nvSpPr>
          <p:cNvPr id="16" name="15 - Ορθογώνιο"/>
          <p:cNvSpPr/>
          <p:nvPr/>
        </p:nvSpPr>
        <p:spPr>
          <a:xfrm>
            <a:off x="6357950" y="857232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20</a:t>
            </a:r>
            <a:r>
              <a:rPr lang="el-GR" b="1" dirty="0" smtClean="0"/>
              <a:t>%</a:t>
            </a:r>
            <a:r>
              <a:rPr lang="en-US" b="1" dirty="0" smtClean="0"/>
              <a:t>v/v</a:t>
            </a:r>
            <a:endParaRPr lang="en-US" b="1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5400000">
            <a:off x="642910" y="2285992"/>
            <a:ext cx="1214446" cy="500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endCxn id="15" idx="0"/>
          </p:cNvCxnSpPr>
          <p:nvPr/>
        </p:nvCxnSpPr>
        <p:spPr>
          <a:xfrm>
            <a:off x="6572264" y="2000240"/>
            <a:ext cx="1107273" cy="10001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0" y="5657671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Συμπέρασμα</a:t>
            </a:r>
            <a:r>
              <a:rPr lang="el-GR" sz="2400" dirty="0" smtClean="0"/>
              <a:t>: Η πορτοκαλάδα Α είναι πιο αραιή  από την πορτοκαλάδα Β, γιατί η πορτοκαλάδα Α, έχει μικρότερη περιεκτικότητα σε ζάχαρη.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14290"/>
            <a:ext cx="1498396" cy="18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604" y="4973332"/>
            <a:ext cx="1498396" cy="18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Ορθογώνιο"/>
          <p:cNvSpPr/>
          <p:nvPr/>
        </p:nvSpPr>
        <p:spPr>
          <a:xfrm>
            <a:off x="7858148" y="714356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5%</a:t>
            </a:r>
            <a:r>
              <a:rPr lang="en-US" b="1" dirty="0" smtClean="0"/>
              <a:t>v/v</a:t>
            </a:r>
            <a:endParaRPr lang="en-US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7931356" y="5473398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20</a:t>
            </a:r>
            <a:r>
              <a:rPr lang="el-GR" b="1" dirty="0" smtClean="0"/>
              <a:t>%</a:t>
            </a:r>
            <a:r>
              <a:rPr lang="en-US" b="1" dirty="0" smtClean="0"/>
              <a:t>v/v</a:t>
            </a:r>
            <a:endParaRPr lang="en-US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0" y="100010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Αραιό διάλυμα είναι αυτό που έχει </a:t>
            </a:r>
            <a:r>
              <a:rPr lang="el-GR" sz="2400" u="sng" dirty="0" smtClean="0"/>
              <a:t>μικρή περιεκτικότητα</a:t>
            </a:r>
            <a:r>
              <a:rPr lang="el-GR" sz="2400" dirty="0" smtClean="0"/>
              <a:t>.</a:t>
            </a:r>
            <a:endParaRPr lang="en-US" sz="2400" u="sng" dirty="0"/>
          </a:p>
        </p:txBody>
      </p:sp>
      <p:sp>
        <p:nvSpPr>
          <p:cNvPr id="17" name="16 - TextBox"/>
          <p:cNvSpPr txBox="1"/>
          <p:nvPr/>
        </p:nvSpPr>
        <p:spPr>
          <a:xfrm>
            <a:off x="0" y="35716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Αραιό Διάλυμα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0" y="5572140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Πυκνό διάλυμα είναι αυτό που έχει </a:t>
            </a:r>
            <a:r>
              <a:rPr lang="el-GR" sz="2400" u="sng" dirty="0" smtClean="0"/>
              <a:t>μεγάλη περιεκτικότητα</a:t>
            </a:r>
            <a:endParaRPr lang="en-US" sz="2400" u="sng" dirty="0"/>
          </a:p>
        </p:txBody>
      </p:sp>
      <p:sp>
        <p:nvSpPr>
          <p:cNvPr id="21" name="20 - TextBox"/>
          <p:cNvSpPr txBox="1"/>
          <p:nvPr/>
        </p:nvSpPr>
        <p:spPr>
          <a:xfrm>
            <a:off x="0" y="492919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Πυκνό Διάλυμα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0042"/>
            <a:ext cx="1498396" cy="18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429132"/>
            <a:ext cx="1498396" cy="188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Ορθογώνιο"/>
          <p:cNvSpPr/>
          <p:nvPr/>
        </p:nvSpPr>
        <p:spPr>
          <a:xfrm>
            <a:off x="6643702" y="107154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10%</a:t>
            </a:r>
            <a:r>
              <a:rPr lang="en-US" b="1" dirty="0" smtClean="0"/>
              <a:t>w/v</a:t>
            </a:r>
            <a:endParaRPr lang="en-US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7429520" y="4929198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5%</a:t>
            </a:r>
            <a:r>
              <a:rPr lang="en-US" b="1" dirty="0" smtClean="0"/>
              <a:t>w/v</a:t>
            </a:r>
            <a:endParaRPr lang="en-US" b="1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11072858" y="3214686"/>
            <a:ext cx="1107273" cy="10001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1071538" y="28572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Αραίωση διαλύματος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0" y="357187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Μετά την αραίωση η </a:t>
            </a:r>
            <a:r>
              <a:rPr lang="el-GR" sz="2000" u="sng" dirty="0" smtClean="0"/>
              <a:t>περιεκτικότητα</a:t>
            </a:r>
            <a:r>
              <a:rPr lang="el-GR" sz="2000" dirty="0" smtClean="0"/>
              <a:t> της πορτοκαλάδας σε ζάχαρη </a:t>
            </a:r>
            <a:r>
              <a:rPr lang="el-GR" sz="2000" u="sng" dirty="0" smtClean="0"/>
              <a:t>μειώθηκε</a:t>
            </a:r>
            <a:r>
              <a:rPr lang="el-GR" sz="2000" dirty="0" smtClean="0"/>
              <a:t> από 10%</a:t>
            </a:r>
            <a:r>
              <a:rPr lang="en-US" sz="2000" dirty="0" smtClean="0"/>
              <a:t>w/v   </a:t>
            </a:r>
            <a:r>
              <a:rPr lang="el-GR" sz="2000" dirty="0" smtClean="0"/>
              <a:t>σε 5%</a:t>
            </a:r>
            <a:r>
              <a:rPr lang="en-US" sz="2000" dirty="0" smtClean="0"/>
              <a:t>w/v </a:t>
            </a:r>
            <a:endParaRPr lang="en-US" sz="2000" u="sng" dirty="0"/>
          </a:p>
        </p:txBody>
      </p:sp>
      <p:sp>
        <p:nvSpPr>
          <p:cNvPr id="11" name="10 - TextBox"/>
          <p:cNvSpPr txBox="1"/>
          <p:nvPr/>
        </p:nvSpPr>
        <p:spPr>
          <a:xfrm>
            <a:off x="0" y="1214422"/>
            <a:ext cx="628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αυτή τη πορτοκαλάδα προσθέτω νερό (=διαλύτης) και την αραιώνω.</a:t>
            </a:r>
            <a:endParaRPr lang="en-US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0800000" flipV="1">
            <a:off x="4857752" y="2214554"/>
            <a:ext cx="164307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3571868" y="4214818"/>
            <a:ext cx="342902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0" y="5934670"/>
            <a:ext cx="642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Προσοχή</a:t>
            </a:r>
            <a:r>
              <a:rPr lang="el-GR" dirty="0" smtClean="0"/>
              <a:t>! Κατά την αραίωση με προσθήκη διαλύτη (νερό) η ποσότητα της ζάχαρης (</a:t>
            </a:r>
            <a:r>
              <a:rPr lang="el-GR" u="sng" dirty="0" smtClean="0"/>
              <a:t>διαλυμένη ουσία) παρέμεινε η ίδια. Όμως η μάζα του διαλύματος αυξήθηκε.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Διαλύματα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1142976" y="1214422"/>
            <a:ext cx="4214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u="sng" dirty="0" smtClean="0"/>
              <a:t>Παράδειγμα</a:t>
            </a:r>
            <a:r>
              <a:rPr lang="el-GR" sz="2000" dirty="0" smtClean="0"/>
              <a:t> το κρασί είναι διάλυμα, όπου ο διαλύτης είναι το νερό… και τα υπόλοιπα συστατικά του (όπως η αλκοόλη </a:t>
            </a:r>
            <a:r>
              <a:rPr lang="el-GR" sz="2000" dirty="0" err="1" smtClean="0"/>
              <a:t>κ.α</a:t>
            </a:r>
            <a:r>
              <a:rPr lang="en-US" sz="2000" smtClean="0"/>
              <a:t>.</a:t>
            </a:r>
            <a:r>
              <a:rPr lang="el-GR" sz="2000" smtClean="0"/>
              <a:t>)  </a:t>
            </a:r>
            <a:r>
              <a:rPr lang="el-GR" sz="2000" dirty="0" smtClean="0"/>
              <a:t>είναι διαλυμένες ουσίες.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14488"/>
            <a:ext cx="3428992" cy="20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6"/>
            <a:ext cx="435768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4357686" y="5226784"/>
            <a:ext cx="371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u="sng" dirty="0" smtClean="0"/>
              <a:t>Παράδειγμα</a:t>
            </a:r>
            <a:r>
              <a:rPr lang="el-GR" sz="2000" dirty="0" smtClean="0"/>
              <a:t>   η θάλασσα είναι διάλυμα, όπου ο διαλύτης είναι το νερό… και τα υπόλοιπα συστατικά της είναι διαλυμένες ουσίες.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1793" y="571480"/>
            <a:ext cx="1712207" cy="13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Ορθογώνιο"/>
          <p:cNvSpPr/>
          <p:nvPr/>
        </p:nvSpPr>
        <p:spPr>
          <a:xfrm>
            <a:off x="7786710" y="928670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5%</a:t>
            </a:r>
            <a:r>
              <a:rPr lang="en-US" b="1" dirty="0" smtClean="0"/>
              <a:t>w/v</a:t>
            </a:r>
            <a:endParaRPr lang="en-US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214282" y="85723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Βάζω το αλατόνερο σε φωτιά, </a:t>
            </a:r>
            <a:r>
              <a:rPr lang="el-GR" sz="2000" u="sng" dirty="0" smtClean="0"/>
              <a:t>με το βρασμό αφαιρείτε από το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αλατόνερο μια ποσότητα νερού (διαλύτης</a:t>
            </a:r>
            <a:r>
              <a:rPr lang="el-GR" sz="2000" dirty="0" smtClean="0"/>
              <a:t>)  </a:t>
            </a:r>
            <a:endParaRPr lang="en-US" sz="2000" u="sng" dirty="0"/>
          </a:p>
        </p:txBody>
      </p:sp>
      <p:sp>
        <p:nvSpPr>
          <p:cNvPr id="17" name="16 - TextBox"/>
          <p:cNvSpPr txBox="1"/>
          <p:nvPr/>
        </p:nvSpPr>
        <p:spPr>
          <a:xfrm>
            <a:off x="214282" y="14285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Συμπύκνωση διαλύματος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0" y="578645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Προσοχή ! Κατά το βρασμό η ποσότητα αλατιού (διαλυμένη ουσία) παρέμεινε η ίδια. </a:t>
            </a:r>
            <a:endParaRPr lang="en-US" sz="2400" u="sng" dirty="0"/>
          </a:p>
        </p:txBody>
      </p:sp>
      <p:sp>
        <p:nvSpPr>
          <p:cNvPr id="12" name="11 - TextBox"/>
          <p:cNvSpPr txBox="1"/>
          <p:nvPr/>
        </p:nvSpPr>
        <p:spPr>
          <a:xfrm>
            <a:off x="7572396" y="1928802"/>
            <a:ext cx="157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αλατόνερο</a:t>
            </a:r>
            <a:endParaRPr lang="en-US" sz="1400" b="1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>
            <a:off x="5857884" y="1214422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rot="10800000" flipV="1">
            <a:off x="6072198" y="1928802"/>
            <a:ext cx="135732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571876"/>
            <a:ext cx="1714480" cy="157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1062" y="4786322"/>
            <a:ext cx="107721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- TextBox"/>
          <p:cNvSpPr txBox="1"/>
          <p:nvPr/>
        </p:nvSpPr>
        <p:spPr>
          <a:xfrm>
            <a:off x="3786182" y="300037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Μετά το βρασμό, </a:t>
            </a:r>
            <a:r>
              <a:rPr lang="el-GR" u="sng" dirty="0" smtClean="0"/>
              <a:t>μειώνεται η ποσότητα διαλύτη και διαλύματος</a:t>
            </a:r>
            <a:endParaRPr lang="en-US" u="sng" dirty="0"/>
          </a:p>
        </p:txBody>
      </p:sp>
      <p:sp>
        <p:nvSpPr>
          <p:cNvPr id="16" name="15 - Ορθογώνιο"/>
          <p:cNvSpPr/>
          <p:nvPr/>
        </p:nvSpPr>
        <p:spPr>
          <a:xfrm>
            <a:off x="7858148" y="4429132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10%</a:t>
            </a:r>
            <a:r>
              <a:rPr lang="en-US" b="1" dirty="0" smtClean="0"/>
              <a:t>w/v</a:t>
            </a:r>
            <a:endParaRPr lang="en-US" b="1" dirty="0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>
            <a:off x="5786446" y="3786190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7572396" y="5000636"/>
            <a:ext cx="157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αλατόνερο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285992"/>
            <a:ext cx="83582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Η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συμπύκνωση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ενός διαλύματος γίνεται  συνήθως με </a:t>
            </a:r>
            <a:r>
              <a:rPr kumimoji="0" lang="el-G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απομάκρυνση καθαρού διαλύτη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από το διάλυμα.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Αυτό μπορεί να συμβεί </a:t>
            </a:r>
            <a:r>
              <a:rPr kumimoji="0" lang="el-G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αν θερμάνουμε το διάλυμα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οπότε ένα μέρος του διαλύτη εξατμίζεται και απομακρύνεται από το διάλυμα.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14282" y="14285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Συμπύκνωση διαλύματος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00166" y="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Άσκηση  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50004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Έστω ένα μπουκάλι πορτοκαλάδα, έχει περιεκτικότητα σε ζάχαρη 10%</a:t>
            </a:r>
            <a:r>
              <a:rPr lang="en-US" sz="2000" dirty="0" smtClean="0"/>
              <a:t>w/v</a:t>
            </a:r>
            <a:endParaRPr lang="el-GR" sz="2000" dirty="0" smtClean="0"/>
          </a:p>
          <a:p>
            <a:r>
              <a:rPr lang="el-GR" sz="2000" b="1" dirty="0" smtClean="0"/>
              <a:t>Α) </a:t>
            </a:r>
            <a:r>
              <a:rPr lang="el-GR" sz="2000" dirty="0" smtClean="0"/>
              <a:t>Πόση ζάχαρη περιέχεται σε 150</a:t>
            </a:r>
            <a:r>
              <a:rPr lang="en-US" sz="2000" dirty="0" smtClean="0"/>
              <a:t>ml </a:t>
            </a:r>
            <a:r>
              <a:rPr lang="el-GR" sz="2000" dirty="0" smtClean="0"/>
              <a:t>πορτοκαλάδα;</a:t>
            </a:r>
          </a:p>
          <a:p>
            <a:r>
              <a:rPr lang="el-GR" sz="2000" b="1" dirty="0" smtClean="0"/>
              <a:t>Β) </a:t>
            </a:r>
            <a:r>
              <a:rPr lang="el-GR" sz="2000" dirty="0" smtClean="0"/>
              <a:t>Αν προσθέσω και άλλο νερό στη πορτοκαλάδα, και αποκτήσει όγκο 250</a:t>
            </a:r>
            <a:r>
              <a:rPr lang="en-US" sz="2000" dirty="0" smtClean="0"/>
              <a:t>ml. </a:t>
            </a:r>
            <a:r>
              <a:rPr lang="el-GR" sz="2000" dirty="0" smtClean="0"/>
              <a:t>Πόση θα είναι τώρα η περιεκτικότητα της σε ζάχαρη; </a:t>
            </a:r>
            <a:endParaRPr lang="en-US" sz="2000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Λύση</a:t>
            </a:r>
            <a:endParaRPr lang="en-US" sz="2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28596" y="300037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10</a:t>
            </a:r>
            <a:r>
              <a:rPr lang="en-US" sz="2000" dirty="0" err="1" smtClean="0"/>
              <a:t>gr</a:t>
            </a:r>
            <a:r>
              <a:rPr lang="en-US" sz="2000" dirty="0" smtClean="0"/>
              <a:t>   </a:t>
            </a:r>
            <a:r>
              <a:rPr lang="el-GR" sz="2000" dirty="0" smtClean="0"/>
              <a:t>ζάχαρη  σε             100</a:t>
            </a:r>
            <a:r>
              <a:rPr lang="en-US" sz="2000" dirty="0" smtClean="0"/>
              <a:t> ml    </a:t>
            </a:r>
            <a:r>
              <a:rPr lang="el-GR" sz="2000" dirty="0" smtClean="0"/>
              <a:t>πορτοκαλάδα</a:t>
            </a:r>
            <a:endParaRPr lang="en-US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357158" y="3643314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  </a:t>
            </a:r>
            <a:r>
              <a:rPr lang="en-US" sz="2000" dirty="0" smtClean="0"/>
              <a:t>x</a:t>
            </a:r>
            <a:r>
              <a:rPr lang="el-GR" sz="2000" dirty="0" smtClean="0"/>
              <a:t>   </a:t>
            </a:r>
            <a:r>
              <a:rPr lang="en-US" sz="2000" dirty="0" err="1" smtClean="0"/>
              <a:t>gr</a:t>
            </a:r>
            <a:r>
              <a:rPr lang="en-US" sz="2000" dirty="0" smtClean="0"/>
              <a:t>   </a:t>
            </a:r>
            <a:r>
              <a:rPr lang="el-GR" sz="2000" dirty="0" smtClean="0"/>
              <a:t>ζάχαρη  σε           150 </a:t>
            </a:r>
            <a:r>
              <a:rPr lang="en-US" sz="2000" dirty="0" smtClean="0"/>
              <a:t>ml  </a:t>
            </a:r>
            <a:r>
              <a:rPr lang="el-GR" sz="2000" dirty="0" smtClean="0"/>
              <a:t>   πορτοκαλάδα</a:t>
            </a:r>
            <a:endParaRPr lang="en-US" sz="2000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0" y="4214818"/>
            <a:ext cx="7643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928662" y="3357562"/>
            <a:ext cx="278608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714348" y="485776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1214414" y="4896161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25" name="24 - TextBox"/>
          <p:cNvSpPr txBox="1"/>
          <p:nvPr/>
        </p:nvSpPr>
        <p:spPr>
          <a:xfrm>
            <a:off x="1500166" y="4857760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</a:t>
            </a:r>
            <a:r>
              <a:rPr lang="el-GR" b="1" baseline="30000" dirty="0" smtClean="0"/>
              <a:t>. </a:t>
            </a:r>
            <a:r>
              <a:rPr lang="el-GR" b="1" dirty="0" smtClean="0"/>
              <a:t> </a:t>
            </a:r>
            <a:r>
              <a:rPr lang="el-GR" dirty="0" smtClean="0"/>
              <a:t>150</a:t>
            </a:r>
            <a:endParaRPr lang="en-US" baseline="30000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>
            <a:off x="1571604" y="5143512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714480" y="52149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100</a:t>
            </a:r>
            <a:endParaRPr lang="en-US" baseline="30000" dirty="0"/>
          </a:p>
        </p:txBody>
      </p:sp>
      <p:sp>
        <p:nvSpPr>
          <p:cNvPr id="35" name="34 - TextBox"/>
          <p:cNvSpPr txBox="1"/>
          <p:nvPr/>
        </p:nvSpPr>
        <p:spPr>
          <a:xfrm>
            <a:off x="2285984" y="5830195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36" name="35 - TextBox"/>
          <p:cNvSpPr txBox="1"/>
          <p:nvPr/>
        </p:nvSpPr>
        <p:spPr>
          <a:xfrm>
            <a:off x="2571736" y="5830195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37" name="36 - TextBox"/>
          <p:cNvSpPr txBox="1"/>
          <p:nvPr/>
        </p:nvSpPr>
        <p:spPr>
          <a:xfrm>
            <a:off x="2857488" y="593467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15</a:t>
            </a:r>
            <a:r>
              <a:rPr lang="en-US" dirty="0" err="1" smtClean="0"/>
              <a:t>gr</a:t>
            </a:r>
            <a:r>
              <a:rPr lang="el-GR" dirty="0" smtClean="0"/>
              <a:t>        ζάχαρη περιέχονται σε 150</a:t>
            </a:r>
            <a:r>
              <a:rPr lang="en-US" dirty="0" smtClean="0"/>
              <a:t>ml </a:t>
            </a:r>
            <a:r>
              <a:rPr lang="el-GR" dirty="0" smtClean="0"/>
              <a:t>πορτοκαλάδα</a:t>
            </a:r>
            <a:endParaRPr lang="en-US" baseline="30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142844" y="2500306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Α)</a:t>
            </a:r>
            <a:endParaRPr lang="en-US" b="1" dirty="0"/>
          </a:p>
        </p:txBody>
      </p:sp>
      <p:sp>
        <p:nvSpPr>
          <p:cNvPr id="41" name="40 - TextBox"/>
          <p:cNvSpPr txBox="1"/>
          <p:nvPr/>
        </p:nvSpPr>
        <p:spPr>
          <a:xfrm>
            <a:off x="214314" y="5863232"/>
            <a:ext cx="4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42" name="41 - TextBox"/>
          <p:cNvSpPr txBox="1"/>
          <p:nvPr/>
        </p:nvSpPr>
        <p:spPr>
          <a:xfrm>
            <a:off x="500034" y="586323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43" name="42 - TextBox"/>
          <p:cNvSpPr txBox="1"/>
          <p:nvPr/>
        </p:nvSpPr>
        <p:spPr>
          <a:xfrm>
            <a:off x="785786" y="5753393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15</a:t>
            </a:r>
            <a:r>
              <a:rPr lang="en-US" dirty="0" smtClean="0"/>
              <a:t>0</a:t>
            </a:r>
            <a:r>
              <a:rPr lang="el-GR" dirty="0" smtClean="0"/>
              <a:t>0</a:t>
            </a:r>
            <a:endParaRPr lang="en-US" baseline="30000" dirty="0"/>
          </a:p>
        </p:txBody>
      </p:sp>
      <p:cxnSp>
        <p:nvCxnSpPr>
          <p:cNvPr id="45" name="44 - Ευθεία γραμμή σύνδεσης"/>
          <p:cNvCxnSpPr/>
          <p:nvPr/>
        </p:nvCxnSpPr>
        <p:spPr>
          <a:xfrm>
            <a:off x="785786" y="6110583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- TextBox"/>
          <p:cNvSpPr txBox="1"/>
          <p:nvPr/>
        </p:nvSpPr>
        <p:spPr>
          <a:xfrm>
            <a:off x="785786" y="6182021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100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4" grpId="0"/>
      <p:bldP spid="25" grpId="0"/>
      <p:bldP spid="31" grpId="0"/>
      <p:bldP spid="35" grpId="0"/>
      <p:bldP spid="36" grpId="0"/>
      <p:bldP spid="37" grpId="0"/>
      <p:bldP spid="41" grpId="0"/>
      <p:bldP spid="42" grpId="0"/>
      <p:bldP spid="43" grpId="0"/>
      <p:bldP spid="4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00166" y="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Άσκηση  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071802" y="185736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Λύση</a:t>
            </a:r>
            <a:endParaRPr lang="en-US" sz="2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57158" y="3643314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15</a:t>
            </a:r>
            <a:r>
              <a:rPr lang="en-US" sz="2000" dirty="0" err="1" smtClean="0"/>
              <a:t>gr</a:t>
            </a:r>
            <a:r>
              <a:rPr lang="en-US" sz="2000" dirty="0" smtClean="0"/>
              <a:t>   </a:t>
            </a:r>
            <a:r>
              <a:rPr lang="el-GR" sz="2000" dirty="0" smtClean="0"/>
              <a:t>ζάχαρη   σε             250</a:t>
            </a:r>
            <a:r>
              <a:rPr lang="en-US" sz="2000" dirty="0" smtClean="0"/>
              <a:t> ml    </a:t>
            </a:r>
            <a:r>
              <a:rPr lang="el-GR" sz="2000" dirty="0" smtClean="0"/>
              <a:t>πορτοκαλάδα</a:t>
            </a:r>
            <a:endParaRPr lang="en-US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357158" y="4220182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  </a:t>
            </a:r>
            <a:r>
              <a:rPr lang="en-US" sz="2000" dirty="0" smtClean="0"/>
              <a:t>x</a:t>
            </a:r>
            <a:r>
              <a:rPr lang="el-GR" sz="2000" dirty="0" smtClean="0"/>
              <a:t>   </a:t>
            </a:r>
            <a:r>
              <a:rPr lang="en-US" sz="2000" dirty="0" err="1" smtClean="0"/>
              <a:t>gr</a:t>
            </a:r>
            <a:r>
              <a:rPr lang="en-US" sz="2000" dirty="0" smtClean="0"/>
              <a:t>   </a:t>
            </a:r>
            <a:r>
              <a:rPr lang="el-GR" sz="2000" dirty="0" smtClean="0"/>
              <a:t>ζάχαρη  σε           100 </a:t>
            </a:r>
            <a:r>
              <a:rPr lang="en-US" sz="2000" dirty="0" smtClean="0"/>
              <a:t>ml  </a:t>
            </a:r>
            <a:r>
              <a:rPr lang="el-GR" sz="2000" dirty="0" smtClean="0"/>
              <a:t>   πορτοκαλάδα</a:t>
            </a:r>
            <a:endParaRPr lang="en-US" sz="2000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0" y="4791686"/>
            <a:ext cx="7643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928662" y="3934430"/>
            <a:ext cx="278608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714348" y="5072074"/>
            <a:ext cx="64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1142976" y="507207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25" name="24 - TextBox"/>
          <p:cNvSpPr txBox="1"/>
          <p:nvPr/>
        </p:nvSpPr>
        <p:spPr>
          <a:xfrm>
            <a:off x="1500166" y="50006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15</a:t>
            </a:r>
            <a:r>
              <a:rPr lang="el-GR" b="1" baseline="30000" dirty="0" smtClean="0"/>
              <a:t>. </a:t>
            </a:r>
            <a:r>
              <a:rPr lang="el-GR" b="1" dirty="0" smtClean="0"/>
              <a:t> </a:t>
            </a:r>
            <a:r>
              <a:rPr lang="el-GR" dirty="0" smtClean="0"/>
              <a:t>100</a:t>
            </a:r>
            <a:endParaRPr lang="en-US" baseline="30000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>
            <a:off x="1500166" y="5357826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643042" y="535782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250</a:t>
            </a:r>
            <a:endParaRPr lang="en-US" baseline="30000" dirty="0"/>
          </a:p>
        </p:txBody>
      </p:sp>
      <p:sp>
        <p:nvSpPr>
          <p:cNvPr id="35" name="34 - TextBox"/>
          <p:cNvSpPr txBox="1"/>
          <p:nvPr/>
        </p:nvSpPr>
        <p:spPr>
          <a:xfrm>
            <a:off x="2643174" y="5901657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36" name="35 - TextBox"/>
          <p:cNvSpPr txBox="1"/>
          <p:nvPr/>
        </p:nvSpPr>
        <p:spPr>
          <a:xfrm>
            <a:off x="2928926" y="5901657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37" name="36 - TextBox"/>
          <p:cNvSpPr txBox="1"/>
          <p:nvPr/>
        </p:nvSpPr>
        <p:spPr>
          <a:xfrm>
            <a:off x="3143240" y="59293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6%  </a:t>
            </a:r>
            <a:r>
              <a:rPr lang="en-US" dirty="0" smtClean="0"/>
              <a:t>w/v</a:t>
            </a:r>
            <a:endParaRPr lang="en-US" baseline="30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0" y="2428868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Β) </a:t>
            </a:r>
            <a:r>
              <a:rPr lang="el-GR" dirty="0" smtClean="0"/>
              <a:t>Η ποσότητα της ζάχαρης θα είναι πάντα 15</a:t>
            </a:r>
            <a:r>
              <a:rPr lang="en-US" dirty="0" err="1" smtClean="0"/>
              <a:t>gr</a:t>
            </a:r>
            <a:r>
              <a:rPr lang="en-US" dirty="0" smtClean="0"/>
              <a:t> </a:t>
            </a:r>
            <a:r>
              <a:rPr lang="el-GR" dirty="0" smtClean="0"/>
              <a:t>και μετά την προσθήκη νερού στην πορτοκαλάδα.</a:t>
            </a:r>
            <a:r>
              <a:rPr lang="en-US" dirty="0" smtClean="0"/>
              <a:t> </a:t>
            </a:r>
            <a:r>
              <a:rPr lang="el-GR" dirty="0" smtClean="0"/>
              <a:t> Έτσι τα 250</a:t>
            </a:r>
            <a:r>
              <a:rPr lang="en-US" dirty="0" smtClean="0"/>
              <a:t>ml </a:t>
            </a:r>
            <a:r>
              <a:rPr lang="el-GR" dirty="0" smtClean="0"/>
              <a:t>πορτοκαλάδας θα περιέχουν 15</a:t>
            </a:r>
            <a:r>
              <a:rPr lang="en-US" dirty="0" err="1" smtClean="0"/>
              <a:t>gr</a:t>
            </a:r>
            <a:r>
              <a:rPr lang="en-US" dirty="0" smtClean="0"/>
              <a:t> </a:t>
            </a:r>
            <a:r>
              <a:rPr lang="el-GR" dirty="0" smtClean="0"/>
              <a:t>ζάχαρη.</a:t>
            </a:r>
          </a:p>
          <a:p>
            <a:r>
              <a:rPr lang="el-GR" dirty="0" smtClean="0"/>
              <a:t>Άρα η καινούρια περιεκτικότητα θα είναι:</a:t>
            </a:r>
            <a:endParaRPr lang="en-US" dirty="0"/>
          </a:p>
        </p:txBody>
      </p:sp>
      <p:sp>
        <p:nvSpPr>
          <p:cNvPr id="41" name="40 - TextBox"/>
          <p:cNvSpPr txBox="1"/>
          <p:nvPr/>
        </p:nvSpPr>
        <p:spPr>
          <a:xfrm>
            <a:off x="571504" y="5934694"/>
            <a:ext cx="4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42" name="41 - TextBox"/>
          <p:cNvSpPr txBox="1"/>
          <p:nvPr/>
        </p:nvSpPr>
        <p:spPr>
          <a:xfrm>
            <a:off x="857224" y="593469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43" name="42 - TextBox"/>
          <p:cNvSpPr txBox="1"/>
          <p:nvPr/>
        </p:nvSpPr>
        <p:spPr>
          <a:xfrm>
            <a:off x="1142976" y="582485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15</a:t>
            </a:r>
            <a:r>
              <a:rPr lang="en-US" dirty="0" smtClean="0"/>
              <a:t>0</a:t>
            </a:r>
            <a:r>
              <a:rPr lang="el-GR" dirty="0" smtClean="0"/>
              <a:t>0</a:t>
            </a:r>
            <a:endParaRPr lang="en-US" baseline="30000" dirty="0"/>
          </a:p>
        </p:txBody>
      </p:sp>
      <p:cxnSp>
        <p:nvCxnSpPr>
          <p:cNvPr id="45" name="44 - Ευθεία γραμμή σύνδεσης"/>
          <p:cNvCxnSpPr/>
          <p:nvPr/>
        </p:nvCxnSpPr>
        <p:spPr>
          <a:xfrm>
            <a:off x="1142976" y="6182045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- TextBox"/>
          <p:cNvSpPr txBox="1"/>
          <p:nvPr/>
        </p:nvSpPr>
        <p:spPr>
          <a:xfrm>
            <a:off x="1142976" y="6253483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250</a:t>
            </a:r>
            <a:endParaRPr lang="en-US" baseline="30000" dirty="0"/>
          </a:p>
        </p:txBody>
      </p:sp>
      <p:sp>
        <p:nvSpPr>
          <p:cNvPr id="38" name="37 - TextBox"/>
          <p:cNvSpPr txBox="1"/>
          <p:nvPr/>
        </p:nvSpPr>
        <p:spPr>
          <a:xfrm>
            <a:off x="4000496" y="2000240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συνέχεια</a:t>
            </a:r>
            <a:endParaRPr lang="en-US" dirty="0"/>
          </a:p>
        </p:txBody>
      </p:sp>
      <p:sp>
        <p:nvSpPr>
          <p:cNvPr id="39" name="38 - TextBox"/>
          <p:cNvSpPr txBox="1"/>
          <p:nvPr/>
        </p:nvSpPr>
        <p:spPr>
          <a:xfrm>
            <a:off x="3071802" y="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συνέχεια</a:t>
            </a:r>
            <a:endParaRPr lang="en-US" dirty="0"/>
          </a:p>
        </p:txBody>
      </p:sp>
      <p:sp>
        <p:nvSpPr>
          <p:cNvPr id="40" name="39 - TextBox"/>
          <p:cNvSpPr txBox="1"/>
          <p:nvPr/>
        </p:nvSpPr>
        <p:spPr>
          <a:xfrm>
            <a:off x="0" y="50004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Έστω ένα μπουκάλι πορτοκαλάδα, έχει περιεκτικότητα σε ζάχαρη 10%</a:t>
            </a:r>
            <a:r>
              <a:rPr lang="en-US" sz="2000" dirty="0" smtClean="0"/>
              <a:t>w/v</a:t>
            </a:r>
            <a:endParaRPr lang="el-GR" sz="2000" dirty="0" smtClean="0"/>
          </a:p>
          <a:p>
            <a:r>
              <a:rPr lang="el-GR" sz="2000" b="1" dirty="0" smtClean="0"/>
              <a:t>Α) </a:t>
            </a:r>
            <a:r>
              <a:rPr lang="el-GR" sz="2000" dirty="0" smtClean="0"/>
              <a:t>Πόση ζάχαρη περιέχεται σε 150</a:t>
            </a:r>
            <a:r>
              <a:rPr lang="en-US" sz="2000" dirty="0" smtClean="0"/>
              <a:t>ml </a:t>
            </a:r>
            <a:r>
              <a:rPr lang="el-GR" sz="2000" dirty="0" smtClean="0"/>
              <a:t>πορτοκαλάδα;</a:t>
            </a:r>
          </a:p>
          <a:p>
            <a:r>
              <a:rPr lang="el-GR" sz="2000" b="1" dirty="0" smtClean="0"/>
              <a:t>Β) </a:t>
            </a:r>
            <a:r>
              <a:rPr lang="el-GR" sz="2000" dirty="0" smtClean="0"/>
              <a:t>Αν προσθέσω και άλλο νερό στη πορτοκαλάδα, και αποκτήσει όγκο 250</a:t>
            </a:r>
            <a:r>
              <a:rPr lang="en-US" sz="2000" dirty="0" smtClean="0"/>
              <a:t>ml. </a:t>
            </a:r>
            <a:r>
              <a:rPr lang="el-GR" sz="2000" dirty="0" smtClean="0"/>
              <a:t>Πόση θα είναι τώρα η περιεκτικότητα της σε ζάχαρη;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4" grpId="0"/>
      <p:bldP spid="25" grpId="0"/>
      <p:bldP spid="31" grpId="0"/>
      <p:bldP spid="35" grpId="0"/>
      <p:bldP spid="36" grpId="0"/>
      <p:bldP spid="37" grpId="0"/>
      <p:bldP spid="41" grpId="0"/>
      <p:bldP spid="42" grpId="0"/>
      <p:bldP spid="43" grpId="0"/>
      <p:bldP spid="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00166" y="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Άσκηση  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64291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Ζαχαρόνερο με όγκο </a:t>
            </a:r>
            <a:r>
              <a:rPr lang="en-US" sz="2000" dirty="0" smtClean="0"/>
              <a:t>2</a:t>
            </a:r>
            <a:r>
              <a:rPr lang="el-GR" sz="2000" dirty="0" smtClean="0"/>
              <a:t>0</a:t>
            </a:r>
            <a:r>
              <a:rPr lang="en-US" sz="2000" dirty="0" smtClean="0"/>
              <a:t>0ml </a:t>
            </a:r>
            <a:r>
              <a:rPr lang="el-GR" sz="2000" dirty="0" smtClean="0"/>
              <a:t>έχει περιεκτικότητα  8%</a:t>
            </a:r>
            <a:r>
              <a:rPr lang="en-US" sz="2000" dirty="0" smtClean="0"/>
              <a:t> v/v. </a:t>
            </a:r>
            <a:endParaRPr lang="el-GR" sz="2000" dirty="0" smtClean="0"/>
          </a:p>
          <a:p>
            <a:r>
              <a:rPr lang="el-GR" sz="2000" dirty="0" smtClean="0"/>
              <a:t>Αν εξατμιστεί μια ποσότητα νερού, το τελικό διάλυμα είναι 150</a:t>
            </a:r>
            <a:r>
              <a:rPr lang="en-US" sz="2000" dirty="0" smtClean="0"/>
              <a:t>ml.  </a:t>
            </a:r>
            <a:endParaRPr lang="el-GR" sz="2000" dirty="0" smtClean="0"/>
          </a:p>
          <a:p>
            <a:r>
              <a:rPr lang="el-GR" sz="2000" dirty="0" smtClean="0"/>
              <a:t>Ποια η περιεκτικότητα  %</a:t>
            </a:r>
            <a:r>
              <a:rPr lang="en-US" sz="2000" dirty="0" smtClean="0"/>
              <a:t>v/v </a:t>
            </a:r>
            <a:r>
              <a:rPr lang="el-GR" sz="2000" dirty="0" smtClean="0"/>
              <a:t>του ζαχαρόνερου μετά την αφαίρεση του νερού;</a:t>
            </a:r>
            <a:endParaRPr lang="en-US" sz="2000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Λύση</a:t>
            </a:r>
            <a:endParaRPr lang="en-US" sz="2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85720" y="371475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8</a:t>
            </a:r>
            <a:r>
              <a:rPr lang="en-US" sz="2800" dirty="0" smtClean="0"/>
              <a:t>ml   </a:t>
            </a:r>
            <a:r>
              <a:rPr lang="el-GR" sz="2800" dirty="0" smtClean="0"/>
              <a:t>ζάχαρη  σε             100</a:t>
            </a:r>
            <a:r>
              <a:rPr lang="en-US" sz="2800" dirty="0" smtClean="0"/>
              <a:t> ml    </a:t>
            </a:r>
            <a:r>
              <a:rPr lang="el-GR" sz="2800" dirty="0" smtClean="0"/>
              <a:t>ζαχαρόνερο</a:t>
            </a:r>
            <a:endParaRPr lang="en-US" sz="2800" dirty="0"/>
          </a:p>
        </p:txBody>
      </p:sp>
      <p:sp>
        <p:nvSpPr>
          <p:cNvPr id="9" name="8 - TextBox"/>
          <p:cNvSpPr txBox="1"/>
          <p:nvPr/>
        </p:nvSpPr>
        <p:spPr>
          <a:xfrm>
            <a:off x="285720" y="435769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  </a:t>
            </a:r>
            <a:r>
              <a:rPr lang="en-US" sz="2800" dirty="0" smtClean="0"/>
              <a:t>x</a:t>
            </a:r>
            <a:r>
              <a:rPr lang="el-GR" sz="2800" dirty="0" smtClean="0"/>
              <a:t>   </a:t>
            </a:r>
            <a:r>
              <a:rPr lang="en-US" sz="2800" dirty="0" err="1" smtClean="0"/>
              <a:t>gr</a:t>
            </a:r>
            <a:r>
              <a:rPr lang="en-US" sz="2800" dirty="0" smtClean="0"/>
              <a:t>   </a:t>
            </a:r>
            <a:r>
              <a:rPr lang="el-GR" sz="2800" dirty="0" smtClean="0"/>
              <a:t>ζάχαρη  σε         200 </a:t>
            </a:r>
            <a:r>
              <a:rPr lang="en-US" sz="2800" dirty="0" smtClean="0"/>
              <a:t>ml  </a:t>
            </a:r>
            <a:r>
              <a:rPr lang="el-GR" sz="2800" dirty="0" smtClean="0"/>
              <a:t>   ζαχαρόνερο</a:t>
            </a:r>
            <a:endParaRPr lang="en-US" sz="2800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0" y="4929198"/>
            <a:ext cx="7643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1285852" y="4071942"/>
            <a:ext cx="242889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428596" y="518191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857192" y="5181913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25" name="24 - TextBox"/>
          <p:cNvSpPr txBox="1"/>
          <p:nvPr/>
        </p:nvSpPr>
        <p:spPr>
          <a:xfrm>
            <a:off x="1142976" y="50720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8</a:t>
            </a:r>
            <a:r>
              <a:rPr lang="el-GR" b="1" baseline="30000" dirty="0" smtClean="0"/>
              <a:t>. </a:t>
            </a:r>
            <a:r>
              <a:rPr lang="el-GR" b="1" dirty="0" smtClean="0"/>
              <a:t> </a:t>
            </a:r>
            <a:r>
              <a:rPr lang="el-GR" dirty="0" smtClean="0"/>
              <a:t>200</a:t>
            </a:r>
            <a:endParaRPr lang="en-US" baseline="30000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>
            <a:off x="1214382" y="5462301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214382" y="5533739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100</a:t>
            </a:r>
            <a:endParaRPr lang="en-US" baseline="30000" dirty="0"/>
          </a:p>
        </p:txBody>
      </p:sp>
      <p:sp>
        <p:nvSpPr>
          <p:cNvPr id="35" name="34 - TextBox"/>
          <p:cNvSpPr txBox="1"/>
          <p:nvPr/>
        </p:nvSpPr>
        <p:spPr>
          <a:xfrm>
            <a:off x="2714612" y="613684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36" name="35 - TextBox"/>
          <p:cNvSpPr txBox="1"/>
          <p:nvPr/>
        </p:nvSpPr>
        <p:spPr>
          <a:xfrm>
            <a:off x="3000364" y="613684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37" name="36 - TextBox"/>
          <p:cNvSpPr txBox="1"/>
          <p:nvPr/>
        </p:nvSpPr>
        <p:spPr>
          <a:xfrm>
            <a:off x="3286116" y="6169879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16</a:t>
            </a:r>
            <a:r>
              <a:rPr lang="en-US" dirty="0" smtClean="0"/>
              <a:t>ml</a:t>
            </a:r>
            <a:r>
              <a:rPr lang="el-GR" dirty="0" smtClean="0"/>
              <a:t>        ζάχαρη</a:t>
            </a:r>
            <a:endParaRPr lang="en-US" baseline="30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0" y="2428868"/>
            <a:ext cx="878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να βρω την καινούρια περιεκτικότητα του ζαχαρόνερο, θα πρέπει να ξέρω την ποσότητα της ζάχαρης. </a:t>
            </a:r>
            <a:r>
              <a:rPr lang="el-GR" u="sng" dirty="0" smtClean="0"/>
              <a:t>Όμως η ποσότητα της ζάχαρης, είναι η ίδια πριν και μετά την εξάτμιση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Άρα θα βρω την ποσότητα ζάχαρης που έχω στο διάλυμα πριν την εξάτμιση:</a:t>
            </a:r>
            <a:endParaRPr lang="en-US" dirty="0"/>
          </a:p>
        </p:txBody>
      </p:sp>
      <p:sp>
        <p:nvSpPr>
          <p:cNvPr id="41" name="40 - TextBox"/>
          <p:cNvSpPr txBox="1"/>
          <p:nvPr/>
        </p:nvSpPr>
        <p:spPr>
          <a:xfrm>
            <a:off x="642942" y="6169879"/>
            <a:ext cx="4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42" name="41 - TextBox"/>
          <p:cNvSpPr txBox="1"/>
          <p:nvPr/>
        </p:nvSpPr>
        <p:spPr>
          <a:xfrm>
            <a:off x="928662" y="6169879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43" name="42 - TextBox"/>
          <p:cNvSpPr txBox="1"/>
          <p:nvPr/>
        </p:nvSpPr>
        <p:spPr>
          <a:xfrm>
            <a:off x="1214414" y="60600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16</a:t>
            </a:r>
            <a:r>
              <a:rPr lang="en-US" dirty="0" smtClean="0"/>
              <a:t>0</a:t>
            </a:r>
            <a:r>
              <a:rPr lang="el-GR" dirty="0" smtClean="0"/>
              <a:t>0</a:t>
            </a:r>
            <a:endParaRPr lang="en-US" baseline="30000" dirty="0"/>
          </a:p>
        </p:txBody>
      </p:sp>
      <p:cxnSp>
        <p:nvCxnSpPr>
          <p:cNvPr id="45" name="44 - Ευθεία γραμμή σύνδεσης"/>
          <p:cNvCxnSpPr/>
          <p:nvPr/>
        </p:nvCxnSpPr>
        <p:spPr>
          <a:xfrm>
            <a:off x="1214414" y="641723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- TextBox"/>
          <p:cNvSpPr txBox="1"/>
          <p:nvPr/>
        </p:nvSpPr>
        <p:spPr>
          <a:xfrm>
            <a:off x="1214414" y="648866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100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4" grpId="0"/>
      <p:bldP spid="25" grpId="0"/>
      <p:bldP spid="31" grpId="0"/>
      <p:bldP spid="35" grpId="0"/>
      <p:bldP spid="36" grpId="0"/>
      <p:bldP spid="37" grpId="0"/>
      <p:bldP spid="41" grpId="0"/>
      <p:bldP spid="42" grpId="0"/>
      <p:bldP spid="43" grpId="0"/>
      <p:bldP spid="4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00166" y="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Άσκηση  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r>
              <a:rPr lang="el-G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071802" y="192880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Λύση</a:t>
            </a:r>
            <a:endParaRPr lang="en-US" sz="2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85720" y="371475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16</a:t>
            </a:r>
            <a:r>
              <a:rPr lang="en-US" sz="2000" dirty="0" smtClean="0"/>
              <a:t>ml   </a:t>
            </a:r>
            <a:r>
              <a:rPr lang="el-GR" sz="2000" dirty="0" smtClean="0"/>
              <a:t>ζάχαρη  σε             150</a:t>
            </a:r>
            <a:r>
              <a:rPr lang="en-US" sz="2000" dirty="0" smtClean="0"/>
              <a:t> ml    </a:t>
            </a:r>
            <a:r>
              <a:rPr lang="el-GR" sz="2000" dirty="0" smtClean="0"/>
              <a:t>ζαχαρόνερο</a:t>
            </a:r>
            <a:endParaRPr lang="en-US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285720" y="4357694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  </a:t>
            </a:r>
            <a:r>
              <a:rPr lang="en-US" sz="2000" dirty="0" smtClean="0"/>
              <a:t>x</a:t>
            </a:r>
            <a:r>
              <a:rPr lang="el-GR" sz="2000" dirty="0" smtClean="0"/>
              <a:t>   </a:t>
            </a:r>
            <a:r>
              <a:rPr lang="en-US" sz="2000" dirty="0" err="1" smtClean="0"/>
              <a:t>gr</a:t>
            </a:r>
            <a:r>
              <a:rPr lang="en-US" sz="2000" dirty="0" smtClean="0"/>
              <a:t>   </a:t>
            </a:r>
            <a:r>
              <a:rPr lang="el-GR" sz="2000" dirty="0" smtClean="0"/>
              <a:t>ζάχαρη  σε         100 </a:t>
            </a:r>
            <a:r>
              <a:rPr lang="en-US" sz="2000" dirty="0" smtClean="0"/>
              <a:t>ml </a:t>
            </a:r>
            <a:r>
              <a:rPr lang="el-GR" sz="2000" dirty="0" smtClean="0"/>
              <a:t>   ζαχαρόνερο</a:t>
            </a:r>
            <a:endParaRPr lang="en-US" sz="2000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0" y="4929198"/>
            <a:ext cx="7643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642910" y="4000504"/>
            <a:ext cx="242889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1000100" y="5214950"/>
            <a:ext cx="64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24" name="23 - TextBox"/>
          <p:cNvSpPr txBox="1"/>
          <p:nvPr/>
        </p:nvSpPr>
        <p:spPr>
          <a:xfrm>
            <a:off x="1571604" y="5181913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25" name="24 - TextBox"/>
          <p:cNvSpPr txBox="1"/>
          <p:nvPr/>
        </p:nvSpPr>
        <p:spPr>
          <a:xfrm>
            <a:off x="1928794" y="50720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16</a:t>
            </a:r>
            <a:r>
              <a:rPr lang="el-GR" b="1" baseline="30000" dirty="0" smtClean="0"/>
              <a:t>. </a:t>
            </a:r>
            <a:r>
              <a:rPr lang="el-GR" b="1" dirty="0" smtClean="0"/>
              <a:t> </a:t>
            </a:r>
            <a:r>
              <a:rPr lang="el-GR" dirty="0" smtClean="0"/>
              <a:t>100</a:t>
            </a:r>
            <a:endParaRPr lang="en-US" baseline="30000" dirty="0"/>
          </a:p>
        </p:txBody>
      </p:sp>
      <p:cxnSp>
        <p:nvCxnSpPr>
          <p:cNvPr id="29" name="28 - Ευθεία γραμμή σύνδεσης"/>
          <p:cNvCxnSpPr/>
          <p:nvPr/>
        </p:nvCxnSpPr>
        <p:spPr>
          <a:xfrm>
            <a:off x="1928794" y="5429264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928794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150</a:t>
            </a:r>
            <a:endParaRPr lang="en-US" baseline="30000" dirty="0"/>
          </a:p>
        </p:txBody>
      </p:sp>
      <p:sp>
        <p:nvSpPr>
          <p:cNvPr id="35" name="34 - TextBox"/>
          <p:cNvSpPr txBox="1"/>
          <p:nvPr/>
        </p:nvSpPr>
        <p:spPr>
          <a:xfrm>
            <a:off x="5643538" y="564357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=</a:t>
            </a:r>
            <a:endParaRPr lang="en-US" sz="2400" baseline="30000" dirty="0"/>
          </a:p>
        </p:txBody>
      </p:sp>
      <p:sp>
        <p:nvSpPr>
          <p:cNvPr id="37" name="36 - TextBox"/>
          <p:cNvSpPr txBox="1"/>
          <p:nvPr/>
        </p:nvSpPr>
        <p:spPr>
          <a:xfrm>
            <a:off x="6072166" y="5657671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10,67</a:t>
            </a:r>
            <a:r>
              <a:rPr lang="en-US" dirty="0" smtClean="0"/>
              <a:t> </a:t>
            </a:r>
            <a:r>
              <a:rPr lang="el-GR" dirty="0" smtClean="0"/>
              <a:t>%</a:t>
            </a:r>
            <a:r>
              <a:rPr lang="en-US" dirty="0" smtClean="0"/>
              <a:t>v/v   </a:t>
            </a:r>
            <a:r>
              <a:rPr lang="el-GR" dirty="0" smtClean="0"/>
              <a:t>είναι η περιεκτικότητα του διαλύματος μετά την εξάτμιση του νερού.</a:t>
            </a:r>
            <a:endParaRPr lang="en-US" baseline="30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0" y="2428868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Άρα η ποσότητα της διαλυμένης ουσίας (ζάχαρη) είναι 16</a:t>
            </a:r>
            <a:r>
              <a:rPr lang="en-US" dirty="0" smtClean="0"/>
              <a:t>ml </a:t>
            </a:r>
            <a:r>
              <a:rPr lang="el-GR" dirty="0" smtClean="0"/>
              <a:t>, και είναι η ίδια πριν και μετά την εξάτμιση</a:t>
            </a:r>
            <a:r>
              <a:rPr lang="en-US" dirty="0" smtClean="0"/>
              <a:t>. </a:t>
            </a:r>
            <a:r>
              <a:rPr lang="el-GR" dirty="0" smtClean="0"/>
              <a:t> Άρα η περιεκτικότητα στο ζαχαρόνερο μετά την εξάτμιση θα είναι:</a:t>
            </a:r>
            <a:endParaRPr lang="en-US" dirty="0"/>
          </a:p>
        </p:txBody>
      </p:sp>
      <p:sp>
        <p:nvSpPr>
          <p:cNvPr id="41" name="40 - TextBox"/>
          <p:cNvSpPr txBox="1"/>
          <p:nvPr/>
        </p:nvSpPr>
        <p:spPr>
          <a:xfrm>
            <a:off x="2857520" y="5967731"/>
            <a:ext cx="4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baseline="30000" dirty="0"/>
          </a:p>
        </p:txBody>
      </p:sp>
      <p:sp>
        <p:nvSpPr>
          <p:cNvPr id="42" name="41 - TextBox"/>
          <p:cNvSpPr txBox="1"/>
          <p:nvPr/>
        </p:nvSpPr>
        <p:spPr>
          <a:xfrm>
            <a:off x="3143240" y="5967731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baseline="30000" dirty="0"/>
          </a:p>
        </p:txBody>
      </p:sp>
      <p:sp>
        <p:nvSpPr>
          <p:cNvPr id="43" name="42 - TextBox"/>
          <p:cNvSpPr txBox="1"/>
          <p:nvPr/>
        </p:nvSpPr>
        <p:spPr>
          <a:xfrm>
            <a:off x="3428992" y="58578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16</a:t>
            </a:r>
            <a:r>
              <a:rPr lang="en-US" dirty="0" smtClean="0"/>
              <a:t>0</a:t>
            </a:r>
            <a:r>
              <a:rPr lang="el-GR" dirty="0" smtClean="0"/>
              <a:t>0</a:t>
            </a:r>
            <a:endParaRPr lang="en-US" baseline="30000" dirty="0"/>
          </a:p>
        </p:txBody>
      </p:sp>
      <p:cxnSp>
        <p:nvCxnSpPr>
          <p:cNvPr id="45" name="44 - Ευθεία γραμμή σύνδεσης"/>
          <p:cNvCxnSpPr/>
          <p:nvPr/>
        </p:nvCxnSpPr>
        <p:spPr>
          <a:xfrm>
            <a:off x="3428992" y="621508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- TextBox"/>
          <p:cNvSpPr txBox="1"/>
          <p:nvPr/>
        </p:nvSpPr>
        <p:spPr>
          <a:xfrm>
            <a:off x="3428992" y="62865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150</a:t>
            </a:r>
            <a:endParaRPr lang="en-US" baseline="30000" dirty="0"/>
          </a:p>
        </p:txBody>
      </p:sp>
      <p:sp>
        <p:nvSpPr>
          <p:cNvPr id="38" name="37 - TextBox"/>
          <p:cNvSpPr txBox="1"/>
          <p:nvPr/>
        </p:nvSpPr>
        <p:spPr>
          <a:xfrm>
            <a:off x="3143240" y="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Συνέχεια …</a:t>
            </a:r>
            <a:endParaRPr lang="en-US" dirty="0"/>
          </a:p>
        </p:txBody>
      </p:sp>
      <p:sp>
        <p:nvSpPr>
          <p:cNvPr id="39" name="38 - TextBox"/>
          <p:cNvSpPr txBox="1"/>
          <p:nvPr/>
        </p:nvSpPr>
        <p:spPr>
          <a:xfrm>
            <a:off x="3929058" y="2000240"/>
            <a:ext cx="1067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Συνέχεια…</a:t>
            </a:r>
            <a:endParaRPr lang="en-US" sz="1600" dirty="0"/>
          </a:p>
        </p:txBody>
      </p:sp>
      <p:sp>
        <p:nvSpPr>
          <p:cNvPr id="40" name="39 - TextBox"/>
          <p:cNvSpPr txBox="1"/>
          <p:nvPr/>
        </p:nvSpPr>
        <p:spPr>
          <a:xfrm>
            <a:off x="0" y="64291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Ζαχαρόνερο με μάζα </a:t>
            </a:r>
            <a:r>
              <a:rPr lang="en-US" sz="2000" dirty="0" smtClean="0"/>
              <a:t>2</a:t>
            </a:r>
            <a:r>
              <a:rPr lang="el-GR" sz="2000" dirty="0" smtClean="0"/>
              <a:t>0</a:t>
            </a:r>
            <a:r>
              <a:rPr lang="en-US" sz="2000" dirty="0" smtClean="0"/>
              <a:t>0ml </a:t>
            </a:r>
            <a:r>
              <a:rPr lang="el-GR" sz="2000" dirty="0" smtClean="0"/>
              <a:t>έχει περιεκτικότητα  8%</a:t>
            </a:r>
            <a:r>
              <a:rPr lang="en-US" sz="2000" dirty="0" smtClean="0"/>
              <a:t> v/v. </a:t>
            </a:r>
            <a:endParaRPr lang="el-GR" sz="2000" dirty="0" smtClean="0"/>
          </a:p>
          <a:p>
            <a:r>
              <a:rPr lang="el-GR" sz="2000" dirty="0" smtClean="0"/>
              <a:t>Αν εξατμιστεί μια ποσότητα νερού, το τελικό διάλυμα είναι 150</a:t>
            </a:r>
            <a:r>
              <a:rPr lang="en-US" sz="2000" dirty="0" smtClean="0"/>
              <a:t>ml.  </a:t>
            </a:r>
            <a:endParaRPr lang="el-GR" sz="2000" dirty="0" smtClean="0"/>
          </a:p>
          <a:p>
            <a:r>
              <a:rPr lang="el-GR" sz="2000" dirty="0" smtClean="0"/>
              <a:t>Ποια η περιεκτικότητα  %</a:t>
            </a:r>
            <a:r>
              <a:rPr lang="en-US" sz="2000" dirty="0" smtClean="0"/>
              <a:t>v/v </a:t>
            </a:r>
            <a:r>
              <a:rPr lang="el-GR" sz="2000" dirty="0" smtClean="0"/>
              <a:t>του ζαχαρόνερου μετά την αφαίρεση του νερού;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4" grpId="0"/>
      <p:bldP spid="25" grpId="0"/>
      <p:bldP spid="31" grpId="0"/>
      <p:bldP spid="35" grpId="0"/>
      <p:bldP spid="37" grpId="0"/>
      <p:bldP spid="41" grpId="0"/>
      <p:bldP spid="42" grpId="0"/>
      <p:bldP spid="43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4010025"/>
            <a:ext cx="27527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Διαλύματα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-214346" y="856357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l-GR" sz="2400" dirty="0" smtClean="0"/>
          </a:p>
          <a:p>
            <a:pPr lvl="2"/>
            <a:r>
              <a:rPr lang="el-GR" sz="2400" u="sng" dirty="0" smtClean="0"/>
              <a:t>Υδατικά διαλύματα </a:t>
            </a:r>
            <a:r>
              <a:rPr lang="el-GR" sz="2400" dirty="0" smtClean="0"/>
              <a:t>είναι αυτά, που έχουν ως </a:t>
            </a:r>
            <a:r>
              <a:rPr lang="el-GR" sz="2400" u="sng" dirty="0" smtClean="0"/>
              <a:t>διαλύτη  το νερό</a:t>
            </a:r>
            <a:r>
              <a:rPr lang="el-GR" sz="2400" dirty="0" smtClean="0"/>
              <a:t>. </a:t>
            </a:r>
          </a:p>
          <a:p>
            <a:pPr lvl="2"/>
            <a:endParaRPr lang="el-GR" sz="2400" dirty="0" smtClean="0"/>
          </a:p>
          <a:p>
            <a:pPr lvl="2"/>
            <a:endParaRPr lang="el-GR" sz="2400" dirty="0" smtClean="0"/>
          </a:p>
          <a:p>
            <a:pPr lvl="2"/>
            <a:endParaRPr lang="el-GR" sz="2400" dirty="0" smtClean="0"/>
          </a:p>
          <a:p>
            <a:pPr lvl="2"/>
            <a:r>
              <a:rPr lang="el-GR" sz="2400" i="1" u="sng" dirty="0" smtClean="0"/>
              <a:t>Παράδειγμα</a:t>
            </a:r>
            <a:r>
              <a:rPr lang="el-GR" sz="2400" dirty="0" smtClean="0"/>
              <a:t> :  υδατικά διαλύματα είναι το νερό της θάλασσας, η πορτοκαλάδα κ.α.</a:t>
            </a:r>
          </a:p>
          <a:p>
            <a:pPr lvl="2"/>
            <a:endParaRPr lang="el-GR" sz="2400" dirty="0" smtClean="0"/>
          </a:p>
          <a:p>
            <a:pPr lvl="2"/>
            <a:endParaRPr lang="el-GR" sz="2400" dirty="0" smtClean="0"/>
          </a:p>
          <a:p>
            <a:pPr lvl="2"/>
            <a:endParaRPr lang="el-GR" sz="2400" dirty="0" smtClean="0"/>
          </a:p>
          <a:p>
            <a:pPr lvl="2"/>
            <a:endParaRPr lang="el-GR" sz="24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435768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107154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Ο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όγκος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είναι ένας αριθμός που δείχνει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πόσο χώρο «πιάνει»  ένα σώμα…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335" y="2643182"/>
            <a:ext cx="3812665" cy="39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00826" y="52149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μπαλόνι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7826"/>
            <a:ext cx="1285884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142976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ξύστρα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214282" y="242886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…το μπαλόνι  έχει περισσότερο  όγκο από την   ξύστρα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643174" y="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0" y="785794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Το φυσικό μέγεθος </a:t>
            </a:r>
            <a:r>
              <a:rPr lang="el-GR" sz="2800" b="1" dirty="0" smtClean="0">
                <a:solidFill>
                  <a:srgbClr val="FF0000"/>
                </a:solidFill>
              </a:rPr>
              <a:t>όγκος</a:t>
            </a:r>
            <a:r>
              <a:rPr lang="el-GR" sz="2800" b="1" dirty="0" smtClean="0"/>
              <a:t> έχει μονάδες μέτρησης</a:t>
            </a:r>
            <a:endParaRPr lang="en-US" sz="28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357158" y="2857496"/>
            <a:ext cx="20717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ml</a:t>
            </a:r>
            <a:r>
              <a:rPr lang="el-GR" sz="2800" b="1" dirty="0" smtClean="0">
                <a:solidFill>
                  <a:srgbClr val="FF0000"/>
                </a:solidFill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1 </a:t>
            </a:r>
            <a:r>
              <a:rPr lang="en-US" sz="2800" b="1" dirty="0" smtClean="0">
                <a:solidFill>
                  <a:srgbClr val="FF0000"/>
                </a:solidFill>
              </a:rPr>
              <a:t>cm</a:t>
            </a:r>
            <a:r>
              <a:rPr lang="el-GR" sz="28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 = </a:t>
            </a:r>
            <a:r>
              <a:rPr lang="el-GR" dirty="0" smtClean="0">
                <a:solidFill>
                  <a:srgbClr val="FF0000"/>
                </a:solidFill>
              </a:rPr>
              <a:t>κυβικό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εκατοστό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l-GR" b="1" dirty="0" err="1" smtClean="0">
                <a:solidFill>
                  <a:srgbClr val="FF0000"/>
                </a:solidFill>
              </a:rPr>
              <a:t>εμ</a:t>
            </a:r>
            <a:r>
              <a:rPr lang="el-GR" b="1" dirty="0" smtClean="0">
                <a:solidFill>
                  <a:srgbClr val="FF0000"/>
                </a:solidFill>
              </a:rPr>
              <a:t> ελ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>
            <a:off x="1142976" y="1500174"/>
            <a:ext cx="1428760" cy="1143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6643702" y="2428868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1 </a:t>
            </a:r>
            <a:r>
              <a:rPr lang="en-US" sz="2800" b="1" dirty="0" smtClean="0">
                <a:solidFill>
                  <a:srgbClr val="FF0000"/>
                </a:solidFill>
              </a:rPr>
              <a:t>L = </a:t>
            </a:r>
            <a:r>
              <a:rPr lang="el-GR" sz="2800" b="1" dirty="0" smtClean="0">
                <a:solidFill>
                  <a:srgbClr val="FF0000"/>
                </a:solidFill>
              </a:rPr>
              <a:t>λίτρο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72008"/>
            <a:ext cx="642942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928662" y="4643446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857224" y="4929198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285720" y="4429132"/>
            <a:ext cx="868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1cm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357562"/>
            <a:ext cx="2100278" cy="17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- TextBox"/>
          <p:cNvSpPr txBox="1"/>
          <p:nvPr/>
        </p:nvSpPr>
        <p:spPr>
          <a:xfrm>
            <a:off x="7286644" y="4714884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1dm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7786710" y="3929066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1dm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6286512" y="492919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1dm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6786578" y="3143248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1dm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6143636" y="3643314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1dm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5786446" y="3286124"/>
            <a:ext cx="86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1dm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0" y="5500702"/>
            <a:ext cx="34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 </a:t>
            </a:r>
            <a:r>
              <a:rPr lang="el-GR" dirty="0" err="1" smtClean="0"/>
              <a:t>εμ</a:t>
            </a:r>
            <a:r>
              <a:rPr lang="el-GR" dirty="0" smtClean="0"/>
              <a:t> </a:t>
            </a:r>
            <a:r>
              <a:rPr lang="el-GR" dirty="0" err="1" smtClean="0"/>
              <a:t>έλ</a:t>
            </a:r>
            <a:r>
              <a:rPr lang="el-GR" dirty="0" smtClean="0"/>
              <a:t> (=1</a:t>
            </a:r>
            <a:r>
              <a:rPr lang="en-US" dirty="0" smtClean="0"/>
              <a:t>ml) </a:t>
            </a:r>
            <a:r>
              <a:rPr lang="el-GR" dirty="0" smtClean="0"/>
              <a:t>είναι ο χώρος που «πιάνει»</a:t>
            </a:r>
            <a:r>
              <a:rPr lang="en-US" dirty="0" smtClean="0"/>
              <a:t> </a:t>
            </a:r>
            <a:r>
              <a:rPr lang="el-GR" dirty="0" smtClean="0"/>
              <a:t>ένας κύβος που όλες οι ακμές του είναι 1 εκατοστό (= </a:t>
            </a:r>
            <a:r>
              <a:rPr lang="en-US" dirty="0" smtClean="0"/>
              <a:t>1cm)</a:t>
            </a:r>
            <a:endParaRPr lang="en-US" dirty="0"/>
          </a:p>
        </p:txBody>
      </p:sp>
      <p:cxnSp>
        <p:nvCxnSpPr>
          <p:cNvPr id="34" name="33 - Ευθύγραμμο βέλος σύνδεσης"/>
          <p:cNvCxnSpPr/>
          <p:nvPr/>
        </p:nvCxnSpPr>
        <p:spPr>
          <a:xfrm>
            <a:off x="4214810" y="1357298"/>
            <a:ext cx="2571768" cy="1143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5500662" y="5429264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 </a:t>
            </a:r>
            <a:r>
              <a:rPr lang="en-US" dirty="0" smtClean="0"/>
              <a:t>L </a:t>
            </a:r>
            <a:r>
              <a:rPr lang="el-GR" dirty="0" smtClean="0"/>
              <a:t>(=1λίτρο</a:t>
            </a:r>
            <a:r>
              <a:rPr lang="en-US" dirty="0" smtClean="0"/>
              <a:t>) </a:t>
            </a:r>
            <a:r>
              <a:rPr lang="el-GR" dirty="0" smtClean="0"/>
              <a:t>είναι ο χώρος που «πιάνει»</a:t>
            </a:r>
            <a:r>
              <a:rPr lang="en-US" dirty="0" smtClean="0"/>
              <a:t> </a:t>
            </a:r>
            <a:r>
              <a:rPr lang="el-GR" dirty="0" smtClean="0"/>
              <a:t>ένας κύβος που όλες οι ακμές του είναι 1 δεκατόμετρο(= </a:t>
            </a:r>
            <a:r>
              <a:rPr lang="en-US" dirty="0" smtClean="0"/>
              <a:t>1dm =10cm)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785794"/>
            <a:ext cx="850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Η </a:t>
            </a:r>
            <a:r>
              <a:rPr lang="el-GR" sz="2800" u="sng" dirty="0" smtClean="0"/>
              <a:t>μάζα</a:t>
            </a:r>
            <a:r>
              <a:rPr lang="el-GR" sz="2800" dirty="0" smtClean="0"/>
              <a:t> ενός υλικού σώματος είναι ένας </a:t>
            </a:r>
            <a:r>
              <a:rPr lang="el-GR" sz="2800" u="sng" dirty="0" smtClean="0"/>
              <a:t>αριθμός</a:t>
            </a:r>
            <a:r>
              <a:rPr lang="el-GR" sz="2800" dirty="0" smtClean="0"/>
              <a:t> που δείχνει από </a:t>
            </a:r>
            <a:r>
              <a:rPr lang="el-GR" sz="2800" u="sng" dirty="0" smtClean="0"/>
              <a:t>πόση ύλη αποτελείται το σώμα.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ΜΑΖΑ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2571744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 smtClean="0"/>
              <a:t>Παράδειγμα</a:t>
            </a:r>
            <a:r>
              <a:rPr lang="el-GR" sz="2800" dirty="0" smtClean="0"/>
              <a:t> η μάζα της </a:t>
            </a:r>
            <a:r>
              <a:rPr lang="el-GR" sz="2800" u="sng" dirty="0" smtClean="0"/>
              <a:t>γης</a:t>
            </a:r>
            <a:r>
              <a:rPr lang="el-GR" sz="2800" dirty="0" smtClean="0"/>
              <a:t> θα είναι πολύ μεγαλύτερη από τη μάζα ενός </a:t>
            </a:r>
            <a:r>
              <a:rPr lang="el-GR" sz="2800" u="sng" dirty="0" smtClean="0"/>
              <a:t>φορτηγού</a:t>
            </a:r>
            <a:r>
              <a:rPr lang="el-GR" sz="2800" dirty="0" smtClean="0"/>
              <a:t>.</a:t>
            </a:r>
            <a:endParaRPr lang="en-US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692" y="2071678"/>
            <a:ext cx="4711712" cy="44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39713"/>
            <a:ext cx="2424115" cy="17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2452</Words>
  <PresentationFormat>Προβολή στην οθόνη (4:3)</PresentationFormat>
  <Paragraphs>450</Paragraphs>
  <Slides>55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Μέθοδος των τριών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Panorea</cp:lastModifiedBy>
  <cp:revision>433</cp:revision>
  <dcterms:created xsi:type="dcterms:W3CDTF">2020-03-28T09:35:19Z</dcterms:created>
  <dcterms:modified xsi:type="dcterms:W3CDTF">2022-01-25T14:35:18Z</dcterms:modified>
</cp:coreProperties>
</file>