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2" r:id="rId3"/>
    <p:sldId id="293" r:id="rId4"/>
    <p:sldId id="294" r:id="rId5"/>
    <p:sldId id="295" r:id="rId6"/>
    <p:sldId id="312" r:id="rId7"/>
    <p:sldId id="296" r:id="rId8"/>
    <p:sldId id="297" r:id="rId9"/>
    <p:sldId id="299" r:id="rId10"/>
    <p:sldId id="301" r:id="rId11"/>
    <p:sldId id="302" r:id="rId12"/>
    <p:sldId id="303" r:id="rId13"/>
    <p:sldId id="304" r:id="rId14"/>
    <p:sldId id="305" r:id="rId15"/>
    <p:sldId id="289" r:id="rId16"/>
    <p:sldId id="291" r:id="rId17"/>
    <p:sldId id="257" r:id="rId18"/>
    <p:sldId id="258" r:id="rId19"/>
    <p:sldId id="259" r:id="rId20"/>
    <p:sldId id="266" r:id="rId21"/>
    <p:sldId id="265" r:id="rId22"/>
    <p:sldId id="267" r:id="rId23"/>
    <p:sldId id="264" r:id="rId24"/>
    <p:sldId id="268" r:id="rId25"/>
    <p:sldId id="263" r:id="rId26"/>
    <p:sldId id="269" r:id="rId27"/>
    <p:sldId id="262" r:id="rId28"/>
    <p:sldId id="270" r:id="rId29"/>
    <p:sldId id="261" r:id="rId30"/>
    <p:sldId id="275" r:id="rId31"/>
    <p:sldId id="274" r:id="rId32"/>
    <p:sldId id="276" r:id="rId33"/>
    <p:sldId id="273" r:id="rId34"/>
    <p:sldId id="277" r:id="rId35"/>
    <p:sldId id="272" r:id="rId36"/>
    <p:sldId id="278" r:id="rId37"/>
    <p:sldId id="271" r:id="rId38"/>
    <p:sldId id="279" r:id="rId39"/>
    <p:sldId id="260" r:id="rId40"/>
    <p:sldId id="284" r:id="rId41"/>
    <p:sldId id="280" r:id="rId42"/>
    <p:sldId id="285" r:id="rId43"/>
    <p:sldId id="283" r:id="rId44"/>
    <p:sldId id="286" r:id="rId45"/>
    <p:sldId id="282" r:id="rId46"/>
    <p:sldId id="288" r:id="rId47"/>
    <p:sldId id="281" r:id="rId48"/>
    <p:sldId id="287" r:id="rId49"/>
    <p:sldId id="306" r:id="rId50"/>
    <p:sldId id="307" r:id="rId51"/>
    <p:sldId id="308" r:id="rId52"/>
    <p:sldId id="309" r:id="rId53"/>
    <p:sldId id="311" r:id="rId54"/>
    <p:sldId id="310" r:id="rId5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Τίτλος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εία γραμμή σύνδεσης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Έλλειψη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083C-2F86-4071-A727-75E6B3A8BB70}" type="datetimeFigureOut">
              <a:rPr lang="el-GR" smtClean="0"/>
              <a:pPr/>
              <a:t>29/9/2024</a:t>
            </a:fld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198340-7D0E-4D72-9270-FB2D256DB44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083C-2F86-4071-A727-75E6B3A8BB70}" type="datetimeFigureOut">
              <a:rPr lang="el-GR" smtClean="0"/>
              <a:pPr/>
              <a:t>29/9/2024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8340-7D0E-4D72-9270-FB2D256DB44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083C-2F86-4071-A727-75E6B3A8BB70}" type="datetimeFigureOut">
              <a:rPr lang="el-GR" smtClean="0"/>
              <a:pPr/>
              <a:t>29/9/2024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8340-7D0E-4D72-9270-FB2D256DB44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DB4083C-2F86-4071-A727-75E6B3A8BB70}" type="datetimeFigureOut">
              <a:rPr lang="el-GR" smtClean="0"/>
              <a:pPr/>
              <a:t>29/9/2024</a:t>
            </a:fld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4198340-7D0E-4D72-9270-FB2D256DB44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6" name="15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083C-2F86-4071-A727-75E6B3A8BB70}" type="datetimeFigureOut">
              <a:rPr lang="el-GR" smtClean="0"/>
              <a:pPr/>
              <a:t>29/9/2024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8340-7D0E-4D72-9270-FB2D256DB44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083C-2F86-4071-A727-75E6B3A8BB70}" type="datetimeFigureOut">
              <a:rPr lang="el-GR" smtClean="0"/>
              <a:pPr/>
              <a:t>29/9/2024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8340-7D0E-4D72-9270-FB2D256DB44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8340-7D0E-4D72-9270-FB2D256DB44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083C-2F86-4071-A727-75E6B3A8BB70}" type="datetimeFigureOut">
              <a:rPr lang="el-GR" smtClean="0"/>
              <a:pPr/>
              <a:t>29/9/2024</a:t>
            </a:fld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2" name="31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4" name="33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083C-2F86-4071-A727-75E6B3A8BB70}" type="datetimeFigureOut">
              <a:rPr lang="el-GR" smtClean="0"/>
              <a:pPr/>
              <a:t>29/9/2024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8340-7D0E-4D72-9270-FB2D256DB44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083C-2F86-4071-A727-75E6B3A8BB70}" type="datetimeFigureOut">
              <a:rPr lang="el-GR" smtClean="0"/>
              <a:pPr/>
              <a:t>29/9/2024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8340-7D0E-4D72-9270-FB2D256DB44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1" name="30 - Τίτλος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DB4083C-2F86-4071-A727-75E6B3A8BB70}" type="datetimeFigureOut">
              <a:rPr lang="el-GR" smtClean="0"/>
              <a:pPr/>
              <a:t>29/9/2024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4198340-7D0E-4D72-9270-FB2D256DB44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083C-2F86-4071-A727-75E6B3A8BB70}" type="datetimeFigureOut">
              <a:rPr lang="el-GR" smtClean="0"/>
              <a:pPr/>
              <a:t>29/9/2024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198340-7D0E-4D72-9270-FB2D256DB44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DB4083C-2F86-4071-A727-75E6B3A8BB70}" type="datetimeFigureOut">
              <a:rPr lang="el-GR" smtClean="0"/>
              <a:pPr/>
              <a:t>29/9/2024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4198340-7D0E-4D72-9270-FB2D256DB44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F2myyIFhas" TargetMode="External"/><Relationship Id="rId2" Type="http://schemas.openxmlformats.org/officeDocument/2006/relationships/hyperlink" Target="https://learn.genetics.utah.edu/content/cell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JRipPz74Ncc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URUJD5NEXC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3071810"/>
            <a:ext cx="8705822" cy="1470025"/>
          </a:xfrm>
        </p:spPr>
        <p:txBody>
          <a:bodyPr/>
          <a:lstStyle/>
          <a:p>
            <a:r>
              <a:rPr lang="el-GR" dirty="0" smtClean="0"/>
              <a:t>Κύτταρο: η μονάδα της ζωής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ilampos.files.wordpress.com/2010/10/ceb6cf89ceb9cebacebf-cebacf85cf84cf84ceb1cf81cebf-teliko.png?w=395&amp;h=4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501122" cy="4214818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214282" y="4643446"/>
            <a:ext cx="8143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err="1" smtClean="0"/>
              <a:t>Ενδοπλασματικό</a:t>
            </a:r>
            <a:r>
              <a:rPr lang="el-GR" b="1" u="sng" dirty="0" smtClean="0"/>
              <a:t> δίκτυο</a:t>
            </a:r>
            <a:r>
              <a:rPr lang="el-GR" dirty="0" smtClean="0"/>
              <a:t>: σύνθεση + μεταφορά ουσιών</a:t>
            </a:r>
          </a:p>
          <a:p>
            <a:pPr lvl="1"/>
            <a:r>
              <a:rPr lang="el-GR" b="1" u="sng" dirty="0" smtClean="0"/>
              <a:t>Αδρό </a:t>
            </a:r>
            <a:r>
              <a:rPr lang="el-GR" b="1" u="sng" dirty="0" err="1" smtClean="0"/>
              <a:t>ε.δ</a:t>
            </a:r>
            <a:r>
              <a:rPr lang="el-GR" b="1" u="sng" dirty="0" smtClean="0"/>
              <a:t>. </a:t>
            </a:r>
            <a:r>
              <a:rPr lang="el-GR" dirty="0" smtClean="0"/>
              <a:t>(+</a:t>
            </a:r>
            <a:r>
              <a:rPr lang="el-GR" b="1" i="1" dirty="0" err="1" smtClean="0"/>
              <a:t>ριβοσώματα</a:t>
            </a:r>
            <a:r>
              <a:rPr lang="el-GR" dirty="0" smtClean="0"/>
              <a:t>): σύνθεση πρωτεϊνών</a:t>
            </a:r>
          </a:p>
          <a:p>
            <a:pPr lvl="1"/>
            <a:r>
              <a:rPr lang="el-GR" b="1" u="sng" dirty="0" smtClean="0"/>
              <a:t>Λείο </a:t>
            </a:r>
            <a:r>
              <a:rPr lang="el-GR" b="1" u="sng" dirty="0" err="1" smtClean="0"/>
              <a:t>ε.δ</a:t>
            </a:r>
            <a:r>
              <a:rPr lang="el-GR" b="1" u="sng" dirty="0" smtClean="0"/>
              <a:t>.</a:t>
            </a:r>
            <a:r>
              <a:rPr lang="el-GR" dirty="0" smtClean="0"/>
              <a:t>: σύνθεση λιπιδίων</a:t>
            </a:r>
          </a:p>
          <a:p>
            <a:pPr lvl="1"/>
            <a:endParaRPr lang="el-GR" dirty="0"/>
          </a:p>
          <a:p>
            <a:pPr lvl="1"/>
            <a:endParaRPr lang="el-GR" dirty="0" smtClean="0"/>
          </a:p>
          <a:p>
            <a:r>
              <a:rPr lang="el-GR" b="1" u="sng" dirty="0" smtClean="0"/>
              <a:t>Σύμπλεγμα </a:t>
            </a:r>
            <a:r>
              <a:rPr lang="en-US" b="1" u="sng" dirty="0" smtClean="0"/>
              <a:t>Golgi</a:t>
            </a:r>
            <a:r>
              <a:rPr lang="el-GR" dirty="0" smtClean="0"/>
              <a:t>: τροποποίηση πρωτεϊνών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ilampos.files.wordpress.com/2010/10/ceb6cf89ceb9cebacebf-cebacf85cf84cf84ceb1cf81cebf-teliko.png?w=395&amp;h=4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501122" cy="4214818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214282" y="4643446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err="1" smtClean="0"/>
              <a:t>Λυσοσώματα</a:t>
            </a:r>
            <a:r>
              <a:rPr lang="el-GR" dirty="0" smtClean="0"/>
              <a:t>: διάσπαση ουσιών/μικροοργανισμών</a:t>
            </a:r>
          </a:p>
          <a:p>
            <a:pPr lvl="1"/>
            <a:endParaRPr lang="el-GR" dirty="0"/>
          </a:p>
          <a:p>
            <a:pPr lvl="1"/>
            <a:endParaRPr lang="el-GR" dirty="0" smtClean="0"/>
          </a:p>
          <a:p>
            <a:r>
              <a:rPr lang="el-GR" b="1" u="sng" dirty="0" smtClean="0"/>
              <a:t>Μιτοχόνδρια</a:t>
            </a:r>
            <a:r>
              <a:rPr lang="el-GR" dirty="0" smtClean="0"/>
              <a:t>: αποδίδουν ενέργεια στο κύτταρο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ilampos.files.wordpress.com/2010/10/ceb6cf89ceb9cebacebf-cebacf85cf84cf84ceb1cf81cebf-teliko.png?w=395&amp;h=4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501122" cy="4214818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214282" y="4643446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err="1" smtClean="0"/>
              <a:t>Κενοτόπια</a:t>
            </a:r>
            <a:r>
              <a:rPr lang="el-GR" dirty="0" smtClean="0"/>
              <a:t>: </a:t>
            </a:r>
            <a:r>
              <a:rPr lang="el-GR" dirty="0" err="1" smtClean="0"/>
              <a:t>κυστίδια</a:t>
            </a:r>
            <a:r>
              <a:rPr lang="el-GR" dirty="0" smtClean="0"/>
              <a:t> σε </a:t>
            </a:r>
            <a:r>
              <a:rPr lang="el-GR" dirty="0" smtClean="0">
                <a:solidFill>
                  <a:srgbClr val="FF0000"/>
                </a:solidFill>
              </a:rPr>
              <a:t>ζωικά</a:t>
            </a:r>
            <a:r>
              <a:rPr lang="el-GR" dirty="0" smtClean="0"/>
              <a:t> (πεπτικά </a:t>
            </a:r>
            <a:r>
              <a:rPr lang="el-GR" dirty="0" err="1" smtClean="0"/>
              <a:t>κενοτόπια</a:t>
            </a:r>
            <a:r>
              <a:rPr lang="el-GR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s://ilampos.files.wordpress.com/2010/10/cf86cf85cf84ceb9cebacebf-cebacf85cf84cf84ceb1cf81cebf-cf84ceb5cebbceb9cebaceb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7858180" cy="3814768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0" y="4357694"/>
            <a:ext cx="8643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err="1" smtClean="0"/>
              <a:t>Κενοτόπια</a:t>
            </a:r>
            <a:r>
              <a:rPr lang="el-GR" dirty="0" smtClean="0"/>
              <a:t>: σε 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φυτικά</a:t>
            </a:r>
            <a:r>
              <a:rPr lang="el-GR" dirty="0" smtClean="0"/>
              <a:t> κύτταρα (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χυμοτόπια</a:t>
            </a:r>
            <a:r>
              <a:rPr lang="el-GR" dirty="0" smtClean="0"/>
              <a:t>)</a:t>
            </a:r>
          </a:p>
          <a:p>
            <a:endParaRPr lang="el-GR" dirty="0" smtClean="0"/>
          </a:p>
          <a:p>
            <a:r>
              <a:rPr lang="el-GR" b="1" u="sng" dirty="0" err="1" smtClean="0"/>
              <a:t>Χλωροπλάστες</a:t>
            </a:r>
            <a:r>
              <a:rPr lang="el-GR" dirty="0" smtClean="0"/>
              <a:t>: στα 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φυτικά</a:t>
            </a:r>
            <a:r>
              <a:rPr lang="el-GR" dirty="0" smtClean="0"/>
              <a:t> κύτταρα πραγματοποιούν φωτοσύνθεση (από ανόργανα </a:t>
            </a:r>
            <a:r>
              <a:rPr lang="el-GR" dirty="0" smtClean="0">
                <a:sym typeface="Wingdings" pitchFamily="2" charset="2"/>
              </a:rPr>
              <a:t> γλυκόζη!)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s://ilampos.files.wordpress.com/2010/10/cf86cf85cf84ceb9cebacebf-cebacf85cf84cf84ceb1cf81cebf-cf84ceb5cebbceb9cebaceb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643998" cy="3814768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0" y="4357694"/>
            <a:ext cx="8643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>
                <a:sym typeface="Wingdings" pitchFamily="2" charset="2"/>
              </a:rPr>
              <a:t>Κυτταρικό τοίχωμα</a:t>
            </a:r>
            <a:r>
              <a:rPr lang="el-GR" dirty="0" smtClean="0">
                <a:sym typeface="Wingdings" pitchFamily="2" charset="2"/>
              </a:rPr>
              <a:t>: στα 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  <a:t>φυτικά</a:t>
            </a:r>
            <a:r>
              <a:rPr lang="el-GR" dirty="0" smtClean="0">
                <a:sym typeface="Wingdings" pitchFamily="2" charset="2"/>
              </a:rPr>
              <a:t> κύτταρα περιβάλλει την </a:t>
            </a:r>
            <a:r>
              <a:rPr lang="el-GR" dirty="0" err="1" smtClean="0">
                <a:sym typeface="Wingdings" pitchFamily="2" charset="2"/>
              </a:rPr>
              <a:t>π.μ</a:t>
            </a:r>
            <a:r>
              <a:rPr lang="el-GR" dirty="0" smtClean="0">
                <a:sym typeface="Wingdings" pitchFamily="2" charset="2"/>
              </a:rPr>
              <a:t>. και συμβάλλει στη στήριξη</a:t>
            </a:r>
            <a:endParaRPr lang="en-U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g1_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857364"/>
            <a:ext cx="8358246" cy="4500594"/>
          </a:xfr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Φυτικό και Ζωικό κύτταρο</a:t>
            </a:r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https://www.eef.edu.gr/el/to-idryma/online-draseis/quiz/quiz-biologias_to-kyttaro/#R386394-47754bE6</a:t>
            </a:r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l-GR" u="sng" dirty="0" smtClean="0"/>
              <a:t>Τι από τα παρακάτω δε βρίσκουμε σε ένα ζωικό κύτταρο;</a:t>
            </a:r>
          </a:p>
          <a:p>
            <a:pPr fontAlgn="base">
              <a:buNone/>
            </a:pPr>
            <a:endParaRPr lang="el-GR" u="sng" dirty="0" smtClean="0"/>
          </a:p>
          <a:p>
            <a:pPr marL="578358" indent="-514350" fontAlgn="base">
              <a:buFont typeface="+mj-lt"/>
              <a:buAutoNum type="arabicPeriod"/>
            </a:pPr>
            <a:r>
              <a:rPr lang="el-GR" dirty="0" smtClean="0"/>
              <a:t> </a:t>
            </a:r>
            <a:r>
              <a:rPr lang="el-GR" dirty="0" err="1" smtClean="0"/>
              <a:t>ενδοπλασματικό</a:t>
            </a:r>
            <a:r>
              <a:rPr lang="el-GR" dirty="0" smtClean="0"/>
              <a:t> δίκτυο</a:t>
            </a:r>
          </a:p>
          <a:p>
            <a:pPr marL="578358" indent="-514350" fontAlgn="base">
              <a:buFont typeface="+mj-lt"/>
              <a:buAutoNum type="arabicPeriod"/>
            </a:pPr>
            <a:r>
              <a:rPr lang="el-GR" dirty="0" smtClean="0"/>
              <a:t> κυτταρικό τοίχωμα</a:t>
            </a:r>
          </a:p>
          <a:p>
            <a:pPr marL="578358" indent="-514350" fontAlgn="base">
              <a:buFont typeface="+mj-lt"/>
              <a:buAutoNum type="arabicPeriod"/>
            </a:pPr>
            <a:r>
              <a:rPr lang="el-GR" dirty="0" smtClean="0"/>
              <a:t> μιτοχόνδρια</a:t>
            </a:r>
          </a:p>
          <a:p>
            <a:pPr marL="578358" indent="-514350" fontAlgn="base">
              <a:buFont typeface="+mj-lt"/>
              <a:buAutoNum type="arabicPeriod"/>
            </a:pPr>
            <a:r>
              <a:rPr lang="el-GR" dirty="0" smtClean="0"/>
              <a:t> πλασματική μεμβράνη</a:t>
            </a:r>
          </a:p>
          <a:p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Ερώτηση 1η</a:t>
            </a:r>
            <a:endParaRPr lang="el-G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Στο ζωικό κύτταρο απουσιάζει το </a:t>
            </a:r>
            <a:r>
              <a:rPr lang="el-GR" b="1" i="1" dirty="0" smtClean="0"/>
              <a:t>κυτταρικό τοίχωμα</a:t>
            </a:r>
            <a:r>
              <a:rPr lang="el-GR" dirty="0" smtClean="0"/>
              <a:t>, οι </a:t>
            </a:r>
            <a:r>
              <a:rPr lang="el-GR" dirty="0" err="1" smtClean="0"/>
              <a:t>χλωροπλάστες</a:t>
            </a:r>
            <a:r>
              <a:rPr lang="el-GR" dirty="0" smtClean="0"/>
              <a:t> και τα χυμοτόπια. </a:t>
            </a:r>
          </a:p>
          <a:p>
            <a:r>
              <a:rPr lang="el-GR" dirty="0" smtClean="0"/>
              <a:t>Αυτές είναι οι βασικές διαφορές μεταξύ ζωικού και φυτικού κυττάρου. </a:t>
            </a:r>
          </a:p>
          <a:p>
            <a:r>
              <a:rPr lang="el-GR" dirty="0" smtClean="0"/>
              <a:t>Το κυτταρικό τοίχωμα έχει κυρίως στηρικτικό ρόλο για τα φυτά.</a:t>
            </a:r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Απάντηση</a:t>
            </a:r>
            <a:endParaRPr lang="el-G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1643050"/>
            <a:ext cx="8329642" cy="4811758"/>
          </a:xfrm>
        </p:spPr>
        <p:txBody>
          <a:bodyPr>
            <a:normAutofit/>
          </a:bodyPr>
          <a:lstStyle/>
          <a:p>
            <a:pPr fontAlgn="base"/>
            <a:r>
              <a:rPr lang="el-GR" u="sng" dirty="0" smtClean="0"/>
              <a:t>Ποιο κυτταρικό οργανίδιο εξασφαλίζει ενέργεια στα κύτταρα;</a:t>
            </a:r>
            <a:r>
              <a:rPr lang="el-GR" dirty="0" smtClean="0"/>
              <a:t> </a:t>
            </a:r>
          </a:p>
          <a:p>
            <a:pPr fontAlgn="base"/>
            <a:endParaRPr lang="el-GR" dirty="0" smtClean="0"/>
          </a:p>
          <a:p>
            <a:pPr fontAlgn="base">
              <a:buFont typeface="Wingdings"/>
              <a:buChar char="à"/>
            </a:pPr>
            <a:r>
              <a:rPr lang="el-GR" dirty="0" smtClean="0"/>
              <a:t>Για προσπάθησε να θυμηθείς! Είναι τα εργοστάσια παραγωγής ενέργειας!</a:t>
            </a:r>
          </a:p>
          <a:p>
            <a:pPr fontAlgn="base">
              <a:buNone/>
            </a:pPr>
            <a:endParaRPr lang="el-GR" dirty="0" smtClean="0"/>
          </a:p>
          <a:p>
            <a:pPr marL="578358" indent="-514350" fontAlgn="base">
              <a:buFont typeface="+mj-lt"/>
              <a:buAutoNum type="arabicPeriod"/>
            </a:pPr>
            <a:r>
              <a:rPr lang="el-GR" dirty="0" smtClean="0"/>
              <a:t> </a:t>
            </a:r>
            <a:r>
              <a:rPr lang="el-GR" dirty="0" err="1" smtClean="0"/>
              <a:t>χλωροπλάστης</a:t>
            </a:r>
            <a:endParaRPr lang="el-GR" dirty="0" smtClean="0"/>
          </a:p>
          <a:p>
            <a:pPr marL="578358" indent="-514350" fontAlgn="base">
              <a:buFont typeface="+mj-lt"/>
              <a:buAutoNum type="arabicPeriod"/>
            </a:pPr>
            <a:r>
              <a:rPr lang="el-GR" dirty="0" smtClean="0"/>
              <a:t> πυρήνας</a:t>
            </a:r>
          </a:p>
          <a:p>
            <a:pPr marL="578358" indent="-514350" fontAlgn="base">
              <a:buFont typeface="+mj-lt"/>
              <a:buAutoNum type="arabicPeriod"/>
            </a:pPr>
            <a:r>
              <a:rPr lang="el-GR" dirty="0" smtClean="0"/>
              <a:t> σύμπλεγμα </a:t>
            </a:r>
            <a:r>
              <a:rPr lang="el-GR" dirty="0" err="1" smtClean="0"/>
              <a:t>Golgi</a:t>
            </a:r>
            <a:endParaRPr lang="el-GR" dirty="0" smtClean="0"/>
          </a:p>
          <a:p>
            <a:pPr marL="578358" indent="-514350" fontAlgn="base">
              <a:buFont typeface="+mj-lt"/>
              <a:buAutoNum type="arabicPeriod"/>
            </a:pPr>
            <a:r>
              <a:rPr lang="el-GR" dirty="0" smtClean="0"/>
              <a:t> μιτοχόνδριο</a:t>
            </a:r>
          </a:p>
          <a:p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Ερώτηση 2</a:t>
            </a:r>
            <a:r>
              <a:rPr lang="el-GR" baseline="30000" dirty="0" smtClean="0"/>
              <a:t>η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ph idx="1"/>
          </p:nvPr>
        </p:nvGraphicFramePr>
        <p:xfrm>
          <a:off x="817563" y="2143125"/>
          <a:ext cx="7151687" cy="4714875"/>
        </p:xfrm>
        <a:graphic>
          <a:graphicData uri="http://schemas.openxmlformats.org/presentationml/2006/ole">
            <p:oleObj spid="_x0000_s2050" name="Φωτογραφία του Photo Editor" r:id="rId3" imgW="3885714" imgH="2561905" progId="">
              <p:embed/>
            </p:oleObj>
          </a:graphicData>
        </a:graphic>
      </p:graphicFrame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Robert Hooke</a:t>
            </a:r>
            <a:endParaRPr lang="el-G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882808"/>
            <a:ext cx="8686800" cy="4572000"/>
          </a:xfrm>
        </p:spPr>
        <p:txBody>
          <a:bodyPr/>
          <a:lstStyle/>
          <a:p>
            <a:r>
              <a:rPr lang="el-GR" dirty="0" smtClean="0"/>
              <a:t> Τα μιτοχόνδρια έχουν σχήμα επίμηκες, σφαιρικό ή ωοειδές. </a:t>
            </a:r>
          </a:p>
          <a:p>
            <a:r>
              <a:rPr lang="el-GR" dirty="0" smtClean="0"/>
              <a:t>Ο ρόλος τους είναι να εξασφαλίζουν ενέργεια που είναι απαραίτητη για τις λειτουργίες του κυττάρου.</a:t>
            </a:r>
          </a:p>
          <a:p>
            <a:r>
              <a:rPr lang="el-GR" dirty="0" smtClean="0"/>
              <a:t> Η ενέργεια απελευθερώνεται από τη διάσπαση χημικών ενώσεων που συμβαίνει κατά την κυτταρική αναπνοή.</a:t>
            </a:r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Απάντηση</a:t>
            </a:r>
            <a:endParaRPr lang="el-G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l-GR" u="sng" dirty="0" smtClean="0"/>
              <a:t>H φωτοσύνθεση στα φυτά λαμβάνει χώρα</a:t>
            </a:r>
          </a:p>
          <a:p>
            <a:pPr fontAlgn="base">
              <a:buNone/>
            </a:pPr>
            <a:endParaRPr lang="el-GR" u="sng" dirty="0" smtClean="0"/>
          </a:p>
          <a:p>
            <a:pPr marL="578358" indent="-514350" fontAlgn="base">
              <a:buFont typeface="+mj-lt"/>
              <a:buAutoNum type="arabicPeriod"/>
            </a:pPr>
            <a:r>
              <a:rPr lang="el-GR" dirty="0" smtClean="0"/>
              <a:t> στους </a:t>
            </a:r>
            <a:r>
              <a:rPr lang="el-GR" dirty="0" err="1" smtClean="0"/>
              <a:t>χλωροπλάστες</a:t>
            </a:r>
            <a:endParaRPr lang="el-GR" dirty="0" smtClean="0"/>
          </a:p>
          <a:p>
            <a:pPr marL="578358" indent="-514350" fontAlgn="base">
              <a:buFont typeface="+mj-lt"/>
              <a:buAutoNum type="arabicPeriod"/>
            </a:pPr>
            <a:r>
              <a:rPr lang="el-GR" dirty="0" smtClean="0"/>
              <a:t> στα </a:t>
            </a:r>
            <a:r>
              <a:rPr lang="el-GR" dirty="0" err="1" smtClean="0"/>
              <a:t>ριβοσώματα</a:t>
            </a:r>
            <a:endParaRPr lang="el-GR" dirty="0" smtClean="0"/>
          </a:p>
          <a:p>
            <a:pPr marL="578358" indent="-514350" fontAlgn="base">
              <a:buFont typeface="+mj-lt"/>
              <a:buAutoNum type="arabicPeriod"/>
            </a:pPr>
            <a:r>
              <a:rPr lang="el-GR" dirty="0" smtClean="0"/>
              <a:t> στα χυμοτόπια</a:t>
            </a:r>
          </a:p>
          <a:p>
            <a:pPr marL="578358" indent="-514350" fontAlgn="base">
              <a:buFont typeface="+mj-lt"/>
              <a:buAutoNum type="arabicPeriod"/>
            </a:pPr>
            <a:r>
              <a:rPr lang="el-GR" dirty="0" smtClean="0"/>
              <a:t> στα </a:t>
            </a:r>
            <a:r>
              <a:rPr lang="el-GR" dirty="0" err="1" smtClean="0"/>
              <a:t>λυσοσώματα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Ερώτηση 3</a:t>
            </a:r>
            <a:r>
              <a:rPr lang="el-GR" baseline="30000" dirty="0" smtClean="0"/>
              <a:t>η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φωτοσύνθεση πραγματοποιείται στους </a:t>
            </a:r>
            <a:r>
              <a:rPr lang="el-GR" b="1" i="1" dirty="0" err="1" smtClean="0"/>
              <a:t>χλωροπλάστες</a:t>
            </a:r>
            <a:r>
              <a:rPr lang="el-GR" dirty="0" smtClean="0"/>
              <a:t>, κυτταρικά οργανίδια με φακοειδές σχήμα.</a:t>
            </a:r>
          </a:p>
          <a:p>
            <a:r>
              <a:rPr lang="el-GR" dirty="0" smtClean="0"/>
              <a:t> Κατά τη φωτοσύνθεση, όπως γνωρίζουμε, απλά ανόργανα μόρια (πχ διοξείδιο του άνθρακα, νερό) μετατρέπονται με τη βοήθεια της ηλιακής ενέργειας σε οργανικά (πχ γλυκόζη).</a:t>
            </a:r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Απάντηση</a:t>
            </a:r>
            <a:endParaRPr lang="el-G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l-GR" u="sng" dirty="0" smtClean="0"/>
              <a:t>Στο σύμπλεγμα </a:t>
            </a:r>
            <a:r>
              <a:rPr lang="el-GR" u="sng" dirty="0" err="1" smtClean="0"/>
              <a:t>Golgi</a:t>
            </a:r>
            <a:endParaRPr lang="el-GR" u="sng" dirty="0" smtClean="0"/>
          </a:p>
          <a:p>
            <a:pPr fontAlgn="base">
              <a:buNone/>
            </a:pPr>
            <a:endParaRPr lang="el-GR" u="sng" dirty="0" smtClean="0"/>
          </a:p>
          <a:p>
            <a:pPr marL="578358" indent="-514350" fontAlgn="base">
              <a:buFont typeface="+mj-lt"/>
              <a:buAutoNum type="arabicPeriod"/>
            </a:pPr>
            <a:r>
              <a:rPr lang="el-GR" dirty="0" smtClean="0"/>
              <a:t> υπάρχει το γενετικό υλικό</a:t>
            </a:r>
          </a:p>
          <a:p>
            <a:pPr marL="578358" indent="-514350" fontAlgn="base">
              <a:buFont typeface="+mj-lt"/>
              <a:buAutoNum type="arabicPeriod"/>
            </a:pPr>
            <a:r>
              <a:rPr lang="el-GR" dirty="0" smtClean="0"/>
              <a:t> γίνεται η σύνθεση των πρωτεϊνών</a:t>
            </a:r>
          </a:p>
          <a:p>
            <a:pPr marL="578358" indent="-514350" fontAlgn="base">
              <a:buFont typeface="+mj-lt"/>
              <a:buAutoNum type="arabicPeriod"/>
            </a:pPr>
            <a:r>
              <a:rPr lang="el-GR" dirty="0" smtClean="0"/>
              <a:t> τροποποιούνται και παίρνουν την τελική τους μορφή οι πρωτεΐνες</a:t>
            </a:r>
          </a:p>
          <a:p>
            <a:pPr marL="578358" indent="-514350" fontAlgn="base">
              <a:buFont typeface="+mj-lt"/>
              <a:buAutoNum type="arabicPeriod"/>
            </a:pPr>
            <a:r>
              <a:rPr lang="el-GR" dirty="0" smtClean="0"/>
              <a:t> γίνεται η σύνθεση των λιπιδίων</a:t>
            </a:r>
          </a:p>
          <a:p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Ερώτηση 4</a:t>
            </a:r>
            <a:r>
              <a:rPr lang="el-GR" baseline="30000" dirty="0" smtClean="0"/>
              <a:t>η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 σύμπλεγμα </a:t>
            </a:r>
            <a:r>
              <a:rPr lang="el-GR" dirty="0" err="1" smtClean="0"/>
              <a:t>Golgi</a:t>
            </a:r>
            <a:r>
              <a:rPr lang="el-GR" dirty="0" smtClean="0"/>
              <a:t> αποτελείται από ένα σύνολο παράλληλων πεπλατυσμένων σάκων όπου εκεί </a:t>
            </a:r>
            <a:r>
              <a:rPr lang="el-GR" b="1" i="1" dirty="0" smtClean="0"/>
              <a:t>τροποποιούνται και παίρνουν την τελική τους μορφή οι πρωτεΐνες</a:t>
            </a:r>
            <a:r>
              <a:rPr lang="el-GR" dirty="0" smtClean="0"/>
              <a:t>, μετά τη σύνθεσή τους.</a:t>
            </a:r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Απάντηση</a:t>
            </a:r>
            <a:endParaRPr lang="el-G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l-GR" u="sng" dirty="0" smtClean="0"/>
              <a:t>Η πλασματική μεμβράνη</a:t>
            </a:r>
          </a:p>
          <a:p>
            <a:pPr fontAlgn="base">
              <a:buNone/>
            </a:pPr>
            <a:endParaRPr lang="el-GR" dirty="0" smtClean="0"/>
          </a:p>
          <a:p>
            <a:pPr marL="578358" indent="-514350" fontAlgn="base">
              <a:buFont typeface="+mj-lt"/>
              <a:buAutoNum type="arabicPeriod"/>
            </a:pPr>
            <a:r>
              <a:rPr lang="el-GR" dirty="0" smtClean="0"/>
              <a:t> συμμετέχει στη σύνθεση των πρωτεϊνών</a:t>
            </a:r>
          </a:p>
          <a:p>
            <a:pPr marL="578358" indent="-514350" fontAlgn="base">
              <a:buFont typeface="+mj-lt"/>
              <a:buAutoNum type="arabicPeriod"/>
            </a:pPr>
            <a:r>
              <a:rPr lang="el-GR" dirty="0" smtClean="0"/>
              <a:t> περιβάλλει τον πυρήνα</a:t>
            </a:r>
          </a:p>
          <a:p>
            <a:pPr marL="578358" indent="-514350" fontAlgn="base">
              <a:buFont typeface="+mj-lt"/>
              <a:buAutoNum type="arabicPeriod"/>
            </a:pPr>
            <a:r>
              <a:rPr lang="el-GR" dirty="0" smtClean="0"/>
              <a:t> διαχωρίζει και εξατομικεύει το κύτταρο από το περιβάλλον του</a:t>
            </a:r>
          </a:p>
          <a:p>
            <a:pPr marL="578358" indent="-514350" fontAlgn="base">
              <a:buFont typeface="+mj-lt"/>
              <a:buAutoNum type="arabicPeriod"/>
            </a:pPr>
            <a:r>
              <a:rPr lang="el-GR" dirty="0" smtClean="0"/>
              <a:t> εντοπίζεται μόνο στα φυτικά κύτταρα</a:t>
            </a:r>
          </a:p>
          <a:p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Ερώτηση 5</a:t>
            </a:r>
            <a:r>
              <a:rPr lang="el-GR" baseline="30000" dirty="0" smtClean="0"/>
              <a:t>η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πλασματική μεμβράνη περιβάλλει κάθε </a:t>
            </a:r>
            <a:r>
              <a:rPr lang="el-GR" dirty="0" err="1" smtClean="0"/>
              <a:t>ευκαρυωτικό</a:t>
            </a:r>
            <a:r>
              <a:rPr lang="el-GR" dirty="0" smtClean="0"/>
              <a:t> κύτταρο και ο ρόλος της είναι να </a:t>
            </a:r>
            <a:r>
              <a:rPr lang="el-GR" b="1" i="1" dirty="0" smtClean="0"/>
              <a:t>διαχωρίζει και να εξατομικεύει το κύτταρο από το περιβάλλον του</a:t>
            </a:r>
            <a:r>
              <a:rPr lang="el-GR" dirty="0" smtClean="0"/>
              <a:t>. </a:t>
            </a:r>
          </a:p>
          <a:p>
            <a:r>
              <a:rPr lang="el-GR" dirty="0" smtClean="0"/>
              <a:t>Επιπλέον, ελέγχει ποιες ουσίες εισέρχονται και εξέρχονται από το κύτταρο εξυπηρετώντας την επικοινωνία του με το περιβάλλον.</a:t>
            </a:r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Απάντηση</a:t>
            </a:r>
            <a:endParaRPr lang="el-G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l-GR" u="sng" dirty="0" smtClean="0"/>
              <a:t>Το κέντρο ελέγχου του κυττάρου είναι</a:t>
            </a:r>
            <a:r>
              <a:rPr lang="el-GR" dirty="0" smtClean="0"/>
              <a:t>:</a:t>
            </a:r>
          </a:p>
          <a:p>
            <a:pPr fontAlgn="base">
              <a:buNone/>
            </a:pPr>
            <a:endParaRPr lang="el-GR" dirty="0" smtClean="0"/>
          </a:p>
          <a:p>
            <a:pPr marL="578358" indent="-514350" fontAlgn="base">
              <a:buFont typeface="+mj-lt"/>
              <a:buAutoNum type="arabicPeriod"/>
            </a:pPr>
            <a:r>
              <a:rPr lang="el-GR" dirty="0" smtClean="0"/>
              <a:t> ο πυρήνας</a:t>
            </a:r>
          </a:p>
          <a:p>
            <a:pPr marL="578358" indent="-514350" fontAlgn="base">
              <a:buFont typeface="+mj-lt"/>
              <a:buAutoNum type="arabicPeriod"/>
            </a:pPr>
            <a:r>
              <a:rPr lang="el-GR" dirty="0" smtClean="0"/>
              <a:t> το μιτοχόνδριο</a:t>
            </a:r>
          </a:p>
          <a:p>
            <a:pPr marL="578358" indent="-514350" fontAlgn="base">
              <a:buFont typeface="+mj-lt"/>
              <a:buAutoNum type="arabicPeriod"/>
            </a:pPr>
            <a:r>
              <a:rPr lang="el-GR" dirty="0" smtClean="0"/>
              <a:t> τα </a:t>
            </a:r>
            <a:r>
              <a:rPr lang="el-GR" dirty="0" err="1" smtClean="0"/>
              <a:t>ριβοσώματα</a:t>
            </a:r>
            <a:endParaRPr lang="el-GR" dirty="0" smtClean="0"/>
          </a:p>
          <a:p>
            <a:pPr marL="578358" indent="-514350" fontAlgn="base">
              <a:buFont typeface="+mj-lt"/>
              <a:buAutoNum type="arabicPeriod"/>
            </a:pPr>
            <a:r>
              <a:rPr lang="el-GR" dirty="0" smtClean="0"/>
              <a:t> το σύμπλεγμα </a:t>
            </a:r>
            <a:r>
              <a:rPr lang="el-GR" dirty="0" err="1" smtClean="0"/>
              <a:t>Golgi</a:t>
            </a:r>
            <a:endParaRPr lang="el-GR" dirty="0" smtClean="0"/>
          </a:p>
          <a:p>
            <a:pPr fontAlgn="base">
              <a:buNone/>
            </a:pPr>
            <a:endParaRPr lang="el-GR" dirty="0" smtClean="0"/>
          </a:p>
          <a:p>
            <a:r>
              <a:rPr lang="el-GR" dirty="0" smtClean="0"/>
              <a:t>!!!!!!!!!!! Εκεί βρίσκεται το DNA!</a:t>
            </a:r>
          </a:p>
          <a:p>
            <a:pPr>
              <a:buNone/>
            </a:pPr>
            <a:endParaRPr lang="el-GR" dirty="0" smtClean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Ερώτηση 6</a:t>
            </a:r>
            <a:r>
              <a:rPr lang="el-GR" baseline="30000" dirty="0" smtClean="0"/>
              <a:t>η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 </a:t>
            </a:r>
            <a:r>
              <a:rPr lang="el-GR" b="1" i="1" dirty="0" smtClean="0"/>
              <a:t>πυρήνας</a:t>
            </a:r>
            <a:r>
              <a:rPr lang="el-GR" dirty="0" smtClean="0"/>
              <a:t> αποτελεί το κέντρο ελέγχου του κυττάρου, καθώς εκεί βρίσκεται το γενετικό υλικό όπου είναι καταγεγραμμένες οι πληροφορίες για όλα τα χαρακτηριστικά του κυττάρου (δομικά και λειτουργικά).</a:t>
            </a:r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Απάντηση</a:t>
            </a:r>
            <a:endParaRPr lang="el-G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l-GR" u="sng" dirty="0" smtClean="0"/>
              <a:t>Βρίσκεται μόνο στα φυτικά κύτταρα και αποτελεί αποθήκη θρεπτικών ουσιών</a:t>
            </a:r>
            <a:r>
              <a:rPr lang="el-GR" dirty="0" smtClean="0"/>
              <a:t>.</a:t>
            </a:r>
          </a:p>
          <a:p>
            <a:pPr fontAlgn="base">
              <a:buNone/>
            </a:pPr>
            <a:endParaRPr lang="el-GR" dirty="0" smtClean="0"/>
          </a:p>
          <a:p>
            <a:pPr marL="578358" indent="-514350" fontAlgn="base">
              <a:buFont typeface="+mj-lt"/>
              <a:buAutoNum type="arabicPeriod"/>
            </a:pPr>
            <a:r>
              <a:rPr lang="el-GR" dirty="0" smtClean="0"/>
              <a:t> </a:t>
            </a:r>
            <a:r>
              <a:rPr lang="el-GR" dirty="0" err="1" smtClean="0"/>
              <a:t>χλωροπλάστης</a:t>
            </a:r>
            <a:endParaRPr lang="el-GR" dirty="0" smtClean="0"/>
          </a:p>
          <a:p>
            <a:pPr marL="578358" indent="-514350" fontAlgn="base">
              <a:buFont typeface="+mj-lt"/>
              <a:buAutoNum type="arabicPeriod"/>
            </a:pPr>
            <a:r>
              <a:rPr lang="el-GR" dirty="0" smtClean="0"/>
              <a:t> χυμοτόπιο</a:t>
            </a:r>
          </a:p>
          <a:p>
            <a:pPr marL="578358" indent="-514350" fontAlgn="base">
              <a:buFont typeface="+mj-lt"/>
              <a:buAutoNum type="arabicPeriod"/>
            </a:pPr>
            <a:r>
              <a:rPr lang="el-GR" dirty="0" smtClean="0"/>
              <a:t> μιτοχόνδριο</a:t>
            </a:r>
          </a:p>
          <a:p>
            <a:pPr marL="578358" indent="-514350" fontAlgn="base">
              <a:buFont typeface="+mj-lt"/>
              <a:buAutoNum type="arabicPeriod"/>
            </a:pPr>
            <a:r>
              <a:rPr lang="el-GR" dirty="0" smtClean="0"/>
              <a:t> </a:t>
            </a:r>
            <a:r>
              <a:rPr lang="el-GR" dirty="0" err="1" smtClean="0"/>
              <a:t>λυσόσωμα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Ερώτηση 7</a:t>
            </a:r>
            <a:r>
              <a:rPr lang="el-GR" baseline="30000" dirty="0" smtClean="0"/>
              <a:t>η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1665, </a:t>
            </a:r>
            <a:r>
              <a:rPr lang="en-US" dirty="0" smtClean="0"/>
              <a:t>Robert Hook</a:t>
            </a:r>
            <a:r>
              <a:rPr lang="el-GR" dirty="0" smtClean="0"/>
              <a:t> </a:t>
            </a:r>
            <a:r>
              <a:rPr lang="el-GR" dirty="0" smtClean="0">
                <a:sym typeface="Wingdings" pitchFamily="2" charset="2"/>
              </a:rPr>
              <a:t> παρατηρεί στο μικροσκόπιο και ονομάζει τα ΚΥΤΤΑΡΑ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Τα χυμοτόπια είναι </a:t>
            </a:r>
            <a:r>
              <a:rPr lang="el-GR" dirty="0" err="1" smtClean="0"/>
              <a:t>κενοτόπια</a:t>
            </a:r>
            <a:r>
              <a:rPr lang="el-GR" dirty="0" smtClean="0"/>
              <a:t>, δηλαδή </a:t>
            </a:r>
            <a:r>
              <a:rPr lang="el-GR" dirty="0" err="1" smtClean="0"/>
              <a:t>κυστίδια</a:t>
            </a:r>
            <a:r>
              <a:rPr lang="el-GR" dirty="0" smtClean="0"/>
              <a:t> που περιέχουν ένα υδατώδες υγρό.</a:t>
            </a:r>
          </a:p>
          <a:p>
            <a:endParaRPr lang="el-GR" dirty="0" smtClean="0"/>
          </a:p>
          <a:p>
            <a:r>
              <a:rPr lang="el-GR" dirty="0" smtClean="0"/>
              <a:t> Βρίσκονται μόνο στα φυτικά κύτταρα, ενώ τα αντίστοιχα </a:t>
            </a:r>
            <a:r>
              <a:rPr lang="el-GR" dirty="0" err="1" smtClean="0"/>
              <a:t>κενοτόπια</a:t>
            </a:r>
            <a:r>
              <a:rPr lang="el-GR" dirty="0" smtClean="0"/>
              <a:t> στα ζωικά κύτταρα ονομάζονται πεπτικά. </a:t>
            </a:r>
          </a:p>
          <a:p>
            <a:endParaRPr lang="el-GR" dirty="0" smtClean="0"/>
          </a:p>
          <a:p>
            <a:r>
              <a:rPr lang="el-GR" dirty="0" smtClean="0"/>
              <a:t>Τα χυμοτόπια αποτελούν αποθήκες θρεπτικών ουσιών για το φυτικό κύτταρο και καταλαμβάνουν το μεγαλύτερο μέρος του.</a:t>
            </a:r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Απάντηση</a:t>
            </a:r>
            <a:endParaRPr lang="el-G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l-GR" u="sng" dirty="0" smtClean="0"/>
              <a:t>Οργανίδια που περιέχουν δραστικά ένζυμα είναι τα</a:t>
            </a:r>
          </a:p>
          <a:p>
            <a:pPr fontAlgn="base">
              <a:buNone/>
            </a:pPr>
            <a:endParaRPr lang="el-GR" dirty="0" smtClean="0"/>
          </a:p>
          <a:p>
            <a:pPr marL="578358" indent="-514350" fontAlgn="base">
              <a:buFont typeface="+mj-lt"/>
              <a:buAutoNum type="arabicPeriod"/>
            </a:pPr>
            <a:r>
              <a:rPr lang="el-GR" dirty="0" smtClean="0"/>
              <a:t> μιτοχόνδρια</a:t>
            </a:r>
          </a:p>
          <a:p>
            <a:pPr marL="578358" indent="-514350" fontAlgn="base">
              <a:buFont typeface="+mj-lt"/>
              <a:buAutoNum type="arabicPeriod"/>
            </a:pPr>
            <a:r>
              <a:rPr lang="el-GR" dirty="0" smtClean="0"/>
              <a:t> </a:t>
            </a:r>
            <a:r>
              <a:rPr lang="el-GR" dirty="0" err="1" smtClean="0"/>
              <a:t>κενοτόπια</a:t>
            </a:r>
            <a:endParaRPr lang="el-GR" dirty="0" smtClean="0"/>
          </a:p>
          <a:p>
            <a:pPr marL="578358" indent="-514350" fontAlgn="base">
              <a:buFont typeface="+mj-lt"/>
              <a:buAutoNum type="arabicPeriod"/>
            </a:pPr>
            <a:r>
              <a:rPr lang="el-GR" dirty="0" smtClean="0"/>
              <a:t> </a:t>
            </a:r>
            <a:r>
              <a:rPr lang="el-GR" dirty="0" err="1" smtClean="0"/>
              <a:t>ριβοσώματα</a:t>
            </a:r>
            <a:endParaRPr lang="el-GR" dirty="0" smtClean="0"/>
          </a:p>
          <a:p>
            <a:pPr marL="578358" indent="-514350" fontAlgn="base">
              <a:buFont typeface="+mj-lt"/>
              <a:buAutoNum type="arabicPeriod"/>
            </a:pPr>
            <a:r>
              <a:rPr lang="el-GR" dirty="0" smtClean="0"/>
              <a:t> </a:t>
            </a:r>
            <a:r>
              <a:rPr lang="el-GR" dirty="0" err="1" smtClean="0"/>
              <a:t>λυσοσώματα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Ερώτηση 8</a:t>
            </a:r>
            <a:r>
              <a:rPr lang="el-GR" baseline="30000" dirty="0" smtClean="0"/>
              <a:t>η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Τα </a:t>
            </a:r>
            <a:r>
              <a:rPr lang="el-GR" dirty="0" err="1" smtClean="0"/>
              <a:t>λυσοσώματα</a:t>
            </a:r>
            <a:r>
              <a:rPr lang="el-GR" dirty="0" smtClean="0"/>
              <a:t> είναι οργανίδια με σφαιρικό σχήμα που περιέχουν δραστικά ένζυμα. </a:t>
            </a:r>
          </a:p>
          <a:p>
            <a:r>
              <a:rPr lang="el-GR" dirty="0" smtClean="0"/>
              <a:t>Ρόλος τους είναι η διάσπαση ουσιών αλλά και μικροοργανισμών, όπως τα διάφορα μικρόβια που μολύνουν τον οργανισμό μας.</a:t>
            </a:r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Απάντηση</a:t>
            </a:r>
            <a:endParaRPr lang="el-G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882808"/>
            <a:ext cx="8858280" cy="4572000"/>
          </a:xfrm>
        </p:spPr>
        <p:txBody>
          <a:bodyPr>
            <a:normAutofit/>
          </a:bodyPr>
          <a:lstStyle/>
          <a:p>
            <a:pPr fontAlgn="base"/>
            <a:r>
              <a:rPr lang="el-GR" u="sng" dirty="0" smtClean="0"/>
              <a:t>Τα </a:t>
            </a:r>
            <a:r>
              <a:rPr lang="el-GR" u="sng" dirty="0" err="1" smtClean="0"/>
              <a:t>ριβοσώματα</a:t>
            </a:r>
            <a:r>
              <a:rPr lang="el-GR" u="sng" dirty="0" smtClean="0"/>
              <a:t> εντοπίζονται</a:t>
            </a:r>
          </a:p>
          <a:p>
            <a:pPr fontAlgn="base">
              <a:buNone/>
            </a:pPr>
            <a:endParaRPr lang="el-GR" u="sng" dirty="0" smtClean="0"/>
          </a:p>
          <a:p>
            <a:pPr marL="578358" indent="-514350" fontAlgn="base">
              <a:buFont typeface="+mj-lt"/>
              <a:buAutoNum type="arabicPeriod"/>
            </a:pPr>
            <a:r>
              <a:rPr lang="el-GR" dirty="0" smtClean="0"/>
              <a:t> αποκλειστικά ελεύθερα στο κυτταρόπλασμα</a:t>
            </a:r>
          </a:p>
          <a:p>
            <a:pPr marL="578358" indent="-514350" fontAlgn="base">
              <a:buFont typeface="+mj-lt"/>
              <a:buAutoNum type="arabicPeriod"/>
            </a:pPr>
            <a:r>
              <a:rPr lang="el-GR" dirty="0" smtClean="0"/>
              <a:t> στο λείο </a:t>
            </a:r>
            <a:r>
              <a:rPr lang="el-GR" dirty="0" err="1" smtClean="0"/>
              <a:t>ενδοπλασματικό</a:t>
            </a:r>
            <a:r>
              <a:rPr lang="el-GR" dirty="0" smtClean="0"/>
              <a:t> δίκτυο</a:t>
            </a:r>
          </a:p>
          <a:p>
            <a:pPr marL="578358" indent="-514350" fontAlgn="base">
              <a:buFont typeface="+mj-lt"/>
              <a:buAutoNum type="arabicPeriod"/>
            </a:pPr>
            <a:r>
              <a:rPr lang="el-GR" dirty="0" smtClean="0"/>
              <a:t> στο αδρό </a:t>
            </a:r>
            <a:r>
              <a:rPr lang="el-GR" dirty="0" err="1" smtClean="0"/>
              <a:t>ενδοπλασματικό</a:t>
            </a:r>
            <a:r>
              <a:rPr lang="el-GR" dirty="0" smtClean="0"/>
              <a:t> δίκτυο και ελεύθερα στο κυτταρόπλασμα</a:t>
            </a:r>
          </a:p>
          <a:p>
            <a:pPr marL="578358" indent="-514350" fontAlgn="base">
              <a:buFont typeface="+mj-lt"/>
              <a:buAutoNum type="arabicPeriod"/>
            </a:pPr>
            <a:r>
              <a:rPr lang="el-GR" dirty="0" smtClean="0"/>
              <a:t> αποκλειστικά στο αδρό </a:t>
            </a:r>
            <a:r>
              <a:rPr lang="el-GR" dirty="0" err="1" smtClean="0"/>
              <a:t>ενδοπλασματικό</a:t>
            </a:r>
            <a:r>
              <a:rPr lang="el-GR" dirty="0" smtClean="0"/>
              <a:t> δίκτυο</a:t>
            </a:r>
          </a:p>
          <a:p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Ερώτηση 9</a:t>
            </a:r>
            <a:r>
              <a:rPr lang="el-GR" baseline="30000" dirty="0" smtClean="0"/>
              <a:t>η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Ριβοσώματα</a:t>
            </a:r>
            <a:r>
              <a:rPr lang="el-GR" dirty="0" smtClean="0"/>
              <a:t> εντοπίζονται τόσο </a:t>
            </a:r>
            <a:r>
              <a:rPr lang="el-GR" b="1" i="1" dirty="0" smtClean="0"/>
              <a:t>στο αδρό </a:t>
            </a:r>
            <a:r>
              <a:rPr lang="el-GR" b="1" i="1" dirty="0" err="1" smtClean="0"/>
              <a:t>ενδοπλασματικό</a:t>
            </a:r>
            <a:r>
              <a:rPr lang="el-GR" b="1" i="1" dirty="0" smtClean="0"/>
              <a:t> δίκτυο όσο και ελεύθερα στο κυτταρόπλασμα. </a:t>
            </a:r>
          </a:p>
          <a:p>
            <a:r>
              <a:rPr lang="el-GR" dirty="0" smtClean="0"/>
              <a:t>Πρόκειται για μικρούς σχηματισμούς που αποτελούνται από πρωτεΐνες και RNA και συμμετέχουν στη σύνθεση των </a:t>
            </a:r>
            <a:r>
              <a:rPr lang="el-GR" dirty="0" err="1" smtClean="0"/>
              <a:t>λιπίδιων</a:t>
            </a:r>
            <a:r>
              <a:rPr lang="el-GR" dirty="0" smtClean="0"/>
              <a:t> και στην αποθήκευση διάφορων πρωτεϊνών.</a:t>
            </a:r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Απάντηση</a:t>
            </a:r>
            <a:endParaRPr lang="el-G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l-GR" dirty="0" smtClean="0"/>
              <a:t>Το κυτταρικό τοίχωμα αποτελείται από:</a:t>
            </a:r>
          </a:p>
          <a:p>
            <a:pPr fontAlgn="base">
              <a:buNone/>
            </a:pPr>
            <a:endParaRPr lang="el-GR" dirty="0" smtClean="0"/>
          </a:p>
          <a:p>
            <a:pPr marL="578358" indent="-514350" fontAlgn="base">
              <a:buFont typeface="+mj-lt"/>
              <a:buAutoNum type="arabicPeriod"/>
            </a:pPr>
            <a:r>
              <a:rPr lang="el-GR" dirty="0" smtClean="0"/>
              <a:t> πολυσακχαρίτες με κυριότερο το άμυλο</a:t>
            </a:r>
          </a:p>
          <a:p>
            <a:pPr marL="578358" indent="-514350" fontAlgn="base">
              <a:buFont typeface="+mj-lt"/>
              <a:buAutoNum type="arabicPeriod"/>
            </a:pPr>
            <a:r>
              <a:rPr lang="el-GR" dirty="0" smtClean="0"/>
              <a:t> πολυσακχαρίτες με κυριότερο τη γλυκόζη</a:t>
            </a:r>
          </a:p>
          <a:p>
            <a:pPr marL="578358" indent="-514350" fontAlgn="base">
              <a:buFont typeface="+mj-lt"/>
              <a:buAutoNum type="arabicPeriod"/>
            </a:pPr>
            <a:r>
              <a:rPr lang="el-GR" dirty="0" smtClean="0"/>
              <a:t> μονοσακχαρίτες με κυριότερο τη γλυκόζη</a:t>
            </a:r>
          </a:p>
          <a:p>
            <a:pPr marL="578358" indent="-514350" fontAlgn="base">
              <a:buFont typeface="+mj-lt"/>
              <a:buAutoNum type="arabicPeriod"/>
            </a:pPr>
            <a:r>
              <a:rPr lang="el-GR" dirty="0" smtClean="0"/>
              <a:t> πολυσακχαρίτες με κυριότερο την κυτταρίνη</a:t>
            </a:r>
          </a:p>
          <a:p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Ερώτηση 10</a:t>
            </a:r>
            <a:r>
              <a:rPr lang="el-GR" baseline="30000" dirty="0" smtClean="0"/>
              <a:t>η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 κυτταρικό τοίχωμα είναι συμπαγές, ανθεκτικό και αποτελείται από </a:t>
            </a:r>
            <a:r>
              <a:rPr lang="el-GR" b="1" i="1" dirty="0" smtClean="0"/>
              <a:t>πολυσακχαρίτες με κυριότερο την κυτταρίνη</a:t>
            </a:r>
            <a:r>
              <a:rPr lang="el-GR" dirty="0" smtClean="0"/>
              <a:t>. </a:t>
            </a:r>
          </a:p>
          <a:p>
            <a:endParaRPr lang="el-GR" dirty="0" smtClean="0"/>
          </a:p>
          <a:p>
            <a:r>
              <a:rPr lang="el-GR" dirty="0" smtClean="0"/>
              <a:t>Θυμήσου ότι η γλυκόζη είναι μονοσακχαρίτης, ενώ το άμυλο και η κυτταρίνη πολυσακχαρίτες.</a:t>
            </a:r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Απάντηση</a:t>
            </a:r>
            <a:endParaRPr lang="el-G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l-GR" u="sng" dirty="0" smtClean="0"/>
              <a:t>Ποιο από τα παρακάτω κυτταρικά οργανίδια συναντάμε σε ζωικό κύτταρο;</a:t>
            </a:r>
          </a:p>
          <a:p>
            <a:pPr fontAlgn="base">
              <a:buNone/>
            </a:pPr>
            <a:endParaRPr lang="el-GR" dirty="0" smtClean="0"/>
          </a:p>
          <a:p>
            <a:pPr marL="578358" indent="-514350" fontAlgn="base">
              <a:buFont typeface="+mj-lt"/>
              <a:buAutoNum type="arabicPeriod"/>
            </a:pPr>
            <a:r>
              <a:rPr lang="el-GR" dirty="0" smtClean="0"/>
              <a:t> κυτταρικό τοίχωμα</a:t>
            </a:r>
          </a:p>
          <a:p>
            <a:pPr marL="578358" indent="-514350" fontAlgn="base">
              <a:buFont typeface="+mj-lt"/>
              <a:buAutoNum type="arabicPeriod"/>
            </a:pPr>
            <a:r>
              <a:rPr lang="el-GR" dirty="0" smtClean="0"/>
              <a:t> </a:t>
            </a:r>
            <a:r>
              <a:rPr lang="el-GR" dirty="0" err="1" smtClean="0"/>
              <a:t>χλωροπλάστη</a:t>
            </a:r>
            <a:endParaRPr lang="el-GR" dirty="0" smtClean="0"/>
          </a:p>
          <a:p>
            <a:pPr marL="578358" indent="-514350" fontAlgn="base">
              <a:buFont typeface="+mj-lt"/>
              <a:buAutoNum type="arabicPeriod"/>
            </a:pPr>
            <a:r>
              <a:rPr lang="el-GR" dirty="0" smtClean="0"/>
              <a:t> μιτοχόνδριο</a:t>
            </a:r>
          </a:p>
          <a:p>
            <a:pPr marL="578358" indent="-514350" fontAlgn="base">
              <a:buFont typeface="+mj-lt"/>
              <a:buAutoNum type="arabicPeriod"/>
            </a:pPr>
            <a:r>
              <a:rPr lang="el-GR" dirty="0" smtClean="0"/>
              <a:t> χυμοτόπιο</a:t>
            </a:r>
          </a:p>
          <a:p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Ερώτηση 11</a:t>
            </a:r>
            <a:r>
              <a:rPr lang="el-GR" baseline="30000" dirty="0" smtClean="0"/>
              <a:t>η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 κυτταρικό τοίχωμα, ο </a:t>
            </a:r>
            <a:r>
              <a:rPr lang="el-GR" dirty="0" err="1" smtClean="0"/>
              <a:t>χλωροπλάστης</a:t>
            </a:r>
            <a:r>
              <a:rPr lang="el-GR" dirty="0" smtClean="0"/>
              <a:t> και το χυμοτόπιο είναι κυτταρικά οργανίδια που συναντώνται αποκλειστικά στο φυτικό κύτταρο. </a:t>
            </a:r>
          </a:p>
          <a:p>
            <a:r>
              <a:rPr lang="el-GR" dirty="0" smtClean="0"/>
              <a:t>Άρα σε ένα ζωικό κύτταρο το μόνο που μπορούμε να βρούμε από τα παραπάνω οργανίδια είναι το </a:t>
            </a:r>
            <a:r>
              <a:rPr lang="el-GR" b="1" i="1" dirty="0" smtClean="0"/>
              <a:t>μιτοχόνδριο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Απάντηση</a:t>
            </a:r>
            <a:endParaRPr lang="el-G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l-GR" u="sng" dirty="0" smtClean="0"/>
              <a:t>Η διαφοροποίηση </a:t>
            </a:r>
            <a:r>
              <a:rPr lang="el-GR" u="sng" dirty="0" err="1" smtClean="0"/>
              <a:t>προκαρυωτικών</a:t>
            </a:r>
            <a:r>
              <a:rPr lang="el-GR" u="sng" dirty="0" smtClean="0"/>
              <a:t> και </a:t>
            </a:r>
            <a:r>
              <a:rPr lang="el-GR" u="sng" dirty="0" err="1" smtClean="0"/>
              <a:t>ευκαρυωτικών</a:t>
            </a:r>
            <a:r>
              <a:rPr lang="el-GR" u="sng" dirty="0" smtClean="0"/>
              <a:t> κυττάρων βασίζεται στην ύπαρξη</a:t>
            </a:r>
          </a:p>
          <a:p>
            <a:pPr fontAlgn="base">
              <a:buNone/>
            </a:pPr>
            <a:endParaRPr lang="el-GR" dirty="0" smtClean="0"/>
          </a:p>
          <a:p>
            <a:pPr marL="578358" indent="-514350" fontAlgn="base">
              <a:buFont typeface="+mj-lt"/>
              <a:buAutoNum type="arabicPeriod"/>
            </a:pPr>
            <a:r>
              <a:rPr lang="el-GR" dirty="0" smtClean="0"/>
              <a:t> πλασματικής μεμβράνης</a:t>
            </a:r>
          </a:p>
          <a:p>
            <a:pPr marL="578358" indent="-514350" fontAlgn="base">
              <a:buFont typeface="+mj-lt"/>
              <a:buAutoNum type="arabicPeriod"/>
            </a:pPr>
            <a:r>
              <a:rPr lang="el-GR" dirty="0" smtClean="0"/>
              <a:t> πυρηνικής μεμβράνης</a:t>
            </a:r>
          </a:p>
          <a:p>
            <a:pPr marL="578358" indent="-514350" fontAlgn="base">
              <a:buFont typeface="+mj-lt"/>
              <a:buAutoNum type="arabicPeriod"/>
            </a:pPr>
            <a:r>
              <a:rPr lang="el-GR" dirty="0" smtClean="0"/>
              <a:t> κυτταρικού τοιχώματος</a:t>
            </a:r>
          </a:p>
          <a:p>
            <a:pPr marL="578358" indent="-514350" fontAlgn="base">
              <a:buFont typeface="+mj-lt"/>
              <a:buAutoNum type="arabicPeriod"/>
            </a:pPr>
            <a:r>
              <a:rPr lang="el-GR" dirty="0" smtClean="0"/>
              <a:t> κυτταροπλάσματος</a:t>
            </a:r>
          </a:p>
          <a:p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Ερώτηση 12</a:t>
            </a:r>
            <a:r>
              <a:rPr lang="el-GR" baseline="30000" dirty="0" smtClean="0"/>
              <a:t>η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526138"/>
          </a:xfrm>
        </p:spPr>
        <p:txBody>
          <a:bodyPr>
            <a:normAutofit/>
          </a:bodyPr>
          <a:lstStyle/>
          <a:p>
            <a:r>
              <a:rPr lang="el-GR" dirty="0" smtClean="0"/>
              <a:t>Οι πρώτες περιγραφές μικροσκοπικών αντικειμένων και δομών έγιναν το  1665 στη Μεγάλη Βρετανία , όταν δημοσιεύτηκε από τον </a:t>
            </a:r>
            <a:r>
              <a:rPr lang="en-US" b="1" i="1" dirty="0" smtClean="0"/>
              <a:t>Robert Hooke</a:t>
            </a:r>
            <a:r>
              <a:rPr lang="el-GR" dirty="0" smtClean="0"/>
              <a:t> το βιβλίο με τίτλο </a:t>
            </a:r>
            <a:r>
              <a:rPr lang="el-GR" b="1" dirty="0" smtClean="0"/>
              <a:t>«</a:t>
            </a:r>
            <a:r>
              <a:rPr lang="en-US" b="1" i="1" dirty="0" err="1" smtClean="0"/>
              <a:t>Micrographia</a:t>
            </a:r>
            <a:r>
              <a:rPr lang="el-GR" b="1" i="1" dirty="0" smtClean="0"/>
              <a:t>»</a:t>
            </a:r>
            <a:r>
              <a:rPr lang="el-GR" b="1" dirty="0" smtClean="0"/>
              <a:t> </a:t>
            </a:r>
            <a:r>
              <a:rPr lang="el-GR" dirty="0" smtClean="0"/>
              <a:t>. </a:t>
            </a:r>
          </a:p>
          <a:p>
            <a:r>
              <a:rPr lang="el-GR" dirty="0" smtClean="0"/>
              <a:t>Στο βιβλίο αυτό εκτός των άλλων περιλαμβάνονταν και σχηματικές απεικονίσεις των παρατηρήσεων  του συγγραφέα: όπως του οφθαλμού της μύγας , του κεντριού της μέλισσας , της δομής ενός φτερού και του θαλλού μύκητα 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Τα κύτταρα διακρίνονται σε </a:t>
            </a:r>
            <a:r>
              <a:rPr lang="el-GR" dirty="0" err="1" smtClean="0"/>
              <a:t>προκαρυωτικά</a:t>
            </a:r>
            <a:r>
              <a:rPr lang="el-GR" dirty="0" smtClean="0"/>
              <a:t> και </a:t>
            </a:r>
            <a:r>
              <a:rPr lang="el-GR" dirty="0" err="1" smtClean="0"/>
              <a:t>ευκαρυωτικά</a:t>
            </a:r>
            <a:r>
              <a:rPr lang="el-GR" dirty="0" smtClean="0"/>
              <a:t> με βάση κυρίως την ύπαρξη ή μη </a:t>
            </a:r>
            <a:r>
              <a:rPr lang="el-GR" b="1" i="1" dirty="0" smtClean="0"/>
              <a:t>πυρηνικής μεμβράνης</a:t>
            </a:r>
            <a:r>
              <a:rPr lang="el-GR" dirty="0" smtClean="0"/>
              <a:t> που περιβάλλει το γενετικό υλικό. </a:t>
            </a:r>
          </a:p>
          <a:p>
            <a:r>
              <a:rPr lang="el-GR" dirty="0" smtClean="0"/>
              <a:t>Στα </a:t>
            </a:r>
            <a:r>
              <a:rPr lang="el-GR" dirty="0" err="1" smtClean="0"/>
              <a:t>ευκαρυωτικά</a:t>
            </a:r>
            <a:r>
              <a:rPr lang="el-GR" dirty="0" smtClean="0"/>
              <a:t> υπάρχει πυρηνική μεμβράνη, ενώ στα </a:t>
            </a:r>
            <a:r>
              <a:rPr lang="el-GR" dirty="0" err="1" smtClean="0"/>
              <a:t>προκαρυωτικά</a:t>
            </a:r>
            <a:r>
              <a:rPr lang="el-GR" dirty="0" smtClean="0"/>
              <a:t> όχι.</a:t>
            </a:r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Απάντηση</a:t>
            </a:r>
            <a:endParaRPr lang="el-G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l-GR" u="sng" dirty="0" smtClean="0"/>
              <a:t>Αποτελεί ένα ενιαίο δίκτυο αγωγών και κύστεων μέσω των οποίων εξασφαλίζεται η μεταφορά ουσιών σε όλα τα μέρη του κυττάρου.</a:t>
            </a:r>
          </a:p>
          <a:p>
            <a:pPr fontAlgn="base">
              <a:buNone/>
            </a:pPr>
            <a:endParaRPr lang="el-GR" u="sng" dirty="0" smtClean="0"/>
          </a:p>
          <a:p>
            <a:pPr marL="578358" indent="-514350" fontAlgn="base">
              <a:buFont typeface="+mj-lt"/>
              <a:buAutoNum type="arabicPeriod"/>
            </a:pPr>
            <a:r>
              <a:rPr lang="el-GR" dirty="0" smtClean="0"/>
              <a:t> </a:t>
            </a:r>
            <a:r>
              <a:rPr lang="el-GR" dirty="0" err="1" smtClean="0"/>
              <a:t>ενδοπλασματικό</a:t>
            </a:r>
            <a:r>
              <a:rPr lang="el-GR" dirty="0" smtClean="0"/>
              <a:t> δίκτυο</a:t>
            </a:r>
          </a:p>
          <a:p>
            <a:pPr marL="578358" indent="-514350" fontAlgn="base">
              <a:buFont typeface="+mj-lt"/>
              <a:buAutoNum type="arabicPeriod"/>
            </a:pPr>
            <a:r>
              <a:rPr lang="el-GR" dirty="0" smtClean="0"/>
              <a:t> σύμπλεγμα </a:t>
            </a:r>
            <a:r>
              <a:rPr lang="el-GR" dirty="0" err="1" smtClean="0"/>
              <a:t>Golgi</a:t>
            </a:r>
            <a:endParaRPr lang="el-GR" dirty="0" smtClean="0"/>
          </a:p>
          <a:p>
            <a:pPr marL="578358" indent="-514350" fontAlgn="base">
              <a:buFont typeface="+mj-lt"/>
              <a:buAutoNum type="arabicPeriod"/>
            </a:pPr>
            <a:r>
              <a:rPr lang="el-GR" dirty="0" smtClean="0"/>
              <a:t> μιτοχόνδρια</a:t>
            </a:r>
          </a:p>
          <a:p>
            <a:pPr marL="578358" indent="-514350" fontAlgn="base">
              <a:buFont typeface="+mj-lt"/>
              <a:buAutoNum type="arabicPeriod"/>
            </a:pPr>
            <a:r>
              <a:rPr lang="el-GR" dirty="0" smtClean="0"/>
              <a:t> κυτταρόπλασμα</a:t>
            </a:r>
          </a:p>
          <a:p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Ερώτηση 13</a:t>
            </a:r>
            <a:r>
              <a:rPr lang="el-GR" baseline="30000" dirty="0" smtClean="0"/>
              <a:t>η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Τα χαρακτηριστικά αυτά αφορούν το </a:t>
            </a:r>
            <a:r>
              <a:rPr lang="el-GR" b="1" i="1" dirty="0" err="1" smtClean="0"/>
              <a:t>ενδοπλασματικό</a:t>
            </a:r>
            <a:r>
              <a:rPr lang="el-GR" b="1" i="1" dirty="0" smtClean="0"/>
              <a:t> δίκτυο</a:t>
            </a:r>
            <a:r>
              <a:rPr lang="el-GR" dirty="0" smtClean="0"/>
              <a:t>. </a:t>
            </a:r>
          </a:p>
          <a:p>
            <a:endParaRPr lang="el-GR" dirty="0" smtClean="0"/>
          </a:p>
          <a:p>
            <a:r>
              <a:rPr lang="el-GR" dirty="0" smtClean="0"/>
              <a:t>τα μιτοχόνδρια εξασφαλίζουν ενέργεια στα κύτταρα, </a:t>
            </a:r>
          </a:p>
          <a:p>
            <a:r>
              <a:rPr lang="el-GR" dirty="0" smtClean="0"/>
              <a:t>το κυτταρόπλασμα είναι ο χώρος μεταξύ πλασματικής και πυρηνικής μεμβράνης και εκεί υπάρχουν τα διάφορα οργανίδια. </a:t>
            </a:r>
          </a:p>
          <a:p>
            <a:r>
              <a:rPr lang="el-GR" dirty="0" smtClean="0"/>
              <a:t>στο σύμπλεγμα </a:t>
            </a:r>
            <a:r>
              <a:rPr lang="el-GR" dirty="0" err="1" smtClean="0"/>
              <a:t>Golgi</a:t>
            </a:r>
            <a:r>
              <a:rPr lang="el-GR" dirty="0" smtClean="0"/>
              <a:t> τροποποιούνται οι πρωτεΐνες και παίρνουν την τελική τους μορφή.</a:t>
            </a:r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Απάντηση</a:t>
            </a:r>
            <a:endParaRPr lang="el-G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l-GR" u="sng" dirty="0" smtClean="0"/>
              <a:t>Σε ποια κύτταρα πιστεύετε ότι συναντάμε πολλά μιτοχόνδρια</a:t>
            </a:r>
            <a:r>
              <a:rPr lang="el-GR" dirty="0" smtClean="0"/>
              <a:t>; </a:t>
            </a:r>
          </a:p>
          <a:p>
            <a:pPr fontAlgn="base">
              <a:buNone/>
            </a:pPr>
            <a:endParaRPr lang="el-GR" dirty="0" smtClean="0"/>
          </a:p>
          <a:p>
            <a:pPr marL="578358" indent="-514350" fontAlgn="base">
              <a:buFont typeface="+mj-lt"/>
              <a:buAutoNum type="arabicPeriod"/>
            </a:pPr>
            <a:r>
              <a:rPr lang="el-GR" dirty="0" smtClean="0"/>
              <a:t> μυϊκά κύτταρα</a:t>
            </a:r>
          </a:p>
          <a:p>
            <a:pPr marL="578358" indent="-514350" fontAlgn="base">
              <a:buFont typeface="+mj-lt"/>
              <a:buAutoNum type="arabicPeriod"/>
            </a:pPr>
            <a:r>
              <a:rPr lang="el-GR" dirty="0" smtClean="0"/>
              <a:t> επιθηλιακά κύτταρα</a:t>
            </a:r>
          </a:p>
          <a:p>
            <a:pPr marL="578358" indent="-514350" fontAlgn="base">
              <a:buFont typeface="+mj-lt"/>
              <a:buAutoNum type="arabicPeriod"/>
            </a:pPr>
            <a:r>
              <a:rPr lang="el-GR" dirty="0" smtClean="0"/>
              <a:t> </a:t>
            </a:r>
            <a:r>
              <a:rPr lang="el-GR" dirty="0" err="1" smtClean="0"/>
              <a:t>ερυθροκύτταρα</a:t>
            </a:r>
            <a:endParaRPr lang="el-GR" dirty="0" smtClean="0"/>
          </a:p>
          <a:p>
            <a:pPr marL="578358" indent="-514350" fontAlgn="base">
              <a:buFont typeface="+mj-lt"/>
              <a:buAutoNum type="arabicPeriod"/>
            </a:pPr>
            <a:r>
              <a:rPr lang="el-GR" dirty="0" smtClean="0"/>
              <a:t> οστικά κύτταρα</a:t>
            </a:r>
          </a:p>
          <a:p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Ερώτηση 14</a:t>
            </a:r>
            <a:r>
              <a:rPr lang="el-GR" baseline="30000" dirty="0" smtClean="0"/>
              <a:t>η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Τα μιτοχόνδρια είναι παρόντα σε όλα τα </a:t>
            </a:r>
            <a:r>
              <a:rPr lang="el-GR" dirty="0" err="1" smtClean="0"/>
              <a:t>ευκαρυωτικά</a:t>
            </a:r>
            <a:r>
              <a:rPr lang="el-GR" dirty="0" smtClean="0"/>
              <a:t> κύτταρα εξασφαλίζοντάς τους ενέργεια, ωστόσο ο αριθμός τους ποικίλει ανάλογα με τις ενεργειακές ανάγκες του κυττάρου. </a:t>
            </a:r>
          </a:p>
          <a:p>
            <a:r>
              <a:rPr lang="el-GR" dirty="0" smtClean="0"/>
              <a:t>Για αυτόν ακριβώς το λόγο τα </a:t>
            </a:r>
            <a:r>
              <a:rPr lang="el-GR" b="1" i="1" dirty="0" smtClean="0"/>
              <a:t>μυϊκά κύτταρα </a:t>
            </a:r>
            <a:r>
              <a:rPr lang="el-GR" dirty="0" smtClean="0"/>
              <a:t>περιέχουν μεγάλο αριθμό μιτοχονδρίων.</a:t>
            </a:r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Απάντηση</a:t>
            </a:r>
            <a:endParaRPr lang="el-GR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l-GR" u="sng" dirty="0" smtClean="0"/>
              <a:t>Η επικοινωνία μεταξύ πυρήνα και του υπόλοιπου κυττάρου επιτυγχάνεται μέσω</a:t>
            </a:r>
          </a:p>
          <a:p>
            <a:pPr fontAlgn="base">
              <a:buNone/>
            </a:pPr>
            <a:endParaRPr lang="el-GR" dirty="0" smtClean="0"/>
          </a:p>
          <a:p>
            <a:pPr marL="578358" indent="-514350" fontAlgn="base">
              <a:buFont typeface="+mj-lt"/>
              <a:buAutoNum type="arabicPeriod"/>
            </a:pPr>
            <a:r>
              <a:rPr lang="el-GR" dirty="0" smtClean="0"/>
              <a:t>πόρων</a:t>
            </a:r>
          </a:p>
          <a:p>
            <a:pPr marL="578358" indent="-514350" fontAlgn="base">
              <a:buFont typeface="+mj-lt"/>
              <a:buAutoNum type="arabicPeriod"/>
            </a:pPr>
            <a:r>
              <a:rPr lang="el-GR" dirty="0" smtClean="0"/>
              <a:t> </a:t>
            </a:r>
            <a:r>
              <a:rPr lang="el-GR" dirty="0" err="1" smtClean="0"/>
              <a:t>ριβοσωμάτων</a:t>
            </a:r>
            <a:endParaRPr lang="el-GR" dirty="0" smtClean="0"/>
          </a:p>
          <a:p>
            <a:pPr marL="578358" indent="-514350" fontAlgn="base">
              <a:buFont typeface="+mj-lt"/>
              <a:buAutoNum type="arabicPeriod"/>
            </a:pPr>
            <a:r>
              <a:rPr lang="el-GR" dirty="0" smtClean="0"/>
              <a:t> λιπιδίων</a:t>
            </a:r>
          </a:p>
          <a:p>
            <a:pPr marL="578358" indent="-514350" fontAlgn="base">
              <a:buFont typeface="+mj-lt"/>
              <a:buAutoNum type="arabicPeriod"/>
            </a:pPr>
            <a:r>
              <a:rPr lang="el-GR" dirty="0" smtClean="0"/>
              <a:t> πρωτεϊνών</a:t>
            </a:r>
          </a:p>
          <a:p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Ερώτηση 15</a:t>
            </a:r>
            <a:r>
              <a:rPr lang="el-GR" baseline="30000" dirty="0" smtClean="0"/>
              <a:t>η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 πυρήνας περιβάλλεται από διπλή μεμβράνη, την πυρηνική, με ανοίγματα-</a:t>
            </a:r>
            <a:r>
              <a:rPr lang="el-GR" b="1" i="1" dirty="0" smtClean="0"/>
              <a:t>πόρους</a:t>
            </a:r>
            <a:r>
              <a:rPr lang="el-GR" dirty="0" smtClean="0"/>
              <a:t>, μέσω των οποίων γίνεται η ανταλλαγή μορίων μεταξύ πυρήνα και υπόλοιπου κυττάρου.</a:t>
            </a:r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Απάντηση</a:t>
            </a:r>
            <a:endParaRPr lang="el-GR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l-GR" u="sng" dirty="0" smtClean="0"/>
              <a:t>Ποιο από τα παρακάτω είναι υπεύθυνο για το πράσινο χρώμα των φύλλων; </a:t>
            </a:r>
          </a:p>
          <a:p>
            <a:pPr fontAlgn="base">
              <a:buNone/>
            </a:pPr>
            <a:endParaRPr lang="el-GR" dirty="0" smtClean="0"/>
          </a:p>
          <a:p>
            <a:pPr marL="578358" indent="-514350" fontAlgn="base">
              <a:buFont typeface="+mj-lt"/>
              <a:buAutoNum type="arabicPeriod"/>
            </a:pPr>
            <a:r>
              <a:rPr lang="el-GR" dirty="0" smtClean="0"/>
              <a:t> γλυκόζη</a:t>
            </a:r>
          </a:p>
          <a:p>
            <a:pPr marL="578358" indent="-514350" fontAlgn="base">
              <a:buFont typeface="+mj-lt"/>
              <a:buAutoNum type="arabicPeriod"/>
            </a:pPr>
            <a:r>
              <a:rPr lang="el-GR" dirty="0" smtClean="0"/>
              <a:t> κυτταρίνη</a:t>
            </a:r>
          </a:p>
          <a:p>
            <a:pPr marL="578358" indent="-514350" fontAlgn="base">
              <a:buFont typeface="+mj-lt"/>
              <a:buAutoNum type="arabicPeriod"/>
            </a:pPr>
            <a:r>
              <a:rPr lang="el-GR" dirty="0" smtClean="0"/>
              <a:t> άμυλο</a:t>
            </a:r>
          </a:p>
          <a:p>
            <a:pPr marL="578358" indent="-514350" fontAlgn="base">
              <a:buFont typeface="+mj-lt"/>
              <a:buAutoNum type="arabicPeriod"/>
            </a:pPr>
            <a:r>
              <a:rPr lang="el-GR" dirty="0" smtClean="0"/>
              <a:t> χλωροφύλλη</a:t>
            </a:r>
          </a:p>
          <a:p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Ερώτηση 16</a:t>
            </a:r>
            <a:r>
              <a:rPr lang="el-GR" baseline="30000" dirty="0" smtClean="0"/>
              <a:t>η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 </a:t>
            </a:r>
            <a:r>
              <a:rPr lang="el-GR" b="1" i="1" dirty="0" smtClean="0"/>
              <a:t>χλωροφύλλη</a:t>
            </a:r>
            <a:r>
              <a:rPr lang="el-GR" dirty="0" smtClean="0"/>
              <a:t> είναι ένα μόριο που βρίσκεται σε μεγάλο βαθμό στους </a:t>
            </a:r>
            <a:r>
              <a:rPr lang="el-GR" dirty="0" err="1" smtClean="0"/>
              <a:t>χλωροπλάστες</a:t>
            </a:r>
            <a:r>
              <a:rPr lang="el-GR" dirty="0" smtClean="0"/>
              <a:t>, συμμετέχει ενεργά στη φωτοσύνθεση και είναι υπεύθυνη για το πράσινο χρώμα των φύλλων.</a:t>
            </a:r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Απάντηση</a:t>
            </a:r>
            <a:endParaRPr lang="el-GR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C662F1F-7C79-F848-BF35-B6362F4765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2357430"/>
            <a:ext cx="6286543" cy="4000528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</a:t>
            </a:r>
            <a:r>
              <a:rPr lang="el-GR" dirty="0" err="1" smtClean="0"/>
              <a:t>προκαρυωτικό</a:t>
            </a:r>
            <a:r>
              <a:rPr lang="el-GR" dirty="0" smtClean="0"/>
              <a:t> κύτταρο</a:t>
            </a:r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ym typeface="Wingdings" pitchFamily="2" charset="2"/>
              </a:rPr>
              <a:t>Η </a:t>
            </a:r>
            <a:r>
              <a:rPr lang="el-GR" b="1" dirty="0" smtClean="0">
                <a:sym typeface="Wingdings" pitchFamily="2" charset="2"/>
              </a:rPr>
              <a:t>κυτταρική θεωρία αποτελεί βασικό πυλώνα</a:t>
            </a:r>
            <a:r>
              <a:rPr lang="el-GR" dirty="0" smtClean="0">
                <a:sym typeface="Wingdings" pitchFamily="2" charset="2"/>
              </a:rPr>
              <a:t> της βιολογίας</a:t>
            </a:r>
          </a:p>
          <a:p>
            <a:pPr marL="1051560" lvl="1" indent="-514350">
              <a:buFont typeface="+mj-lt"/>
              <a:buAutoNum type="arabicPeriod"/>
            </a:pPr>
            <a:r>
              <a:rPr lang="el-GR" dirty="0" smtClean="0">
                <a:sym typeface="Wingdings" pitchFamily="2" charset="2"/>
              </a:rPr>
              <a:t>Κύτταρο: βασική δομική και λειτουργική μονάδα όλων των οργανισμών</a:t>
            </a:r>
          </a:p>
          <a:p>
            <a:pPr marL="1051560" lvl="1" indent="-514350">
              <a:buFont typeface="+mj-lt"/>
              <a:buAutoNum type="arabicPeriod"/>
            </a:pPr>
            <a:r>
              <a:rPr lang="el-GR" dirty="0" smtClean="0">
                <a:sym typeface="Wingdings" pitchFamily="2" charset="2"/>
              </a:rPr>
              <a:t>Κάθε κύτταρο προέρχεται από ένα άλλο κύτταρο</a:t>
            </a:r>
          </a:p>
          <a:p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Κυτταρική θεωρία</a:t>
            </a:r>
            <a:endParaRPr lang="el-GR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Βακτήρια: μονοκύτταροι, μικρότεροι από </a:t>
            </a:r>
            <a:r>
              <a:rPr lang="el-GR" dirty="0" err="1" smtClean="0"/>
              <a:t>ευκαρυωτικούς</a:t>
            </a:r>
            <a:endParaRPr lang="el-GR" dirty="0" smtClean="0"/>
          </a:p>
          <a:p>
            <a:r>
              <a:rPr lang="el-GR" dirty="0" smtClean="0"/>
              <a:t>Δεν περιβάλλεται το γενετικό υλικό από πυρηνική μεμβράνη</a:t>
            </a:r>
          </a:p>
          <a:p>
            <a:r>
              <a:rPr lang="el-GR" dirty="0" smtClean="0"/>
              <a:t>Δεν υπάρχουν κυτταρικά οργανίδια</a:t>
            </a:r>
          </a:p>
          <a:p>
            <a:r>
              <a:rPr lang="el-GR" dirty="0" smtClean="0"/>
              <a:t>Ελεύθερα </a:t>
            </a:r>
            <a:r>
              <a:rPr lang="el-GR" b="1" dirty="0" err="1" smtClean="0"/>
              <a:t>ριβοσώματα</a:t>
            </a:r>
            <a:r>
              <a:rPr lang="el-GR" dirty="0" smtClean="0"/>
              <a:t> </a:t>
            </a:r>
          </a:p>
          <a:p>
            <a:r>
              <a:rPr lang="el-GR" dirty="0" smtClean="0"/>
              <a:t>(ΓΙΑΤΙ;) έχουν μόνο ελεύθερα </a:t>
            </a:r>
            <a:r>
              <a:rPr lang="el-GR" dirty="0" err="1" smtClean="0"/>
              <a:t>ριβοσώματα</a:t>
            </a:r>
            <a:r>
              <a:rPr lang="el-GR" dirty="0" smtClean="0"/>
              <a:t>;</a:t>
            </a:r>
          </a:p>
          <a:p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</a:t>
            </a:r>
            <a:r>
              <a:rPr lang="el-GR" dirty="0" err="1" smtClean="0"/>
              <a:t>προκαρυωτικό</a:t>
            </a:r>
            <a:r>
              <a:rPr lang="el-GR" dirty="0" smtClean="0"/>
              <a:t> κύτταρο</a:t>
            </a:r>
            <a:endParaRPr lang="el-GR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Κυτταρικό τοίχωμα </a:t>
            </a:r>
            <a:r>
              <a:rPr lang="el-GR" dirty="0" smtClean="0"/>
              <a:t>(διαφορετικό από φυτικά)</a:t>
            </a:r>
          </a:p>
          <a:p>
            <a:r>
              <a:rPr lang="el-GR" dirty="0" smtClean="0"/>
              <a:t>Σε ορισμένα υπάρχει </a:t>
            </a:r>
            <a:r>
              <a:rPr lang="el-GR" b="1" dirty="0" smtClean="0"/>
              <a:t>κάψα</a:t>
            </a:r>
            <a:r>
              <a:rPr lang="el-GR" dirty="0" smtClean="0"/>
              <a:t> (επιπλέον περίβλημα)</a:t>
            </a:r>
          </a:p>
          <a:p>
            <a:r>
              <a:rPr lang="el-GR" dirty="0" smtClean="0"/>
              <a:t>Διαθέτουν </a:t>
            </a:r>
            <a:r>
              <a:rPr lang="el-GR" b="1" dirty="0" smtClean="0"/>
              <a:t>Μαστίγια</a:t>
            </a:r>
            <a:r>
              <a:rPr lang="el-GR" dirty="0" smtClean="0"/>
              <a:t>/</a:t>
            </a:r>
            <a:r>
              <a:rPr lang="el-GR" b="1" dirty="0" smtClean="0"/>
              <a:t>Βλεφαρίδες</a:t>
            </a:r>
            <a:r>
              <a:rPr lang="el-GR" dirty="0" smtClean="0"/>
              <a:t> </a:t>
            </a:r>
            <a:r>
              <a:rPr lang="el-GR" dirty="0" smtClean="0">
                <a:sym typeface="Wingdings" pitchFamily="2" charset="2"/>
              </a:rPr>
              <a:t> Μετακίνηση</a:t>
            </a:r>
          </a:p>
          <a:p>
            <a:r>
              <a:rPr lang="el-GR" dirty="0" smtClean="0"/>
              <a:t>Σχηματίζουν </a:t>
            </a:r>
            <a:r>
              <a:rPr lang="el-GR" b="1" dirty="0" err="1" smtClean="0"/>
              <a:t>Ενδοσπόρια</a:t>
            </a:r>
            <a:r>
              <a:rPr lang="el-GR" dirty="0" smtClean="0"/>
              <a:t>: μηχανισμός για αντίξοες συνθήκες </a:t>
            </a:r>
            <a:r>
              <a:rPr lang="el-GR" dirty="0" smtClean="0">
                <a:sym typeface="Wingdings" pitchFamily="2" charset="2"/>
              </a:rPr>
              <a:t> ανθεκτικές αφυδατωμένες μορφές</a:t>
            </a:r>
            <a:endParaRPr lang="en-US" dirty="0" smtClean="0"/>
          </a:p>
          <a:p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</a:t>
            </a:r>
            <a:r>
              <a:rPr lang="el-GR" dirty="0" err="1" smtClean="0"/>
              <a:t>προκαρυωτικό</a:t>
            </a:r>
            <a:r>
              <a:rPr lang="el-GR" dirty="0" smtClean="0"/>
              <a:t> κύτταρο</a:t>
            </a:r>
            <a:endParaRPr lang="el-GR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Πολυκύτταροι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/>
              <a:t>Πιο σύνθετες λειτουργίες</a:t>
            </a:r>
          </a:p>
          <a:p>
            <a:r>
              <a:rPr lang="el-GR" dirty="0" smtClean="0"/>
              <a:t>Ζώα, φυτά…</a:t>
            </a:r>
          </a:p>
          <a:p>
            <a:r>
              <a:rPr lang="el-GR" dirty="0" smtClean="0"/>
              <a:t>Από πολλά </a:t>
            </a:r>
            <a:r>
              <a:rPr lang="el-GR" u="sng" dirty="0" err="1" smtClean="0"/>
              <a:t>ευκαρυωτικά</a:t>
            </a:r>
            <a:r>
              <a:rPr lang="el-GR" dirty="0" smtClean="0"/>
              <a:t> κύτταρα </a:t>
            </a:r>
            <a:r>
              <a:rPr lang="el-GR" b="1" dirty="0" smtClean="0"/>
              <a:t>διαφορετικά</a:t>
            </a:r>
            <a:r>
              <a:rPr lang="el-GR" dirty="0" smtClean="0"/>
              <a:t> μεταξύ τους</a:t>
            </a:r>
          </a:p>
          <a:p>
            <a:r>
              <a:rPr lang="el-GR" dirty="0" smtClean="0"/>
              <a:t>Ομοιότητες – διαφορές</a:t>
            </a:r>
          </a:p>
          <a:p>
            <a:r>
              <a:rPr lang="el-GR" dirty="0" smtClean="0"/>
              <a:t>Συνεργάζονται μεταξύ τους</a:t>
            </a:r>
            <a:endParaRPr lang="en-US" dirty="0" smtClean="0"/>
          </a:p>
          <a:p>
            <a:endParaRPr lang="el-GR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Απλούστεροι</a:t>
            </a:r>
          </a:p>
          <a:p>
            <a:r>
              <a:rPr lang="el-GR" dirty="0" smtClean="0"/>
              <a:t>Όχι ορατοί με γυμνό μάτι</a:t>
            </a:r>
          </a:p>
          <a:p>
            <a:r>
              <a:rPr lang="el-GR" u="sng" dirty="0" err="1" smtClean="0"/>
              <a:t>Προκαρυωτικοί</a:t>
            </a:r>
            <a:r>
              <a:rPr lang="el-GR" dirty="0" smtClean="0"/>
              <a:t>: Βακτήρια</a:t>
            </a:r>
          </a:p>
          <a:p>
            <a:r>
              <a:rPr lang="el-GR" u="sng" dirty="0" err="1" smtClean="0"/>
              <a:t>Ευκαρυωτικοί</a:t>
            </a:r>
            <a:r>
              <a:rPr lang="el-GR" dirty="0" smtClean="0"/>
              <a:t>: Πρωτόζωα (αμοιβάδα), μύκητες, (κάποια) </a:t>
            </a:r>
            <a:r>
              <a:rPr lang="el-GR" dirty="0" err="1" smtClean="0"/>
              <a:t>φύκη</a:t>
            </a:r>
            <a:endParaRPr lang="el-GR" dirty="0" smtClean="0"/>
          </a:p>
          <a:p>
            <a:r>
              <a:rPr lang="el-GR" dirty="0" smtClean="0"/>
              <a:t>Κίνηση: </a:t>
            </a:r>
            <a:r>
              <a:rPr lang="el-GR" dirty="0" err="1" smtClean="0"/>
              <a:t>ψευδοπόδια</a:t>
            </a:r>
            <a:r>
              <a:rPr lang="el-GR" dirty="0" smtClean="0"/>
              <a:t>, μαστίγια, βλεφαρίδες</a:t>
            </a:r>
          </a:p>
          <a:p>
            <a:r>
              <a:rPr lang="el-GR" dirty="0" smtClean="0"/>
              <a:t>Ορισμένα φωτοσυνθέτουν</a:t>
            </a:r>
            <a:endParaRPr lang="en-US" dirty="0" smtClean="0"/>
          </a:p>
          <a:p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Διαφορετικά κύτταρα για διαφορετικές λειτουργίες</a:t>
            </a:r>
            <a:endParaRPr lang="el-GR" dirty="0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l-GR" dirty="0" smtClean="0"/>
              <a:t>Μονοκύτταροι</a:t>
            </a:r>
            <a:endParaRPr lang="el-GR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https://learn.genetics.utah.edu/content/cells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hlinkClick r:id="rId3"/>
              </a:rPr>
              <a:t>https://www.youtube.com/watch?v=iF2myyIFhas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4"/>
              </a:rPr>
              <a:t>https://www.youtube.com/watch?v=JRipPz74Ncc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l-GR" dirty="0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ell Fie Funny Science Biology Teacher Biology Humor Art Print by blink  imprints | Society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0"/>
            <a:ext cx="6667500" cy="6858000"/>
          </a:xfrm>
          <a:prstGeom prst="rect">
            <a:avLst/>
          </a:prstGeom>
          <a:noFill/>
        </p:spPr>
      </p:pic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 rot="20618737">
            <a:off x="316196" y="4328636"/>
            <a:ext cx="8229600" cy="1399032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rgbClr val="FFFF00"/>
                </a:solidFill>
              </a:rPr>
              <a:t>Ευχαριστώ για την προσοχή σας!</a:t>
            </a:r>
            <a:endParaRPr lang="el-GR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https://youtu.be/URUJD5NEXC8</a:t>
            </a:r>
            <a:endParaRPr lang="en-US" dirty="0" smtClean="0"/>
          </a:p>
          <a:p>
            <a:pPr>
              <a:buNone/>
            </a:pP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Κύτταρο </a:t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2844" y="1882808"/>
            <a:ext cx="8786874" cy="4572000"/>
          </a:xfrm>
        </p:spPr>
        <p:txBody>
          <a:bodyPr/>
          <a:lstStyle/>
          <a:p>
            <a:r>
              <a:rPr lang="el-GR" dirty="0" smtClean="0">
                <a:sym typeface="Wingdings" pitchFamily="2" charset="2"/>
              </a:rPr>
              <a:t>Όλα τα κύτταρα του κόσμου εμφανίζουν ομοιότητες και διαφορές</a:t>
            </a:r>
          </a:p>
          <a:p>
            <a:endParaRPr lang="el-GR" dirty="0" smtClean="0">
              <a:sym typeface="Wingdings" pitchFamily="2" charset="2"/>
            </a:endParaRPr>
          </a:p>
          <a:p>
            <a:r>
              <a:rPr lang="el-GR" dirty="0" smtClean="0">
                <a:sym typeface="Wingdings" pitchFamily="2" charset="2"/>
              </a:rPr>
              <a:t>Βασική διαφορά  ύπαρξη πυρηνικής μεμβράνης </a:t>
            </a:r>
          </a:p>
          <a:p>
            <a:endParaRPr lang="el-GR" dirty="0" smtClean="0">
              <a:sym typeface="Wingdings" pitchFamily="2" charset="2"/>
            </a:endParaRPr>
          </a:p>
          <a:p>
            <a:r>
              <a:rPr lang="el-GR" dirty="0" smtClean="0">
                <a:sym typeface="Wingdings" pitchFamily="2" charset="2"/>
              </a:rPr>
              <a:t>Διάκριση σε </a:t>
            </a:r>
            <a:r>
              <a:rPr lang="el-GR" dirty="0" err="1" smtClean="0">
                <a:sym typeface="Wingdings" pitchFamily="2" charset="2"/>
              </a:rPr>
              <a:t>προκαρυωτικά</a:t>
            </a:r>
            <a:r>
              <a:rPr lang="el-GR" dirty="0" smtClean="0">
                <a:sym typeface="Wingdings" pitchFamily="2" charset="2"/>
              </a:rPr>
              <a:t> και </a:t>
            </a:r>
            <a:r>
              <a:rPr lang="el-GR" dirty="0" err="1" smtClean="0">
                <a:sym typeface="Wingdings" pitchFamily="2" charset="2"/>
              </a:rPr>
              <a:t>ευκαρυωτικά</a:t>
            </a:r>
            <a:endParaRPr lang="en-US" dirty="0" smtClean="0"/>
          </a:p>
          <a:p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Κύτταρα</a:t>
            </a:r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Ευκαρυωτικό</a:t>
            </a:r>
            <a:r>
              <a:rPr lang="el-GR" dirty="0" smtClean="0"/>
              <a:t> κύτταρο</a:t>
            </a:r>
            <a:endParaRPr lang="el-GR" dirty="0"/>
          </a:p>
        </p:txBody>
      </p:sp>
      <p:pic>
        <p:nvPicPr>
          <p:cNvPr id="3076" name="Picture 4" descr="https://ilampos.files.wordpress.com/2010/10/ceb6cf89ceb9cebacebf-cebacf85cf84cf84ceb1cf81cebf-teliko.png?w=395&amp;h=4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8501122" cy="5357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ilampos.files.wordpress.com/2010/10/ceb6cf89ceb9cebacebf-cebacf85cf84cf84ceb1cf81cebf-teliko.png?w=395&amp;h=4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357694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0" y="4643446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err="1" smtClean="0"/>
              <a:t>Πλασματικ</a:t>
            </a:r>
            <a:r>
              <a:rPr lang="en-US" b="1" u="sng" dirty="0" smtClean="0"/>
              <a:t>ή</a:t>
            </a:r>
            <a:r>
              <a:rPr lang="el-GR" b="1" u="sng" dirty="0" smtClean="0"/>
              <a:t> μεμβράνη</a:t>
            </a:r>
            <a:r>
              <a:rPr lang="el-GR" dirty="0" smtClean="0"/>
              <a:t>: όριο</a:t>
            </a:r>
          </a:p>
          <a:p>
            <a:endParaRPr lang="el-GR" dirty="0" smtClean="0"/>
          </a:p>
          <a:p>
            <a:r>
              <a:rPr lang="el-GR" b="1" u="sng" dirty="0" smtClean="0"/>
              <a:t>Πυρήνας</a:t>
            </a:r>
            <a:r>
              <a:rPr lang="el-GR" dirty="0" smtClean="0"/>
              <a:t>: περιέχει το γενετικό υλικό</a:t>
            </a:r>
          </a:p>
          <a:p>
            <a:endParaRPr lang="el-GR" dirty="0" smtClean="0"/>
          </a:p>
          <a:p>
            <a:r>
              <a:rPr lang="el-GR" b="1" u="sng" dirty="0" smtClean="0"/>
              <a:t>Κυτταρόπλασμα</a:t>
            </a:r>
            <a:r>
              <a:rPr lang="el-GR" dirty="0" smtClean="0"/>
              <a:t>: χώρος ανάμεσα σε </a:t>
            </a:r>
            <a:r>
              <a:rPr lang="el-GR" dirty="0" err="1" smtClean="0"/>
              <a:t>π.μ</a:t>
            </a:r>
            <a:r>
              <a:rPr lang="el-GR" dirty="0" smtClean="0"/>
              <a:t>. και πυρήνα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Χαρτί">
  <a:themeElements>
    <a:clrScheme name="Χαρτί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Χαρτί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Χαρτ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132</TotalTime>
  <Words>813</Words>
  <Application>Microsoft Office PowerPoint</Application>
  <PresentationFormat>Προβολή στην οθόνη (4:3)</PresentationFormat>
  <Paragraphs>244</Paragraphs>
  <Slides>54</Slides>
  <Notes>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54</vt:i4>
      </vt:variant>
    </vt:vector>
  </HeadingPairs>
  <TitlesOfParts>
    <vt:vector size="56" baseType="lpstr">
      <vt:lpstr>Χαρτί</vt:lpstr>
      <vt:lpstr>Φωτογραφία του Photo Editor</vt:lpstr>
      <vt:lpstr>Κύτταρο: η μονάδα της ζωής</vt:lpstr>
      <vt:lpstr>Robert Hooke</vt:lpstr>
      <vt:lpstr>Διαφάνεια 3</vt:lpstr>
      <vt:lpstr>Διαφάνεια 4</vt:lpstr>
      <vt:lpstr>Κυτταρική θεωρία</vt:lpstr>
      <vt:lpstr>Κύτταρο  </vt:lpstr>
      <vt:lpstr>Κύτταρα</vt:lpstr>
      <vt:lpstr>Ευκαρυωτικό κύτταρο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Φυτικό και Ζωικό κύτταρο</vt:lpstr>
      <vt:lpstr>Διαφάνεια 16</vt:lpstr>
      <vt:lpstr>Ερώτηση 1η</vt:lpstr>
      <vt:lpstr>Απάντηση</vt:lpstr>
      <vt:lpstr>Ερώτηση 2η </vt:lpstr>
      <vt:lpstr>Απάντηση</vt:lpstr>
      <vt:lpstr>Ερώτηση 3η </vt:lpstr>
      <vt:lpstr>Απάντηση</vt:lpstr>
      <vt:lpstr>Ερώτηση 4η </vt:lpstr>
      <vt:lpstr>Απάντηση</vt:lpstr>
      <vt:lpstr>Ερώτηση 5η </vt:lpstr>
      <vt:lpstr>Απάντηση</vt:lpstr>
      <vt:lpstr>Ερώτηση 6η </vt:lpstr>
      <vt:lpstr>Απάντηση</vt:lpstr>
      <vt:lpstr>Ερώτηση 7η </vt:lpstr>
      <vt:lpstr>Απάντηση</vt:lpstr>
      <vt:lpstr>Ερώτηση 8η </vt:lpstr>
      <vt:lpstr>Απάντηση</vt:lpstr>
      <vt:lpstr>Ερώτηση 9η </vt:lpstr>
      <vt:lpstr>Απάντηση</vt:lpstr>
      <vt:lpstr>Ερώτηση 10η </vt:lpstr>
      <vt:lpstr>Απάντηση</vt:lpstr>
      <vt:lpstr>Ερώτηση 11η </vt:lpstr>
      <vt:lpstr>Απάντηση</vt:lpstr>
      <vt:lpstr>Ερώτηση 12η </vt:lpstr>
      <vt:lpstr>Απάντηση</vt:lpstr>
      <vt:lpstr>Ερώτηση 13η </vt:lpstr>
      <vt:lpstr>Απάντηση</vt:lpstr>
      <vt:lpstr>Ερώτηση 14η </vt:lpstr>
      <vt:lpstr>Απάντηση</vt:lpstr>
      <vt:lpstr>Ερώτηση 15η </vt:lpstr>
      <vt:lpstr>Απάντηση</vt:lpstr>
      <vt:lpstr>Ερώτηση 16η </vt:lpstr>
      <vt:lpstr>Απάντηση</vt:lpstr>
      <vt:lpstr>Το προκαρυωτικό κύτταρο</vt:lpstr>
      <vt:lpstr>Το προκαρυωτικό κύτταρο</vt:lpstr>
      <vt:lpstr>Το προκαρυωτικό κύτταρο</vt:lpstr>
      <vt:lpstr>Διαφορετικά κύτταρα για διαφορετικές λειτουργίες</vt:lpstr>
      <vt:lpstr>Διαφάνεια 53</vt:lpstr>
      <vt:lpstr>Ευχαριστώ για την προσοχή σας!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Κύτταρο: η μονάδα της ζωής</dc:title>
  <dc:creator>ΚΑΡΑΚΑΣΙΔΟΥ ΚΥΡΙΑΚΗ</dc:creator>
  <cp:lastModifiedBy>ΚΑΡΑΚΑΣΙΔΟΥ ΚΥΡΙΑΚΗ</cp:lastModifiedBy>
  <cp:revision>27</cp:revision>
  <dcterms:created xsi:type="dcterms:W3CDTF">2023-10-04T14:52:16Z</dcterms:created>
  <dcterms:modified xsi:type="dcterms:W3CDTF">2024-09-29T21:08:03Z</dcterms:modified>
</cp:coreProperties>
</file>