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57" r:id="rId4"/>
    <p:sldId id="259" r:id="rId5"/>
    <p:sldId id="258" r:id="rId6"/>
    <p:sldId id="260" r:id="rId7"/>
    <p:sldId id="268" r:id="rId8"/>
    <p:sldId id="261" r:id="rId9"/>
    <p:sldId id="262" r:id="rId10"/>
    <p:sldId id="263" r:id="rId11"/>
    <p:sldId id="269" r:id="rId12"/>
    <p:sldId id="264" r:id="rId13"/>
    <p:sldId id="266"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9/24/2023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9/24/2023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219199" y="946484"/>
            <a:ext cx="8439814" cy="3906454"/>
          </a:xfrm>
        </p:spPr>
        <p:txBody>
          <a:bodyPr/>
          <a:lstStyle/>
          <a:p>
            <a:pPr algn="l"/>
            <a:r>
              <a:rPr lang="en-US" dirty="0" smtClean="0"/>
              <a:t>1.3. </a:t>
            </a:r>
            <a:r>
              <a:rPr lang="el-GR" dirty="0" smtClean="0"/>
              <a:t>Η εμφάνιση του Ισλάμ</a:t>
            </a:r>
            <a:br>
              <a:rPr lang="el-GR" dirty="0" smtClean="0"/>
            </a:br>
            <a:r>
              <a:rPr lang="el-GR" dirty="0" smtClean="0"/>
              <a:t/>
            </a:r>
            <a:br>
              <a:rPr lang="el-GR" dirty="0" smtClean="0"/>
            </a:br>
            <a:r>
              <a:rPr lang="el-GR" dirty="0" smtClean="0"/>
              <a:t>*</a:t>
            </a:r>
            <a:r>
              <a:rPr lang="el-GR" sz="4400" i="1" dirty="0" smtClean="0">
                <a:solidFill>
                  <a:schemeClr val="tx1"/>
                </a:solidFill>
              </a:rPr>
              <a:t>Ισλάμ = Υποταγή στο θέλημα του Θεού</a:t>
            </a:r>
            <a:endParaRPr lang="el-GR" sz="4400" i="1" dirty="0">
              <a:solidFill>
                <a:schemeClr val="tx1"/>
              </a:solidFill>
            </a:endParaRPr>
          </a:p>
        </p:txBody>
      </p:sp>
      <p:sp>
        <p:nvSpPr>
          <p:cNvPr id="3" name="Υπότιτλος 2"/>
          <p:cNvSpPr>
            <a:spLocks noGrp="1"/>
          </p:cNvSpPr>
          <p:nvPr>
            <p:ph type="subTitle" idx="1"/>
          </p:nvPr>
        </p:nvSpPr>
        <p:spPr>
          <a:xfrm>
            <a:off x="1892077" y="4852938"/>
            <a:ext cx="7766936" cy="1096899"/>
          </a:xfrm>
        </p:spPr>
        <p:txBody>
          <a:bodyPr/>
          <a:lstStyle/>
          <a:p>
            <a:r>
              <a:rPr lang="el-GR" dirty="0" smtClean="0"/>
              <a:t>Παναγιώτα Αγγελούση</a:t>
            </a:r>
            <a:endParaRPr lang="el-GR" dirty="0"/>
          </a:p>
        </p:txBody>
      </p:sp>
    </p:spTree>
    <p:extLst>
      <p:ext uri="{BB962C8B-B14F-4D97-AF65-F5344CB8AC3E}">
        <p14:creationId xmlns:p14="http://schemas.microsoft.com/office/powerpoint/2010/main" val="2324517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348344"/>
            <a:ext cx="8596668" cy="879566"/>
          </a:xfrm>
        </p:spPr>
        <p:txBody>
          <a:bodyPr/>
          <a:lstStyle/>
          <a:p>
            <a:r>
              <a:rPr lang="el-GR" dirty="0" smtClean="0"/>
              <a:t>Θεοκρατικό κράτος</a:t>
            </a:r>
            <a:endParaRPr lang="el-GR" dirty="0"/>
          </a:p>
        </p:txBody>
      </p:sp>
      <p:sp>
        <p:nvSpPr>
          <p:cNvPr id="3" name="Θέση περιεχομένου 2"/>
          <p:cNvSpPr>
            <a:spLocks noGrp="1"/>
          </p:cNvSpPr>
          <p:nvPr>
            <p:ph idx="1"/>
          </p:nvPr>
        </p:nvSpPr>
        <p:spPr>
          <a:xfrm>
            <a:off x="677335" y="1567543"/>
            <a:ext cx="8370872" cy="4902925"/>
          </a:xfrm>
        </p:spPr>
        <p:txBody>
          <a:bodyPr>
            <a:noAutofit/>
          </a:bodyPr>
          <a:lstStyle/>
          <a:p>
            <a:pPr marL="0" indent="0">
              <a:buNone/>
            </a:pPr>
            <a:r>
              <a:rPr lang="el-GR" sz="2800" dirty="0"/>
              <a:t>Το Ισλάμ έχει πολλά </a:t>
            </a:r>
            <a:r>
              <a:rPr lang="el-GR" sz="2800" b="1" dirty="0"/>
              <a:t>δάνεια</a:t>
            </a:r>
            <a:r>
              <a:rPr lang="el-GR" sz="2800" dirty="0"/>
              <a:t> στοιχεία από τη Χριστιανική και την Ιουδαϊκή θρησκεία. </a:t>
            </a:r>
            <a:endParaRPr lang="el-GR" sz="2800" dirty="0" smtClean="0"/>
          </a:p>
          <a:p>
            <a:pPr marL="0" indent="0">
              <a:buNone/>
            </a:pPr>
            <a:r>
              <a:rPr lang="el-GR" sz="2800" dirty="0" smtClean="0"/>
              <a:t>Το </a:t>
            </a:r>
            <a:r>
              <a:rPr lang="el-GR" sz="2800" dirty="0"/>
              <a:t>Κοράνιο, </a:t>
            </a:r>
            <a:r>
              <a:rPr lang="el-GR" sz="2800" dirty="0" smtClean="0"/>
              <a:t>δεν </a:t>
            </a:r>
            <a:r>
              <a:rPr lang="el-GR" sz="2800" dirty="0"/>
              <a:t>καθορίζει μόνο τη </a:t>
            </a:r>
            <a:r>
              <a:rPr lang="el-GR" sz="2800" dirty="0">
                <a:solidFill>
                  <a:schemeClr val="accent1">
                    <a:lumMod val="75000"/>
                  </a:schemeClr>
                </a:solidFill>
              </a:rPr>
              <a:t>θρησκευτική συμπεριφορά </a:t>
            </a:r>
            <a:r>
              <a:rPr lang="el-GR" sz="2800" dirty="0"/>
              <a:t>των πιστών, αλλά και τα </a:t>
            </a:r>
            <a:r>
              <a:rPr lang="el-GR" sz="2800" b="1" dirty="0">
                <a:solidFill>
                  <a:schemeClr val="accent1">
                    <a:lumMod val="75000"/>
                  </a:schemeClr>
                </a:solidFill>
              </a:rPr>
              <a:t>καθήκοντα και τους νόμους </a:t>
            </a:r>
            <a:r>
              <a:rPr lang="el-GR" sz="2800" dirty="0"/>
              <a:t>που πρέπει να τηρούνται από τους πολίτες, τους υπαλλήλους και τους κυβερνώντες. </a:t>
            </a:r>
            <a:endParaRPr lang="el-GR" sz="2800" dirty="0" smtClean="0"/>
          </a:p>
          <a:p>
            <a:pPr marL="0" indent="0">
              <a:buNone/>
            </a:pPr>
            <a:r>
              <a:rPr lang="el-GR" sz="2800" dirty="0" smtClean="0"/>
              <a:t>Η </a:t>
            </a:r>
            <a:r>
              <a:rPr lang="el-GR" sz="2800" u="sng" dirty="0"/>
              <a:t>θρησκευτική κοινότητα ταυτίζεται με το κράτος </a:t>
            </a:r>
            <a:r>
              <a:rPr lang="el-GR" sz="2800" dirty="0"/>
              <a:t>(</a:t>
            </a:r>
            <a:r>
              <a:rPr lang="el-GR" sz="2800" b="1" dirty="0"/>
              <a:t>θεοκρατικό κράτος</a:t>
            </a:r>
            <a:r>
              <a:rPr lang="el-GR" sz="2800" dirty="0"/>
              <a:t>). </a:t>
            </a:r>
            <a:endParaRPr lang="el-GR" sz="2800" dirty="0" smtClean="0"/>
          </a:p>
        </p:txBody>
      </p:sp>
    </p:spTree>
    <p:extLst>
      <p:ext uri="{BB962C8B-B14F-4D97-AF65-F5344CB8AC3E}">
        <p14:creationId xmlns:p14="http://schemas.microsoft.com/office/powerpoint/2010/main" val="282724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09061" y="1123406"/>
            <a:ext cx="2422917" cy="820351"/>
          </a:xfrm>
        </p:spPr>
        <p:txBody>
          <a:bodyPr/>
          <a:lstStyle/>
          <a:p>
            <a:r>
              <a:rPr lang="el-GR" dirty="0" smtClean="0"/>
              <a:t>Μουφτής</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6735" y="606318"/>
            <a:ext cx="6076247" cy="4050831"/>
          </a:xfrm>
        </p:spPr>
      </p:pic>
      <p:sp>
        <p:nvSpPr>
          <p:cNvPr id="5" name="Ορθογώνιο 4"/>
          <p:cNvSpPr/>
          <p:nvPr/>
        </p:nvSpPr>
        <p:spPr>
          <a:xfrm>
            <a:off x="657656" y="4805906"/>
            <a:ext cx="9261407" cy="1938992"/>
          </a:xfrm>
          <a:prstGeom prst="rect">
            <a:avLst/>
          </a:prstGeom>
        </p:spPr>
        <p:txBody>
          <a:bodyPr wrap="square">
            <a:spAutoFit/>
          </a:bodyPr>
          <a:lstStyle/>
          <a:p>
            <a:r>
              <a:rPr lang="el-GR" sz="2400" dirty="0"/>
              <a:t>Όποιος παραβιάζει τους ιερούς κανόνες δικάζεται από τον </a:t>
            </a:r>
            <a:r>
              <a:rPr lang="el-GR" sz="2400" b="1" dirty="0">
                <a:solidFill>
                  <a:schemeClr val="accent1">
                    <a:lumMod val="75000"/>
                  </a:schemeClr>
                </a:solidFill>
              </a:rPr>
              <a:t>Μουφτή ή τον Καδή </a:t>
            </a:r>
            <a:r>
              <a:rPr lang="el-GR" sz="2400" dirty="0"/>
              <a:t>(</a:t>
            </a:r>
            <a:r>
              <a:rPr lang="el-GR" sz="2400" b="1" dirty="0"/>
              <a:t>δικαστή</a:t>
            </a:r>
            <a:r>
              <a:rPr lang="el-GR" sz="2400" dirty="0"/>
              <a:t>) βάσει του Κορανίου. Η θρησκευτική δικαιοσύνη δεν διαχωρίζεται από την κοσμική. Ο </a:t>
            </a:r>
            <a:r>
              <a:rPr lang="el-GR" sz="2400" b="1" dirty="0"/>
              <a:t>ανώτατος άρχοντας είναι ταυτόχρονα θρησκευτικός και κοσμικός </a:t>
            </a:r>
            <a:r>
              <a:rPr lang="el-GR" sz="2400" dirty="0"/>
              <a:t>ηγέτης.</a:t>
            </a:r>
            <a:endParaRPr lang="el-GR" sz="2400" dirty="0"/>
          </a:p>
        </p:txBody>
      </p:sp>
    </p:spTree>
    <p:extLst>
      <p:ext uri="{BB962C8B-B14F-4D97-AF65-F5344CB8AC3E}">
        <p14:creationId xmlns:p14="http://schemas.microsoft.com/office/powerpoint/2010/main" val="2243836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Χαλίφης</a:t>
            </a:r>
            <a:endParaRPr lang="el-GR" dirty="0"/>
          </a:p>
        </p:txBody>
      </p:sp>
      <p:sp>
        <p:nvSpPr>
          <p:cNvPr id="3" name="Θέση περιεχομένου 2"/>
          <p:cNvSpPr>
            <a:spLocks noGrp="1"/>
          </p:cNvSpPr>
          <p:nvPr>
            <p:ph idx="1"/>
          </p:nvPr>
        </p:nvSpPr>
        <p:spPr>
          <a:xfrm>
            <a:off x="677333" y="1611949"/>
            <a:ext cx="9328815" cy="4518885"/>
          </a:xfrm>
        </p:spPr>
        <p:txBody>
          <a:bodyPr>
            <a:noAutofit/>
          </a:bodyPr>
          <a:lstStyle/>
          <a:p>
            <a:pPr marL="0" indent="0">
              <a:buNone/>
            </a:pPr>
            <a:r>
              <a:rPr lang="el-GR" sz="2800" dirty="0"/>
              <a:t>Μετά το </a:t>
            </a:r>
            <a:r>
              <a:rPr lang="el-GR" sz="2800" b="1" dirty="0"/>
              <a:t>θάνατο του Μωάμεθ (632) </a:t>
            </a:r>
            <a:r>
              <a:rPr lang="el-GR" sz="2800" dirty="0"/>
              <a:t>ανέλαβε τη διακυβέρνηση της κοινότητας ο </a:t>
            </a:r>
            <a:r>
              <a:rPr lang="el-GR" sz="2800" b="1" dirty="0"/>
              <a:t>Χαλίφης</a:t>
            </a:r>
            <a:r>
              <a:rPr lang="el-GR" sz="2800" dirty="0"/>
              <a:t>, δηλαδή ο </a:t>
            </a:r>
            <a:r>
              <a:rPr lang="el-GR" sz="2800" dirty="0" smtClean="0"/>
              <a:t>τοποτηρητής-διάδοχος </a:t>
            </a:r>
            <a:r>
              <a:rPr lang="el-GR" sz="2800" dirty="0"/>
              <a:t>του Προφήτη</a:t>
            </a:r>
            <a:r>
              <a:rPr lang="el-GR" sz="2800" dirty="0" smtClean="0"/>
              <a:t>.</a:t>
            </a:r>
          </a:p>
          <a:p>
            <a:pPr marL="0" indent="0">
              <a:buNone/>
            </a:pPr>
            <a:r>
              <a:rPr lang="el-GR" sz="2800" dirty="0" smtClean="0"/>
              <a:t>Ήταν </a:t>
            </a:r>
            <a:r>
              <a:rPr lang="el-GR" sz="2800" dirty="0"/>
              <a:t>συγχρόνως το </a:t>
            </a:r>
            <a:r>
              <a:rPr lang="el-GR" sz="2800" b="1" dirty="0"/>
              <a:t>θρησκευτικό πρότυπο </a:t>
            </a:r>
            <a:r>
              <a:rPr lang="el-GR" sz="2800" dirty="0"/>
              <a:t>που ακολουθούσαν οι πιστοί, αλλά και </a:t>
            </a:r>
            <a:r>
              <a:rPr lang="el-GR" sz="2800" b="1" dirty="0"/>
              <a:t>αρχηγός του κράτους</a:t>
            </a:r>
            <a:r>
              <a:rPr lang="el-GR" sz="2800" dirty="0"/>
              <a:t>, που συγκέντρωνε στο πρόσωπο του όλη την κοσμική εξουσία. </a:t>
            </a:r>
            <a:endParaRPr lang="el-GR" sz="2800" dirty="0" smtClean="0"/>
          </a:p>
          <a:p>
            <a:pPr marL="0" indent="0">
              <a:buNone/>
            </a:pPr>
            <a:r>
              <a:rPr lang="el-GR" sz="2800" dirty="0" smtClean="0"/>
              <a:t>Ως </a:t>
            </a:r>
            <a:r>
              <a:rPr lang="el-GR" sz="2800" dirty="0"/>
              <a:t>τοποτηρητής του Μωάμεθ, ο </a:t>
            </a:r>
            <a:r>
              <a:rPr lang="el-GR" sz="2800" b="1" dirty="0"/>
              <a:t>Χαλίφης ήταν υπεύθυνος για την εφαρμογή των εντολών του Κορανίου</a:t>
            </a:r>
            <a:r>
              <a:rPr lang="el-GR" sz="2800" dirty="0"/>
              <a:t>.</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1957" y="1270000"/>
            <a:ext cx="2270760" cy="4236720"/>
          </a:xfrm>
          <a:prstGeom prst="rect">
            <a:avLst/>
          </a:prstGeom>
        </p:spPr>
      </p:pic>
    </p:spTree>
    <p:extLst>
      <p:ext uri="{BB962C8B-B14F-4D97-AF65-F5344CB8AC3E}">
        <p14:creationId xmlns:p14="http://schemas.microsoft.com/office/powerpoint/2010/main" val="274854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i="1" dirty="0"/>
              <a:t>Πηγή - </a:t>
            </a:r>
            <a:r>
              <a:rPr lang="el-GR" i="1" dirty="0" err="1"/>
              <a:t>To</a:t>
            </a:r>
            <a:r>
              <a:rPr lang="el-GR" i="1" dirty="0"/>
              <a:t> Κοράνι για τον πόλεμο κατά των απίστων</a:t>
            </a:r>
          </a:p>
        </p:txBody>
      </p:sp>
      <p:sp>
        <p:nvSpPr>
          <p:cNvPr id="3" name="Θέση περιεχομένου 2"/>
          <p:cNvSpPr>
            <a:spLocks noGrp="1"/>
          </p:cNvSpPr>
          <p:nvPr>
            <p:ph idx="1"/>
          </p:nvPr>
        </p:nvSpPr>
        <p:spPr>
          <a:xfrm>
            <a:off x="677334" y="1930400"/>
            <a:ext cx="9346232" cy="4635863"/>
          </a:xfrm>
        </p:spPr>
        <p:txBody>
          <a:bodyPr>
            <a:normAutofit/>
          </a:bodyPr>
          <a:lstStyle/>
          <a:p>
            <a:pPr marL="0" indent="0">
              <a:buNone/>
            </a:pPr>
            <a:r>
              <a:rPr lang="el-GR" sz="2400" dirty="0"/>
              <a:t>Καταπολεμήστε τους εχθρούς σας στον πόλεμο </a:t>
            </a:r>
            <a:r>
              <a:rPr lang="el-GR" sz="2400" dirty="0" smtClean="0"/>
              <a:t>που γίνεται </a:t>
            </a:r>
            <a:r>
              <a:rPr lang="el-GR" sz="2400" dirty="0"/>
              <a:t>για τη θρησκεία, αλλά μην επιτεθείτε </a:t>
            </a:r>
            <a:r>
              <a:rPr lang="el-GR" sz="2400" dirty="0" smtClean="0"/>
              <a:t>ποτέ πρώτοι</a:t>
            </a:r>
            <a:r>
              <a:rPr lang="el-GR" sz="2400" dirty="0"/>
              <a:t>. Ο θ ε ό ς μισεί τους επιτιθέμενους. </a:t>
            </a:r>
            <a:r>
              <a:rPr lang="el-GR" sz="2400" dirty="0" smtClean="0"/>
              <a:t>Σκοτώστε τους </a:t>
            </a:r>
            <a:r>
              <a:rPr lang="el-GR" sz="2400" dirty="0"/>
              <a:t>εχθρούς σας παντού όπου τους βρίσκετε</a:t>
            </a:r>
            <a:r>
              <a:rPr lang="el-GR" sz="2400" dirty="0" smtClean="0"/>
              <a:t>. Διώξτε </a:t>
            </a:r>
            <a:r>
              <a:rPr lang="el-GR" sz="2400" dirty="0"/>
              <a:t>τους από το φως απ' όπου σας έδιωξαν. </a:t>
            </a:r>
            <a:r>
              <a:rPr lang="el-GR" sz="2400" dirty="0" smtClean="0"/>
              <a:t>Ο κίνδυνος </a:t>
            </a:r>
            <a:r>
              <a:rPr lang="el-GR" sz="2400" dirty="0"/>
              <a:t>να αλλάξετε θρησκεία είναι </a:t>
            </a:r>
            <a:r>
              <a:rPr lang="el-GR" sz="2400" dirty="0" smtClean="0"/>
              <a:t>χειρότερος από </a:t>
            </a:r>
            <a:r>
              <a:rPr lang="el-GR" sz="2400" dirty="0"/>
              <a:t>το φόνο. Μην τους πολεμάτε καθόλου </a:t>
            </a:r>
            <a:r>
              <a:rPr lang="el-GR" sz="2400" dirty="0" smtClean="0"/>
              <a:t>κοντά στο </a:t>
            </a:r>
            <a:r>
              <a:rPr lang="el-GR" sz="2400" dirty="0"/>
              <a:t>τέμενος </a:t>
            </a:r>
            <a:r>
              <a:rPr lang="el-GR" sz="2400" dirty="0" err="1"/>
              <a:t>Χαράμ</a:t>
            </a:r>
            <a:r>
              <a:rPr lang="el-GR" sz="2400" dirty="0"/>
              <a:t>, εκτός αν σας προκαλέσουν. </a:t>
            </a:r>
            <a:r>
              <a:rPr lang="el-GR" sz="2400" dirty="0" smtClean="0"/>
              <a:t>Αν σας </a:t>
            </a:r>
            <a:r>
              <a:rPr lang="el-GR" sz="2400" dirty="0"/>
              <a:t>επιτεθούν, κολυμπήστε μέσα στο αίμα τους</a:t>
            </a:r>
            <a:r>
              <a:rPr lang="el-GR" sz="2400" dirty="0" smtClean="0"/>
              <a:t>. Αυτή </a:t>
            </a:r>
            <a:r>
              <a:rPr lang="el-GR" sz="2400" dirty="0"/>
              <a:t>είναι η ανταμοιβή που </a:t>
            </a:r>
            <a:r>
              <a:rPr lang="el-GR" sz="2400" dirty="0" err="1"/>
              <a:t>χρωστιέται</a:t>
            </a:r>
            <a:r>
              <a:rPr lang="el-GR" sz="2400" dirty="0"/>
              <a:t> στους άπιστους</a:t>
            </a:r>
            <a:r>
              <a:rPr lang="el-GR" sz="2400" dirty="0" smtClean="0"/>
              <a:t>.</a:t>
            </a:r>
          </a:p>
          <a:p>
            <a:pPr marL="0" indent="0">
              <a:buNone/>
            </a:pPr>
            <a:endParaRPr lang="el-GR" sz="2400" dirty="0"/>
          </a:p>
          <a:p>
            <a:pPr marL="0" indent="0">
              <a:buNone/>
            </a:pPr>
            <a:r>
              <a:rPr lang="el-GR" sz="2400" i="1" dirty="0"/>
              <a:t>Κ. Καλοκαιρινός, Ιστορία Ρωμαϊκή και Βυζαντινή (</a:t>
            </a:r>
            <a:r>
              <a:rPr lang="el-GR" sz="2400" i="1" dirty="0" smtClean="0"/>
              <a:t>146 Π.Χ-1453 </a:t>
            </a:r>
            <a:r>
              <a:rPr lang="el-GR" sz="2400" i="1" dirty="0"/>
              <a:t>μ. Χ.). ΟΕΔΒ, Αθήνα 1981, 232</a:t>
            </a:r>
            <a:endParaRPr lang="el-GR" sz="2400" dirty="0"/>
          </a:p>
          <a:p>
            <a:endParaRPr lang="el-GR" dirty="0"/>
          </a:p>
        </p:txBody>
      </p:sp>
    </p:spTree>
    <p:extLst>
      <p:ext uri="{BB962C8B-B14F-4D97-AF65-F5344CB8AC3E}">
        <p14:creationId xmlns:p14="http://schemas.microsoft.com/office/powerpoint/2010/main" val="76628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3" y="322217"/>
            <a:ext cx="9999375" cy="870857"/>
          </a:xfrm>
        </p:spPr>
        <p:txBody>
          <a:bodyPr/>
          <a:lstStyle/>
          <a:p>
            <a:r>
              <a:rPr lang="el-GR" dirty="0" smtClean="0"/>
              <a:t>5 πυλώνες κάθε πιστού μουσουλμάνου</a:t>
            </a:r>
            <a:endParaRPr lang="el-GR" dirty="0"/>
          </a:p>
        </p:txBody>
      </p:sp>
      <p:sp>
        <p:nvSpPr>
          <p:cNvPr id="3" name="Θέση περιεχομένου 2"/>
          <p:cNvSpPr>
            <a:spLocks noGrp="1"/>
          </p:cNvSpPr>
          <p:nvPr>
            <p:ph idx="1"/>
          </p:nvPr>
        </p:nvSpPr>
        <p:spPr>
          <a:xfrm>
            <a:off x="598957" y="1297577"/>
            <a:ext cx="9694576" cy="5233852"/>
          </a:xfrm>
        </p:spPr>
        <p:txBody>
          <a:bodyPr>
            <a:noAutofit/>
          </a:bodyPr>
          <a:lstStyle/>
          <a:p>
            <a:pPr>
              <a:buAutoNum type="arabicPeriod"/>
            </a:pPr>
            <a:r>
              <a:rPr lang="el-GR" sz="2800" b="1" dirty="0" err="1" smtClean="0"/>
              <a:t>Σαχάντα</a:t>
            </a:r>
            <a:r>
              <a:rPr lang="el-GR" sz="2800" dirty="0" smtClean="0"/>
              <a:t> (</a:t>
            </a:r>
            <a:r>
              <a:rPr lang="en-US" sz="2800" dirty="0" err="1" smtClean="0"/>
              <a:t>Sahanda</a:t>
            </a:r>
            <a:r>
              <a:rPr lang="en-US" sz="2800" dirty="0" smtClean="0"/>
              <a:t>)</a:t>
            </a:r>
            <a:r>
              <a:rPr lang="el-GR" sz="2800" dirty="0" smtClean="0"/>
              <a:t>: Ομολογία πίστης «Μαρτυρώ ότι μοναδικός Θεός είναι ο Αλλάχ.</a:t>
            </a:r>
          </a:p>
          <a:p>
            <a:pPr>
              <a:buAutoNum type="arabicPeriod"/>
            </a:pPr>
            <a:r>
              <a:rPr lang="el-GR" sz="2800" b="1" dirty="0" smtClean="0"/>
              <a:t>Προσευχή</a:t>
            </a:r>
            <a:r>
              <a:rPr lang="el-GR" sz="2800" dirty="0" smtClean="0"/>
              <a:t>: 5 φορές /ημέρα</a:t>
            </a:r>
          </a:p>
          <a:p>
            <a:pPr>
              <a:buAutoNum type="arabicPeriod"/>
            </a:pPr>
            <a:r>
              <a:rPr lang="el-GR" sz="2800" b="1" dirty="0" err="1" smtClean="0"/>
              <a:t>Ζακάτ</a:t>
            </a:r>
            <a:r>
              <a:rPr lang="el-GR" sz="2800" dirty="0" smtClean="0"/>
              <a:t> (</a:t>
            </a:r>
            <a:r>
              <a:rPr lang="en-US" sz="2800" dirty="0" smtClean="0"/>
              <a:t>zakat)</a:t>
            </a:r>
            <a:r>
              <a:rPr lang="el-GR" sz="2800" dirty="0" smtClean="0"/>
              <a:t>: έχει καθιερωθεί ως </a:t>
            </a:r>
            <a:r>
              <a:rPr lang="el-GR" sz="2800" i="1" dirty="0" smtClean="0"/>
              <a:t>ελεημοσύνη (- θρησκευτική υποχρέωση)</a:t>
            </a:r>
            <a:r>
              <a:rPr lang="el-GR" sz="2800" dirty="0" smtClean="0"/>
              <a:t>.Αλλά, είναι το δικαίωμα του φτωχού στο πορτοφόλι του πλούσιου (2%)</a:t>
            </a:r>
          </a:p>
          <a:p>
            <a:pPr>
              <a:buAutoNum type="arabicPeriod"/>
            </a:pPr>
            <a:r>
              <a:rPr lang="el-GR" sz="2800" b="1" dirty="0" smtClean="0"/>
              <a:t>Ραμαζάνι ή </a:t>
            </a:r>
            <a:r>
              <a:rPr lang="el-GR" sz="2800" b="1" dirty="0" err="1" smtClean="0"/>
              <a:t>Ραμαντάν</a:t>
            </a:r>
            <a:r>
              <a:rPr lang="el-GR" sz="2800" dirty="0" smtClean="0"/>
              <a:t>: νηστεία, ως εορτασμός ανάμνησης της αποκάλυψης του Θεού στο Μωάμεθ (τον 9</a:t>
            </a:r>
            <a:r>
              <a:rPr lang="el-GR" sz="2800" baseline="30000" dirty="0" smtClean="0"/>
              <a:t>ο</a:t>
            </a:r>
            <a:r>
              <a:rPr lang="el-GR" sz="2800" dirty="0" smtClean="0"/>
              <a:t> μήνα)</a:t>
            </a:r>
          </a:p>
          <a:p>
            <a:pPr>
              <a:buAutoNum type="arabicPeriod"/>
            </a:pPr>
            <a:r>
              <a:rPr lang="el-GR" sz="2800" b="1" dirty="0" err="1" smtClean="0"/>
              <a:t>Χαάντ</a:t>
            </a:r>
            <a:r>
              <a:rPr lang="el-GR" sz="2800" dirty="0" smtClean="0"/>
              <a:t>: Προσκύνημα στη Μέκκα (ιερή πόλη των μουσουλμάνων)</a:t>
            </a:r>
            <a:endParaRPr lang="el-GR" sz="2800" dirty="0"/>
          </a:p>
        </p:txBody>
      </p:sp>
    </p:spTree>
    <p:extLst>
      <p:ext uri="{BB962C8B-B14F-4D97-AF65-F5344CB8AC3E}">
        <p14:creationId xmlns:p14="http://schemas.microsoft.com/office/powerpoint/2010/main" val="187597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Ισλαμισμός</a:t>
            </a:r>
            <a:endParaRPr lang="el-GR" dirty="0"/>
          </a:p>
        </p:txBody>
      </p:sp>
      <p:sp>
        <p:nvSpPr>
          <p:cNvPr id="3" name="Θέση περιεχομένου 2"/>
          <p:cNvSpPr>
            <a:spLocks noGrp="1"/>
          </p:cNvSpPr>
          <p:nvPr>
            <p:ph idx="1"/>
          </p:nvPr>
        </p:nvSpPr>
        <p:spPr>
          <a:xfrm>
            <a:off x="607665" y="1725161"/>
            <a:ext cx="9381066" cy="3880773"/>
          </a:xfrm>
        </p:spPr>
        <p:txBody>
          <a:bodyPr>
            <a:noAutofit/>
          </a:bodyPr>
          <a:lstStyle/>
          <a:p>
            <a:r>
              <a:rPr lang="el-GR" sz="3600" b="1" dirty="0" smtClean="0"/>
              <a:t>Μεταγενέστερη</a:t>
            </a:r>
            <a:r>
              <a:rPr lang="el-GR" sz="3600" dirty="0" smtClean="0"/>
              <a:t> θρησκεία του Χριστιανισμού</a:t>
            </a:r>
          </a:p>
          <a:p>
            <a:r>
              <a:rPr lang="el-GR" sz="3600" b="1" dirty="0" smtClean="0"/>
              <a:t>Ταχύτατα</a:t>
            </a:r>
            <a:r>
              <a:rPr lang="el-GR" sz="3600" dirty="0" smtClean="0"/>
              <a:t> αναπτυσσόμενη θρησκεία</a:t>
            </a:r>
          </a:p>
          <a:p>
            <a:r>
              <a:rPr lang="el-GR" sz="3600" dirty="0" smtClean="0"/>
              <a:t>22% παγκοσμίως (2.000.000.000 ακόλουθοι)</a:t>
            </a:r>
          </a:p>
          <a:p>
            <a:r>
              <a:rPr lang="el-GR" sz="3600" dirty="0" smtClean="0"/>
              <a:t>Πολύ γνωστή φράση: </a:t>
            </a:r>
            <a:r>
              <a:rPr lang="en-US" sz="3600" b="1" dirty="0" smtClean="0"/>
              <a:t>In </a:t>
            </a:r>
            <a:r>
              <a:rPr lang="en-US" sz="3600" b="1" dirty="0" err="1" smtClean="0"/>
              <a:t>saala</a:t>
            </a:r>
            <a:r>
              <a:rPr lang="en-US" sz="3600" b="1" dirty="0" smtClean="0"/>
              <a:t> </a:t>
            </a:r>
            <a:r>
              <a:rPr lang="en-US" sz="3600" dirty="0" smtClean="0"/>
              <a:t>(</a:t>
            </a:r>
            <a:r>
              <a:rPr lang="el-GR" sz="3600" dirty="0" smtClean="0"/>
              <a:t>= αν ο Θεός θέλει)</a:t>
            </a:r>
            <a:endParaRPr lang="el-GR" sz="3600" dirty="0"/>
          </a:p>
        </p:txBody>
      </p:sp>
    </p:spTree>
    <p:extLst>
      <p:ext uri="{BB962C8B-B14F-4D97-AF65-F5344CB8AC3E}">
        <p14:creationId xmlns:p14="http://schemas.microsoft.com/office/powerpoint/2010/main" val="1876767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 Η </a:t>
            </a:r>
            <a:r>
              <a:rPr lang="el-GR" dirty="0" err="1"/>
              <a:t>προϊσλαμική</a:t>
            </a:r>
            <a:r>
              <a:rPr lang="el-GR" dirty="0"/>
              <a:t> Αραβία</a:t>
            </a:r>
          </a:p>
        </p:txBody>
      </p:sp>
      <p:sp>
        <p:nvSpPr>
          <p:cNvPr id="3" name="Θέση περιεχομένου 2"/>
          <p:cNvSpPr>
            <a:spLocks noGrp="1"/>
          </p:cNvSpPr>
          <p:nvPr>
            <p:ph idx="1"/>
          </p:nvPr>
        </p:nvSpPr>
        <p:spPr>
          <a:xfrm>
            <a:off x="598957" y="1568406"/>
            <a:ext cx="9468152" cy="4318588"/>
          </a:xfrm>
        </p:spPr>
        <p:txBody>
          <a:bodyPr>
            <a:noAutofit/>
          </a:bodyPr>
          <a:lstStyle/>
          <a:p>
            <a:r>
              <a:rPr lang="el-GR" sz="2800" dirty="0"/>
              <a:t>Στη </a:t>
            </a:r>
            <a:r>
              <a:rPr lang="el-GR" sz="2800" b="1" dirty="0"/>
              <a:t>νότια Αραβία</a:t>
            </a:r>
            <a:r>
              <a:rPr lang="el-GR" sz="2800" dirty="0"/>
              <a:t>, πριν από την </a:t>
            </a:r>
            <a:r>
              <a:rPr lang="el-GR" sz="2800" dirty="0" smtClean="0"/>
              <a:t>εμφάνιση του </a:t>
            </a:r>
            <a:r>
              <a:rPr lang="el-GR" sz="2800" dirty="0"/>
              <a:t>Ισλάμ, είχε διαμορφωθεί μια μόνιμα εγκατεστημένη </a:t>
            </a:r>
            <a:r>
              <a:rPr lang="el-GR" sz="2800" b="1" dirty="0"/>
              <a:t>αγροτική κοινωνία</a:t>
            </a:r>
            <a:r>
              <a:rPr lang="el-GR" sz="2800" dirty="0"/>
              <a:t>, </a:t>
            </a:r>
            <a:endParaRPr lang="el-GR" sz="2800" dirty="0" smtClean="0"/>
          </a:p>
          <a:p>
            <a:r>
              <a:rPr lang="el-GR" sz="2800" dirty="0" smtClean="0"/>
              <a:t>Στη </a:t>
            </a:r>
            <a:r>
              <a:rPr lang="el-GR" sz="2800" b="1" dirty="0" smtClean="0"/>
              <a:t>βόρεια Αραβία</a:t>
            </a:r>
            <a:r>
              <a:rPr lang="el-GR" sz="2800" dirty="0" smtClean="0"/>
              <a:t>, δέσποζε </a:t>
            </a:r>
            <a:r>
              <a:rPr lang="el-GR" sz="2800" dirty="0"/>
              <a:t>η </a:t>
            </a:r>
            <a:r>
              <a:rPr lang="el-GR" sz="2800" b="1" dirty="0"/>
              <a:t>φυλετική οργάνωση </a:t>
            </a:r>
            <a:r>
              <a:rPr lang="el-GR" sz="2800" dirty="0"/>
              <a:t>και οι </a:t>
            </a:r>
            <a:r>
              <a:rPr lang="el-GR" sz="2800" dirty="0" smtClean="0"/>
              <a:t>κάτοικοι ήταν </a:t>
            </a:r>
            <a:r>
              <a:rPr lang="el-GR" sz="2800" dirty="0"/>
              <a:t>σχεδόν αποκλειστικά </a:t>
            </a:r>
            <a:r>
              <a:rPr lang="el-GR" sz="2800" b="1" dirty="0"/>
              <a:t>νομάδες</a:t>
            </a:r>
            <a:r>
              <a:rPr lang="el-GR" sz="2800" dirty="0"/>
              <a:t> που επιδίδονταν σε </a:t>
            </a:r>
            <a:r>
              <a:rPr lang="el-GR" sz="2800" b="1" dirty="0"/>
              <a:t>εμφύλιους πολέμους και λεηλατούσαν </a:t>
            </a:r>
            <a:r>
              <a:rPr lang="el-GR" sz="2800" dirty="0"/>
              <a:t>τα διερχόμενα από τις περιοχές τους </a:t>
            </a:r>
            <a:r>
              <a:rPr lang="el-GR" sz="2800" dirty="0">
                <a:solidFill>
                  <a:schemeClr val="accent1">
                    <a:lumMod val="75000"/>
                  </a:schemeClr>
                </a:solidFill>
              </a:rPr>
              <a:t>καραβάνια</a:t>
            </a:r>
            <a:r>
              <a:rPr lang="el-GR" sz="2800" dirty="0"/>
              <a:t>. </a:t>
            </a:r>
            <a:endParaRPr lang="el-GR" sz="2800" dirty="0" smtClean="0"/>
          </a:p>
          <a:p>
            <a:r>
              <a:rPr lang="el-GR" sz="2800" dirty="0" smtClean="0"/>
              <a:t>Ωστόσο</a:t>
            </a:r>
            <a:r>
              <a:rPr lang="el-GR" sz="2800" dirty="0"/>
              <a:t>, οι νομάδες αυτοί </a:t>
            </a:r>
            <a:r>
              <a:rPr lang="el-GR" sz="2800" i="1" dirty="0"/>
              <a:t>δεν αποτελούσαν σοβαρή απειλή για τη Βυζαντινή Αυτοκρατορία. </a:t>
            </a:r>
          </a:p>
        </p:txBody>
      </p:sp>
    </p:spTree>
    <p:extLst>
      <p:ext uri="{BB962C8B-B14F-4D97-AF65-F5344CB8AC3E}">
        <p14:creationId xmlns:p14="http://schemas.microsoft.com/office/powerpoint/2010/main" val="335956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 Η οργάνωση των Αράβων</a:t>
            </a:r>
          </a:p>
        </p:txBody>
      </p:sp>
      <p:sp>
        <p:nvSpPr>
          <p:cNvPr id="3" name="Θέση περιεχομένου 2"/>
          <p:cNvSpPr>
            <a:spLocks noGrp="1"/>
          </p:cNvSpPr>
          <p:nvPr>
            <p:ph idx="1"/>
          </p:nvPr>
        </p:nvSpPr>
        <p:spPr>
          <a:xfrm>
            <a:off x="677333" y="1863635"/>
            <a:ext cx="9337524" cy="4177728"/>
          </a:xfrm>
        </p:spPr>
        <p:txBody>
          <a:bodyPr>
            <a:noAutofit/>
          </a:bodyPr>
          <a:lstStyle/>
          <a:p>
            <a:r>
              <a:rPr lang="el-GR" sz="3200" dirty="0"/>
              <a:t>Ο </a:t>
            </a:r>
            <a:r>
              <a:rPr lang="el-GR" sz="3200" b="1" dirty="0"/>
              <a:t>Μωάμεθ</a:t>
            </a:r>
            <a:r>
              <a:rPr lang="el-GR" sz="3200" dirty="0"/>
              <a:t>, ένας πολυταξιδεμένος οδηγός καραβανιών από τη Μέκκα, που </a:t>
            </a:r>
            <a:r>
              <a:rPr lang="el-GR" sz="3200" dirty="0" smtClean="0"/>
              <a:t>γνώριζε το </a:t>
            </a:r>
            <a:r>
              <a:rPr lang="el-GR" sz="3200" dirty="0"/>
              <a:t>Χριστιανισμό και τον Ιουδαϊσμό, υπήρξε ο </a:t>
            </a:r>
            <a:r>
              <a:rPr lang="el-GR" sz="3200" b="1" i="1" dirty="0"/>
              <a:t>ιδρυτής μιας νέας θρησκείας</a:t>
            </a:r>
            <a:r>
              <a:rPr lang="el-GR" sz="3200" dirty="0"/>
              <a:t>, που ονομάστηκε Ισλάμ</a:t>
            </a:r>
            <a:r>
              <a:rPr lang="el-GR" sz="3200" dirty="0" smtClean="0"/>
              <a:t>.</a:t>
            </a:r>
          </a:p>
          <a:p>
            <a:r>
              <a:rPr lang="el-GR" sz="3200" dirty="0" smtClean="0"/>
              <a:t>Ο </a:t>
            </a:r>
            <a:r>
              <a:rPr lang="el-GR" sz="3200" b="1" dirty="0" smtClean="0"/>
              <a:t>Χριστός</a:t>
            </a:r>
            <a:r>
              <a:rPr lang="el-GR" sz="3200" dirty="0" smtClean="0"/>
              <a:t> για τους μουσουλμάνους είναι άνθρωπος</a:t>
            </a:r>
          </a:p>
          <a:p>
            <a:r>
              <a:rPr lang="el-GR" sz="3200" dirty="0" smtClean="0"/>
              <a:t>Ο </a:t>
            </a:r>
            <a:r>
              <a:rPr lang="el-GR" sz="3200" b="1" dirty="0" smtClean="0"/>
              <a:t>Αλλάχ</a:t>
            </a:r>
            <a:r>
              <a:rPr lang="el-GR" sz="3200" dirty="0" smtClean="0"/>
              <a:t> είναι ο δημιουργός τους Σύμπαντος</a:t>
            </a:r>
            <a:endParaRPr lang="el-GR" sz="3200" dirty="0"/>
          </a:p>
        </p:txBody>
      </p:sp>
    </p:spTree>
    <p:extLst>
      <p:ext uri="{BB962C8B-B14F-4D97-AF65-F5344CB8AC3E}">
        <p14:creationId xmlns:p14="http://schemas.microsoft.com/office/powerpoint/2010/main" val="22848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 Η οργάνωση των Αράβων</a:t>
            </a:r>
          </a:p>
        </p:txBody>
      </p:sp>
      <p:sp>
        <p:nvSpPr>
          <p:cNvPr id="3" name="Θέση περιεχομένου 2"/>
          <p:cNvSpPr>
            <a:spLocks noGrp="1"/>
          </p:cNvSpPr>
          <p:nvPr>
            <p:ph idx="1"/>
          </p:nvPr>
        </p:nvSpPr>
        <p:spPr>
          <a:xfrm>
            <a:off x="677334" y="1802674"/>
            <a:ext cx="9233020" cy="4807132"/>
          </a:xfrm>
        </p:spPr>
        <p:txBody>
          <a:bodyPr>
            <a:noAutofit/>
          </a:bodyPr>
          <a:lstStyle/>
          <a:p>
            <a:r>
              <a:rPr lang="el-GR" sz="2400" dirty="0"/>
              <a:t>Από το </a:t>
            </a:r>
            <a:r>
              <a:rPr lang="el-GR" sz="2400" b="1" dirty="0" smtClean="0"/>
              <a:t>613,ο Μωάμεθ</a:t>
            </a:r>
            <a:r>
              <a:rPr lang="el-GR" sz="2400" dirty="0" smtClean="0"/>
              <a:t> </a:t>
            </a:r>
            <a:r>
              <a:rPr lang="el-GR" sz="2400" dirty="0"/>
              <a:t>άρχισε να </a:t>
            </a:r>
            <a:r>
              <a:rPr lang="el-GR" sz="2400" b="1" dirty="0"/>
              <a:t>διδάσκει δημόσια </a:t>
            </a:r>
            <a:r>
              <a:rPr lang="el-GR" sz="2400" dirty="0"/>
              <a:t>τη νέα αυτή θρησκεία, κατηγορώντας </a:t>
            </a:r>
            <a:r>
              <a:rPr lang="el-GR" sz="2400" dirty="0" smtClean="0"/>
              <a:t>τους συμπατριώτες </a:t>
            </a:r>
            <a:r>
              <a:rPr lang="el-GR" sz="2400" dirty="0"/>
              <a:t>του ως ειδωλολάτρες. </a:t>
            </a:r>
            <a:endParaRPr lang="el-GR" sz="2400" dirty="0" smtClean="0"/>
          </a:p>
          <a:p>
            <a:r>
              <a:rPr lang="el-GR" sz="2400" dirty="0" smtClean="0"/>
              <a:t>Για </a:t>
            </a:r>
            <a:r>
              <a:rPr lang="el-GR" sz="2400" dirty="0"/>
              <a:t>το λόγο αυτό </a:t>
            </a:r>
            <a:r>
              <a:rPr lang="el-GR" sz="2400" b="1" dirty="0" smtClean="0"/>
              <a:t>εκδιώχθηκε </a:t>
            </a:r>
            <a:r>
              <a:rPr lang="el-GR" sz="2400" b="1" dirty="0"/>
              <a:t>το </a:t>
            </a:r>
            <a:r>
              <a:rPr lang="el-GR" sz="2400" b="1" dirty="0" smtClean="0"/>
              <a:t>622 από </a:t>
            </a:r>
            <a:r>
              <a:rPr lang="el-GR" sz="2400" b="1" dirty="0"/>
              <a:t>τη Μέκκα και κατέφυγε στη </a:t>
            </a:r>
            <a:r>
              <a:rPr lang="el-GR" sz="2400" b="1" dirty="0" err="1"/>
              <a:t>Μεδίνα</a:t>
            </a:r>
            <a:r>
              <a:rPr lang="el-GR" sz="2400" dirty="0"/>
              <a:t>, </a:t>
            </a:r>
            <a:r>
              <a:rPr lang="el-GR" sz="2400" dirty="0" smtClean="0"/>
              <a:t>όπου ίδρυσε </a:t>
            </a:r>
            <a:r>
              <a:rPr lang="el-GR" sz="2400" dirty="0"/>
              <a:t>μια κοινότητα πιστών. </a:t>
            </a:r>
            <a:endParaRPr lang="el-GR" sz="2400" dirty="0" smtClean="0"/>
          </a:p>
          <a:p>
            <a:r>
              <a:rPr lang="el-GR" sz="2400" b="1" dirty="0" smtClean="0">
                <a:solidFill>
                  <a:srgbClr val="FF0000"/>
                </a:solidFill>
              </a:rPr>
              <a:t>Εγίρα: </a:t>
            </a:r>
            <a:r>
              <a:rPr lang="el-GR" sz="2400" i="1" dirty="0" smtClean="0"/>
              <a:t>Το </a:t>
            </a:r>
            <a:r>
              <a:rPr lang="el-GR" sz="2400" i="1" dirty="0"/>
              <a:t>έτος αποδημίας του Μωάμεθ στη </a:t>
            </a:r>
            <a:r>
              <a:rPr lang="el-GR" sz="2400" i="1" dirty="0" err="1"/>
              <a:t>Μεδίνα</a:t>
            </a:r>
            <a:r>
              <a:rPr lang="el-GR" sz="2400" i="1" dirty="0"/>
              <a:t> θεωρείται ως </a:t>
            </a:r>
            <a:r>
              <a:rPr lang="el-GR" sz="2400" i="1" dirty="0" smtClean="0"/>
              <a:t>η </a:t>
            </a:r>
            <a:r>
              <a:rPr lang="el-GR" sz="2400" i="1" u="sng" dirty="0" smtClean="0"/>
              <a:t>αρχή </a:t>
            </a:r>
            <a:r>
              <a:rPr lang="el-GR" sz="2400" i="1" u="sng" dirty="0"/>
              <a:t>της ισλαμικής κυριαρχίας και αποτελεί αφετηρία του χρονολογικού συστήματος των Αράβων </a:t>
            </a:r>
            <a:r>
              <a:rPr lang="el-GR" sz="2400" dirty="0" smtClean="0"/>
              <a:t>. </a:t>
            </a:r>
          </a:p>
          <a:p>
            <a:r>
              <a:rPr lang="el-GR" sz="2400" dirty="0" smtClean="0"/>
              <a:t>Μέσα </a:t>
            </a:r>
            <a:r>
              <a:rPr lang="el-GR" sz="2400" dirty="0"/>
              <a:t>σε μια </a:t>
            </a:r>
            <a:r>
              <a:rPr lang="el-GR" sz="2400" b="1" dirty="0"/>
              <a:t>δεκαετία</a:t>
            </a:r>
            <a:r>
              <a:rPr lang="el-GR" sz="2400" dirty="0"/>
              <a:t> ο Μωάμεθ κατόρθωσε να </a:t>
            </a:r>
            <a:r>
              <a:rPr lang="el-GR" sz="2400" u="sng" dirty="0"/>
              <a:t>επιβάλει</a:t>
            </a:r>
            <a:r>
              <a:rPr lang="el-GR" sz="2400" dirty="0"/>
              <a:t> τη διδασκαλία </a:t>
            </a:r>
            <a:r>
              <a:rPr lang="el-GR" sz="2400" dirty="0" smtClean="0"/>
              <a:t>του και </a:t>
            </a:r>
            <a:r>
              <a:rPr lang="el-GR" sz="2400" dirty="0"/>
              <a:t>να </a:t>
            </a:r>
            <a:r>
              <a:rPr lang="el-GR" sz="2400" b="1" dirty="0"/>
              <a:t>συνενώσει τις αραβικές φυλές</a:t>
            </a:r>
            <a:r>
              <a:rPr lang="el-GR" sz="2400" dirty="0"/>
              <a:t>, θέτοντας τέρμα στην πολιτική διάσπαση της Αραβικής Χερσονήσου.</a:t>
            </a:r>
          </a:p>
        </p:txBody>
      </p:sp>
    </p:spTree>
    <p:extLst>
      <p:ext uri="{BB962C8B-B14F-4D97-AF65-F5344CB8AC3E}">
        <p14:creationId xmlns:p14="http://schemas.microsoft.com/office/powerpoint/2010/main" val="290143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 Η οργάνωση των Αράβων</a:t>
            </a:r>
          </a:p>
        </p:txBody>
      </p:sp>
      <p:sp>
        <p:nvSpPr>
          <p:cNvPr id="3" name="Θέση περιεχομένου 2"/>
          <p:cNvSpPr>
            <a:spLocks noGrp="1"/>
          </p:cNvSpPr>
          <p:nvPr>
            <p:ph idx="1"/>
          </p:nvPr>
        </p:nvSpPr>
        <p:spPr>
          <a:xfrm>
            <a:off x="677334" y="1930400"/>
            <a:ext cx="7891900" cy="4557485"/>
          </a:xfrm>
        </p:spPr>
        <p:txBody>
          <a:bodyPr>
            <a:noAutofit/>
          </a:bodyPr>
          <a:lstStyle/>
          <a:p>
            <a:r>
              <a:rPr lang="el-GR" sz="2800" b="1" dirty="0" smtClean="0">
                <a:solidFill>
                  <a:srgbClr val="FF0000"/>
                </a:solidFill>
              </a:rPr>
              <a:t>Μουσουλμάνοι</a:t>
            </a:r>
            <a:r>
              <a:rPr lang="el-GR" sz="2800" dirty="0" smtClean="0"/>
              <a:t> </a:t>
            </a:r>
            <a:r>
              <a:rPr lang="el-GR" sz="2800" dirty="0"/>
              <a:t>(=υποτάσσεται στο θέλημα του Θεού</a:t>
            </a:r>
            <a:r>
              <a:rPr lang="el-GR" sz="2800" dirty="0" smtClean="0"/>
              <a:t>): Οι </a:t>
            </a:r>
            <a:r>
              <a:rPr lang="el-GR" sz="2800" dirty="0"/>
              <a:t>πιστοί της νέας θρησκείας </a:t>
            </a:r>
            <a:r>
              <a:rPr lang="el-GR" sz="2800" dirty="0" smtClean="0"/>
              <a:t>ονομάστηκαν. </a:t>
            </a:r>
          </a:p>
          <a:p>
            <a:r>
              <a:rPr lang="el-GR" sz="2800" b="1" dirty="0" smtClean="0">
                <a:solidFill>
                  <a:srgbClr val="FF0000"/>
                </a:solidFill>
              </a:rPr>
              <a:t>Κοράνιο</a:t>
            </a:r>
            <a:r>
              <a:rPr lang="el-GR" sz="2800" b="1" dirty="0" smtClean="0"/>
              <a:t>: «Ο λόγος του Θεού» </a:t>
            </a:r>
            <a:r>
              <a:rPr lang="el-GR" sz="2800" dirty="0" smtClean="0"/>
              <a:t>Ιερό </a:t>
            </a:r>
            <a:r>
              <a:rPr lang="el-GR" sz="2800" dirty="0"/>
              <a:t>βιβλίο των </a:t>
            </a:r>
            <a:r>
              <a:rPr lang="el-GR" sz="2800" dirty="0" smtClean="0"/>
              <a:t>μουσουλμάνων</a:t>
            </a:r>
            <a:r>
              <a:rPr lang="el-GR" sz="2800" b="1" dirty="0" smtClean="0"/>
              <a:t>. </a:t>
            </a:r>
            <a:r>
              <a:rPr lang="el-GR" sz="2800" dirty="0" smtClean="0"/>
              <a:t>(</a:t>
            </a:r>
            <a:r>
              <a:rPr lang="el-GR" sz="2800" b="1" dirty="0" err="1" smtClean="0"/>
              <a:t>Χαντίθ</a:t>
            </a:r>
            <a:r>
              <a:rPr lang="el-GR" sz="2800" b="1" dirty="0" smtClean="0"/>
              <a:t>=η</a:t>
            </a:r>
            <a:r>
              <a:rPr lang="el-GR" sz="2800" dirty="0" smtClean="0"/>
              <a:t> εξήγηση και η ερμηνεία του κορανίου). </a:t>
            </a:r>
            <a:r>
              <a:rPr lang="el-GR" sz="2800" dirty="0"/>
              <a:t>Η απαγγελία του Κορανίου είναι πολύ </a:t>
            </a:r>
            <a:r>
              <a:rPr lang="el-GR" sz="2800" dirty="0" smtClean="0"/>
              <a:t>σημαντική.</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2063" y="1456104"/>
            <a:ext cx="2613251" cy="3927017"/>
          </a:xfrm>
          <a:prstGeom prst="rect">
            <a:avLst/>
          </a:prstGeom>
        </p:spPr>
      </p:pic>
    </p:spTree>
    <p:extLst>
      <p:ext uri="{BB962C8B-B14F-4D97-AF65-F5344CB8AC3E}">
        <p14:creationId xmlns:p14="http://schemas.microsoft.com/office/powerpoint/2010/main" val="128824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Τζιχάντ</a:t>
            </a:r>
            <a:endParaRPr lang="el-GR" dirty="0"/>
          </a:p>
        </p:txBody>
      </p:sp>
      <p:sp>
        <p:nvSpPr>
          <p:cNvPr id="3" name="Θέση περιεχομένου 2"/>
          <p:cNvSpPr>
            <a:spLocks noGrp="1"/>
          </p:cNvSpPr>
          <p:nvPr>
            <p:ph idx="1"/>
          </p:nvPr>
        </p:nvSpPr>
        <p:spPr/>
        <p:txBody>
          <a:bodyPr>
            <a:noAutofit/>
          </a:bodyPr>
          <a:lstStyle/>
          <a:p>
            <a:r>
              <a:rPr lang="el-GR" sz="2800" b="1" dirty="0">
                <a:solidFill>
                  <a:srgbClr val="FF0000"/>
                </a:solidFill>
              </a:rPr>
              <a:t>Ιερός πόλεμος</a:t>
            </a:r>
            <a:r>
              <a:rPr lang="el-GR" sz="2800" dirty="0">
                <a:solidFill>
                  <a:srgbClr val="FF0000"/>
                </a:solidFill>
              </a:rPr>
              <a:t> </a:t>
            </a:r>
            <a:r>
              <a:rPr lang="el-GR" sz="2800" dirty="0"/>
              <a:t>(τζιχάντ): έχει ιδιαίτερη σημασία η υποχρέωση των πιστών να διαδώσουν με το σπαθί τη θρησκεία τους στους "</a:t>
            </a:r>
            <a:r>
              <a:rPr lang="el-GR" sz="2800" b="1" dirty="0"/>
              <a:t>απίστους</a:t>
            </a:r>
            <a:r>
              <a:rPr lang="el-GR" sz="2800" dirty="0"/>
              <a:t>". Πρόκειται για τον </a:t>
            </a:r>
            <a:r>
              <a:rPr lang="el-GR" sz="2800" i="1" dirty="0"/>
              <a:t>αγώνα ενάντια στο διάβολο και τα πονηρά έργα</a:t>
            </a:r>
            <a:r>
              <a:rPr lang="el-GR" sz="2800" dirty="0"/>
              <a:t>.</a:t>
            </a:r>
          </a:p>
          <a:p>
            <a:r>
              <a:rPr lang="el-GR" sz="2800" dirty="0"/>
              <a:t>Οι </a:t>
            </a:r>
            <a:r>
              <a:rPr lang="el-GR" sz="2800" b="1" dirty="0"/>
              <a:t>μάρτυρες της πίστης </a:t>
            </a:r>
            <a:r>
              <a:rPr lang="el-GR" sz="2800" dirty="0"/>
              <a:t>εξασφάλιζαν την είσοδο τους στον Παράδεισο. Η πίστη αυτή των μουσουλμάνων υπήρξε σημαντικός παράγοντας της ραγδαίας εξάπλωσης του Ισλάμ.</a:t>
            </a:r>
          </a:p>
          <a:p>
            <a:pPr marL="0" indent="0">
              <a:buNone/>
            </a:pPr>
            <a:endParaRPr lang="el-GR" sz="28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7558" y="156936"/>
            <a:ext cx="2955773" cy="1773464"/>
          </a:xfrm>
          <a:prstGeom prst="rect">
            <a:avLst/>
          </a:prstGeom>
        </p:spPr>
      </p:pic>
    </p:spTree>
    <p:extLst>
      <p:ext uri="{BB962C8B-B14F-4D97-AF65-F5344CB8AC3E}">
        <p14:creationId xmlns:p14="http://schemas.microsoft.com/office/powerpoint/2010/main" val="315826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3" y="426720"/>
            <a:ext cx="9156477" cy="1320800"/>
          </a:xfrm>
        </p:spPr>
        <p:txBody>
          <a:bodyPr>
            <a:normAutofit/>
          </a:bodyPr>
          <a:lstStyle/>
          <a:p>
            <a:r>
              <a:rPr lang="el-GR" i="1" dirty="0" smtClean="0"/>
              <a:t>Πηγή - Ο </a:t>
            </a:r>
            <a:r>
              <a:rPr lang="el-GR" i="1" dirty="0"/>
              <a:t>προσκυνητής της Πλακεντίας για τους Άραβες (</a:t>
            </a:r>
            <a:r>
              <a:rPr lang="el-GR" i="1" dirty="0" smtClean="0"/>
              <a:t>περ. 570</a:t>
            </a:r>
            <a:r>
              <a:rPr lang="el-GR" i="1" dirty="0"/>
              <a:t>)</a:t>
            </a:r>
          </a:p>
        </p:txBody>
      </p:sp>
      <p:sp>
        <p:nvSpPr>
          <p:cNvPr id="3" name="Θέση περιεχομένου 2"/>
          <p:cNvSpPr>
            <a:spLocks noGrp="1"/>
          </p:cNvSpPr>
          <p:nvPr>
            <p:ph idx="1"/>
          </p:nvPr>
        </p:nvSpPr>
        <p:spPr>
          <a:xfrm>
            <a:off x="677333" y="1930400"/>
            <a:ext cx="9372357" cy="4635863"/>
          </a:xfrm>
        </p:spPr>
        <p:txBody>
          <a:bodyPr>
            <a:normAutofit/>
          </a:bodyPr>
          <a:lstStyle/>
          <a:p>
            <a:pPr marL="0" indent="0" algn="just">
              <a:buNone/>
            </a:pPr>
            <a:r>
              <a:rPr lang="el-GR" sz="2400" i="1" dirty="0"/>
              <a:t>(Στο φρούριο </a:t>
            </a:r>
            <a:r>
              <a:rPr lang="el-GR" sz="2400" i="1" dirty="0" err="1"/>
              <a:t>Φαράν</a:t>
            </a:r>
            <a:r>
              <a:rPr lang="el-GR" sz="2400" i="1" dirty="0"/>
              <a:t>) είναι εγκατεστημένοι 800 φρουροί με τις γυναίκες τους στην υπηρεσία του Ρωμαϊκού κράτους. Τρόφιμα και στολές εξασφαλίζουν από το ταμείο της (επαρχίας της) Αιγύπτου. Κάθε μέρα βγαίνουν για περιπολίες στην έρημο με τις αραβικές φοράδες τους, που τρέφονται με άχυρο και κριθάρι από το κρατικό ταμείο, για να προστατεύουν τις μονές και τους ερημίτες από τις ληστρικές επιθέσεις των Αράβων. Οι </a:t>
            </a:r>
            <a:r>
              <a:rPr lang="el-GR" sz="2400" i="1" dirty="0" err="1"/>
              <a:t>Αραβες</a:t>
            </a:r>
            <a:r>
              <a:rPr lang="el-GR" sz="2400" i="1" dirty="0"/>
              <a:t>, φυσικά, δεν ανησυχούν ιδιαίτερα ούτε φοβούνται τους στρατιώτες. Όταν εγκαταλείπουν το φρούριο, οι φρουροί κλειδώνουν τις πύλες και παίρνουν τα κλειδιά μαζί τους.</a:t>
            </a:r>
          </a:p>
          <a:p>
            <a:pPr marL="0" indent="0">
              <a:buNone/>
            </a:pPr>
            <a:r>
              <a:rPr lang="el-GR" i="1" dirty="0"/>
              <a:t>J. </a:t>
            </a:r>
            <a:r>
              <a:rPr lang="el-GR" i="1" dirty="0" err="1"/>
              <a:t>Wilkinson</a:t>
            </a:r>
            <a:r>
              <a:rPr lang="el-GR" i="1" dirty="0"/>
              <a:t>, </a:t>
            </a:r>
            <a:r>
              <a:rPr lang="el-GR" i="1" dirty="0" err="1"/>
              <a:t>Jerusalem</a:t>
            </a:r>
            <a:r>
              <a:rPr lang="el-GR" i="1" dirty="0"/>
              <a:t> </a:t>
            </a:r>
            <a:r>
              <a:rPr lang="el-GR" i="1" dirty="0" err="1"/>
              <a:t>Pilgrims</a:t>
            </a:r>
            <a:r>
              <a:rPr lang="el-GR" i="1" dirty="0"/>
              <a:t> </a:t>
            </a:r>
            <a:r>
              <a:rPr lang="el-GR" i="1" dirty="0" err="1"/>
              <a:t>before</a:t>
            </a:r>
            <a:r>
              <a:rPr lang="el-GR" i="1" dirty="0"/>
              <a:t> the </a:t>
            </a:r>
            <a:r>
              <a:rPr lang="el-GR" i="1" dirty="0" err="1"/>
              <a:t>Crusades</a:t>
            </a:r>
            <a:r>
              <a:rPr lang="el-GR" i="1" dirty="0"/>
              <a:t>,</a:t>
            </a:r>
            <a:br>
              <a:rPr lang="el-GR" i="1" dirty="0"/>
            </a:br>
            <a:r>
              <a:rPr lang="el-GR" i="1" dirty="0" err="1"/>
              <a:t>Warminster</a:t>
            </a:r>
            <a:r>
              <a:rPr lang="el-GR" i="1" dirty="0"/>
              <a:t> 1977. 88</a:t>
            </a:r>
            <a:r>
              <a:rPr lang="el-GR" i="1" dirty="0" smtClean="0"/>
              <a:t>.</a:t>
            </a:r>
            <a:endParaRPr lang="el-GR" i="1" dirty="0"/>
          </a:p>
        </p:txBody>
      </p:sp>
    </p:spTree>
    <p:extLst>
      <p:ext uri="{BB962C8B-B14F-4D97-AF65-F5344CB8AC3E}">
        <p14:creationId xmlns:p14="http://schemas.microsoft.com/office/powerpoint/2010/main" val="321572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1831" y="308706"/>
            <a:ext cx="7163265" cy="5142860"/>
          </a:xfrm>
        </p:spPr>
      </p:pic>
      <p:sp>
        <p:nvSpPr>
          <p:cNvPr id="5" name="Ορθογώνιο 4"/>
          <p:cNvSpPr/>
          <p:nvPr/>
        </p:nvSpPr>
        <p:spPr>
          <a:xfrm>
            <a:off x="642144" y="5846663"/>
            <a:ext cx="8693446" cy="646331"/>
          </a:xfrm>
          <a:prstGeom prst="rect">
            <a:avLst/>
          </a:prstGeom>
        </p:spPr>
        <p:txBody>
          <a:bodyPr wrap="square">
            <a:spAutoFit/>
          </a:bodyPr>
          <a:lstStyle/>
          <a:p>
            <a:r>
              <a:rPr lang="el-GR" dirty="0"/>
              <a:t>Η επιστροφή του Μωάμεθ στη Μέκκα (μικρογραφία από </a:t>
            </a:r>
            <a:r>
              <a:rPr lang="el-GR" dirty="0" smtClean="0"/>
              <a:t>αραβικό </a:t>
            </a:r>
            <a:r>
              <a:rPr lang="el-GR" dirty="0"/>
              <a:t>χειρόγραφο</a:t>
            </a:r>
            <a:r>
              <a:rPr lang="el-GR" dirty="0" smtClean="0"/>
              <a:t>).</a:t>
            </a:r>
          </a:p>
          <a:p>
            <a:r>
              <a:rPr lang="el-GR" dirty="0" smtClean="0"/>
              <a:t>Το </a:t>
            </a:r>
            <a:r>
              <a:rPr lang="el-GR" dirty="0"/>
              <a:t>λευκό χρώμα οφείλεται στην </a:t>
            </a:r>
            <a:r>
              <a:rPr lang="el-GR" dirty="0" smtClean="0"/>
              <a:t>απαγόρευση </a:t>
            </a:r>
            <a:r>
              <a:rPr lang="el-GR" dirty="0"/>
              <a:t>της απεικόνισης ιερών προσώπων.</a:t>
            </a:r>
          </a:p>
        </p:txBody>
      </p:sp>
    </p:spTree>
    <p:extLst>
      <p:ext uri="{BB962C8B-B14F-4D97-AF65-F5344CB8AC3E}">
        <p14:creationId xmlns:p14="http://schemas.microsoft.com/office/powerpoint/2010/main" val="1395317187"/>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TotalTime>
  <Words>904</Words>
  <Application>Microsoft Office PowerPoint</Application>
  <PresentationFormat>Ευρεία οθόνη</PresentationFormat>
  <Paragraphs>51</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Trebuchet MS</vt:lpstr>
      <vt:lpstr>Wingdings 3</vt:lpstr>
      <vt:lpstr>Όψη</vt:lpstr>
      <vt:lpstr>1.3. Η εμφάνιση του Ισλάμ  *Ισλάμ = Υποταγή στο θέλημα του Θεού</vt:lpstr>
      <vt:lpstr>Ισλαμισμός</vt:lpstr>
      <vt:lpstr>α. Η προϊσλαμική Αραβία</vt:lpstr>
      <vt:lpstr>β. Η οργάνωση των Αράβων</vt:lpstr>
      <vt:lpstr>β. Η οργάνωση των Αράβων</vt:lpstr>
      <vt:lpstr>β. Η οργάνωση των Αράβων</vt:lpstr>
      <vt:lpstr>Τζιχάντ</vt:lpstr>
      <vt:lpstr>Πηγή - Ο προσκυνητής της Πλακεντίας για τους Άραβες (περ. 570)</vt:lpstr>
      <vt:lpstr>Παρουσίαση του PowerPoint</vt:lpstr>
      <vt:lpstr>Θεοκρατικό κράτος</vt:lpstr>
      <vt:lpstr>Μουφτής</vt:lpstr>
      <vt:lpstr>Χαλίφης</vt:lpstr>
      <vt:lpstr>Πηγή - To Κοράνι για τον πόλεμο κατά των απίστων</vt:lpstr>
      <vt:lpstr>5 πυλώνες κάθε πιστού μουσουλμάνου</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Η εμφάνιση του Ισλάμ  *Ισλάμ = Υποταγή στο θέλημα του Θεού</dc:title>
  <dc:creator>panagelousi75@gmail.com</dc:creator>
  <cp:lastModifiedBy>panagelousi75@gmail.com</cp:lastModifiedBy>
  <cp:revision>5</cp:revision>
  <dcterms:created xsi:type="dcterms:W3CDTF">2023-09-24T10:03:41Z</dcterms:created>
  <dcterms:modified xsi:type="dcterms:W3CDTF">2023-09-24T10:43:59Z</dcterms:modified>
</cp:coreProperties>
</file>