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7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08573" y="1916832"/>
            <a:ext cx="7804444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4000" b="1" i="1" u="sng" dirty="0" smtClean="0"/>
              <a:t>ΟΙ ΚΑΡΟΛΙΔΕΣ ΚΑΙ </a:t>
            </a:r>
          </a:p>
          <a:p>
            <a:pPr algn="ctr">
              <a:lnSpc>
                <a:spcPct val="200000"/>
              </a:lnSpc>
            </a:pPr>
            <a:r>
              <a:rPr lang="el-GR" sz="4000" b="1" i="1" u="sng" dirty="0" smtClean="0"/>
              <a:t>Η ΑΚΜΗ ΤΗΣ ΦΡΑΓΚΙΚΗΣ ΔΥΝΑΜΗΣ</a:t>
            </a:r>
            <a:endParaRPr lang="el-GR" sz="40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940152" y="0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Κάρολος  ο Μέγας </a:t>
            </a:r>
            <a:r>
              <a:rPr lang="en-US" sz="3600" b="1" dirty="0" smtClean="0"/>
              <a:t>            </a:t>
            </a:r>
            <a:r>
              <a:rPr lang="el-GR" sz="3600" b="1" dirty="0" smtClean="0"/>
              <a:t>(</a:t>
            </a:r>
            <a:r>
              <a:rPr lang="el-GR" sz="3600" b="1" dirty="0" err="1" smtClean="0"/>
              <a:t>Καρλομάγνος</a:t>
            </a:r>
            <a:r>
              <a:rPr lang="el-GR" sz="3600" b="1" dirty="0"/>
              <a:t>)</a:t>
            </a:r>
            <a:r>
              <a:rPr lang="el-GR" sz="3600" b="1" dirty="0" smtClean="0"/>
              <a:t>, </a:t>
            </a:r>
            <a:r>
              <a:rPr lang="el-GR" sz="3600" dirty="0" smtClean="0"/>
              <a:t>γιος του </a:t>
            </a:r>
            <a:r>
              <a:rPr lang="el-GR" sz="3600" dirty="0" err="1" smtClean="0"/>
              <a:t>Πιπίνου</a:t>
            </a:r>
            <a:r>
              <a:rPr lang="el-GR" sz="3600" dirty="0" smtClean="0"/>
              <a:t>: κατέκτησε </a:t>
            </a:r>
            <a:r>
              <a:rPr lang="en-US" sz="3600" dirty="0" smtClean="0"/>
              <a:t>                </a:t>
            </a:r>
            <a:r>
              <a:rPr lang="el-GR" sz="3600" dirty="0" smtClean="0"/>
              <a:t>πολλά εδάφη και επεξέτεινε την αυτοκρατορία του.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08" r="2250"/>
          <a:stretch/>
        </p:blipFill>
        <p:spPr bwMode="auto">
          <a:xfrm>
            <a:off x="-10248" y="908720"/>
            <a:ext cx="579384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71"/>
            <a:ext cx="5112567" cy="693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- TextBox"/>
          <p:cNvSpPr txBox="1"/>
          <p:nvPr/>
        </p:nvSpPr>
        <p:spPr>
          <a:xfrm>
            <a:off x="5868144" y="4293096"/>
            <a:ext cx="3203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Κάρολος  ο Μέγας </a:t>
            </a:r>
            <a:r>
              <a:rPr lang="en-US" sz="3600" b="1" dirty="0" smtClean="0"/>
              <a:t>            </a:t>
            </a:r>
            <a:r>
              <a:rPr lang="el-GR" sz="3600" b="1" dirty="0" smtClean="0"/>
              <a:t>(</a:t>
            </a:r>
            <a:r>
              <a:rPr lang="el-GR" sz="3600" b="1" dirty="0" err="1" smtClean="0"/>
              <a:t>Καρλομάγνος</a:t>
            </a:r>
            <a:r>
              <a:rPr lang="el-GR" sz="3600" b="1" dirty="0"/>
              <a:t>)</a:t>
            </a:r>
            <a:r>
              <a:rPr lang="el-GR" sz="3600" b="1" dirty="0" smtClean="0"/>
              <a:t>,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08712" y="1268760"/>
            <a:ext cx="8655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1. </a:t>
            </a:r>
            <a:r>
              <a:rPr lang="el-GR" sz="2800" dirty="0" smtClean="0"/>
              <a:t>Διαίρεσε τη φραγκική επικράτειας σε </a:t>
            </a:r>
            <a:r>
              <a:rPr lang="el-GR" sz="2800" b="1" dirty="0" smtClean="0"/>
              <a:t>200</a:t>
            </a:r>
            <a:r>
              <a:rPr lang="el-GR" sz="2800" dirty="0" smtClean="0"/>
              <a:t> περίπου </a:t>
            </a:r>
            <a:r>
              <a:rPr lang="el-GR" sz="2800" b="1" dirty="0" smtClean="0"/>
              <a:t>κομητείες</a:t>
            </a:r>
            <a:r>
              <a:rPr lang="el-GR" sz="2800" dirty="0" smtClean="0"/>
              <a:t>. Οι </a:t>
            </a:r>
            <a:r>
              <a:rPr lang="el-GR" sz="2800" b="1" dirty="0" err="1" smtClean="0"/>
              <a:t>κόμητες</a:t>
            </a:r>
            <a:r>
              <a:rPr lang="el-GR" sz="2800" dirty="0" smtClean="0"/>
              <a:t> ασκούν με τη βοήθεια των επισκόπων τη </a:t>
            </a:r>
            <a:r>
              <a:rPr lang="el-GR" sz="2800" i="1" dirty="0" smtClean="0"/>
              <a:t>στρατιωτική και πολιτική διοίκηση</a:t>
            </a:r>
            <a:r>
              <a:rPr lang="el-GR" sz="2800" dirty="0" smtClean="0"/>
              <a:t>. Συγχρόνως ήταν </a:t>
            </a:r>
            <a:r>
              <a:rPr lang="el-GR" sz="2800" i="1" dirty="0" smtClean="0"/>
              <a:t>φοροεισπράκτορες</a:t>
            </a:r>
            <a:r>
              <a:rPr lang="el-GR" sz="2800" dirty="0" smtClean="0"/>
              <a:t> και </a:t>
            </a:r>
            <a:r>
              <a:rPr lang="el-GR" sz="2800" i="1" dirty="0" smtClean="0"/>
              <a:t>δικαστές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pPr lvl="0"/>
            <a:endParaRPr lang="en-US" sz="2800" dirty="0" smtClean="0"/>
          </a:p>
          <a:p>
            <a:r>
              <a:rPr lang="en-US" sz="2800" dirty="0" smtClean="0"/>
              <a:t>2. </a:t>
            </a:r>
            <a:r>
              <a:rPr lang="el-GR" sz="2800" dirty="0" smtClean="0"/>
              <a:t>Καθιέρωσε το θεσμό των </a:t>
            </a:r>
            <a:r>
              <a:rPr lang="el-GR" sz="2800" b="1" dirty="0" smtClean="0"/>
              <a:t>βασιλικών απεσταλμένων</a:t>
            </a:r>
            <a:r>
              <a:rPr lang="el-GR" sz="2800" dirty="0" smtClean="0"/>
              <a:t>: επέβλεπαν την </a:t>
            </a:r>
            <a:r>
              <a:rPr lang="el-GR" sz="2800" i="1" dirty="0" smtClean="0"/>
              <a:t>εφαρμογή των νόμων και των διαταγμάτων του βασιλιά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n-US" sz="2800" dirty="0" smtClean="0"/>
              <a:t>3. </a:t>
            </a:r>
            <a:r>
              <a:rPr lang="el-GR" sz="2800" dirty="0" smtClean="0"/>
              <a:t>Προχώρησε σε </a:t>
            </a:r>
            <a:r>
              <a:rPr lang="el-GR" sz="2800" b="1" dirty="0" smtClean="0"/>
              <a:t>εκκλησιαστική μεταρρύθμιση</a:t>
            </a:r>
            <a:r>
              <a:rPr lang="el-GR" sz="2800" dirty="0" smtClean="0"/>
              <a:t>:  η εκκλησία αποτέλεσε </a:t>
            </a:r>
            <a:r>
              <a:rPr lang="el-GR" sz="2800" i="1" dirty="0" smtClean="0"/>
              <a:t>παράγοντα συνοχής και ενότητας</a:t>
            </a:r>
            <a:r>
              <a:rPr lang="el-GR" sz="2800" dirty="0" smtClean="0"/>
              <a:t>.</a:t>
            </a:r>
          </a:p>
        </p:txBody>
      </p:sp>
      <p:sp>
        <p:nvSpPr>
          <p:cNvPr id="3" name="6 - TextBox"/>
          <p:cNvSpPr txBox="1"/>
          <p:nvPr/>
        </p:nvSpPr>
        <p:spPr>
          <a:xfrm>
            <a:off x="467544" y="-3853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Για να ενισχύσει την εσωτερική οργάνωση πήρε τα ακόλουθα μέτρα: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9512" y="404664"/>
            <a:ext cx="864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Το πρόβλημα των δύο αυτοκρατοριών  </a:t>
            </a:r>
          </a:p>
          <a:p>
            <a:endParaRPr lang="el-GR" sz="3600" b="1" dirty="0" smtClean="0"/>
          </a:p>
          <a:p>
            <a:pPr>
              <a:buFont typeface="Arial" pitchFamily="34" charset="0"/>
              <a:buChar char="•"/>
            </a:pPr>
            <a:r>
              <a:rPr lang="el-GR" sz="3600" b="1" dirty="0" smtClean="0"/>
              <a:t>774</a:t>
            </a:r>
            <a:r>
              <a:rPr lang="el-GR" sz="3600" dirty="0" smtClean="0"/>
              <a:t>: ο Καρλομάγνος κατέλυσε το κράτος των </a:t>
            </a:r>
            <a:r>
              <a:rPr lang="el-GR" sz="3600" dirty="0" err="1" smtClean="0"/>
              <a:t>Λογγοβάρδων</a:t>
            </a:r>
            <a:r>
              <a:rPr lang="el-GR" sz="3600" dirty="0" smtClean="0"/>
              <a:t> και </a:t>
            </a:r>
            <a:r>
              <a:rPr lang="el-GR" sz="3600" i="1" dirty="0" smtClean="0"/>
              <a:t>αναμειγνύεται</a:t>
            </a:r>
            <a:r>
              <a:rPr lang="el-GR" sz="3600" dirty="0" smtClean="0"/>
              <a:t> στα πράγματα της Ιταλίας</a:t>
            </a:r>
          </a:p>
          <a:p>
            <a:r>
              <a:rPr lang="el-GR" sz="3600" dirty="0" smtClean="0"/>
              <a:t>           </a:t>
            </a:r>
          </a:p>
          <a:p>
            <a:pPr>
              <a:buFont typeface="Arial" pitchFamily="34" charset="0"/>
              <a:buChar char="•"/>
            </a:pPr>
            <a:r>
              <a:rPr lang="el-GR" sz="3600" dirty="0" smtClean="0"/>
              <a:t> το φραγκικό κράτος </a:t>
            </a:r>
            <a:r>
              <a:rPr lang="el-GR" sz="3600" i="1" dirty="0" smtClean="0"/>
              <a:t>ισχυροποιήθηκε</a:t>
            </a:r>
            <a:r>
              <a:rPr lang="el-GR" sz="3600" dirty="0" smtClean="0"/>
              <a:t> και υποσκέλισε τα υπόλοιπα γερμανικά κράτη.</a:t>
            </a:r>
          </a:p>
          <a:p>
            <a:pPr>
              <a:buFont typeface="Arial" pitchFamily="34" charset="0"/>
              <a:buChar char="•"/>
            </a:pPr>
            <a:endParaRPr lang="el-GR" sz="3600" dirty="0" smtClean="0"/>
          </a:p>
          <a:p>
            <a:pPr>
              <a:buFont typeface="Arial" pitchFamily="34" charset="0"/>
              <a:buChar char="•"/>
            </a:pPr>
            <a:r>
              <a:rPr lang="el-GR" sz="3600" dirty="0" smtClean="0"/>
              <a:t> Ο Καρλομάγνος </a:t>
            </a:r>
            <a:r>
              <a:rPr lang="el-GR" sz="3600" i="1" dirty="0" smtClean="0"/>
              <a:t>εξουσιάζει</a:t>
            </a:r>
            <a:r>
              <a:rPr lang="el-GR" sz="3600" dirty="0" smtClean="0"/>
              <a:t> ένα κράτος με πολλούς λαούς.</a:t>
            </a:r>
            <a:r>
              <a:rPr lang="el-GR" sz="3600" u="sng" dirty="0" smtClean="0"/>
              <a:t> </a:t>
            </a:r>
            <a:endParaRPr lang="el-GR" sz="3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14416" y="548680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4000" dirty="0" smtClean="0"/>
              <a:t>Αρχικά </a:t>
            </a:r>
            <a:r>
              <a:rPr lang="el-GR" sz="4000" b="1" i="1" dirty="0" smtClean="0"/>
              <a:t>διπλωματική προσέγγιση με το Βυζάντιο</a:t>
            </a:r>
            <a:r>
              <a:rPr lang="el-GR" sz="4000" dirty="0" smtClean="0"/>
              <a:t>: αρραβώνες του αυτοκράτορα </a:t>
            </a:r>
            <a:r>
              <a:rPr lang="el-GR" sz="4000" b="1" dirty="0" smtClean="0"/>
              <a:t>Κωνσταντίνου </a:t>
            </a:r>
            <a:r>
              <a:rPr lang="el-GR" sz="4000" b="1" dirty="0" err="1" smtClean="0"/>
              <a:t>Στ</a:t>
            </a:r>
            <a:r>
              <a:rPr lang="el-GR" sz="4000" dirty="0" err="1" smtClean="0"/>
              <a:t>΄</a:t>
            </a:r>
            <a:r>
              <a:rPr lang="el-GR" sz="4000" dirty="0" smtClean="0"/>
              <a:t> με τη </a:t>
            </a:r>
            <a:r>
              <a:rPr lang="el-GR" sz="4000" b="1" dirty="0" err="1" smtClean="0"/>
              <a:t>Ροτρούδη</a:t>
            </a:r>
            <a:r>
              <a:rPr lang="el-GR" sz="4000" dirty="0" smtClean="0"/>
              <a:t>, κόρη του Καρλομάγνου. </a:t>
            </a:r>
          </a:p>
          <a:p>
            <a:pPr lvl="0"/>
            <a:endParaRPr lang="el-GR" sz="4000" dirty="0" smtClean="0"/>
          </a:p>
          <a:p>
            <a:pPr lvl="0"/>
            <a:r>
              <a:rPr lang="el-GR" sz="4000" dirty="0" smtClean="0"/>
              <a:t>Το συνοικέσιο ακυρώθηκε για οι σχέσεις των δυο αυτοκρατοριών έφθασαν σε </a:t>
            </a:r>
            <a:r>
              <a:rPr lang="el-GR" sz="4000" b="1" dirty="0" smtClean="0"/>
              <a:t>ρήξη</a:t>
            </a:r>
            <a:r>
              <a:rPr lang="el-GR" sz="40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539551" y="404664"/>
            <a:ext cx="7776865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4000" dirty="0" smtClean="0"/>
              <a:t>Αργότερα….</a:t>
            </a:r>
          </a:p>
          <a:p>
            <a:pPr lvl="0"/>
            <a:endParaRPr lang="el-GR" sz="4000" dirty="0" smtClean="0"/>
          </a:p>
          <a:p>
            <a:pPr lvl="0"/>
            <a:r>
              <a:rPr lang="el-GR" sz="4000" dirty="0" smtClean="0"/>
              <a:t>Ο πάπας Λέων ο Γ΄ ζήτησε τη βοήθεια του Καρλομάγνου λόγω εσωτερικών διαμαχών            υπόσχεται να τον στέψει αυτοκράτορα.</a:t>
            </a:r>
          </a:p>
          <a:p>
            <a:pPr lvl="0"/>
            <a:endParaRPr lang="el-GR" sz="4000" dirty="0" smtClean="0"/>
          </a:p>
          <a:p>
            <a:pPr lvl="0"/>
            <a:r>
              <a:rPr lang="el-GR" sz="4000" dirty="0" smtClean="0"/>
              <a:t>Ο </a:t>
            </a:r>
            <a:r>
              <a:rPr lang="el-GR" sz="4000" dirty="0" err="1" smtClean="0"/>
              <a:t>φράγκος</a:t>
            </a:r>
            <a:r>
              <a:rPr lang="el-GR" sz="4000" dirty="0" smtClean="0"/>
              <a:t> βασιλιάς αποδέχτηκε την πρόταση.</a:t>
            </a:r>
          </a:p>
          <a:p>
            <a:pPr lvl="0"/>
            <a:endParaRPr lang="el-GR" sz="40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 rot="10800000" flipV="1">
            <a:off x="4632" y="218277"/>
            <a:ext cx="41353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u="sng" dirty="0" smtClean="0"/>
              <a:t>800 </a:t>
            </a:r>
            <a:r>
              <a:rPr lang="el-GR" sz="3200" b="1" u="sng" dirty="0" err="1" smtClean="0"/>
              <a:t>μ.Χ</a:t>
            </a:r>
            <a:r>
              <a:rPr lang="el-GR" sz="3200" b="1" u="sng" dirty="0" smtClean="0"/>
              <a:t>.,</a:t>
            </a:r>
            <a:r>
              <a:rPr lang="el-GR" sz="3200" dirty="0" smtClean="0"/>
              <a:t> Χριστούγεννα: ο πάπας στέφει στο ναού του Αγίου Πέτρου (Ρώμη) τον Καρλομάγνο σύμφωνα με το βυζαντινό τυπικό                                                             </a:t>
            </a:r>
            <a:r>
              <a:rPr lang="el-GR" sz="3200" b="1" dirty="0"/>
              <a:t>Μ</a:t>
            </a:r>
            <a:r>
              <a:rPr lang="el-GR" sz="3200" b="1" dirty="0" smtClean="0"/>
              <a:t>έγα                                                             και Ειρηνοποιό                                     αυτοκράτορα,</a:t>
            </a:r>
          </a:p>
          <a:p>
            <a:r>
              <a:rPr lang="el-GR" sz="3200" b="1" dirty="0" smtClean="0"/>
              <a:t>κυβερνήτη του</a:t>
            </a:r>
          </a:p>
          <a:p>
            <a:r>
              <a:rPr lang="el-GR" sz="3200" b="1" dirty="0" smtClean="0"/>
              <a:t>Ρωμαϊκού </a:t>
            </a:r>
          </a:p>
          <a:p>
            <a:r>
              <a:rPr lang="el-GR" sz="3200" b="1" dirty="0" smtClean="0"/>
              <a:t>Κράτους</a:t>
            </a:r>
            <a:endParaRPr lang="el-GR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70" y="2664942"/>
            <a:ext cx="5730830" cy="419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1"/>
            <a:ext cx="284380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200" dirty="0" smtClean="0"/>
              <a:t>Ο Κάρολος επιλέγει το </a:t>
            </a:r>
            <a:r>
              <a:rPr lang="el-GR" sz="3200" b="1" dirty="0" smtClean="0"/>
              <a:t>Άαχεν</a:t>
            </a:r>
            <a:r>
              <a:rPr lang="el-GR" sz="3200" dirty="0" smtClean="0"/>
              <a:t> </a:t>
            </a:r>
          </a:p>
          <a:p>
            <a:pPr lvl="0"/>
            <a:r>
              <a:rPr lang="el-GR" sz="3200" dirty="0" smtClean="0"/>
              <a:t>(</a:t>
            </a:r>
            <a:r>
              <a:rPr lang="el-GR" sz="3200" b="1" dirty="0" smtClean="0"/>
              <a:t>Αιξ-λα-</a:t>
            </a:r>
            <a:r>
              <a:rPr lang="el-GR" sz="3200" b="1" dirty="0" err="1" smtClean="0"/>
              <a:t>Σαπέ</a:t>
            </a:r>
            <a:r>
              <a:rPr lang="el-GR" sz="3200" b="1" dirty="0" smtClean="0"/>
              <a:t>λ) </a:t>
            </a:r>
            <a:r>
              <a:rPr lang="el-GR" sz="3200" dirty="0" smtClean="0"/>
              <a:t>ως πρωτεύουσα του κράτους.                                   </a:t>
            </a:r>
            <a:r>
              <a:rPr lang="el-GR" sz="2800" b="1" i="1" dirty="0" smtClean="0"/>
              <a:t>(Καρολίδεια Αναγέννηση)</a:t>
            </a:r>
          </a:p>
          <a:p>
            <a:endParaRPr lang="el-GR" sz="3200" dirty="0" smtClean="0"/>
          </a:p>
          <a:p>
            <a:r>
              <a:rPr lang="el-GR" sz="3200" dirty="0" smtClean="0"/>
              <a:t>Ανήγειρε ανάκτορο με διακοσμήσεις από την Ιταλία</a:t>
            </a:r>
            <a:endParaRPr lang="el-G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726" y="21729"/>
            <a:ext cx="6695978" cy="564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4338" y="188640"/>
            <a:ext cx="38995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200" dirty="0" smtClean="0"/>
              <a:t>Από το </a:t>
            </a:r>
            <a:r>
              <a:rPr lang="el-GR" sz="3200" b="1" dirty="0" smtClean="0"/>
              <a:t>800</a:t>
            </a:r>
            <a:r>
              <a:rPr lang="el-GR" sz="3200" dirty="0" smtClean="0"/>
              <a:t> συνυπάρχουν </a:t>
            </a:r>
            <a:r>
              <a:rPr lang="el-GR" sz="3200" b="1" dirty="0" smtClean="0"/>
              <a:t>δύο</a:t>
            </a:r>
            <a:r>
              <a:rPr lang="el-GR" sz="3200" dirty="0" smtClean="0"/>
              <a:t> αυτοκρατορίες, μία                              ανατολική και μία                                    δυτική.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92" y="166952"/>
            <a:ext cx="5594308" cy="28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996952"/>
            <a:ext cx="4582847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95536" y="188640"/>
            <a:ext cx="82089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200" b="1" dirty="0" smtClean="0"/>
              <a:t>Αντίδραση Βυζαντίου:</a:t>
            </a:r>
          </a:p>
          <a:p>
            <a:pPr lvl="0"/>
            <a:endParaRPr lang="el-GR" sz="3200" dirty="0" smtClean="0"/>
          </a:p>
          <a:p>
            <a:pPr lvl="0"/>
            <a:r>
              <a:rPr lang="el-GR" sz="3200" dirty="0" smtClean="0"/>
              <a:t>η στέψη του Καρλομάγνου θεωρήθηκε </a:t>
            </a:r>
            <a:r>
              <a:rPr lang="el-GR" sz="3200" b="1" dirty="0" smtClean="0"/>
              <a:t>σκάνδαλο</a:t>
            </a:r>
            <a:r>
              <a:rPr lang="el-GR" sz="3200" dirty="0" smtClean="0"/>
              <a:t> και </a:t>
            </a:r>
            <a:r>
              <a:rPr lang="el-GR" sz="3200" b="1" dirty="0" smtClean="0"/>
              <a:t>σφετερισμός</a:t>
            </a:r>
            <a:r>
              <a:rPr lang="el-GR" sz="3200" dirty="0" smtClean="0"/>
              <a:t> των νόμιμων και αποκλειστικών δικαιωμάτων των βυζαντινών αυτοκρατόρων στη ρωμαϊκή κληρονομιά και κυρίως του ονόματος </a:t>
            </a:r>
            <a:r>
              <a:rPr lang="el-GR" sz="3200" b="1" i="1" dirty="0" smtClean="0"/>
              <a:t>βασιλιάς των Ρωμαίων </a:t>
            </a:r>
          </a:p>
          <a:p>
            <a:pPr lvl="0"/>
            <a:endParaRPr lang="el-GR" sz="3200" b="1" i="1" dirty="0" smtClean="0"/>
          </a:p>
          <a:p>
            <a:pPr lvl="0"/>
            <a:r>
              <a:rPr lang="el-GR" sz="3200" b="1" dirty="0" smtClean="0"/>
              <a:t>Συνέπεια: </a:t>
            </a:r>
          </a:p>
          <a:p>
            <a:pPr lvl="0"/>
            <a:endParaRPr lang="el-GR" sz="3200" b="1" dirty="0" smtClean="0"/>
          </a:p>
          <a:p>
            <a:pPr lvl="0"/>
            <a:r>
              <a:rPr lang="el-GR" sz="3200" dirty="0" smtClean="0"/>
              <a:t>η αντιπαράθεση Ανατολής και Δύσης  επεκτείνεται και στην </a:t>
            </a:r>
            <a:r>
              <a:rPr lang="el-GR" sz="3200" b="1" dirty="0" smtClean="0"/>
              <a:t>πολιτική</a:t>
            </a:r>
            <a:r>
              <a:rPr lang="el-GR" sz="3200" dirty="0" smtClean="0"/>
              <a:t> σφαίρα. </a:t>
            </a:r>
          </a:p>
          <a:p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053056" y="1052736"/>
            <a:ext cx="48245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600" b="1" dirty="0" smtClean="0"/>
              <a:t>732 </a:t>
            </a:r>
            <a:r>
              <a:rPr lang="el-GR" sz="3600" dirty="0" smtClean="0"/>
              <a:t>: ο αυλάρχης του φραγκικού κράτους </a:t>
            </a:r>
            <a:r>
              <a:rPr lang="el-GR" sz="3600" b="1" dirty="0" smtClean="0"/>
              <a:t>Κάρολος </a:t>
            </a:r>
            <a:r>
              <a:rPr lang="el-GR" sz="3600" b="1" dirty="0" err="1" smtClean="0"/>
              <a:t>Μαρτέλος</a:t>
            </a:r>
            <a:r>
              <a:rPr lang="el-GR" sz="3600" dirty="0" smtClean="0"/>
              <a:t>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l-GR" sz="3600" dirty="0" smtClean="0"/>
              <a:t>αναχαίτισε τους Άραβες στο Πουατιέ της Γαλλίας 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l-GR" sz="3600" dirty="0" smtClean="0"/>
              <a:t>ιδρύει μια νέα δυναστεία, τη δυναστεία των </a:t>
            </a:r>
            <a:r>
              <a:rPr lang="el-GR" sz="3600" b="1" dirty="0" err="1" smtClean="0"/>
              <a:t>Καρολιδών</a:t>
            </a:r>
            <a:endParaRPr lang="el-GR" sz="3600" dirty="0" smtClean="0"/>
          </a:p>
          <a:p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79912" cy="628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3 - TextBox"/>
          <p:cNvSpPr txBox="1"/>
          <p:nvPr/>
        </p:nvSpPr>
        <p:spPr>
          <a:xfrm>
            <a:off x="3986008" y="188640"/>
            <a:ext cx="495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Το αξίωμα του «αυλάρχη»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499999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600" dirty="0" smtClean="0"/>
              <a:t>Τελικά ο Καρλομάγνος πέτυχε </a:t>
            </a:r>
            <a:r>
              <a:rPr lang="el-GR" sz="3600" b="1" dirty="0" smtClean="0"/>
              <a:t>συμβιβασμό</a:t>
            </a:r>
            <a:r>
              <a:rPr lang="el-GR" sz="3600" dirty="0" smtClean="0"/>
              <a:t> με το Βυζάντιο ύστερα από δύσκολες και μακρές </a:t>
            </a:r>
            <a:r>
              <a:rPr lang="el-GR" sz="3600" i="1" dirty="0" smtClean="0"/>
              <a:t>διαπραγματεύσεις</a:t>
            </a:r>
            <a:r>
              <a:rPr lang="el-GR" sz="3600" dirty="0" smtClean="0"/>
              <a:t>.</a:t>
            </a:r>
            <a:endParaRPr lang="el-G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720"/>
            <a:ext cx="636593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5275"/>
            <a:ext cx="76200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99592" y="980728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4000" b="1" dirty="0" smtClean="0"/>
              <a:t>754:</a:t>
            </a:r>
            <a:r>
              <a:rPr lang="el-GR" sz="4000" dirty="0" smtClean="0"/>
              <a:t> ο πάπας απειλείται από τους </a:t>
            </a:r>
            <a:r>
              <a:rPr lang="el-GR" sz="4000" dirty="0" err="1" smtClean="0"/>
              <a:t>Λογγοβάρδους</a:t>
            </a:r>
            <a:r>
              <a:rPr lang="el-GR" sz="4000" dirty="0" smtClean="0"/>
              <a:t> , που ετοιμάζονται να επιτεθούν στη Ρώμη. </a:t>
            </a:r>
          </a:p>
          <a:p>
            <a:pPr>
              <a:buFont typeface="Arial" pitchFamily="34" charset="0"/>
              <a:buChar char="•"/>
            </a:pPr>
            <a:r>
              <a:rPr lang="el-GR" sz="4000" dirty="0" smtClean="0"/>
              <a:t> στρέφεται για βοήθεια στους Φράγκους και στέφει το γιο του Καρόλου </a:t>
            </a:r>
            <a:r>
              <a:rPr lang="el-GR" sz="4000" dirty="0" err="1" smtClean="0"/>
              <a:t>Μαρτέλου</a:t>
            </a:r>
            <a:r>
              <a:rPr lang="el-GR" sz="4000" dirty="0" smtClean="0"/>
              <a:t>, </a:t>
            </a:r>
            <a:r>
              <a:rPr lang="el-GR" sz="4000" b="1" dirty="0" err="1" smtClean="0"/>
              <a:t>Πιπίνο</a:t>
            </a:r>
            <a:r>
              <a:rPr lang="el-GR" sz="4000" b="1" dirty="0" smtClean="0"/>
              <a:t> </a:t>
            </a:r>
            <a:r>
              <a:rPr lang="el-GR" sz="4000" b="1" i="1" u="sng" dirty="0" smtClean="0"/>
              <a:t>«ελέω Θεού»</a:t>
            </a:r>
            <a:r>
              <a:rPr lang="el-GR" sz="4000" dirty="0" smtClean="0"/>
              <a:t> βασιλέα των Φράγκων           Μεγάλο ηθικό κύρος</a:t>
            </a:r>
            <a:endParaRPr lang="el-GR" sz="4000" dirty="0"/>
          </a:p>
        </p:txBody>
      </p:sp>
      <p:sp>
        <p:nvSpPr>
          <p:cNvPr id="3" name="3 - TextBox"/>
          <p:cNvSpPr txBox="1"/>
          <p:nvPr/>
        </p:nvSpPr>
        <p:spPr>
          <a:xfrm>
            <a:off x="885880" y="260648"/>
            <a:ext cx="495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Συνθήκες εποχής</a:t>
            </a:r>
            <a:endParaRPr lang="el-GR" sz="3200" b="1" dirty="0"/>
          </a:p>
        </p:txBody>
      </p:sp>
      <p:sp>
        <p:nvSpPr>
          <p:cNvPr id="2" name="Δεξιό βέλος 1"/>
          <p:cNvSpPr/>
          <p:nvPr/>
        </p:nvSpPr>
        <p:spPr>
          <a:xfrm>
            <a:off x="7596336" y="4869160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0691"/>
            <a:ext cx="8136904" cy="627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11560" y="692696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l-GR" sz="4000" dirty="0" smtClean="0"/>
          </a:p>
          <a:p>
            <a:pPr lvl="0"/>
            <a:r>
              <a:rPr lang="el-GR" sz="4000" dirty="0" smtClean="0"/>
              <a:t>Ο </a:t>
            </a:r>
            <a:r>
              <a:rPr lang="el-GR" sz="4000" dirty="0" err="1" smtClean="0"/>
              <a:t>Πιπίνος</a:t>
            </a:r>
            <a:r>
              <a:rPr lang="el-GR" sz="4000" dirty="0" smtClean="0"/>
              <a:t> και οι γιοι του ονομάστηκαν </a:t>
            </a:r>
            <a:r>
              <a:rPr lang="el-GR" sz="4000" b="1" u="sng" dirty="0" smtClean="0"/>
              <a:t>πατρίκιοι των Ρωμαίων</a:t>
            </a:r>
            <a:r>
              <a:rPr lang="el-GR" sz="4000" dirty="0" smtClean="0"/>
              <a:t>          </a:t>
            </a:r>
          </a:p>
          <a:p>
            <a:pPr lvl="0"/>
            <a:r>
              <a:rPr lang="el-GR" sz="4000" dirty="0" smtClean="0"/>
              <a:t>ανέλαβαν την υποχρέωση να </a:t>
            </a:r>
            <a:r>
              <a:rPr lang="el-GR" sz="4000" b="1" dirty="0" smtClean="0"/>
              <a:t>προστατεύουν</a:t>
            </a:r>
            <a:r>
              <a:rPr lang="el-GR" sz="4000" dirty="0" smtClean="0"/>
              <a:t> το παπικό κράτος.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95536" y="620688"/>
            <a:ext cx="8317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i="1" u="sng" dirty="0" smtClean="0"/>
              <a:t>ΣΥΝΕΠΕΙΕΣ</a:t>
            </a:r>
            <a:endParaRPr lang="el-GR" sz="40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l-GR" sz="4000" dirty="0" smtClean="0"/>
              <a:t>Η παπική ευλογία προσέδωσε μεγάλο κύρος στη φραγκική βασιλεία.</a:t>
            </a:r>
          </a:p>
          <a:p>
            <a:pPr marL="742950" lvl="0" indent="-742950">
              <a:buFont typeface="+mj-lt"/>
              <a:buAutoNum type="arabicPeriod"/>
            </a:pPr>
            <a:endParaRPr lang="el-GR" sz="4000" dirty="0" smtClean="0"/>
          </a:p>
          <a:p>
            <a:pPr marL="742950" lvl="0" indent="-742950">
              <a:buFont typeface="+mj-lt"/>
              <a:buAutoNum type="arabicPeriod"/>
            </a:pPr>
            <a:r>
              <a:rPr lang="el-GR" sz="4000" dirty="0" smtClean="0"/>
              <a:t>Με τη στέψη αυτή επικράτησε στην Ευρώπη η αντίληψη της  «ελέω Θεού» βασιλείας</a:t>
            </a:r>
          </a:p>
          <a:p>
            <a:endParaRPr lang="el-G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67544" y="548680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600" dirty="0" smtClean="0"/>
              <a:t>3. Ο </a:t>
            </a:r>
            <a:r>
              <a:rPr lang="el-GR" sz="3600" dirty="0" err="1" smtClean="0"/>
              <a:t>Πιπίνος</a:t>
            </a:r>
            <a:r>
              <a:rPr lang="el-GR" sz="3600" dirty="0" smtClean="0"/>
              <a:t> ο Α΄ δώρισε στην Αγία Έδρα  την περιοχή από τη Ραβέννα ως τη Ρώμη  πυρήνας του παπικού κράτους</a:t>
            </a:r>
          </a:p>
          <a:p>
            <a:pPr lvl="0"/>
            <a:endParaRPr lang="el-GR" sz="3600" dirty="0" smtClean="0"/>
          </a:p>
          <a:p>
            <a:pPr lvl="0"/>
            <a:r>
              <a:rPr lang="el-GR" sz="3600" dirty="0" smtClean="0"/>
              <a:t>4. Ο παπισμός συνδέθηκε στενά με το φραγκικό κράτος</a:t>
            </a:r>
          </a:p>
          <a:p>
            <a:pPr lvl="0"/>
            <a:endParaRPr lang="el-GR" sz="3600" dirty="0" smtClean="0"/>
          </a:p>
          <a:p>
            <a:pPr lvl="0"/>
            <a:r>
              <a:rPr lang="el-GR" sz="3600" dirty="0" smtClean="0"/>
              <a:t>5. Το χάσμα μεταξύ Ανατολής και Δύσης  που είχα αρχίσει  με την Εικονομαχία, έγινε πιο βαθύ.</a:t>
            </a:r>
          </a:p>
          <a:p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372200" y="0"/>
            <a:ext cx="25922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Όταν πέθανε ο </a:t>
            </a:r>
            <a:r>
              <a:rPr lang="el-GR" sz="3200" dirty="0" err="1" smtClean="0"/>
              <a:t>Πιπίνος</a:t>
            </a:r>
            <a:r>
              <a:rPr lang="el-GR" sz="3200" dirty="0" smtClean="0"/>
              <a:t> το φραγκικό κράτος περιελάμβανε τη σημερινή Γαλλία και ένα μέρος της σημερινής Γερμανίας</a:t>
            </a:r>
            <a:endParaRPr lang="el-G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89" y="322141"/>
            <a:ext cx="6021803" cy="627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530</Words>
  <Application>Microsoft Office PowerPoint</Application>
  <PresentationFormat>Προβολή στην οθόνη (4:3)</PresentationFormat>
  <Paragraphs>62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panagelousi75@gmail.com</cp:lastModifiedBy>
  <cp:revision>18</cp:revision>
  <dcterms:created xsi:type="dcterms:W3CDTF">2018-09-23T15:51:18Z</dcterms:created>
  <dcterms:modified xsi:type="dcterms:W3CDTF">2022-10-19T09:56:36Z</dcterms:modified>
</cp:coreProperties>
</file>