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9" r:id="rId3"/>
    <p:sldId id="257" r:id="rId4"/>
    <p:sldId id="258" r:id="rId5"/>
    <p:sldId id="270" r:id="rId6"/>
    <p:sldId id="259" r:id="rId7"/>
    <p:sldId id="260" r:id="rId8"/>
    <p:sldId id="271" r:id="rId9"/>
    <p:sldId id="261" r:id="rId10"/>
    <p:sldId id="272" r:id="rId11"/>
    <p:sldId id="262" r:id="rId12"/>
    <p:sldId id="273" r:id="rId13"/>
    <p:sldId id="263" r:id="rId14"/>
    <p:sldId id="264" r:id="rId15"/>
    <p:sldId id="265" r:id="rId16"/>
    <p:sldId id="266" r:id="rId17"/>
    <p:sldId id="274" r:id="rId18"/>
    <p:sldId id="26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smtClean="0"/>
              <a:t>Στυλ κύριου τίτλου</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10/19/2022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ebooks.edu.gr/ebooks/v/html/8547/2698/Istoria_B-Lykeiou_html-empl/index_glos.html#p202"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589213" y="653144"/>
            <a:ext cx="8862558" cy="4110445"/>
          </a:xfrm>
        </p:spPr>
        <p:txBody>
          <a:bodyPr>
            <a:normAutofit/>
          </a:bodyPr>
          <a:lstStyle/>
          <a:p>
            <a:r>
              <a:rPr lang="el-GR" sz="3600" dirty="0"/>
              <a:t>ΚΕΦΑΛΑΙΟ </a:t>
            </a:r>
            <a:r>
              <a:rPr lang="el-GR" sz="3600" dirty="0" smtClean="0"/>
              <a:t>2</a:t>
            </a:r>
            <a:r>
              <a:rPr lang="en-US" sz="3600" dirty="0" smtClean="0"/>
              <a:t/>
            </a:r>
            <a:br>
              <a:rPr lang="en-US" sz="3600" dirty="0" smtClean="0"/>
            </a:br>
            <a:r>
              <a:rPr lang="el-GR" sz="3600" dirty="0"/>
              <a:t/>
            </a:r>
            <a:br>
              <a:rPr lang="el-GR" sz="3600" dirty="0"/>
            </a:br>
            <a:r>
              <a:rPr lang="el-GR" sz="3600" dirty="0"/>
              <a:t>Η ΕΠΟΧΗ ΤΗΣ ΑΚΜΗΣ : ΑΠΟ ΤΟΝ ΤΕΡΜΑΤΙΣΜΟ </a:t>
            </a:r>
            <a:br>
              <a:rPr lang="el-GR" sz="3600" dirty="0"/>
            </a:br>
            <a:r>
              <a:rPr lang="el-GR" sz="3600" dirty="0"/>
              <a:t>ΤΗΣ ΕΙΚΟΝΟΜΑΧΙΑΣ ΩΣ ΤΟ ΣΧΙΣΜΑ </a:t>
            </a:r>
            <a:br>
              <a:rPr lang="el-GR" sz="3600" dirty="0"/>
            </a:br>
            <a:r>
              <a:rPr lang="el-GR" sz="3600" dirty="0"/>
              <a:t>ΤΩΝ ΔΥΟ ΕΚΚΛΗΣΙΩΝ (843-1054</a:t>
            </a:r>
            <a:r>
              <a:rPr lang="el-GR" sz="3600" dirty="0" smtClean="0"/>
              <a:t>)</a:t>
            </a:r>
            <a:endParaRPr lang="el-GR" dirty="0"/>
          </a:p>
        </p:txBody>
      </p:sp>
      <p:sp>
        <p:nvSpPr>
          <p:cNvPr id="3" name="Υπότιτλος 2"/>
          <p:cNvSpPr>
            <a:spLocks noGrp="1"/>
          </p:cNvSpPr>
          <p:nvPr>
            <p:ph type="subTitle" idx="1"/>
          </p:nvPr>
        </p:nvSpPr>
        <p:spPr>
          <a:xfrm>
            <a:off x="2894013" y="6017623"/>
            <a:ext cx="2810101" cy="547891"/>
          </a:xfrm>
        </p:spPr>
        <p:txBody>
          <a:bodyPr/>
          <a:lstStyle/>
          <a:p>
            <a:r>
              <a:rPr lang="el-GR" dirty="0" smtClean="0"/>
              <a:t>Παναγιώτα Αγγελούση</a:t>
            </a:r>
            <a:endParaRPr lang="el-GR" dirty="0"/>
          </a:p>
        </p:txBody>
      </p:sp>
    </p:spTree>
    <p:extLst>
      <p:ext uri="{BB962C8B-B14F-4D97-AF65-F5344CB8AC3E}">
        <p14:creationId xmlns:p14="http://schemas.microsoft.com/office/powerpoint/2010/main" val="1108176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69817" y="231630"/>
            <a:ext cx="5131577" cy="865668"/>
          </a:xfrm>
        </p:spPr>
        <p:txBody>
          <a:bodyPr>
            <a:normAutofit/>
          </a:bodyPr>
          <a:lstStyle/>
          <a:p>
            <a:r>
              <a:rPr lang="el-GR" dirty="0" err="1" smtClean="0"/>
              <a:t>Γλαγολιτικό</a:t>
            </a:r>
            <a:r>
              <a:rPr lang="el-GR" dirty="0" smtClean="0"/>
              <a:t> αλφάβητο</a:t>
            </a:r>
            <a:endParaRPr lang="el-GR" dirty="0"/>
          </a:p>
        </p:txBody>
      </p:sp>
      <p:sp>
        <p:nvSpPr>
          <p:cNvPr id="5" name="Ορθογώνιο 4"/>
          <p:cNvSpPr/>
          <p:nvPr/>
        </p:nvSpPr>
        <p:spPr>
          <a:xfrm>
            <a:off x="1997503" y="1027630"/>
            <a:ext cx="4864852" cy="3416320"/>
          </a:xfrm>
          <a:prstGeom prst="rect">
            <a:avLst/>
          </a:prstGeom>
        </p:spPr>
        <p:txBody>
          <a:bodyPr wrap="square">
            <a:spAutoFit/>
          </a:bodyPr>
          <a:lstStyle/>
          <a:p>
            <a:r>
              <a:rPr lang="el-GR" sz="2400" dirty="0"/>
              <a:t>Ο Κωνσταντίνος επινόησε το λεγόμενο </a:t>
            </a:r>
            <a:r>
              <a:rPr lang="el-GR" sz="2400" b="1" dirty="0" err="1">
                <a:solidFill>
                  <a:srgbClr val="7030A0"/>
                </a:solidFill>
              </a:rPr>
              <a:t>γλαγολιτικό</a:t>
            </a:r>
            <a:r>
              <a:rPr lang="el-GR" sz="2400" b="1" dirty="0">
                <a:solidFill>
                  <a:srgbClr val="7030A0"/>
                </a:solidFill>
              </a:rPr>
              <a:t> αλφάβητο</a:t>
            </a:r>
            <a:r>
              <a:rPr lang="el-GR" sz="2400" dirty="0"/>
              <a:t> και μετέφρασε την </a:t>
            </a:r>
            <a:r>
              <a:rPr lang="el-GR" sz="2400" b="1" dirty="0">
                <a:solidFill>
                  <a:srgbClr val="7030A0"/>
                </a:solidFill>
              </a:rPr>
              <a:t>Αγία Γραφή στα σλαβονικά</a:t>
            </a:r>
            <a:r>
              <a:rPr lang="el-GR" sz="2400" dirty="0" smtClean="0"/>
              <a:t>.</a:t>
            </a:r>
          </a:p>
          <a:p>
            <a:r>
              <a:rPr lang="el-GR" sz="2400" dirty="0" smtClean="0"/>
              <a:t> </a:t>
            </a:r>
            <a:endParaRPr lang="el-GR" sz="2400" dirty="0"/>
          </a:p>
          <a:p>
            <a:r>
              <a:rPr lang="el-GR" sz="2400" dirty="0"/>
              <a:t>Έτσι η Λειτουργία και το κήρυγμα στη Μοραβία άρχισαν να γίνονται στη σλαβονική γλώσσα. </a:t>
            </a:r>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583" y="0"/>
            <a:ext cx="4929188" cy="685800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933" y="4510068"/>
            <a:ext cx="4033369" cy="2281094"/>
          </a:xfrm>
          <a:prstGeom prst="rect">
            <a:avLst/>
          </a:prstGeom>
        </p:spPr>
      </p:pic>
    </p:spTree>
    <p:extLst>
      <p:ext uri="{BB962C8B-B14F-4D97-AF65-F5344CB8AC3E}">
        <p14:creationId xmlns:p14="http://schemas.microsoft.com/office/powerpoint/2010/main" val="122600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 Ο εκχριστιανισμός των Σλάβων</a:t>
            </a:r>
          </a:p>
        </p:txBody>
      </p:sp>
      <p:sp>
        <p:nvSpPr>
          <p:cNvPr id="3" name="Θέση περιεχομένου 2"/>
          <p:cNvSpPr>
            <a:spLocks noGrp="1"/>
          </p:cNvSpPr>
          <p:nvPr>
            <p:ph idx="1"/>
          </p:nvPr>
        </p:nvSpPr>
        <p:spPr>
          <a:xfrm>
            <a:off x="2589212" y="1645920"/>
            <a:ext cx="8915400" cy="4598126"/>
          </a:xfrm>
        </p:spPr>
        <p:txBody>
          <a:bodyPr>
            <a:normAutofit/>
          </a:bodyPr>
          <a:lstStyle/>
          <a:p>
            <a:r>
              <a:rPr lang="el-GR" sz="2800" dirty="0"/>
              <a:t>Στη Μοραβία οι δύο Θεσσαλονικείς εργάστηκαν με ακάματο ζήλο. Αργότερα οι </a:t>
            </a:r>
            <a:r>
              <a:rPr lang="el-GR" sz="2800" b="1" dirty="0"/>
              <a:t>μαθητές τους εκδιώχθηκαν </a:t>
            </a:r>
            <a:r>
              <a:rPr lang="el-GR" sz="2800" dirty="0"/>
              <a:t>από τη χώρα και ο φραγκικός κλήρος κυριάρχησε, αλλά ο </a:t>
            </a:r>
            <a:r>
              <a:rPr lang="el-GR" sz="2800" b="1" dirty="0"/>
              <a:t>βυζαντινός πολιτισμός</a:t>
            </a:r>
            <a:r>
              <a:rPr lang="el-GR" sz="2800" dirty="0"/>
              <a:t>, χάρη στο έργο των δύο αδελφών, πέτυχε να </a:t>
            </a:r>
            <a:r>
              <a:rPr lang="el-GR" sz="2800" b="1" dirty="0"/>
              <a:t>ριζώσει βαθιά</a:t>
            </a:r>
            <a:r>
              <a:rPr lang="el-GR" sz="2800" dirty="0"/>
              <a:t>. </a:t>
            </a:r>
          </a:p>
          <a:p>
            <a:r>
              <a:rPr lang="el-GR" sz="2800" dirty="0" smtClean="0"/>
              <a:t>Οι </a:t>
            </a:r>
            <a:r>
              <a:rPr lang="el-GR" sz="2800" b="1" dirty="0"/>
              <a:t>Σλάβοι</a:t>
            </a:r>
            <a:r>
              <a:rPr lang="el-GR" sz="2800" dirty="0"/>
              <a:t> οφείλουν τις απαρχές της </a:t>
            </a:r>
            <a:r>
              <a:rPr lang="el-GR" sz="2800" b="1" dirty="0"/>
              <a:t>εθνικής φιλολογίας</a:t>
            </a:r>
            <a:r>
              <a:rPr lang="el-GR" sz="2800" dirty="0"/>
              <a:t> τους στους δύο αυτούς ιεραποστόλους. </a:t>
            </a:r>
            <a:endParaRPr lang="el-GR" sz="2800" dirty="0" smtClean="0"/>
          </a:p>
        </p:txBody>
      </p:sp>
    </p:spTree>
    <p:extLst>
      <p:ext uri="{BB962C8B-B14F-4D97-AF65-F5344CB8AC3E}">
        <p14:creationId xmlns:p14="http://schemas.microsoft.com/office/powerpoint/2010/main" val="335811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388978"/>
            <a:ext cx="8911687" cy="1280890"/>
          </a:xfrm>
        </p:spPr>
        <p:txBody>
          <a:bodyPr/>
          <a:lstStyle/>
          <a:p>
            <a:r>
              <a:rPr lang="el-GR" dirty="0" smtClean="0"/>
              <a:t>Ο εκχριστιανισμός των Βουλγάρων</a:t>
            </a:r>
            <a:endParaRPr lang="el-GR" dirty="0"/>
          </a:p>
        </p:txBody>
      </p:sp>
      <p:sp>
        <p:nvSpPr>
          <p:cNvPr id="3" name="Θέση περιεχομένου 2"/>
          <p:cNvSpPr>
            <a:spLocks noGrp="1"/>
          </p:cNvSpPr>
          <p:nvPr>
            <p:ph idx="1"/>
          </p:nvPr>
        </p:nvSpPr>
        <p:spPr>
          <a:xfrm>
            <a:off x="2589212" y="1576251"/>
            <a:ext cx="8915400" cy="5172892"/>
          </a:xfrm>
        </p:spPr>
        <p:txBody>
          <a:bodyPr>
            <a:normAutofit/>
          </a:bodyPr>
          <a:lstStyle/>
          <a:p>
            <a:r>
              <a:rPr lang="el-GR" sz="2400" dirty="0"/>
              <a:t>Στο ζήτημα του εκχριστιανισμού των Βουλγάρων το πατριαρχείο, σε συνεργασία με την αυτοκρατορική εξουσία, έδρασε δυναμικά. </a:t>
            </a:r>
            <a:endParaRPr lang="el-GR" sz="2400" dirty="0" smtClean="0"/>
          </a:p>
          <a:p>
            <a:r>
              <a:rPr lang="el-GR" sz="2400" dirty="0" smtClean="0"/>
              <a:t>Όταν </a:t>
            </a:r>
            <a:r>
              <a:rPr lang="el-GR" sz="2400" dirty="0"/>
              <a:t>οι Βούλγαροι ζήτησαν από τον πάπα ιεραποστόλους, </a:t>
            </a:r>
            <a:r>
              <a:rPr lang="el-GR" sz="2400" b="1" dirty="0"/>
              <a:t>το Βυζάντιο επενέβη αστραπιαία</a:t>
            </a:r>
            <a:r>
              <a:rPr lang="el-GR" sz="2400" dirty="0"/>
              <a:t>, για να αποτρέψει την ένταξη της γειτονικής χώρας στη σφαίρα επιρροής της Δύσης. </a:t>
            </a:r>
            <a:endParaRPr lang="el-GR" sz="2400" dirty="0" smtClean="0"/>
          </a:p>
          <a:p>
            <a:r>
              <a:rPr lang="el-GR" sz="2400" b="1" dirty="0" smtClean="0"/>
              <a:t>Στρατός </a:t>
            </a:r>
            <a:r>
              <a:rPr lang="el-GR" sz="2400" b="1" dirty="0"/>
              <a:t>και στόλος </a:t>
            </a:r>
            <a:r>
              <a:rPr lang="el-GR" sz="2400" dirty="0"/>
              <a:t>απέκλεισαν τα σύνορα και τα παράλια της Βουλγαρίας και έτσι ο </a:t>
            </a:r>
            <a:r>
              <a:rPr lang="el-GR" sz="2400" dirty="0" err="1"/>
              <a:t>βούλγαρος</a:t>
            </a:r>
            <a:r>
              <a:rPr lang="el-GR" sz="2400" dirty="0"/>
              <a:t> ηγεμόνας </a:t>
            </a:r>
            <a:r>
              <a:rPr lang="el-GR" sz="2400" b="1" dirty="0"/>
              <a:t>Βάρης</a:t>
            </a:r>
            <a:r>
              <a:rPr lang="el-GR" sz="2400" dirty="0"/>
              <a:t> αναγκάστηκε να ενδώσει. Το </a:t>
            </a:r>
            <a:r>
              <a:rPr lang="el-GR" sz="2400" b="1" dirty="0">
                <a:solidFill>
                  <a:srgbClr val="FF0000"/>
                </a:solidFill>
              </a:rPr>
              <a:t>864</a:t>
            </a:r>
            <a:r>
              <a:rPr lang="el-GR" sz="2400" dirty="0"/>
              <a:t> μάλιστα </a:t>
            </a:r>
            <a:r>
              <a:rPr lang="el-GR" sz="2400" b="1" dirty="0"/>
              <a:t>βαπτίστηκε</a:t>
            </a:r>
            <a:r>
              <a:rPr lang="el-GR" sz="2400" dirty="0"/>
              <a:t> στην Κωνσταντινούπολη με ανάδοχο τον αυτοκράτορα και έλαβε το όνομα </a:t>
            </a:r>
            <a:r>
              <a:rPr lang="el-GR" sz="2400" b="1" dirty="0"/>
              <a:t>Μιχαήλ</a:t>
            </a:r>
            <a:r>
              <a:rPr lang="el-GR" sz="2400" dirty="0"/>
              <a:t>.</a:t>
            </a:r>
          </a:p>
          <a:p>
            <a:endParaRPr lang="el-GR" dirty="0"/>
          </a:p>
        </p:txBody>
      </p:sp>
    </p:spTree>
    <p:extLst>
      <p:ext uri="{BB962C8B-B14F-4D97-AF65-F5344CB8AC3E}">
        <p14:creationId xmlns:p14="http://schemas.microsoft.com/office/powerpoint/2010/main" val="3189616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6149" y="1524091"/>
            <a:ext cx="4953000" cy="3708400"/>
          </a:xfrm>
        </p:spPr>
      </p:pic>
      <p:sp>
        <p:nvSpPr>
          <p:cNvPr id="5" name="Ορθογώνιο 4"/>
          <p:cNvSpPr/>
          <p:nvPr/>
        </p:nvSpPr>
        <p:spPr>
          <a:xfrm>
            <a:off x="2782617" y="1524091"/>
            <a:ext cx="2775285" cy="3477875"/>
          </a:xfrm>
          <a:prstGeom prst="rect">
            <a:avLst/>
          </a:prstGeom>
        </p:spPr>
        <p:txBody>
          <a:bodyPr wrap="square">
            <a:spAutoFit/>
          </a:bodyPr>
          <a:lstStyle/>
          <a:p>
            <a:pPr algn="ctr"/>
            <a:r>
              <a:rPr lang="el-GR" sz="2000" dirty="0"/>
              <a:t>Η βάπτιση τον </a:t>
            </a:r>
            <a:r>
              <a:rPr lang="el-GR" sz="2000" dirty="0" err="1"/>
              <a:t>βούλγαρου</a:t>
            </a:r>
            <a:r>
              <a:rPr lang="el-GR" sz="2000" dirty="0"/>
              <a:t> ηγεμόνα </a:t>
            </a:r>
            <a:r>
              <a:rPr lang="el-GR" sz="2000" dirty="0" err="1"/>
              <a:t>Βόρη</a:t>
            </a:r>
            <a:r>
              <a:rPr lang="el-GR" sz="2000" dirty="0"/>
              <a:t> (Μιχαήλ). </a:t>
            </a:r>
            <a:endParaRPr lang="el-GR" sz="2000" dirty="0" smtClean="0"/>
          </a:p>
          <a:p>
            <a:pPr algn="ctr"/>
            <a:r>
              <a:rPr lang="el-GR" sz="2000" dirty="0" smtClean="0"/>
              <a:t>Μικρογραφία </a:t>
            </a:r>
            <a:r>
              <a:rPr lang="el-GR" sz="2000" dirty="0"/>
              <a:t>από το σλαβονικό χειρόγραφο της Χρονογραφίας τον Κωνσταντίνου Μανασσή </a:t>
            </a:r>
            <a:endParaRPr lang="el-GR" sz="2000" dirty="0" smtClean="0"/>
          </a:p>
          <a:p>
            <a:pPr algn="ctr"/>
            <a:r>
              <a:rPr lang="el-GR" sz="2000" dirty="0" smtClean="0"/>
              <a:t>(</a:t>
            </a:r>
            <a:r>
              <a:rPr lang="el-GR" sz="2000" dirty="0"/>
              <a:t>Ρώμη, </a:t>
            </a:r>
            <a:r>
              <a:rPr lang="el-GR" sz="2000" dirty="0" err="1"/>
              <a:t>Βατικανή</a:t>
            </a:r>
            <a:r>
              <a:rPr lang="el-GR" sz="2000" dirty="0"/>
              <a:t> Βιβλιοθήκη). </a:t>
            </a:r>
          </a:p>
        </p:txBody>
      </p:sp>
    </p:spTree>
    <p:extLst>
      <p:ext uri="{BB962C8B-B14F-4D97-AF65-F5344CB8AC3E}">
        <p14:creationId xmlns:p14="http://schemas.microsoft.com/office/powerpoint/2010/main" val="250034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i="1" dirty="0" smtClean="0"/>
              <a:t>Πηγή - Διαμαρτυρία </a:t>
            </a:r>
            <a:r>
              <a:rPr lang="el-GR" i="1" dirty="0"/>
              <a:t>του Φωτίου κατά του πάπα</a:t>
            </a:r>
          </a:p>
        </p:txBody>
      </p:sp>
      <p:sp>
        <p:nvSpPr>
          <p:cNvPr id="3" name="Θέση περιεχομένου 2"/>
          <p:cNvSpPr>
            <a:spLocks noGrp="1"/>
          </p:cNvSpPr>
          <p:nvPr>
            <p:ph idx="1"/>
          </p:nvPr>
        </p:nvSpPr>
        <p:spPr>
          <a:xfrm>
            <a:off x="2589212" y="2133599"/>
            <a:ext cx="8915400" cy="4406537"/>
          </a:xfrm>
        </p:spPr>
        <p:txBody>
          <a:bodyPr>
            <a:noAutofit/>
          </a:bodyPr>
          <a:lstStyle/>
          <a:p>
            <a:pPr marL="0" indent="0">
              <a:buNone/>
            </a:pPr>
            <a:r>
              <a:rPr lang="el-GR" sz="2400" i="1" dirty="0" smtClean="0"/>
              <a:t>Άνδρες </a:t>
            </a:r>
            <a:r>
              <a:rPr lang="el-GR" sz="2400" i="1" dirty="0"/>
              <a:t>ασεβείς και απαίσιοι, άνδρες που αναδύθηκαν από το σκοτάδι, μιας και γεννήθηκαν στην Εσπερία (Δυτική Ευρώπη), επέπεσαν κατά του </a:t>
            </a:r>
            <a:r>
              <a:rPr lang="el-GR" sz="2400" i="1" dirty="0" smtClean="0"/>
              <a:t>νέο </a:t>
            </a:r>
            <a:r>
              <a:rPr lang="el-GR" sz="2400" i="1" dirty="0"/>
              <a:t>προσήλυτου στη χριστιανική ευσέβεια έθνους (δηλαδή των Βουλγάρων) σαν κεραυνός ή σεισμός ή σφοδρό χαλάζι ή, ακριβέστερα, σαν άγριο θηρίο στον αμπελώνα του Κυρίου (δηλαδή την Εκκλησία της Βουλγαρίας), και με δόντια και πόδια, δηλαδή με την αισχρή συμπεριφορά τους και τις κακοδοξίες τους, με θρασύτητα και τόλμη, τον άρπαξαν και τον λεηλάτησαν.</a:t>
            </a:r>
          </a:p>
          <a:p>
            <a:pPr marL="0" indent="0">
              <a:buNone/>
            </a:pPr>
            <a:r>
              <a:rPr lang="el-GR" sz="2400" i="1" dirty="0"/>
              <a:t>Δ.Α </a:t>
            </a:r>
            <a:r>
              <a:rPr lang="el-GR" sz="2400" i="1" dirty="0" err="1"/>
              <a:t>Ζακυθηνός,Βυζαντινή</a:t>
            </a:r>
            <a:r>
              <a:rPr lang="el-GR" sz="2400" i="1" dirty="0"/>
              <a:t> Ιστορία (324-1071), Αθήνα 1977, 238.</a:t>
            </a:r>
          </a:p>
          <a:p>
            <a:endParaRPr lang="el-GR" sz="2400" dirty="0"/>
          </a:p>
        </p:txBody>
      </p:sp>
    </p:spTree>
    <p:extLst>
      <p:ext uri="{BB962C8B-B14F-4D97-AF65-F5344CB8AC3E}">
        <p14:creationId xmlns:p14="http://schemas.microsoft.com/office/powerpoint/2010/main" val="426827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02126" y="432522"/>
            <a:ext cx="8911687" cy="821512"/>
          </a:xfrm>
        </p:spPr>
        <p:txBody>
          <a:bodyPr/>
          <a:lstStyle/>
          <a:p>
            <a:r>
              <a:rPr lang="el-GR" i="1" dirty="0" smtClean="0"/>
              <a:t>Πηγή - Η </a:t>
            </a:r>
            <a:r>
              <a:rPr lang="el-GR" i="1" dirty="0"/>
              <a:t>ιεραποστολή στη Μοραβία</a:t>
            </a:r>
          </a:p>
        </p:txBody>
      </p:sp>
      <p:sp>
        <p:nvSpPr>
          <p:cNvPr id="3" name="Θέση περιεχομένου 2"/>
          <p:cNvSpPr>
            <a:spLocks noGrp="1"/>
          </p:cNvSpPr>
          <p:nvPr>
            <p:ph idx="1"/>
          </p:nvPr>
        </p:nvSpPr>
        <p:spPr>
          <a:xfrm>
            <a:off x="2502126" y="1445622"/>
            <a:ext cx="9167359" cy="5259977"/>
          </a:xfrm>
        </p:spPr>
        <p:txBody>
          <a:bodyPr>
            <a:normAutofit fontScale="85000" lnSpcReduction="20000"/>
          </a:bodyPr>
          <a:lstStyle/>
          <a:p>
            <a:pPr marL="0" indent="0">
              <a:buNone/>
            </a:pPr>
            <a:r>
              <a:rPr lang="el-GR" sz="2400" i="1" dirty="0"/>
              <a:t>Εκείνες τις ημέρες ο σλάβος ηγεμόνας </a:t>
            </a:r>
            <a:r>
              <a:rPr lang="el-GR" sz="2400" i="1" dirty="0" err="1"/>
              <a:t>Ραστισλάβος</a:t>
            </a:r>
            <a:r>
              <a:rPr lang="el-GR" sz="2400" i="1" dirty="0"/>
              <a:t> έστειλε απεσταλμένους στον Αυτοκράτορα Μιχαήλ με το εξής μήνυμα: Εμείς οι Σλάβοι, όμως, είμαστε ένας απλοϊκός λαός και δεν υπάρχει κανένας που να μπορεί να μας διδάξει την αλήθεια και να μας εξηγήσει το αληθινό νόημα της Αγίας Γραφής. Γι' αυτό, αυτοκράτορα, στείλε μας έναν άνδρα ικανό να ανορθώσει όλη την αλήθεια". Τότε ο αυτοκράτορας είπε στο Φιλόσοφο: Ακούς τι λένε, φιλόσοφε; Κανείς άλλος εκτός από σένα δεν μπορεί να φέρει σε πέρας αυτό το έργο. Κοίτα εδώ υπάρχουν πολλά δώρα, πάρε τον αδελφό σου, τον ηγούμενο Μεθόδιο, και πήγαινε, γιατί και οι δύο είστε από τη Θεσσαλονίκη και οι Θεσσαλονικείς μιλούν σλαβικά". Τότε ο Θεός αποκάλυψε στο φιλόσοφο τη σλαβική γραφή κι αυτός επινόησε αμέσως χαρακτήρες (γράμματα) και συνέθεσε ένα λόγο (αλφάβητο). Ύστερα ξεκίνησε για το ταξίδι στη Μοραβία, παίρνοντας μαζί του και τον αδελφό του. Αυτός άρχισε να υποτάσσεται πειθήνια, να υπηρετεί το φιλόσοφο και να διδάσκει μαζί του. Όταν πέρασαν τρία χρόνια, επέστρεψαν και οι δύο από τη Μοραβία, αφού είχαν διδάξει πολλούς μαθητές.</a:t>
            </a:r>
          </a:p>
          <a:p>
            <a:pPr marL="0" indent="0">
              <a:buNone/>
            </a:pPr>
            <a:r>
              <a:rPr lang="el-GR" sz="2400" i="1" dirty="0"/>
              <a:t>Από το σλαβικό Βίο του Μεθοδίου, κεφ. 5, γερμ. μετ. </a:t>
            </a:r>
            <a:r>
              <a:rPr lang="el-GR" sz="2400" i="1" dirty="0" err="1"/>
              <a:t>J.Bujnoch</a:t>
            </a:r>
            <a:r>
              <a:rPr lang="el-GR" sz="2400" i="1" dirty="0"/>
              <a:t>, </a:t>
            </a:r>
            <a:r>
              <a:rPr lang="el-GR" sz="2400" i="1" dirty="0" err="1"/>
              <a:t>Zwischen</a:t>
            </a:r>
            <a:r>
              <a:rPr lang="el-GR" sz="2400" i="1" dirty="0"/>
              <a:t> </a:t>
            </a:r>
            <a:r>
              <a:rPr lang="el-GR" sz="2400" i="1" dirty="0" err="1"/>
              <a:t>Rom</a:t>
            </a:r>
            <a:r>
              <a:rPr lang="el-GR" sz="2400" i="1" dirty="0"/>
              <a:t> </a:t>
            </a:r>
            <a:r>
              <a:rPr lang="el-GR" sz="2400" i="1" dirty="0" err="1"/>
              <a:t>und</a:t>
            </a:r>
            <a:r>
              <a:rPr lang="el-GR" sz="2400" i="1" dirty="0"/>
              <a:t> </a:t>
            </a:r>
            <a:r>
              <a:rPr lang="el-GR" sz="2400" i="1" dirty="0" err="1"/>
              <a:t>Byzanz</a:t>
            </a:r>
            <a:r>
              <a:rPr lang="el-GR" sz="2400" i="1" dirty="0"/>
              <a:t>. </a:t>
            </a:r>
            <a:r>
              <a:rPr lang="el-GR" sz="2400" i="1" dirty="0" err="1"/>
              <a:t>Slavische</a:t>
            </a:r>
            <a:r>
              <a:rPr lang="el-GR" sz="2400" i="1" dirty="0"/>
              <a:t> </a:t>
            </a:r>
            <a:r>
              <a:rPr lang="el-GR" sz="2400" i="1" dirty="0" err="1"/>
              <a:t>Geschichtsschreiber</a:t>
            </a:r>
            <a:r>
              <a:rPr lang="el-GR" sz="2400" i="1" dirty="0"/>
              <a:t>, 1, Γκρατς- Βιέννη-Κολονία 1958, 88-89.</a:t>
            </a:r>
            <a:endParaRPr lang="el-GR" sz="2400" dirty="0"/>
          </a:p>
          <a:p>
            <a:endParaRPr lang="el-GR" dirty="0"/>
          </a:p>
        </p:txBody>
      </p:sp>
    </p:spTree>
    <p:extLst>
      <p:ext uri="{BB962C8B-B14F-4D97-AF65-F5344CB8AC3E}">
        <p14:creationId xmlns:p14="http://schemas.microsoft.com/office/powerpoint/2010/main" val="3599344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30367" y="301892"/>
            <a:ext cx="8911687" cy="1280890"/>
          </a:xfrm>
        </p:spPr>
        <p:txBody>
          <a:bodyPr/>
          <a:lstStyle/>
          <a:p>
            <a:r>
              <a:rPr lang="el-GR" dirty="0"/>
              <a:t>β. Ο ανταγωνισμός μεταξύ των δύο Εκκλησιών και το Πρώτο Σχίσμα</a:t>
            </a:r>
          </a:p>
        </p:txBody>
      </p:sp>
      <p:sp>
        <p:nvSpPr>
          <p:cNvPr id="3" name="Θέση περιεχομένου 2"/>
          <p:cNvSpPr>
            <a:spLocks noGrp="1"/>
          </p:cNvSpPr>
          <p:nvPr>
            <p:ph idx="1"/>
          </p:nvPr>
        </p:nvSpPr>
        <p:spPr>
          <a:xfrm>
            <a:off x="1823777" y="1915884"/>
            <a:ext cx="7485686" cy="4432665"/>
          </a:xfrm>
        </p:spPr>
        <p:txBody>
          <a:bodyPr>
            <a:normAutofit/>
          </a:bodyPr>
          <a:lstStyle/>
          <a:p>
            <a:pPr marL="0" indent="0">
              <a:buNone/>
            </a:pPr>
            <a:r>
              <a:rPr lang="el-GR" sz="2400" dirty="0" smtClean="0"/>
              <a:t>Ο ελληνικός </a:t>
            </a:r>
            <a:r>
              <a:rPr lang="el-GR" sz="2400" dirty="0"/>
              <a:t>κλήρος προχώρησε στην οργάνωση της </a:t>
            </a:r>
            <a:r>
              <a:rPr lang="el-GR" sz="2400" b="1" dirty="0"/>
              <a:t>Βουλγαρικής Εκκλησίας </a:t>
            </a:r>
            <a:r>
              <a:rPr lang="el-GR" sz="2400" dirty="0"/>
              <a:t>σύμφωνα με τις υποδείξεις του </a:t>
            </a:r>
            <a:r>
              <a:rPr lang="el-GR" sz="2400" b="1" dirty="0"/>
              <a:t>πατριάρχη Φωτίου</a:t>
            </a:r>
            <a:r>
              <a:rPr lang="el-GR" sz="2400" dirty="0"/>
              <a:t>. </a:t>
            </a:r>
            <a:endParaRPr lang="el-GR" sz="2400" dirty="0" smtClean="0"/>
          </a:p>
          <a:p>
            <a:pPr marL="0" indent="0">
              <a:buNone/>
            </a:pPr>
            <a:r>
              <a:rPr lang="el-GR" sz="2400" b="1" u="sng" dirty="0" err="1" smtClean="0"/>
              <a:t>Βόρης</a:t>
            </a:r>
            <a:r>
              <a:rPr lang="el-GR" sz="2400" b="1" dirty="0" smtClean="0"/>
              <a:t>: </a:t>
            </a:r>
            <a:r>
              <a:rPr lang="el-GR" sz="2400" b="1" dirty="0"/>
              <a:t>συνέτριψε την αντίσταση των </a:t>
            </a:r>
            <a:r>
              <a:rPr lang="el-GR" sz="2400" b="1" dirty="0" err="1"/>
              <a:t>βουλγάρων</a:t>
            </a:r>
            <a:r>
              <a:rPr lang="el-GR" sz="2400" b="1" dirty="0"/>
              <a:t> ευγενών</a:t>
            </a:r>
            <a:r>
              <a:rPr lang="el-GR" sz="2400" dirty="0"/>
              <a:t> (</a:t>
            </a:r>
            <a:r>
              <a:rPr lang="el-GR" sz="2400" b="1" dirty="0" err="1" smtClean="0">
                <a:hlinkClick r:id="rId2" tooltip="Γλωσσάρι"/>
              </a:rPr>
              <a:t>βογιάρων</a:t>
            </a:r>
            <a:r>
              <a:rPr lang="el-GR" sz="2400" b="1" dirty="0" smtClean="0"/>
              <a:t>)</a:t>
            </a:r>
            <a:r>
              <a:rPr lang="el-GR" sz="2400" dirty="0" smtClean="0"/>
              <a:t> - πιστοί </a:t>
            </a:r>
            <a:r>
              <a:rPr lang="el-GR" sz="2400" dirty="0"/>
              <a:t>στην </a:t>
            </a:r>
            <a:r>
              <a:rPr lang="el-GR" sz="2400" b="1" dirty="0"/>
              <a:t>εθνική </a:t>
            </a:r>
            <a:r>
              <a:rPr lang="el-GR" sz="2400" b="1" dirty="0" smtClean="0"/>
              <a:t>θρησκεία</a:t>
            </a:r>
            <a:r>
              <a:rPr lang="el-GR" sz="2400" dirty="0" smtClean="0"/>
              <a:t>.</a:t>
            </a:r>
          </a:p>
          <a:p>
            <a:pPr marL="0" indent="0">
              <a:buNone/>
            </a:pPr>
            <a:r>
              <a:rPr lang="el-GR" sz="2400" dirty="0" smtClean="0"/>
              <a:t>Γρήγορα </a:t>
            </a:r>
            <a:r>
              <a:rPr lang="el-GR" sz="2400" b="1" dirty="0"/>
              <a:t>απογοητεύθηκε</a:t>
            </a:r>
            <a:r>
              <a:rPr lang="el-GR" sz="2400" dirty="0"/>
              <a:t> από το γεγονός ότι η διοίκηση της Εκκλησίας </a:t>
            </a:r>
            <a:r>
              <a:rPr lang="el-GR" sz="2400" b="1" dirty="0"/>
              <a:t>ανατέθηκε </a:t>
            </a:r>
            <a:r>
              <a:rPr lang="el-GR" sz="2400" b="1" dirty="0" smtClean="0"/>
              <a:t>σε </a:t>
            </a:r>
            <a:r>
              <a:rPr lang="el-GR" sz="2400" b="1" dirty="0" err="1">
                <a:solidFill>
                  <a:srgbClr val="7030A0"/>
                </a:solidFill>
              </a:rPr>
              <a:t>έλληνα</a:t>
            </a:r>
            <a:r>
              <a:rPr lang="el-GR" sz="2400" b="1" dirty="0">
                <a:solidFill>
                  <a:srgbClr val="7030A0"/>
                </a:solidFill>
              </a:rPr>
              <a:t> επίσκοπο </a:t>
            </a:r>
            <a:r>
              <a:rPr lang="el-GR" sz="2400" dirty="0"/>
              <a:t>και </a:t>
            </a:r>
            <a:r>
              <a:rPr lang="el-GR" sz="2400" b="1" dirty="0"/>
              <a:t>στράφηκε εκ νέου προς τη Ρώμη. </a:t>
            </a:r>
            <a:endParaRPr lang="el-GR" sz="2400" b="1" dirty="0" smtClean="0"/>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731" y="1678577"/>
            <a:ext cx="2148646" cy="4404725"/>
          </a:xfrm>
          <a:prstGeom prst="rect">
            <a:avLst/>
          </a:prstGeom>
        </p:spPr>
      </p:pic>
    </p:spTree>
    <p:extLst>
      <p:ext uri="{BB962C8B-B14F-4D97-AF65-F5344CB8AC3E}">
        <p14:creationId xmlns:p14="http://schemas.microsoft.com/office/powerpoint/2010/main" val="282679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62593" y="293184"/>
            <a:ext cx="8911687" cy="1280890"/>
          </a:xfrm>
        </p:spPr>
        <p:txBody>
          <a:bodyPr/>
          <a:lstStyle/>
          <a:p>
            <a:r>
              <a:rPr lang="el-GR" dirty="0"/>
              <a:t>β. Ο ανταγωνισμός μεταξύ των δύο Εκκλησιών και το Πρώτο Σχίσμα</a:t>
            </a:r>
          </a:p>
        </p:txBody>
      </p:sp>
      <p:sp>
        <p:nvSpPr>
          <p:cNvPr id="3" name="Θέση περιεχομένου 2"/>
          <p:cNvSpPr>
            <a:spLocks noGrp="1"/>
          </p:cNvSpPr>
          <p:nvPr>
            <p:ph idx="1"/>
          </p:nvPr>
        </p:nvSpPr>
        <p:spPr>
          <a:xfrm>
            <a:off x="2589212" y="1767840"/>
            <a:ext cx="9271862" cy="4815840"/>
          </a:xfrm>
        </p:spPr>
        <p:txBody>
          <a:bodyPr>
            <a:noAutofit/>
          </a:bodyPr>
          <a:lstStyle/>
          <a:p>
            <a:pPr>
              <a:buFont typeface="Wingdings" panose="05000000000000000000" pitchFamily="2" charset="2"/>
              <a:buChar char="ü"/>
            </a:pPr>
            <a:r>
              <a:rPr lang="el-GR" sz="2400" dirty="0"/>
              <a:t>Με τη συμπαράσταση του αυτοκράτορα, ο </a:t>
            </a:r>
            <a:r>
              <a:rPr lang="el-GR" sz="2400" b="1" dirty="0"/>
              <a:t>πατριάρχης Φώτιος απέκρουσε και τη νέα επέμβαση της Ρώμης</a:t>
            </a:r>
            <a:r>
              <a:rPr lang="el-GR" sz="2400" dirty="0"/>
              <a:t> και </a:t>
            </a:r>
            <a:r>
              <a:rPr lang="el-GR" sz="2400" b="1" dirty="0"/>
              <a:t>κατηγόρησε τη Ρωμαιοκαθολική Εκκλησία </a:t>
            </a:r>
            <a:r>
              <a:rPr lang="el-GR" sz="2400" dirty="0"/>
              <a:t>για θέματα λατρείας και εκκλησιαστικής τάξης, κυρίως όμως για το </a:t>
            </a:r>
            <a:r>
              <a:rPr lang="el-GR" sz="2400" b="1" dirty="0">
                <a:solidFill>
                  <a:srgbClr val="FF0000"/>
                </a:solidFill>
              </a:rPr>
              <a:t>δόγμα ότι </a:t>
            </a:r>
            <a:r>
              <a:rPr lang="el-GR" sz="2400" b="1" u="sng" dirty="0">
                <a:solidFill>
                  <a:srgbClr val="FF0000"/>
                </a:solidFill>
              </a:rPr>
              <a:t>το Άγιο Πνεύμα εκπορεύεται και από τον Υιό</a:t>
            </a:r>
            <a:r>
              <a:rPr lang="el-GR" sz="2400" u="sng" dirty="0"/>
              <a:t> </a:t>
            </a:r>
            <a:r>
              <a:rPr lang="el-GR" sz="2400" b="1" dirty="0"/>
              <a:t>(</a:t>
            </a:r>
            <a:r>
              <a:rPr lang="el-GR" sz="2400" b="1" dirty="0" err="1"/>
              <a:t>filioque</a:t>
            </a:r>
            <a:r>
              <a:rPr lang="el-GR" sz="2400" b="1" dirty="0"/>
              <a:t>).</a:t>
            </a:r>
            <a:r>
              <a:rPr lang="el-GR" sz="2400" dirty="0"/>
              <a:t> </a:t>
            </a:r>
            <a:endParaRPr lang="el-GR" sz="2400" dirty="0" smtClean="0"/>
          </a:p>
          <a:p>
            <a:pPr>
              <a:buFont typeface="Wingdings" panose="05000000000000000000" pitchFamily="2" charset="2"/>
              <a:buChar char="ü"/>
            </a:pPr>
            <a:r>
              <a:rPr lang="el-GR" sz="2400" dirty="0" smtClean="0"/>
              <a:t>Το </a:t>
            </a:r>
            <a:r>
              <a:rPr lang="el-GR" sz="2400" dirty="0"/>
              <a:t>δόγμα αυτό τελικά </a:t>
            </a:r>
            <a:r>
              <a:rPr lang="el-GR" sz="2400" b="1" dirty="0"/>
              <a:t>απορρίφθηκε από τη </a:t>
            </a:r>
            <a:r>
              <a:rPr lang="el-GR" sz="2400" b="1" dirty="0">
                <a:solidFill>
                  <a:schemeClr val="accent6">
                    <a:lumMod val="75000"/>
                  </a:schemeClr>
                </a:solidFill>
              </a:rPr>
              <a:t>Σύνοδο του 867 </a:t>
            </a:r>
            <a:r>
              <a:rPr lang="el-GR" sz="2400" dirty="0"/>
              <a:t>και ο </a:t>
            </a:r>
            <a:r>
              <a:rPr lang="el-GR" sz="2400" b="1" dirty="0">
                <a:solidFill>
                  <a:schemeClr val="tx1"/>
                </a:solidFill>
              </a:rPr>
              <a:t>πάπας Νικόλαος αναθεματίστηκε </a:t>
            </a:r>
            <a:r>
              <a:rPr lang="el-GR" sz="2400" dirty="0"/>
              <a:t>(</a:t>
            </a:r>
            <a:r>
              <a:rPr lang="el-GR" sz="2400" b="1" u="sng" dirty="0"/>
              <a:t>Πρώτο Σχίσμα</a:t>
            </a:r>
            <a:r>
              <a:rPr lang="el-GR" sz="2400" dirty="0"/>
              <a:t>). </a:t>
            </a:r>
            <a:endParaRPr lang="el-GR" sz="2400" dirty="0" smtClean="0"/>
          </a:p>
          <a:p>
            <a:pPr>
              <a:buFont typeface="Wingdings" panose="05000000000000000000" pitchFamily="2" charset="2"/>
              <a:buChar char="ü"/>
            </a:pPr>
            <a:r>
              <a:rPr lang="el-GR" sz="2400" dirty="0" smtClean="0"/>
              <a:t>Το </a:t>
            </a:r>
            <a:r>
              <a:rPr lang="el-GR" sz="2400" dirty="0"/>
              <a:t>βουλγαρικό ζήτημα διευθετήθηκε με </a:t>
            </a:r>
            <a:r>
              <a:rPr lang="el-GR" sz="2400" b="1" dirty="0">
                <a:solidFill>
                  <a:schemeClr val="accent6">
                    <a:lumMod val="75000"/>
                  </a:schemeClr>
                </a:solidFill>
              </a:rPr>
              <a:t>απόφαση της Συνόδου που </a:t>
            </a:r>
            <a:r>
              <a:rPr lang="el-GR" sz="2400" b="1" dirty="0" err="1">
                <a:solidFill>
                  <a:schemeClr val="accent6">
                    <a:lumMod val="75000"/>
                  </a:schemeClr>
                </a:solidFill>
              </a:rPr>
              <a:t>συγκλήθηκε</a:t>
            </a:r>
            <a:r>
              <a:rPr lang="el-GR" sz="2400" b="1" dirty="0">
                <a:solidFill>
                  <a:schemeClr val="accent6">
                    <a:lumMod val="75000"/>
                  </a:schemeClr>
                </a:solidFill>
              </a:rPr>
              <a:t> το 870 στην Κωνσταντινούπολη</a:t>
            </a:r>
            <a:r>
              <a:rPr lang="el-GR" sz="2400" dirty="0"/>
              <a:t>: η Βουλγαρία θα υπαγόταν πλέον στη δικαιοδοσία του </a:t>
            </a:r>
            <a:r>
              <a:rPr lang="el-GR" sz="2400" b="1" dirty="0"/>
              <a:t>πατριαρχείου της Κωνσταντινούπολης</a:t>
            </a:r>
            <a:r>
              <a:rPr lang="el-GR" sz="2400" dirty="0"/>
              <a:t>.</a:t>
            </a:r>
          </a:p>
          <a:p>
            <a:endParaRPr lang="el-GR" sz="2400" dirty="0"/>
          </a:p>
        </p:txBody>
      </p:sp>
    </p:spTree>
    <p:extLst>
      <p:ext uri="{BB962C8B-B14F-4D97-AF65-F5344CB8AC3E}">
        <p14:creationId xmlns:p14="http://schemas.microsoft.com/office/powerpoint/2010/main" val="4018476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55223" y="449939"/>
            <a:ext cx="9440681" cy="1280890"/>
          </a:xfrm>
        </p:spPr>
        <p:txBody>
          <a:bodyPr/>
          <a:lstStyle/>
          <a:p>
            <a:r>
              <a:rPr lang="el-GR" dirty="0" smtClean="0"/>
              <a:t>Βουλγαρία – εκκλησία Αλεξάνδρου </a:t>
            </a:r>
            <a:r>
              <a:rPr lang="el-GR" dirty="0" err="1" smtClean="0"/>
              <a:t>Νιέφσκι</a:t>
            </a:r>
            <a:endParaRPr lang="el-GR" dirty="0"/>
          </a:p>
        </p:txBody>
      </p:sp>
      <p:pic>
        <p:nvPicPr>
          <p:cNvPr id="4" name="Θέση περιεχομένου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689" b="25058"/>
          <a:stretch/>
        </p:blipFill>
        <p:spPr>
          <a:xfrm>
            <a:off x="1894091" y="2072640"/>
            <a:ext cx="4690611" cy="3805646"/>
          </a:xfrm>
        </p:spPr>
      </p:pic>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t="11936" b="21651"/>
          <a:stretch/>
        </p:blipFill>
        <p:spPr>
          <a:xfrm>
            <a:off x="7366001" y="1994261"/>
            <a:ext cx="4523919" cy="4005943"/>
          </a:xfrm>
          <a:prstGeom prst="rect">
            <a:avLst/>
          </a:prstGeom>
        </p:spPr>
      </p:pic>
    </p:spTree>
    <p:extLst>
      <p:ext uri="{BB962C8B-B14F-4D97-AF65-F5344CB8AC3E}">
        <p14:creationId xmlns:p14="http://schemas.microsoft.com/office/powerpoint/2010/main" val="211354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386149" y="3135313"/>
            <a:ext cx="4493622" cy="2862322"/>
          </a:xfrm>
          <a:prstGeom prst="rect">
            <a:avLst/>
          </a:prstGeom>
        </p:spPr>
        <p:txBody>
          <a:bodyPr wrap="square">
            <a:spAutoFit/>
          </a:bodyPr>
          <a:lstStyle/>
          <a:p>
            <a:pPr algn="ctr"/>
            <a:r>
              <a:rPr lang="el-GR" dirty="0"/>
              <a:t>Η Νύχτα και ο Όρθρος, από την «Προσευχή του Ησαΐα». </a:t>
            </a:r>
            <a:endParaRPr lang="el-GR" dirty="0" smtClean="0"/>
          </a:p>
          <a:p>
            <a:pPr algn="ctr"/>
            <a:r>
              <a:rPr lang="el-GR" dirty="0" smtClean="0"/>
              <a:t>Λεπτομέρεια </a:t>
            </a:r>
            <a:r>
              <a:rPr lang="el-GR" dirty="0"/>
              <a:t>από εικονογραφημένο χειρόγραφο του 10ου αι</a:t>
            </a:r>
            <a:r>
              <a:rPr lang="el-GR" dirty="0" smtClean="0"/>
              <a:t>. Παρίσι</a:t>
            </a:r>
            <a:r>
              <a:rPr lang="el-GR" dirty="0"/>
              <a:t>, Εθνική Βιβλιοθήκη. </a:t>
            </a:r>
            <a:endParaRPr lang="el-GR" dirty="0" smtClean="0"/>
          </a:p>
          <a:p>
            <a:pPr algn="ctr"/>
            <a:r>
              <a:rPr lang="el-GR" dirty="0" smtClean="0"/>
              <a:t>Η </a:t>
            </a:r>
            <a:r>
              <a:rPr lang="el-GR" dirty="0"/>
              <a:t>απεικόνιση της Νύχτας παραπέμπει σε γυναικείες μορφές της Ελληνορωμαϊκής τέχνης</a:t>
            </a:r>
            <a:r>
              <a:rPr lang="el-GR" dirty="0" smtClean="0"/>
              <a:t>. Χαρακτηριστικό </a:t>
            </a:r>
            <a:r>
              <a:rPr lang="el-GR" dirty="0"/>
              <a:t>δείγμα της τέχνης της Μακεδονικής Αναγέννησης.</a:t>
            </a: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155" y="704430"/>
            <a:ext cx="4632266" cy="5478656"/>
          </a:xfrm>
          <a:prstGeom prst="rect">
            <a:avLst/>
          </a:prstGeom>
        </p:spPr>
      </p:pic>
    </p:spTree>
    <p:extLst>
      <p:ext uri="{BB962C8B-B14F-4D97-AF65-F5344CB8AC3E}">
        <p14:creationId xmlns:p14="http://schemas.microsoft.com/office/powerpoint/2010/main" val="289076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362852"/>
            <a:ext cx="8911687" cy="699593"/>
          </a:xfrm>
        </p:spPr>
        <p:txBody>
          <a:bodyPr/>
          <a:lstStyle/>
          <a:p>
            <a:r>
              <a:rPr lang="el-GR" dirty="0"/>
              <a:t>Εισαγωγικά</a:t>
            </a:r>
          </a:p>
        </p:txBody>
      </p:sp>
      <p:sp>
        <p:nvSpPr>
          <p:cNvPr id="3" name="Θέση περιεχομένου 2"/>
          <p:cNvSpPr>
            <a:spLocks noGrp="1"/>
          </p:cNvSpPr>
          <p:nvPr>
            <p:ph idx="1"/>
          </p:nvPr>
        </p:nvSpPr>
        <p:spPr>
          <a:xfrm>
            <a:off x="2589212" y="1323703"/>
            <a:ext cx="8915400" cy="5442857"/>
          </a:xfrm>
        </p:spPr>
        <p:txBody>
          <a:bodyPr>
            <a:normAutofit/>
          </a:bodyPr>
          <a:lstStyle/>
          <a:p>
            <a:pPr marL="0" indent="0">
              <a:buNone/>
            </a:pPr>
            <a:r>
              <a:rPr lang="el-GR" sz="2000" dirty="0" smtClean="0"/>
              <a:t>Μακεδονική Δυναστεία: </a:t>
            </a:r>
            <a:r>
              <a:rPr lang="el-GR" sz="2000" dirty="0"/>
              <a:t>η Βυζαντινή Αυτοκρατορία φθάνει στη μέγιστη ακμή της. </a:t>
            </a:r>
            <a:endParaRPr lang="el-GR" sz="2000" dirty="0" smtClean="0"/>
          </a:p>
          <a:p>
            <a:pPr>
              <a:buFont typeface="Wingdings" panose="05000000000000000000" pitchFamily="2" charset="2"/>
              <a:buChar char="q"/>
            </a:pPr>
            <a:r>
              <a:rPr lang="el-GR" sz="2000" dirty="0"/>
              <a:t>ο</a:t>
            </a:r>
            <a:r>
              <a:rPr lang="el-GR" sz="2000" dirty="0" smtClean="0"/>
              <a:t> </a:t>
            </a:r>
            <a:r>
              <a:rPr lang="el-GR" sz="2000" b="1" dirty="0"/>
              <a:t>συγκεντρωτισμός</a:t>
            </a:r>
            <a:r>
              <a:rPr lang="el-GR" sz="2000" dirty="0"/>
              <a:t> που επιτεύχθηκε με την οικονομική ανάπτυξη της Κωνσταντινούπολης, </a:t>
            </a:r>
            <a:endParaRPr lang="el-GR" sz="2000" dirty="0" smtClean="0"/>
          </a:p>
          <a:p>
            <a:pPr>
              <a:buFont typeface="Wingdings" panose="05000000000000000000" pitchFamily="2" charset="2"/>
              <a:buChar char="q"/>
            </a:pPr>
            <a:r>
              <a:rPr lang="el-GR" sz="2000" dirty="0" smtClean="0"/>
              <a:t>η </a:t>
            </a:r>
            <a:r>
              <a:rPr lang="el-GR" sz="2000" b="1" dirty="0"/>
              <a:t>κυριαρχία της αστικής αριστοκρατίας </a:t>
            </a:r>
            <a:r>
              <a:rPr lang="el-GR" sz="2000" dirty="0"/>
              <a:t>και </a:t>
            </a:r>
            <a:endParaRPr lang="el-GR" sz="2000" dirty="0" smtClean="0"/>
          </a:p>
          <a:p>
            <a:pPr>
              <a:buFont typeface="Wingdings" panose="05000000000000000000" pitchFamily="2" charset="2"/>
              <a:buChar char="q"/>
            </a:pPr>
            <a:r>
              <a:rPr lang="el-GR" sz="2000" dirty="0" smtClean="0"/>
              <a:t>η </a:t>
            </a:r>
            <a:r>
              <a:rPr lang="el-GR" sz="2000" dirty="0"/>
              <a:t>βαθμιαία </a:t>
            </a:r>
            <a:r>
              <a:rPr lang="el-GR" sz="2000" b="1" dirty="0"/>
              <a:t>αναδιοργάνωση του στρατού </a:t>
            </a:r>
            <a:endParaRPr lang="el-GR" sz="2000" b="1" dirty="0" smtClean="0"/>
          </a:p>
          <a:p>
            <a:pPr marL="0" indent="0">
              <a:buNone/>
            </a:pPr>
            <a:r>
              <a:rPr lang="el-GR" sz="2000" dirty="0" smtClean="0"/>
              <a:t>επέτρεψαν </a:t>
            </a:r>
            <a:r>
              <a:rPr lang="el-GR" sz="2000" dirty="0"/>
              <a:t>στο Βυζάντιο να </a:t>
            </a:r>
            <a:r>
              <a:rPr lang="el-GR" sz="2000" b="1" dirty="0"/>
              <a:t>ανακόψει τις αραβικές εισβολές </a:t>
            </a:r>
            <a:r>
              <a:rPr lang="el-GR" sz="2000" dirty="0"/>
              <a:t>και να περάσει στην αντεπίθεση. </a:t>
            </a:r>
            <a:endParaRPr lang="el-GR" sz="2000" dirty="0" smtClean="0"/>
          </a:p>
          <a:p>
            <a:pPr marL="0" indent="0">
              <a:buNone/>
            </a:pPr>
            <a:r>
              <a:rPr lang="el-GR" sz="2000" dirty="0" smtClean="0"/>
              <a:t>Χάρη </a:t>
            </a:r>
            <a:r>
              <a:rPr lang="el-GR" sz="2000" dirty="0"/>
              <a:t>στους επικούς αγώνες των μεγάλων στρατηγών-αυτοκρατόρων, </a:t>
            </a:r>
            <a:r>
              <a:rPr lang="el-GR" sz="2000" b="1" dirty="0">
                <a:solidFill>
                  <a:srgbClr val="FF0000"/>
                </a:solidFill>
              </a:rPr>
              <a:t>Νικηφόρου Β' Φωκά, Ιωάννη Α' </a:t>
            </a:r>
            <a:r>
              <a:rPr lang="el-GR" sz="2000" b="1" dirty="0" err="1">
                <a:solidFill>
                  <a:srgbClr val="FF0000"/>
                </a:solidFill>
              </a:rPr>
              <a:t>Τζιμισκή</a:t>
            </a:r>
            <a:r>
              <a:rPr lang="el-GR" sz="2000" b="1" dirty="0">
                <a:solidFill>
                  <a:srgbClr val="FF0000"/>
                </a:solidFill>
              </a:rPr>
              <a:t> και Βασιλείου Β', </a:t>
            </a:r>
            <a:r>
              <a:rPr lang="el-GR" sz="2000" dirty="0"/>
              <a:t>το Βυζαντινό Κράτος κατόρθωσε να ανακτήσει τα μεγάλα </a:t>
            </a:r>
            <a:r>
              <a:rPr lang="el-GR" sz="2000" b="1" dirty="0"/>
              <a:t>νησιά του Αιγαίου </a:t>
            </a:r>
            <a:r>
              <a:rPr lang="el-GR" sz="2000" dirty="0"/>
              <a:t>και να κατακτήσει τη </a:t>
            </a:r>
            <a:r>
              <a:rPr lang="el-GR" sz="2000" b="1" dirty="0"/>
              <a:t>Συρία και τη Βουλγαρία</a:t>
            </a:r>
            <a:r>
              <a:rPr lang="el-GR" sz="2000" dirty="0"/>
              <a:t>. </a:t>
            </a:r>
            <a:endParaRPr lang="el-GR" sz="2000" dirty="0" smtClean="0"/>
          </a:p>
          <a:p>
            <a:pPr marL="0" indent="0">
              <a:buNone/>
            </a:pPr>
            <a:r>
              <a:rPr lang="el-GR" sz="2000" dirty="0" smtClean="0"/>
              <a:t>Το </a:t>
            </a:r>
            <a:r>
              <a:rPr lang="el-GR" sz="2000" dirty="0"/>
              <a:t>κύρος και η πολιτιστική ακτινοβολία του σε διεθνές επίπεδο φθάνουν τότε στο </a:t>
            </a:r>
            <a:r>
              <a:rPr lang="el-GR" sz="2000" b="1" dirty="0"/>
              <a:t>απόγειο</a:t>
            </a:r>
            <a:r>
              <a:rPr lang="el-GR" sz="2000" dirty="0"/>
              <a:t> τους.</a:t>
            </a:r>
          </a:p>
        </p:txBody>
      </p:sp>
    </p:spTree>
    <p:extLst>
      <p:ext uri="{BB962C8B-B14F-4D97-AF65-F5344CB8AC3E}">
        <p14:creationId xmlns:p14="http://schemas.microsoft.com/office/powerpoint/2010/main" val="3415426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624110"/>
            <a:ext cx="8911687" cy="899890"/>
          </a:xfrm>
        </p:spPr>
        <p:txBody>
          <a:bodyPr/>
          <a:lstStyle/>
          <a:p>
            <a:r>
              <a:rPr lang="el-GR" dirty="0" smtClean="0"/>
              <a:t>Εισαγωγικά</a:t>
            </a:r>
            <a:endParaRPr lang="el-GR" dirty="0"/>
          </a:p>
        </p:txBody>
      </p:sp>
      <p:sp>
        <p:nvSpPr>
          <p:cNvPr id="3" name="Θέση περιεχομένου 2"/>
          <p:cNvSpPr>
            <a:spLocks noGrp="1"/>
          </p:cNvSpPr>
          <p:nvPr>
            <p:ph idx="1"/>
          </p:nvPr>
        </p:nvSpPr>
        <p:spPr>
          <a:xfrm>
            <a:off x="2589212" y="1524000"/>
            <a:ext cx="8915400" cy="5334000"/>
          </a:xfrm>
        </p:spPr>
        <p:txBody>
          <a:bodyPr>
            <a:normAutofit/>
          </a:bodyPr>
          <a:lstStyle/>
          <a:p>
            <a:pPr marL="0" indent="0">
              <a:buNone/>
            </a:pPr>
            <a:r>
              <a:rPr lang="el-GR" sz="2400" dirty="0"/>
              <a:t>Η σταθερότητα, </a:t>
            </a:r>
            <a:r>
              <a:rPr lang="el-GR" sz="2400" dirty="0" smtClean="0"/>
              <a:t>επέτρεψε:</a:t>
            </a:r>
          </a:p>
          <a:p>
            <a:r>
              <a:rPr lang="el-GR" sz="2400" dirty="0" smtClean="0"/>
              <a:t> </a:t>
            </a:r>
            <a:r>
              <a:rPr lang="el-GR" sz="2400" dirty="0"/>
              <a:t>τη </a:t>
            </a:r>
            <a:r>
              <a:rPr lang="el-GR" sz="2400" b="1" dirty="0"/>
              <a:t>βελτίωση της εσωτερικής οργάνωσης</a:t>
            </a:r>
            <a:r>
              <a:rPr lang="el-GR" sz="2400" dirty="0"/>
              <a:t>, </a:t>
            </a:r>
            <a:endParaRPr lang="el-GR" sz="2400" dirty="0" smtClean="0"/>
          </a:p>
          <a:p>
            <a:r>
              <a:rPr lang="el-GR" sz="2400" dirty="0" smtClean="0"/>
              <a:t>την </a:t>
            </a:r>
            <a:r>
              <a:rPr lang="el-GR" sz="2400" b="1" dirty="0"/>
              <a:t>εύρυθμη λειτουργία της διοίκησης </a:t>
            </a:r>
            <a:r>
              <a:rPr lang="el-GR" sz="2400" dirty="0"/>
              <a:t>και </a:t>
            </a:r>
            <a:endParaRPr lang="el-GR" sz="2400" dirty="0" smtClean="0"/>
          </a:p>
          <a:p>
            <a:r>
              <a:rPr lang="el-GR" sz="2400" dirty="0" smtClean="0"/>
              <a:t>την </a:t>
            </a:r>
            <a:r>
              <a:rPr lang="el-GR" sz="2400" b="1" dirty="0"/>
              <a:t>οικονομική ανάπτυξη</a:t>
            </a:r>
            <a:r>
              <a:rPr lang="el-GR" sz="2400" dirty="0"/>
              <a:t>. </a:t>
            </a:r>
            <a:endParaRPr lang="el-GR" sz="2400" dirty="0" smtClean="0"/>
          </a:p>
          <a:p>
            <a:pPr marL="0" indent="0">
              <a:buNone/>
            </a:pPr>
            <a:r>
              <a:rPr lang="el-GR" sz="2400" dirty="0" smtClean="0"/>
              <a:t>Τα </a:t>
            </a:r>
            <a:r>
              <a:rPr lang="el-GR" sz="2400" dirty="0"/>
              <a:t>αριστοκρατικά γένη των μεγάλων γαιοκτημόνων (Φωκάδες, Σκληροί, Δούκες) </a:t>
            </a:r>
            <a:r>
              <a:rPr lang="el-GR" sz="2400" b="1" dirty="0"/>
              <a:t>παραμένουν υπό τον έλεγχο της κεντρικής εξουσίας</a:t>
            </a:r>
            <a:r>
              <a:rPr lang="el-GR" sz="2400" dirty="0"/>
              <a:t>, η οποία </a:t>
            </a:r>
            <a:r>
              <a:rPr lang="el-GR" sz="2400" b="1" dirty="0">
                <a:solidFill>
                  <a:srgbClr val="FF0000"/>
                </a:solidFill>
              </a:rPr>
              <a:t>προστατεύει την αγροτική κοινότητα </a:t>
            </a:r>
            <a:r>
              <a:rPr lang="el-GR" sz="2400" dirty="0"/>
              <a:t>από τις αρπακτικές διαθέσεις τους. </a:t>
            </a:r>
            <a:endParaRPr lang="el-GR" sz="2400" dirty="0" smtClean="0"/>
          </a:p>
          <a:p>
            <a:pPr marL="0" indent="0">
              <a:buNone/>
            </a:pPr>
            <a:r>
              <a:rPr lang="el-GR" sz="2400" dirty="0" smtClean="0"/>
              <a:t>Η </a:t>
            </a:r>
            <a:r>
              <a:rPr lang="el-GR" sz="2400" dirty="0"/>
              <a:t>πρακτική αυτή </a:t>
            </a:r>
            <a:r>
              <a:rPr lang="el-GR" sz="2400" b="1" dirty="0"/>
              <a:t>θα ανατραπεί επί των τελευταίων Μακεδόνων</a:t>
            </a:r>
            <a:r>
              <a:rPr lang="el-GR" sz="2400" dirty="0"/>
              <a:t>. Από τα μέσα του </a:t>
            </a:r>
            <a:r>
              <a:rPr lang="el-GR" sz="2400" b="1" dirty="0"/>
              <a:t>11ου αι., εκδηλώνεται μεγάλη κρίση</a:t>
            </a:r>
            <a:r>
              <a:rPr lang="el-GR" sz="2400" dirty="0"/>
              <a:t>, λόγω και της μεταβολής του συσχετισμού δυνάμεων σε διεθνές επίπεδο.</a:t>
            </a:r>
          </a:p>
          <a:p>
            <a:pPr marL="0" indent="0">
              <a:buNone/>
            </a:pPr>
            <a:endParaRPr lang="el-GR" dirty="0"/>
          </a:p>
        </p:txBody>
      </p:sp>
    </p:spTree>
    <p:extLst>
      <p:ext uri="{BB962C8B-B14F-4D97-AF65-F5344CB8AC3E}">
        <p14:creationId xmlns:p14="http://schemas.microsoft.com/office/powerpoint/2010/main" val="3553325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624110"/>
            <a:ext cx="8911687" cy="926016"/>
          </a:xfrm>
        </p:spPr>
        <p:txBody>
          <a:bodyPr/>
          <a:lstStyle/>
          <a:p>
            <a:r>
              <a:rPr lang="el-GR" dirty="0"/>
              <a:t>Εισαγωγικά</a:t>
            </a:r>
          </a:p>
        </p:txBody>
      </p:sp>
      <p:sp>
        <p:nvSpPr>
          <p:cNvPr id="3" name="Θέση περιεχομένου 2"/>
          <p:cNvSpPr>
            <a:spLocks noGrp="1"/>
          </p:cNvSpPr>
          <p:nvPr>
            <p:ph idx="1"/>
          </p:nvPr>
        </p:nvSpPr>
        <p:spPr>
          <a:xfrm>
            <a:off x="2589212" y="1706881"/>
            <a:ext cx="8915400" cy="4685210"/>
          </a:xfrm>
        </p:spPr>
        <p:txBody>
          <a:bodyPr>
            <a:normAutofit/>
          </a:bodyPr>
          <a:lstStyle/>
          <a:p>
            <a:pPr marL="0" indent="0">
              <a:buNone/>
            </a:pPr>
            <a:r>
              <a:rPr lang="el-GR" sz="2400" u="sng" dirty="0" smtClean="0"/>
              <a:t>Δύση</a:t>
            </a:r>
            <a:r>
              <a:rPr lang="el-GR" sz="2400" dirty="0" smtClean="0"/>
              <a:t>: εξαιτίας:</a:t>
            </a:r>
          </a:p>
          <a:p>
            <a:r>
              <a:rPr lang="el-GR" sz="2400" dirty="0" smtClean="0"/>
              <a:t>των </a:t>
            </a:r>
            <a:r>
              <a:rPr lang="el-GR" sz="2400" dirty="0"/>
              <a:t>φοβερών </a:t>
            </a:r>
            <a:r>
              <a:rPr lang="el-GR" sz="2400" b="1" dirty="0"/>
              <a:t>επιδρομών των </a:t>
            </a:r>
            <a:r>
              <a:rPr lang="el-GR" sz="2400" b="1" dirty="0" err="1"/>
              <a:t>Βίκιγκς</a:t>
            </a:r>
            <a:r>
              <a:rPr lang="el-GR" sz="2400" b="1" dirty="0"/>
              <a:t> και των Ούγγρων</a:t>
            </a:r>
            <a:r>
              <a:rPr lang="el-GR" sz="2400" dirty="0"/>
              <a:t>, αλλά και </a:t>
            </a:r>
            <a:endParaRPr lang="el-GR" sz="2400" dirty="0" smtClean="0"/>
          </a:p>
          <a:p>
            <a:r>
              <a:rPr lang="el-GR" sz="2400" dirty="0" smtClean="0"/>
              <a:t>της </a:t>
            </a:r>
            <a:r>
              <a:rPr lang="el-GR" sz="2400" b="1" dirty="0"/>
              <a:t>εξασθένησης της κεντρικής εξουσίας</a:t>
            </a:r>
            <a:r>
              <a:rPr lang="el-GR" sz="2400" dirty="0"/>
              <a:t>, </a:t>
            </a:r>
            <a:endParaRPr lang="el-GR" sz="2400" dirty="0" smtClean="0"/>
          </a:p>
          <a:p>
            <a:pPr marL="0" indent="0">
              <a:buNone/>
            </a:pPr>
            <a:r>
              <a:rPr lang="el-GR" sz="2400" dirty="0" smtClean="0"/>
              <a:t>αποκρυσταλλώνεται </a:t>
            </a:r>
            <a:r>
              <a:rPr lang="el-GR" sz="2400" dirty="0"/>
              <a:t>και προσλαμβάνει την κλασική του μορφή το </a:t>
            </a:r>
            <a:r>
              <a:rPr lang="el-GR" sz="2400" b="1" dirty="0">
                <a:solidFill>
                  <a:srgbClr val="FF0000"/>
                </a:solidFill>
              </a:rPr>
              <a:t>σύστημα της φεουδαρχίας</a:t>
            </a:r>
            <a:r>
              <a:rPr lang="el-GR" sz="2400" dirty="0"/>
              <a:t>. </a:t>
            </a:r>
            <a:endParaRPr lang="el-GR" sz="2400" dirty="0" smtClean="0"/>
          </a:p>
          <a:p>
            <a:r>
              <a:rPr lang="el-GR" sz="2400" dirty="0" smtClean="0"/>
              <a:t>Στο </a:t>
            </a:r>
            <a:r>
              <a:rPr lang="el-GR" sz="2400" dirty="0"/>
              <a:t>πλαίσιο της φεουδαρχίας οι κοινωνικές τάξεις συνδέονται μεταξύ τους με εξαρτήσεις που βασίζονται στο </a:t>
            </a:r>
            <a:r>
              <a:rPr lang="el-GR" sz="2400" b="1" dirty="0">
                <a:solidFill>
                  <a:srgbClr val="FF0000"/>
                </a:solidFill>
              </a:rPr>
              <a:t>θεσμό της υποτέλειας-προστασίας</a:t>
            </a:r>
            <a:r>
              <a:rPr lang="el-GR" sz="2400" dirty="0"/>
              <a:t>.</a:t>
            </a:r>
          </a:p>
          <a:p>
            <a:endParaRPr lang="el-GR" sz="2400" dirty="0"/>
          </a:p>
        </p:txBody>
      </p:sp>
    </p:spTree>
    <p:extLst>
      <p:ext uri="{BB962C8B-B14F-4D97-AF65-F5344CB8AC3E}">
        <p14:creationId xmlns:p14="http://schemas.microsoft.com/office/powerpoint/2010/main" val="172260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2925" y="258350"/>
            <a:ext cx="8911687" cy="1280890"/>
          </a:xfrm>
        </p:spPr>
        <p:txBody>
          <a:bodyPr/>
          <a:lstStyle/>
          <a:p>
            <a:r>
              <a:rPr lang="el-GR" dirty="0"/>
              <a:t>1. Προοίμιο της ακμής </a:t>
            </a:r>
            <a:r>
              <a:rPr lang="el-GR" dirty="0" smtClean="0"/>
              <a:t>του </a:t>
            </a:r>
            <a:r>
              <a:rPr lang="el-GR" dirty="0"/>
              <a:t>Βυζαντινού Κράτους (843-867)</a:t>
            </a:r>
          </a:p>
        </p:txBody>
      </p:sp>
      <p:sp>
        <p:nvSpPr>
          <p:cNvPr id="3" name="Θέση περιεχομένου 2"/>
          <p:cNvSpPr>
            <a:spLocks noGrp="1"/>
          </p:cNvSpPr>
          <p:nvPr>
            <p:ph idx="1"/>
          </p:nvPr>
        </p:nvSpPr>
        <p:spPr>
          <a:xfrm>
            <a:off x="2452846" y="1539240"/>
            <a:ext cx="8197738" cy="2917371"/>
          </a:xfrm>
        </p:spPr>
        <p:txBody>
          <a:bodyPr>
            <a:normAutofit/>
          </a:bodyPr>
          <a:lstStyle/>
          <a:p>
            <a:pPr marL="0" indent="0">
              <a:buNone/>
            </a:pPr>
            <a:r>
              <a:rPr lang="el-GR" sz="2400" dirty="0"/>
              <a:t>Στη διάρκεια της </a:t>
            </a:r>
            <a:r>
              <a:rPr lang="el-GR" sz="2400" b="1" dirty="0"/>
              <a:t>βασιλείας του Μιχαήλ Γ' </a:t>
            </a:r>
            <a:r>
              <a:rPr lang="el-GR" sz="2400" dirty="0"/>
              <a:t>(842-867) </a:t>
            </a:r>
            <a:r>
              <a:rPr lang="el-GR" sz="2400" dirty="0" smtClean="0"/>
              <a:t>επιτεύχθηκε:</a:t>
            </a:r>
          </a:p>
          <a:p>
            <a:r>
              <a:rPr lang="el-GR" sz="2400" dirty="0" smtClean="0"/>
              <a:t>αισθητή </a:t>
            </a:r>
            <a:r>
              <a:rPr lang="el-GR" sz="2400" dirty="0"/>
              <a:t>πρόοδος στον τομέα της </a:t>
            </a:r>
            <a:r>
              <a:rPr lang="el-GR" sz="2400" b="1" dirty="0"/>
              <a:t>παιδείας και της οικονομίας</a:t>
            </a:r>
            <a:r>
              <a:rPr lang="el-GR" sz="2400" dirty="0"/>
              <a:t>, ενώ </a:t>
            </a:r>
            <a:endParaRPr lang="el-GR" sz="2400" dirty="0" smtClean="0"/>
          </a:p>
          <a:p>
            <a:r>
              <a:rPr lang="el-GR" sz="2400" dirty="0" smtClean="0"/>
              <a:t>σημειώθηκαν </a:t>
            </a:r>
            <a:r>
              <a:rPr lang="el-GR" sz="2400" dirty="0"/>
              <a:t>σημαντικές </a:t>
            </a:r>
            <a:r>
              <a:rPr lang="el-GR" sz="2400" b="1" dirty="0"/>
              <a:t>στρατιωτικές επιτυχίες </a:t>
            </a:r>
            <a:r>
              <a:rPr lang="el-GR" sz="2400" dirty="0"/>
              <a:t>κατά των Αράβων στη Μ. Ασία.</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925" y="4333385"/>
            <a:ext cx="4693920" cy="2359152"/>
          </a:xfrm>
          <a:prstGeom prst="rect">
            <a:avLst/>
          </a:prstGeom>
        </p:spPr>
      </p:pic>
      <p:sp>
        <p:nvSpPr>
          <p:cNvPr id="5" name="Ορθογώνιο 4"/>
          <p:cNvSpPr/>
          <p:nvPr/>
        </p:nvSpPr>
        <p:spPr>
          <a:xfrm>
            <a:off x="7550331" y="5512961"/>
            <a:ext cx="4833258" cy="646331"/>
          </a:xfrm>
          <a:prstGeom prst="rect">
            <a:avLst/>
          </a:prstGeom>
        </p:spPr>
        <p:txBody>
          <a:bodyPr wrap="square">
            <a:spAutoFit/>
          </a:bodyPr>
          <a:lstStyle/>
          <a:p>
            <a:r>
              <a:rPr lang="el-GR" i="1" dirty="0" err="1"/>
              <a:t>Πανδιδακτήριο</a:t>
            </a:r>
            <a:r>
              <a:rPr lang="el-GR" i="1" dirty="0"/>
              <a:t> Μαγναύρας, το αρχαιότερο πανεπιστήμιο της Ευρώπης</a:t>
            </a:r>
          </a:p>
        </p:txBody>
      </p:sp>
      <p:pic>
        <p:nvPicPr>
          <p:cNvPr id="6" name="Εικόνα 5"/>
          <p:cNvPicPr>
            <a:picLocks noChangeAspect="1"/>
          </p:cNvPicPr>
          <p:nvPr/>
        </p:nvPicPr>
        <p:blipFill rotWithShape="1">
          <a:blip r:embed="rId3">
            <a:extLst>
              <a:ext uri="{28A0092B-C50C-407E-A947-70E740481C1C}">
                <a14:useLocalDpi xmlns:a14="http://schemas.microsoft.com/office/drawing/2010/main" val="0"/>
              </a:ext>
            </a:extLst>
          </a:blip>
          <a:srcRect l="33448" t="5017" r="31591" b="58211"/>
          <a:stretch/>
        </p:blipFill>
        <p:spPr>
          <a:xfrm>
            <a:off x="10389326" y="843861"/>
            <a:ext cx="1802674" cy="2447109"/>
          </a:xfrm>
          <a:prstGeom prst="rect">
            <a:avLst/>
          </a:prstGeom>
        </p:spPr>
      </p:pic>
    </p:spTree>
    <p:extLst>
      <p:ext uri="{BB962C8B-B14F-4D97-AF65-F5344CB8AC3E}">
        <p14:creationId xmlns:p14="http://schemas.microsoft.com/office/powerpoint/2010/main" val="1436880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89212" y="391156"/>
            <a:ext cx="8911687" cy="819964"/>
          </a:xfrm>
        </p:spPr>
        <p:txBody>
          <a:bodyPr/>
          <a:lstStyle/>
          <a:p>
            <a:r>
              <a:rPr lang="el-GR" dirty="0"/>
              <a:t>α. Ο εκχριστιανισμός των Σλάβων</a:t>
            </a:r>
          </a:p>
        </p:txBody>
      </p:sp>
      <p:sp>
        <p:nvSpPr>
          <p:cNvPr id="3" name="Θέση περιεχομένου 2"/>
          <p:cNvSpPr>
            <a:spLocks noGrp="1"/>
          </p:cNvSpPr>
          <p:nvPr>
            <p:ph idx="1"/>
          </p:nvPr>
        </p:nvSpPr>
        <p:spPr>
          <a:xfrm>
            <a:off x="2589212" y="1515291"/>
            <a:ext cx="5344297" cy="5146766"/>
          </a:xfrm>
        </p:spPr>
        <p:txBody>
          <a:bodyPr>
            <a:normAutofit/>
          </a:bodyPr>
          <a:lstStyle/>
          <a:p>
            <a:r>
              <a:rPr lang="el-GR" sz="2400" dirty="0"/>
              <a:t>Οι Βυζαντινοί, κατά την περίοδο αυτή, στράφηκαν προς το </a:t>
            </a:r>
            <a:r>
              <a:rPr lang="el-GR" sz="2400" b="1" dirty="0"/>
              <a:t>σλαβικό</a:t>
            </a:r>
            <a:r>
              <a:rPr lang="el-GR" sz="2400" dirty="0"/>
              <a:t> κόσμο και </a:t>
            </a:r>
            <a:r>
              <a:rPr lang="el-GR" sz="2400" b="1" dirty="0"/>
              <a:t>επιδίωξαν τον εκχριστιανισμό </a:t>
            </a:r>
            <a:r>
              <a:rPr lang="el-GR" sz="2400" dirty="0"/>
              <a:t>του. </a:t>
            </a:r>
            <a:endParaRPr lang="el-GR" sz="2400" dirty="0" smtClean="0"/>
          </a:p>
          <a:p>
            <a:r>
              <a:rPr lang="el-GR" sz="2400" dirty="0" smtClean="0"/>
              <a:t>Έτσι</a:t>
            </a:r>
            <a:r>
              <a:rPr lang="el-GR" sz="2400" dirty="0"/>
              <a:t>, ύστερα από μια ανεπιτυχή επίθεση των Ρώσων κατά της Κωνσταντινούπολης (</a:t>
            </a:r>
            <a:r>
              <a:rPr lang="el-GR" sz="2400" b="1" dirty="0"/>
              <a:t>860</a:t>
            </a:r>
            <a:r>
              <a:rPr lang="el-GR" sz="2400" dirty="0"/>
              <a:t>), βυζαντινοί ιεραπόστολοι εναπόθεσαν τα πρώτα </a:t>
            </a:r>
            <a:r>
              <a:rPr lang="el-GR" sz="2400" b="1" dirty="0"/>
              <a:t>σπέρματα του Χριστιανισμού στο νεοσύστατο </a:t>
            </a:r>
            <a:r>
              <a:rPr lang="el-GR" sz="2400" b="1" dirty="0">
                <a:solidFill>
                  <a:srgbClr val="FF0000"/>
                </a:solidFill>
              </a:rPr>
              <a:t>Ρωσικό Κράτος</a:t>
            </a:r>
            <a:r>
              <a:rPr lang="el-GR" sz="2400" dirty="0">
                <a:solidFill>
                  <a:srgbClr val="FF0000"/>
                </a:solidFill>
              </a:rPr>
              <a:t>.</a:t>
            </a:r>
          </a:p>
        </p:txBody>
      </p:sp>
      <p:pic>
        <p:nvPicPr>
          <p:cNvPr id="4" name="Θέση περιεχομένου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046" y="1211120"/>
            <a:ext cx="3618106" cy="4477407"/>
          </a:xfrm>
          <a:prstGeom prst="rect">
            <a:avLst/>
          </a:prstGeom>
        </p:spPr>
      </p:pic>
      <p:sp>
        <p:nvSpPr>
          <p:cNvPr id="5" name="Ορθογώνιο 4"/>
          <p:cNvSpPr/>
          <p:nvPr/>
        </p:nvSpPr>
        <p:spPr>
          <a:xfrm>
            <a:off x="8759549" y="5957019"/>
            <a:ext cx="3140603" cy="369332"/>
          </a:xfrm>
          <a:prstGeom prst="rect">
            <a:avLst/>
          </a:prstGeom>
        </p:spPr>
        <p:txBody>
          <a:bodyPr wrap="none">
            <a:spAutoFit/>
          </a:bodyPr>
          <a:lstStyle/>
          <a:p>
            <a:r>
              <a:rPr lang="el-GR" b="1" dirty="0"/>
              <a:t>Η ΙΕΡΑΠΟΣΤΟΛΗ ΣΤΗ ΡΩΣΙΑ</a:t>
            </a:r>
            <a:endParaRPr lang="el-GR" dirty="0"/>
          </a:p>
        </p:txBody>
      </p:sp>
    </p:spTree>
    <p:extLst>
      <p:ext uri="{BB962C8B-B14F-4D97-AF65-F5344CB8AC3E}">
        <p14:creationId xmlns:p14="http://schemas.microsoft.com/office/powerpoint/2010/main" val="25704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214" y="0"/>
            <a:ext cx="6410325" cy="6858000"/>
          </a:xfrm>
          <a:prstGeom prst="rect">
            <a:avLst/>
          </a:prstGeom>
        </p:spPr>
      </p:pic>
    </p:spTree>
    <p:extLst>
      <p:ext uri="{BB962C8B-B14F-4D97-AF65-F5344CB8AC3E}">
        <p14:creationId xmlns:p14="http://schemas.microsoft.com/office/powerpoint/2010/main" val="151871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23256" y="258350"/>
            <a:ext cx="8911687" cy="1280890"/>
          </a:xfrm>
        </p:spPr>
        <p:txBody>
          <a:bodyPr/>
          <a:lstStyle/>
          <a:p>
            <a:r>
              <a:rPr lang="el-GR" dirty="0"/>
              <a:t>α. Ο εκχριστιανισμός των Σλάβων</a:t>
            </a:r>
          </a:p>
        </p:txBody>
      </p:sp>
      <p:sp>
        <p:nvSpPr>
          <p:cNvPr id="3" name="Θέση περιεχομένου 2"/>
          <p:cNvSpPr>
            <a:spLocks noGrp="1"/>
          </p:cNvSpPr>
          <p:nvPr>
            <p:ph idx="1"/>
          </p:nvPr>
        </p:nvSpPr>
        <p:spPr>
          <a:xfrm>
            <a:off x="2227164" y="992778"/>
            <a:ext cx="9302985" cy="2865119"/>
          </a:xfrm>
        </p:spPr>
        <p:txBody>
          <a:bodyPr>
            <a:noAutofit/>
          </a:bodyPr>
          <a:lstStyle/>
          <a:p>
            <a:pPr marL="0" indent="0">
              <a:buNone/>
            </a:pPr>
            <a:r>
              <a:rPr lang="el-GR" sz="2400" dirty="0"/>
              <a:t>Επακολούθησε το </a:t>
            </a:r>
            <a:r>
              <a:rPr lang="el-GR" sz="2400" b="1" dirty="0">
                <a:solidFill>
                  <a:srgbClr val="FF0000"/>
                </a:solidFill>
              </a:rPr>
              <a:t>863 </a:t>
            </a:r>
            <a:r>
              <a:rPr lang="el-GR" sz="2400" dirty="0"/>
              <a:t>η αποστολή ιεραποστόλων στη </a:t>
            </a:r>
            <a:r>
              <a:rPr lang="el-GR" sz="2400" dirty="0">
                <a:solidFill>
                  <a:srgbClr val="FF0000"/>
                </a:solidFill>
              </a:rPr>
              <a:t>Μοραβία</a:t>
            </a:r>
            <a:r>
              <a:rPr lang="el-GR" sz="2400" dirty="0"/>
              <a:t>, ύστερα από πρόσκληση του ηγεμόνα της χώρας </a:t>
            </a:r>
            <a:r>
              <a:rPr lang="el-GR" sz="2400" b="1" dirty="0" err="1"/>
              <a:t>Ραστισλάβου</a:t>
            </a:r>
            <a:r>
              <a:rPr lang="el-GR" sz="2400" dirty="0"/>
              <a:t>. </a:t>
            </a:r>
            <a:endParaRPr lang="el-GR" sz="2400" dirty="0" smtClean="0"/>
          </a:p>
          <a:p>
            <a:pPr marL="0" indent="0">
              <a:buNone/>
            </a:pPr>
            <a:r>
              <a:rPr lang="el-GR" sz="2400" u="sng" dirty="0" smtClean="0"/>
              <a:t>Επικεφαλής</a:t>
            </a:r>
            <a:r>
              <a:rPr lang="el-GR" sz="2400" dirty="0" smtClean="0"/>
              <a:t> </a:t>
            </a:r>
            <a:r>
              <a:rPr lang="el-GR" sz="2400" dirty="0"/>
              <a:t>της πρεσβείας τοποθετήθηκαν ο λόγιος και γνώστης της σλαβονικής, δηλαδή της </a:t>
            </a:r>
            <a:r>
              <a:rPr lang="el-GR" sz="2400" b="1" dirty="0"/>
              <a:t>αρχαίας σλαβικής γλώσσας</a:t>
            </a:r>
            <a:r>
              <a:rPr lang="el-GR" sz="2400" dirty="0"/>
              <a:t>, </a:t>
            </a:r>
            <a:r>
              <a:rPr lang="el-GR" sz="2400" b="1" dirty="0">
                <a:solidFill>
                  <a:srgbClr val="FF0000"/>
                </a:solidFill>
              </a:rPr>
              <a:t>Κωνσταντίνος-Κύριλλος και ο αδελφός του Μεθόδιος</a:t>
            </a:r>
            <a:r>
              <a:rPr lang="el-GR" sz="2400" dirty="0"/>
              <a:t> από τη Θεσσαλονίκη. </a:t>
            </a:r>
            <a:endParaRPr lang="el-GR" sz="2400" dirty="0" smtClean="0"/>
          </a:p>
        </p:txBody>
      </p:sp>
      <p:pic>
        <p:nvPicPr>
          <p:cNvPr id="4" name="Θέση περιεχομένου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977" y="3983429"/>
            <a:ext cx="4376350" cy="2874571"/>
          </a:xfrm>
          <a:prstGeom prst="rect">
            <a:avLst/>
          </a:prstGeom>
        </p:spPr>
      </p:pic>
    </p:spTree>
    <p:extLst>
      <p:ext uri="{BB962C8B-B14F-4D97-AF65-F5344CB8AC3E}">
        <p14:creationId xmlns:p14="http://schemas.microsoft.com/office/powerpoint/2010/main" val="1743748873"/>
      </p:ext>
    </p:extLst>
  </p:cSld>
  <p:clrMapOvr>
    <a:masterClrMapping/>
  </p:clrMapOvr>
</p:sld>
</file>

<file path=ppt/theme/theme1.xml><?xml version="1.0" encoding="utf-8"?>
<a:theme xmlns:a="http://schemas.openxmlformats.org/drawingml/2006/main" name="Θρόισμα">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docProps/app.xml><?xml version="1.0" encoding="utf-8"?>
<Properties xmlns="http://schemas.openxmlformats.org/officeDocument/2006/extended-properties" xmlns:vt="http://schemas.openxmlformats.org/officeDocument/2006/docPropsVTypes">
  <Template>Wisp</Template>
  <TotalTime>64</TotalTime>
  <Words>1214</Words>
  <Application>Microsoft Office PowerPoint</Application>
  <PresentationFormat>Ευρεία οθόνη</PresentationFormat>
  <Paragraphs>67</Paragraphs>
  <Slides>18</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18</vt:i4>
      </vt:variant>
    </vt:vector>
  </HeadingPairs>
  <TitlesOfParts>
    <vt:vector size="23" baseType="lpstr">
      <vt:lpstr>Arial</vt:lpstr>
      <vt:lpstr>Century Gothic</vt:lpstr>
      <vt:lpstr>Wingdings</vt:lpstr>
      <vt:lpstr>Wingdings 3</vt:lpstr>
      <vt:lpstr>Θρόισμα</vt:lpstr>
      <vt:lpstr>ΚΕΦΑΛΑΙΟ 2  Η ΕΠΟΧΗ ΤΗΣ ΑΚΜΗΣ : ΑΠΟ ΤΟΝ ΤΕΡΜΑΤΙΣΜΟ  ΤΗΣ ΕΙΚΟΝΟΜΑΧΙΑΣ ΩΣ ΤΟ ΣΧΙΣΜΑ  ΤΩΝ ΔΥΟ ΕΚΚΛΗΣΙΩΝ (843-1054)</vt:lpstr>
      <vt:lpstr>Παρουσίαση του PowerPoint</vt:lpstr>
      <vt:lpstr>Εισαγωγικά</vt:lpstr>
      <vt:lpstr>Εισαγωγικά</vt:lpstr>
      <vt:lpstr>Εισαγωγικά</vt:lpstr>
      <vt:lpstr>1. Προοίμιο της ακμής του Βυζαντινού Κράτους (843-867)</vt:lpstr>
      <vt:lpstr>α. Ο εκχριστιανισμός των Σλάβων</vt:lpstr>
      <vt:lpstr>Παρουσίαση του PowerPoint</vt:lpstr>
      <vt:lpstr>α. Ο εκχριστιανισμός των Σλάβων</vt:lpstr>
      <vt:lpstr>Γλαγολιτικό αλφάβητο</vt:lpstr>
      <vt:lpstr>α. Ο εκχριστιανισμός των Σλάβων</vt:lpstr>
      <vt:lpstr>Ο εκχριστιανισμός των Βουλγάρων</vt:lpstr>
      <vt:lpstr>Παρουσίαση του PowerPoint</vt:lpstr>
      <vt:lpstr>Πηγή - Διαμαρτυρία του Φωτίου κατά του πάπα</vt:lpstr>
      <vt:lpstr>Πηγή - Η ιεραποστολή στη Μοραβία</vt:lpstr>
      <vt:lpstr>β. Ο ανταγωνισμός μεταξύ των δύο Εκκλησιών και το Πρώτο Σχίσμα</vt:lpstr>
      <vt:lpstr>β. Ο ανταγωνισμός μεταξύ των δύο Εκκλησιών και το Πρώτο Σχίσμα</vt:lpstr>
      <vt:lpstr>Βουλγαρία – εκκλησία Αλεξάνδρου Νιέφσκι</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ΚΕΦΑΛΑΙΟ 2  Η ΕΠΟΧΗ ΤΗΣ ΑΚΜΗΣ : ΑΠΟ ΤΟΝ ΤΕΡΜΑΤΙΣΜΟ  ΤΗΣ ΕΙΚΟΝΟΜΑΧΙΑΣ ΩΣ ΤΟ ΣΧΙΣΜΑ  ΤΩΝ ΔΥΟ ΕΚΚΛΗΣΙΩΝ (843-1054)</dc:title>
  <dc:creator>panagelousi75@gmail.com</dc:creator>
  <cp:lastModifiedBy>panagelousi75@gmail.com</cp:lastModifiedBy>
  <cp:revision>8</cp:revision>
  <dcterms:created xsi:type="dcterms:W3CDTF">2022-10-19T14:03:06Z</dcterms:created>
  <dcterms:modified xsi:type="dcterms:W3CDTF">2022-10-19T15:10:00Z</dcterms:modified>
</cp:coreProperties>
</file>