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74" r:id="rId7"/>
    <p:sldId id="261" r:id="rId8"/>
    <p:sldId id="262" r:id="rId9"/>
    <p:sldId id="263" r:id="rId10"/>
    <p:sldId id="264" r:id="rId11"/>
    <p:sldId id="265" r:id="rId12"/>
    <p:sldId id="272" r:id="rId13"/>
    <p:sldId id="266" r:id="rId14"/>
    <p:sldId id="270" r:id="rId15"/>
    <p:sldId id="267" r:id="rId16"/>
    <p:sldId id="275" r:id="rId17"/>
    <p:sldId id="269" r:id="rId18"/>
    <p:sldId id="268" r:id="rId19"/>
    <p:sldId id="271" r:id="rId20"/>
    <p:sldId id="273"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l-GR" smtClean="0"/>
              <a:t>Στυλ κύριου τίτλου</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22/10/2022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2342CEA3-3058-4D43-AE35-B3DA76CB4003}" type="datetimeFigureOut">
              <a:rPr lang="el-GR" smtClean="0"/>
              <a:pPr/>
              <a:t>22/10/2022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2342CEA3-3058-4D43-AE35-B3DA76CB4003}" type="datetimeFigureOut">
              <a:rPr lang="el-GR" smtClean="0"/>
              <a:pPr/>
              <a:t>22/10/2022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2342CEA3-3058-4D43-AE35-B3DA76CB4003}" type="datetimeFigureOut">
              <a:rPr lang="el-GR" smtClean="0"/>
              <a:pPr/>
              <a:t>22/10/2022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l-GR" smtClean="0"/>
              <a:t>Στυλ κύριου τίτλου</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2342CEA3-3058-4D43-AE35-B3DA76CB4003}" type="datetimeFigureOut">
              <a:rPr lang="el-GR" smtClean="0"/>
              <a:pPr/>
              <a:t>22/10/2022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Date Placeholder 4"/>
          <p:cNvSpPr>
            <a:spLocks noGrp="1"/>
          </p:cNvSpPr>
          <p:nvPr>
            <p:ph type="dt" sz="half" idx="10"/>
          </p:nvPr>
        </p:nvSpPr>
        <p:spPr/>
        <p:txBody>
          <a:bodyPr/>
          <a:lstStyle/>
          <a:p>
            <a:fld id="{2342CEA3-3058-4D43-AE35-B3DA76CB4003}" type="datetimeFigureOut">
              <a:rPr lang="el-GR" smtClean="0"/>
              <a:pPr/>
              <a:t>22/10/2022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Date Placeholder 6"/>
          <p:cNvSpPr>
            <a:spLocks noGrp="1"/>
          </p:cNvSpPr>
          <p:nvPr>
            <p:ph type="dt" sz="half" idx="10"/>
          </p:nvPr>
        </p:nvSpPr>
        <p:spPr/>
        <p:txBody>
          <a:bodyPr/>
          <a:lstStyle/>
          <a:p>
            <a:fld id="{2342CEA3-3058-4D43-AE35-B3DA76CB4003}" type="datetimeFigureOut">
              <a:rPr lang="el-GR" smtClean="0"/>
              <a:pPr/>
              <a:t>22/10/2022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3F1D1C4-C2D9-4231-9FB2-B2D9D97AA41D}" type="slidenum">
              <a:rPr lang="el-GR" smtClean="0"/>
              <a:pPr/>
              <a:t>‹#›</a:t>
            </a:fld>
            <a:endParaRPr lang="el-G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2342CEA3-3058-4D43-AE35-B3DA76CB4003}" type="datetimeFigureOut">
              <a:rPr lang="el-GR" smtClean="0"/>
              <a:pPr/>
              <a:t>22/10/2022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42CEA3-3058-4D43-AE35-B3DA76CB4003}" type="datetimeFigureOut">
              <a:rPr lang="el-GR" smtClean="0"/>
              <a:pPr/>
              <a:t>22/10/2022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l-GR" smtClean="0"/>
              <a:t>Στυλ κύριου τίτλου</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2342CEA3-3058-4D43-AE35-B3DA76CB4003}" type="datetimeFigureOut">
              <a:rPr lang="el-GR" smtClean="0"/>
              <a:pPr/>
              <a:t>22/10/2022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3F1D1C4-C2D9-4231-9FB2-B2D9D97AA41D}" type="slidenum">
              <a:rPr lang="el-GR" smtClean="0"/>
              <a:pPr/>
              <a:t>‹#›</a:t>
            </a:fld>
            <a:endParaRPr lang="el-GR"/>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l-GR" smtClean="0"/>
              <a:t>Στυλ κύριου τίτλου</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2342CEA3-3058-4D43-AE35-B3DA76CB4003}" type="datetimeFigureOut">
              <a:rPr lang="el-GR" smtClean="0"/>
              <a:pPr/>
              <a:t>22/10/2022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2342CEA3-3058-4D43-AE35-B3DA76CB4003}" type="datetimeFigureOut">
              <a:rPr lang="el-GR" smtClean="0"/>
              <a:pPr/>
              <a:t>22/10/2022</a:t>
            </a:fld>
            <a:endParaRPr lang="el-GR"/>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l-GR"/>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D3F1D1C4-C2D9-4231-9FB2-B2D9D97AA41D}" type="slidenum">
              <a:rPr lang="el-GR" smtClean="0"/>
              <a:pPr/>
              <a:t>‹#›</a:t>
            </a:fld>
            <a:endParaRPr lang="el-G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611560" y="548680"/>
            <a:ext cx="7992888" cy="3693319"/>
          </a:xfrm>
          <a:prstGeom prst="rect">
            <a:avLst/>
          </a:prstGeom>
          <a:noFill/>
        </p:spPr>
        <p:txBody>
          <a:bodyPr wrap="square" rtlCol="0">
            <a:spAutoFit/>
          </a:bodyPr>
          <a:lstStyle/>
          <a:p>
            <a:pPr algn="ctr"/>
            <a:r>
              <a:rPr lang="el-GR" sz="3600" b="1" dirty="0" smtClean="0"/>
              <a:t>Η εποχή της ακμής από την εικονομαχία ως το Σχίσμα των Εκκλησιών                                            (843-1054)</a:t>
            </a:r>
          </a:p>
          <a:p>
            <a:pPr algn="ctr"/>
            <a:endParaRPr lang="el-GR" sz="3600" dirty="0" smtClean="0">
              <a:solidFill>
                <a:srgbClr val="C00000"/>
              </a:solidFill>
            </a:endParaRPr>
          </a:p>
          <a:p>
            <a:pPr algn="ctr"/>
            <a:r>
              <a:rPr lang="el-GR" sz="3600" b="1" u="dbl" dirty="0" smtClean="0">
                <a:solidFill>
                  <a:srgbClr val="C00000"/>
                </a:solidFill>
              </a:rPr>
              <a:t>Κοινωνία</a:t>
            </a:r>
            <a:endParaRPr lang="el-GR" sz="3600" dirty="0" smtClean="0">
              <a:solidFill>
                <a:srgbClr val="C00000"/>
              </a:solidFill>
            </a:endParaRP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539552" y="604634"/>
            <a:ext cx="8208912" cy="6247864"/>
          </a:xfrm>
          <a:prstGeom prst="rect">
            <a:avLst/>
          </a:prstGeom>
          <a:noFill/>
        </p:spPr>
        <p:txBody>
          <a:bodyPr wrap="square" rtlCol="0">
            <a:spAutoFit/>
          </a:bodyPr>
          <a:lstStyle/>
          <a:p>
            <a:r>
              <a:rPr lang="el-GR" sz="3600" b="1" i="1" u="dotDotDash" dirty="0" smtClean="0"/>
              <a:t>Γ. Η κοινωνία του χωριού και η πάλη κατά των Δυνατών</a:t>
            </a:r>
          </a:p>
          <a:p>
            <a:endParaRPr lang="el-GR" sz="3600" dirty="0" smtClean="0"/>
          </a:p>
          <a:p>
            <a:r>
              <a:rPr lang="el-GR" sz="3200" b="1" u="sng" dirty="0" smtClean="0"/>
              <a:t>Χωρίον</a:t>
            </a:r>
            <a:r>
              <a:rPr lang="el-GR" sz="3200" b="1" dirty="0" smtClean="0">
                <a:solidFill>
                  <a:schemeClr val="tx1">
                    <a:lumMod val="65000"/>
                    <a:lumOff val="35000"/>
                  </a:schemeClr>
                </a:solidFill>
              </a:rPr>
              <a:t> (</a:t>
            </a:r>
            <a:r>
              <a:rPr lang="el-GR" sz="3200" b="1" dirty="0" smtClean="0"/>
              <a:t>6</a:t>
            </a:r>
            <a:r>
              <a:rPr lang="el-GR" sz="3200" b="1" baseline="30000" dirty="0" smtClean="0"/>
              <a:t>ος</a:t>
            </a:r>
            <a:r>
              <a:rPr lang="el-GR" sz="3200" b="1" dirty="0" smtClean="0"/>
              <a:t> αι</a:t>
            </a:r>
            <a:r>
              <a:rPr lang="el-GR" sz="3200" b="1" dirty="0" smtClean="0">
                <a:solidFill>
                  <a:schemeClr val="tx1">
                    <a:lumMod val="65000"/>
                    <a:lumOff val="35000"/>
                  </a:schemeClr>
                </a:solidFill>
              </a:rPr>
              <a:t>.)</a:t>
            </a:r>
            <a:r>
              <a:rPr lang="el-GR" sz="3200" dirty="0" smtClean="0"/>
              <a:t>: </a:t>
            </a:r>
          </a:p>
          <a:p>
            <a:pPr marL="571500" indent="-571500">
              <a:buFont typeface="Courier New" panose="02070309020205020404" pitchFamily="49" charset="0"/>
              <a:buChar char="o"/>
            </a:pPr>
            <a:r>
              <a:rPr lang="el-GR" sz="3200" dirty="0" smtClean="0"/>
              <a:t>Κ</a:t>
            </a:r>
            <a:r>
              <a:rPr lang="el-GR" sz="3200" dirty="0" smtClean="0"/>
              <a:t>ορμός </a:t>
            </a:r>
            <a:r>
              <a:rPr lang="el-GR" sz="3200" dirty="0" smtClean="0"/>
              <a:t>του πληθυσμού του ήταν οι </a:t>
            </a:r>
            <a:r>
              <a:rPr lang="el-GR" sz="3200" b="1" dirty="0" smtClean="0"/>
              <a:t>ελεύθεροι μικροϊδιοκτήτες </a:t>
            </a:r>
            <a:r>
              <a:rPr lang="el-GR" sz="3200" dirty="0" smtClean="0"/>
              <a:t>(βοηθιούνται από τους δούλους). </a:t>
            </a:r>
          </a:p>
          <a:p>
            <a:pPr marL="571500" indent="-571500">
              <a:buFont typeface="Courier New" panose="02070309020205020404" pitchFamily="49" charset="0"/>
              <a:buChar char="o"/>
            </a:pPr>
            <a:r>
              <a:rPr lang="el-GR" sz="3200" dirty="0" smtClean="0"/>
              <a:t>Δεσπόζει ο </a:t>
            </a:r>
            <a:r>
              <a:rPr lang="el-GR" sz="3200" b="1" dirty="0" smtClean="0"/>
              <a:t>ιερέας </a:t>
            </a:r>
            <a:r>
              <a:rPr lang="el-GR" sz="3200" dirty="0" smtClean="0"/>
              <a:t>(ηθικό κύρος). </a:t>
            </a:r>
          </a:p>
          <a:p>
            <a:pPr marL="571500" indent="-571500">
              <a:buFont typeface="Courier New" panose="02070309020205020404" pitchFamily="49" charset="0"/>
              <a:buChar char="o"/>
            </a:pPr>
            <a:r>
              <a:rPr lang="el-GR" sz="3200" dirty="0" smtClean="0"/>
              <a:t>Τη μεγαλύτερη οικονομική δύναμη έχουν οι </a:t>
            </a:r>
            <a:r>
              <a:rPr lang="el-GR" sz="3200" b="1" dirty="0" smtClean="0"/>
              <a:t>Δυνατοί</a:t>
            </a:r>
            <a:r>
              <a:rPr lang="el-GR" sz="3200" dirty="0" smtClean="0"/>
              <a:t>, οι οποίοι μένουν κάπως απόμερα από το χωριό.</a:t>
            </a:r>
          </a:p>
          <a:p>
            <a:endParaRPr lang="el-GR"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683568" y="1052736"/>
            <a:ext cx="8028384" cy="4801314"/>
          </a:xfrm>
          <a:prstGeom prst="rect">
            <a:avLst/>
          </a:prstGeom>
          <a:noFill/>
        </p:spPr>
        <p:txBody>
          <a:bodyPr wrap="square" rtlCol="0">
            <a:spAutoFit/>
          </a:bodyPr>
          <a:lstStyle/>
          <a:p>
            <a:r>
              <a:rPr lang="el-GR" sz="3600" b="1" u="dotDotDash" dirty="0" smtClean="0"/>
              <a:t>Τέλη 8</a:t>
            </a:r>
            <a:r>
              <a:rPr lang="el-GR" sz="3600" b="1" u="dotDotDash" baseline="30000" dirty="0" smtClean="0"/>
              <a:t>ου</a:t>
            </a:r>
            <a:r>
              <a:rPr lang="el-GR" sz="3600" b="1" u="dotDotDash" dirty="0" smtClean="0"/>
              <a:t> αι.: </a:t>
            </a:r>
            <a:r>
              <a:rPr lang="el-GR" sz="3600" u="dotDotDash" dirty="0" smtClean="0"/>
              <a:t>στροφή στην εξέλιξη της αγροτικής κοινότητας</a:t>
            </a:r>
          </a:p>
          <a:p>
            <a:endParaRPr lang="el-GR" sz="3600" dirty="0" smtClean="0"/>
          </a:p>
          <a:p>
            <a:r>
              <a:rPr lang="el-GR" sz="3600" u="dbl" dirty="0" smtClean="0"/>
              <a:t>Οι οικονομικές διαφορές εντείνονται             </a:t>
            </a:r>
            <a:endParaRPr lang="el-GR" sz="3600" dirty="0" smtClean="0"/>
          </a:p>
          <a:p>
            <a:pPr lvl="0"/>
            <a:r>
              <a:rPr lang="el-GR" sz="3600" dirty="0" smtClean="0"/>
              <a:t>Διαμόρφωση </a:t>
            </a:r>
            <a:r>
              <a:rPr lang="el-GR" sz="3600" b="1" dirty="0" smtClean="0"/>
              <a:t>νέας </a:t>
            </a:r>
            <a:r>
              <a:rPr lang="el-GR" sz="3600" b="1" dirty="0" smtClean="0"/>
              <a:t>αριστοκρατίας </a:t>
            </a:r>
            <a:r>
              <a:rPr lang="el-GR" sz="3600" dirty="0" smtClean="0"/>
              <a:t>, η οποία:</a:t>
            </a:r>
          </a:p>
          <a:p>
            <a:pPr marL="571500" lvl="0" indent="-571500">
              <a:buFont typeface="Wingdings" panose="05000000000000000000" pitchFamily="2" charset="2"/>
              <a:buChar char="§"/>
            </a:pPr>
            <a:r>
              <a:rPr lang="el-GR" sz="3600" dirty="0" smtClean="0"/>
              <a:t>ανέρχεται στη διοικητική ιεραρχία και</a:t>
            </a:r>
          </a:p>
          <a:p>
            <a:pPr marL="571500" lvl="0" indent="-571500">
              <a:buFont typeface="Wingdings" panose="05000000000000000000" pitchFamily="2" charset="2"/>
              <a:buChar char="§"/>
            </a:pPr>
            <a:r>
              <a:rPr lang="el-GR" sz="3600" dirty="0" smtClean="0"/>
              <a:t>πλουτίζει ταχύτατα</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395536" y="661338"/>
            <a:ext cx="7844934" cy="4221892"/>
          </a:xfrm>
          <a:prstGeom prst="rect">
            <a:avLst/>
          </a:prstGeom>
          <a:noFill/>
          <a:ln w="9525">
            <a:noFill/>
            <a:miter lim="800000"/>
            <a:headEnd/>
            <a:tailEnd/>
          </a:ln>
        </p:spPr>
      </p:pic>
      <p:sp>
        <p:nvSpPr>
          <p:cNvPr id="3" name="3 - TextBox"/>
          <p:cNvSpPr txBox="1"/>
          <p:nvPr/>
        </p:nvSpPr>
        <p:spPr>
          <a:xfrm>
            <a:off x="607622" y="5013176"/>
            <a:ext cx="7632848" cy="646331"/>
          </a:xfrm>
          <a:prstGeom prst="rect">
            <a:avLst/>
          </a:prstGeom>
          <a:noFill/>
        </p:spPr>
        <p:txBody>
          <a:bodyPr wrap="square" rtlCol="0">
            <a:spAutoFit/>
          </a:bodyPr>
          <a:lstStyle/>
          <a:p>
            <a:r>
              <a:rPr lang="el-GR" dirty="0" smtClean="0"/>
              <a:t>Δείπνο πλουσίων. </a:t>
            </a:r>
          </a:p>
          <a:p>
            <a:r>
              <a:rPr lang="el-GR" dirty="0" smtClean="0"/>
              <a:t>Μικρογραφία χειρογράφου του 14</a:t>
            </a:r>
            <a:r>
              <a:rPr lang="el-GR" baseline="30000" dirty="0" smtClean="0"/>
              <a:t>ου</a:t>
            </a:r>
            <a:r>
              <a:rPr lang="el-GR" dirty="0" smtClean="0"/>
              <a:t> αι. (Παρίσι, Εθνική βιβλιοθήκη)</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878460" y="908720"/>
            <a:ext cx="7632848" cy="4801314"/>
          </a:xfrm>
          <a:prstGeom prst="rect">
            <a:avLst/>
          </a:prstGeom>
          <a:noFill/>
        </p:spPr>
        <p:txBody>
          <a:bodyPr wrap="square" rtlCol="0">
            <a:spAutoFit/>
          </a:bodyPr>
          <a:lstStyle/>
          <a:p>
            <a:pPr lvl="0"/>
            <a:r>
              <a:rPr lang="el-GR" sz="3600" dirty="0" smtClean="0"/>
              <a:t>Οι </a:t>
            </a:r>
            <a:r>
              <a:rPr lang="el-GR" sz="3600" u="sng" dirty="0" smtClean="0"/>
              <a:t>μικροϊδιοκτήτες</a:t>
            </a:r>
            <a:r>
              <a:rPr lang="el-GR" sz="3600" dirty="0" smtClean="0"/>
              <a:t>, εξαιτίας της βαριάς </a:t>
            </a:r>
            <a:r>
              <a:rPr lang="el-GR" sz="3600" b="1" dirty="0" smtClean="0"/>
              <a:t>φορολογίας</a:t>
            </a:r>
            <a:r>
              <a:rPr lang="el-GR" sz="3600" dirty="0" smtClean="0"/>
              <a:t>, παραχωρούν τον κλήρο τους στους δυνατούς και γίνονται </a:t>
            </a:r>
            <a:r>
              <a:rPr lang="el-GR" sz="3600" b="1" dirty="0" smtClean="0"/>
              <a:t>πάροικοι</a:t>
            </a:r>
            <a:r>
              <a:rPr lang="el-GR" sz="3600" dirty="0" smtClean="0"/>
              <a:t> </a:t>
            </a:r>
            <a:r>
              <a:rPr lang="el-GR" sz="3600" smtClean="0"/>
              <a:t>(</a:t>
            </a:r>
            <a:r>
              <a:rPr lang="el-GR" sz="3600" smtClean="0"/>
              <a:t>εξαρτημένοι) </a:t>
            </a:r>
            <a:r>
              <a:rPr lang="el-GR" sz="3600" smtClean="0"/>
              <a:t>σ</a:t>
            </a:r>
            <a:r>
              <a:rPr lang="el-GR" sz="3600" dirty="0" smtClean="0"/>
              <a:t>’ αυτούς.                                                    </a:t>
            </a:r>
            <a:r>
              <a:rPr lang="el-GR" sz="3600" dirty="0"/>
              <a:t>Ο</a:t>
            </a:r>
            <a:r>
              <a:rPr lang="el-GR" sz="3600" dirty="0" smtClean="0"/>
              <a:t> </a:t>
            </a:r>
            <a:r>
              <a:rPr lang="el-GR" sz="3600" u="sng" dirty="0" smtClean="0"/>
              <a:t>φόρος</a:t>
            </a:r>
            <a:r>
              <a:rPr lang="el-GR" sz="3600" dirty="0" smtClean="0"/>
              <a:t> των γεωργών που εγκαταλείπουν τη γη τους επιβαρύνει τους γείτονες  </a:t>
            </a:r>
            <a:r>
              <a:rPr lang="el-GR" sz="3600" i="1" dirty="0" smtClean="0"/>
              <a:t>αποτέλεσμα</a:t>
            </a:r>
            <a:r>
              <a:rPr lang="el-GR" sz="3600" dirty="0" smtClean="0"/>
              <a:t>  οι γείτονες τρέπονται σε </a:t>
            </a:r>
            <a:r>
              <a:rPr lang="el-GR" sz="3600" b="1" dirty="0" smtClean="0"/>
              <a:t>φυγή.</a:t>
            </a:r>
          </a:p>
          <a:p>
            <a:endParaRPr lang="el-GR" dirty="0"/>
          </a:p>
        </p:txBody>
      </p:sp>
      <p:cxnSp>
        <p:nvCxnSpPr>
          <p:cNvPr id="6" name="5 - Ευθύγραμμο βέλος σύνδεσης"/>
          <p:cNvCxnSpPr/>
          <p:nvPr/>
        </p:nvCxnSpPr>
        <p:spPr>
          <a:xfrm>
            <a:off x="3563888" y="4725144"/>
            <a:ext cx="237626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Το αλληλέγγυον | Νεκτος"/>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908720"/>
            <a:ext cx="8549558" cy="3024336"/>
          </a:xfrm>
          <a:prstGeom prst="rect">
            <a:avLst/>
          </a:prstGeom>
          <a:noFill/>
          <a:extLst>
            <a:ext uri="{909E8E84-426E-40DD-AFC4-6F175D3DCCD1}">
              <a14:hiddenFill xmlns:a14="http://schemas.microsoft.com/office/drawing/2010/main">
                <a:solidFill>
                  <a:srgbClr val="FFFFFF"/>
                </a:solidFill>
              </a14:hiddenFill>
            </a:ext>
          </a:extLst>
        </p:spPr>
      </p:pic>
      <p:sp>
        <p:nvSpPr>
          <p:cNvPr id="4" name="3 - TextBox"/>
          <p:cNvSpPr txBox="1"/>
          <p:nvPr/>
        </p:nvSpPr>
        <p:spPr>
          <a:xfrm>
            <a:off x="611560" y="4581128"/>
            <a:ext cx="7272808" cy="1200329"/>
          </a:xfrm>
          <a:prstGeom prst="rect">
            <a:avLst/>
          </a:prstGeom>
          <a:noFill/>
        </p:spPr>
        <p:txBody>
          <a:bodyPr wrap="square" rtlCol="0">
            <a:spAutoFit/>
          </a:bodyPr>
          <a:lstStyle/>
          <a:p>
            <a:pPr algn="ctr"/>
            <a:r>
              <a:rPr lang="el-GR" sz="2400" dirty="0" smtClean="0"/>
              <a:t>Γεωργοί καλλιεργούν αμπελώνα. </a:t>
            </a:r>
          </a:p>
          <a:p>
            <a:pPr algn="ctr"/>
            <a:r>
              <a:rPr lang="el-GR" sz="2400" dirty="0" smtClean="0"/>
              <a:t>Μικρογραφία από Ευαγγέλιο</a:t>
            </a:r>
          </a:p>
          <a:p>
            <a:pPr algn="ctr"/>
            <a:r>
              <a:rPr lang="el-GR" sz="2400" dirty="0" smtClean="0"/>
              <a:t>(Παρίσι, Εθνική βιβλιοθήκη)</a:t>
            </a:r>
            <a:endParaRPr lang="el-G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827585" y="836712"/>
            <a:ext cx="7632848" cy="5355312"/>
          </a:xfrm>
          <a:prstGeom prst="rect">
            <a:avLst/>
          </a:prstGeom>
          <a:noFill/>
        </p:spPr>
        <p:txBody>
          <a:bodyPr wrap="square" rtlCol="0">
            <a:spAutoFit/>
          </a:bodyPr>
          <a:lstStyle/>
          <a:p>
            <a:pPr lvl="0"/>
            <a:r>
              <a:rPr lang="el-GR" sz="3600" dirty="0" smtClean="0"/>
              <a:t>Οι αυτοκράτορες της </a:t>
            </a:r>
            <a:r>
              <a:rPr lang="el-GR" sz="3600" b="1" dirty="0" smtClean="0"/>
              <a:t>Μακεδονικής</a:t>
            </a:r>
            <a:r>
              <a:rPr lang="el-GR" sz="3600" dirty="0" smtClean="0"/>
              <a:t> δυναστείας διεξάγουν έναν </a:t>
            </a:r>
            <a:r>
              <a:rPr lang="el-GR" sz="3600" b="1" dirty="0" smtClean="0">
                <a:solidFill>
                  <a:srgbClr val="0070C0"/>
                </a:solidFill>
              </a:rPr>
              <a:t>αγώνα κατά των δυνατών</a:t>
            </a:r>
            <a:r>
              <a:rPr lang="el-GR" sz="3600" dirty="0" smtClean="0">
                <a:solidFill>
                  <a:srgbClr val="0070C0"/>
                </a:solidFill>
              </a:rPr>
              <a:t>: </a:t>
            </a:r>
          </a:p>
          <a:p>
            <a:pPr lvl="0"/>
            <a:r>
              <a:rPr lang="el-GR" sz="3600" b="1" u="sng" dirty="0" err="1" smtClean="0"/>
              <a:t>αλληλέγγυον</a:t>
            </a:r>
            <a:r>
              <a:rPr lang="el-GR" sz="3600" dirty="0" smtClean="0"/>
              <a:t>: νόμος σύμφωνα με τον οποίο οι εύποροι γείτονες </a:t>
            </a:r>
            <a:r>
              <a:rPr lang="el-GR" sz="3600" b="1" i="1" dirty="0" smtClean="0"/>
              <a:t>υποχρεώνονται να πληρώνουν το φόρο των φτωχών</a:t>
            </a:r>
            <a:r>
              <a:rPr lang="el-GR" sz="3600" dirty="0" smtClean="0"/>
              <a:t>, όταν αυτοί αδυνατούν (</a:t>
            </a:r>
            <a:r>
              <a:rPr lang="el-GR" sz="3600" i="1" dirty="0" smtClean="0"/>
              <a:t>πριν το χωριό πλήρωνε τον φόρο των αδυνατούντων</a:t>
            </a:r>
            <a:r>
              <a:rPr lang="el-GR" sz="3600" dirty="0" smtClean="0"/>
              <a:t>)</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3384" y="260648"/>
            <a:ext cx="6613215" cy="4468388"/>
          </a:xfrm>
          <a:prstGeom prst="rect">
            <a:avLst/>
          </a:prstGeom>
        </p:spPr>
      </p:pic>
      <p:sp>
        <p:nvSpPr>
          <p:cNvPr id="5" name="Ορθογώνιο 4"/>
          <p:cNvSpPr/>
          <p:nvPr/>
        </p:nvSpPr>
        <p:spPr>
          <a:xfrm>
            <a:off x="755576" y="4729036"/>
            <a:ext cx="7776864" cy="1477328"/>
          </a:xfrm>
          <a:prstGeom prst="rect">
            <a:avLst/>
          </a:prstGeom>
        </p:spPr>
        <p:txBody>
          <a:bodyPr wrap="square">
            <a:spAutoFit/>
          </a:bodyPr>
          <a:lstStyle/>
          <a:p>
            <a:pPr algn="ctr"/>
            <a:r>
              <a:rPr lang="el-GR" dirty="0"/>
              <a:t>Η βαριά φορολογία ήταν μια από τις αιτίες που δυσκόλευαν τη ζωή των μικροκαλλιεργητών. </a:t>
            </a:r>
            <a:br>
              <a:rPr lang="el-GR" dirty="0"/>
            </a:br>
            <a:r>
              <a:rPr lang="el-GR" dirty="0"/>
              <a:t>Στην εικόνα, φτωχοί μικροκαλλιεργητές εκθέτουν τα προβλήματά τους στο Γρηγόριο το Θεολόγο. </a:t>
            </a:r>
            <a:endParaRPr lang="el-GR" dirty="0" smtClean="0"/>
          </a:p>
          <a:p>
            <a:pPr algn="ctr"/>
            <a:r>
              <a:rPr lang="el-GR" dirty="0" smtClean="0"/>
              <a:t>Λεπτομέρεια </a:t>
            </a:r>
            <a:r>
              <a:rPr lang="el-GR" dirty="0"/>
              <a:t>από μικρογραφία </a:t>
            </a:r>
            <a:r>
              <a:rPr lang="el-GR" dirty="0" err="1"/>
              <a:t>χειρογράφου</a:t>
            </a:r>
            <a:r>
              <a:rPr lang="el-GR" dirty="0"/>
              <a:t>, 12ος αιώνας.</a:t>
            </a:r>
          </a:p>
        </p:txBody>
      </p:sp>
    </p:spTree>
    <p:extLst>
      <p:ext uri="{BB962C8B-B14F-4D97-AF65-F5344CB8AC3E}">
        <p14:creationId xmlns:p14="http://schemas.microsoft.com/office/powerpoint/2010/main" val="2439224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42392" y="404664"/>
            <a:ext cx="8712968" cy="6001643"/>
          </a:xfrm>
          <a:prstGeom prst="rect">
            <a:avLst/>
          </a:prstGeom>
          <a:noFill/>
        </p:spPr>
        <p:txBody>
          <a:bodyPr wrap="square" rtlCol="0">
            <a:spAutoFit/>
          </a:bodyPr>
          <a:lstStyle/>
          <a:p>
            <a:r>
              <a:rPr lang="el-GR" sz="3200" b="1" i="1" dirty="0" smtClean="0"/>
              <a:t>Πηγή - Οι λεγόμενες κακώσεις του Νικηφόρου Α΄(802- 811)</a:t>
            </a:r>
          </a:p>
          <a:p>
            <a:endParaRPr lang="el-GR" sz="3200" b="1" i="1" dirty="0" smtClean="0"/>
          </a:p>
          <a:p>
            <a:r>
              <a:rPr lang="el-GR" sz="3200" i="1" dirty="0" smtClean="0"/>
              <a:t>Η</a:t>
            </a:r>
            <a:r>
              <a:rPr lang="el-GR" sz="3200" b="1" i="1" dirty="0" smtClean="0"/>
              <a:t> δεύτερη κάκωση</a:t>
            </a:r>
            <a:r>
              <a:rPr lang="el-GR" sz="3200" i="1" dirty="0" smtClean="0"/>
              <a:t> ήταν η διαταγή να στρατολογούνται οι φτωχοί και να εξοπλίζονται με έξοδα των συγχωριανών τους, οι οποίοι όφειλαν να καταβάλουν στο δημόσιο ταμείο και 18.5 χρυσά νομίσματα (για κάθε φτωχό), επειδή το χωριό πλήρωνε στο δημόσιο, με πνεύμα αλληλεγγύης, τους φόρους των μελών του..</a:t>
            </a:r>
          </a:p>
          <a:p>
            <a:r>
              <a:rPr lang="el-GR" sz="3200" b="1" i="1" dirty="0" smtClean="0"/>
              <a:t>Θεοφάνης, Χρονογραφία, </a:t>
            </a:r>
            <a:r>
              <a:rPr lang="el-GR" sz="3200" b="1" i="1" dirty="0" err="1" smtClean="0"/>
              <a:t>έκδ</a:t>
            </a:r>
            <a:r>
              <a:rPr lang="el-GR" sz="3200" b="1" i="1" dirty="0" smtClean="0"/>
              <a:t>. C. </a:t>
            </a:r>
            <a:r>
              <a:rPr lang="el-GR" sz="3200" b="1" i="1" dirty="0" err="1" smtClean="0"/>
              <a:t>de</a:t>
            </a:r>
            <a:r>
              <a:rPr lang="el-GR" sz="3200" b="1" i="1" dirty="0" smtClean="0"/>
              <a:t> </a:t>
            </a:r>
            <a:r>
              <a:rPr lang="el-GR" sz="3200" b="1" i="1" dirty="0" err="1" smtClean="0"/>
              <a:t>Boor</a:t>
            </a:r>
            <a:r>
              <a:rPr lang="el-GR" sz="3200" b="1" i="1" dirty="0" smtClean="0"/>
              <a:t>, τ. 1, Λειψία 1883, 486-487.</a:t>
            </a:r>
            <a:endParaRPr lang="el-GR" sz="3200" i="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3528" y="764704"/>
            <a:ext cx="8413488" cy="5078313"/>
          </a:xfrm>
          <a:prstGeom prst="rect">
            <a:avLst/>
          </a:prstGeom>
          <a:noFill/>
        </p:spPr>
        <p:txBody>
          <a:bodyPr wrap="square" rtlCol="0">
            <a:spAutoFit/>
          </a:bodyPr>
          <a:lstStyle/>
          <a:p>
            <a:pPr lvl="0"/>
            <a:r>
              <a:rPr lang="el-GR" sz="3200" i="1" dirty="0" smtClean="0"/>
              <a:t>…έβγαλε διαταγή (ο Βασίλειος Β΄ (976-1025) οι εισφορές των φτωχών που είχαν καταστραφεί, να πληρώνονται από τους δυνατούς. </a:t>
            </a:r>
          </a:p>
          <a:p>
            <a:pPr lvl="0"/>
            <a:r>
              <a:rPr lang="el-GR" sz="3200" i="1" dirty="0" smtClean="0"/>
              <a:t>Ονομάστηκε δε η τέτοιου είδους είσπραξη «</a:t>
            </a:r>
            <a:r>
              <a:rPr lang="el-GR" sz="3200" i="1" dirty="0" err="1" smtClean="0"/>
              <a:t>αλληλέγγυον</a:t>
            </a:r>
            <a:r>
              <a:rPr lang="el-GR" sz="3200" i="1" dirty="0" smtClean="0"/>
              <a:t>». </a:t>
            </a:r>
          </a:p>
          <a:p>
            <a:pPr lvl="0"/>
            <a:r>
              <a:rPr lang="el-GR" sz="3200" i="1" dirty="0" smtClean="0"/>
              <a:t>Όταν δε ο πατριάρχης και πολλοί από τους αρχιερείς και από τους ασκητές, όχι λίγοι, τον παρακάλεσαν να σταματήσει αυτό το παράλογο βάρος, ο βασιλιάς δεν υπάκουσε...</a:t>
            </a:r>
          </a:p>
          <a:p>
            <a:r>
              <a:rPr lang="el-GR" sz="3600" dirty="0" smtClean="0"/>
              <a:t>                      </a:t>
            </a:r>
            <a:r>
              <a:rPr lang="el-GR" sz="2000" dirty="0" smtClean="0"/>
              <a:t>Ιωάννης </a:t>
            </a:r>
            <a:r>
              <a:rPr lang="el-GR" sz="2000" dirty="0" err="1" smtClean="0"/>
              <a:t>Σκυλίτζης</a:t>
            </a:r>
            <a:r>
              <a:rPr lang="el-GR" sz="2000" dirty="0" smtClean="0"/>
              <a:t>, «</a:t>
            </a:r>
            <a:r>
              <a:rPr lang="el-GR" sz="2000" dirty="0" err="1" smtClean="0"/>
              <a:t>Σύνοψις</a:t>
            </a:r>
            <a:r>
              <a:rPr lang="el-GR" sz="2000" dirty="0" smtClean="0"/>
              <a:t> Ιστοριών», μετάφραση</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Κοινωνία και οικονομία της υπαίθρου"/>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pic>
        <p:nvPicPr>
          <p:cNvPr id="2053" name="Picture 5" descr="3. Κοινωνία. - ppt κατέβασμ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847"/>
            <a:ext cx="9144000" cy="68580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467544" y="404664"/>
            <a:ext cx="8450096" cy="6278642"/>
          </a:xfrm>
          <a:prstGeom prst="rect">
            <a:avLst/>
          </a:prstGeom>
          <a:noFill/>
        </p:spPr>
        <p:txBody>
          <a:bodyPr wrap="square" rtlCol="0">
            <a:spAutoFit/>
          </a:bodyPr>
          <a:lstStyle/>
          <a:p>
            <a:r>
              <a:rPr lang="el-GR" sz="3200" b="1" i="1" u="sng" dirty="0" smtClean="0">
                <a:solidFill>
                  <a:srgbClr val="FF0000"/>
                </a:solidFill>
              </a:rPr>
              <a:t>Α. </a:t>
            </a:r>
            <a:r>
              <a:rPr lang="el-GR" sz="3200" b="1" i="1" u="sng" dirty="0">
                <a:solidFill>
                  <a:srgbClr val="FF0000"/>
                </a:solidFill>
              </a:rPr>
              <a:t>Α</a:t>
            </a:r>
            <a:r>
              <a:rPr lang="el-GR" sz="3200" b="1" i="1" u="sng" dirty="0" smtClean="0">
                <a:solidFill>
                  <a:srgbClr val="FF0000"/>
                </a:solidFill>
              </a:rPr>
              <a:t>νώτερη Αριστοκρατία</a:t>
            </a:r>
          </a:p>
          <a:p>
            <a:endParaRPr lang="el-GR" sz="3200" u="sng" dirty="0" smtClean="0">
              <a:solidFill>
                <a:srgbClr val="FF0000"/>
              </a:solidFill>
            </a:endParaRPr>
          </a:p>
          <a:p>
            <a:r>
              <a:rPr lang="el-GR" sz="3200" b="1" u="sng" dirty="0" smtClean="0"/>
              <a:t>από τον 8</a:t>
            </a:r>
            <a:r>
              <a:rPr lang="el-GR" sz="3200" b="1" u="sng" baseline="30000" dirty="0" smtClean="0"/>
              <a:t>ο</a:t>
            </a:r>
            <a:r>
              <a:rPr lang="el-GR" sz="3200" b="1" u="sng" dirty="0" smtClean="0"/>
              <a:t> αιώνα:</a:t>
            </a:r>
            <a:endParaRPr lang="el-GR" sz="3200" dirty="0" smtClean="0"/>
          </a:p>
          <a:p>
            <a:r>
              <a:rPr lang="el-GR" sz="3200" dirty="0"/>
              <a:t>Τ</a:t>
            </a:r>
            <a:r>
              <a:rPr lang="el-GR" sz="3200" dirty="0" smtClean="0"/>
              <a:t>ο κράτος προσπάθησε να αντικαταστήσει τους </a:t>
            </a:r>
            <a:r>
              <a:rPr lang="el-GR" sz="3200" b="1" dirty="0" smtClean="0"/>
              <a:t>παλιούς μεγάλους γαιοκτήμονες </a:t>
            </a:r>
            <a:r>
              <a:rPr lang="el-GR" sz="3200" dirty="0" smtClean="0"/>
              <a:t>με μια </a:t>
            </a:r>
            <a:r>
              <a:rPr lang="el-GR" sz="3200" b="1" dirty="0" smtClean="0"/>
              <a:t>παλατιανή αριστοκρατία </a:t>
            </a:r>
            <a:r>
              <a:rPr lang="el-GR" sz="3200" dirty="0" smtClean="0"/>
              <a:t>που </a:t>
            </a:r>
            <a:r>
              <a:rPr lang="el-GR" sz="3200" b="1" i="1" dirty="0" smtClean="0"/>
              <a:t>μισθοδοτούνταν</a:t>
            </a:r>
            <a:r>
              <a:rPr lang="el-GR" sz="3200" dirty="0" smtClean="0"/>
              <a:t> για τα αξιώματα που κατείχε. </a:t>
            </a:r>
          </a:p>
          <a:p>
            <a:r>
              <a:rPr lang="el-GR" sz="3200" dirty="0" smtClean="0"/>
              <a:t>Οι οικογένειες των νέων γαιοκτημόνων συνέρρεαν στην </a:t>
            </a:r>
            <a:r>
              <a:rPr lang="el-GR" sz="3200" b="1" dirty="0" smtClean="0"/>
              <a:t>Κωνσταντινούπολη</a:t>
            </a:r>
            <a:r>
              <a:rPr lang="el-GR" sz="3200" dirty="0" smtClean="0"/>
              <a:t> για να εξασφαλίσουν ένα προσοδοφόρο </a:t>
            </a:r>
            <a:r>
              <a:rPr lang="el-GR" sz="3200" b="1" dirty="0" smtClean="0"/>
              <a:t>αξίωμα</a:t>
            </a:r>
            <a:r>
              <a:rPr lang="el-GR" sz="3200" dirty="0" smtClean="0"/>
              <a:t> και να ενταχθούν στην παλατιανή </a:t>
            </a:r>
            <a:r>
              <a:rPr lang="el-GR" sz="3200" b="1" dirty="0" smtClean="0"/>
              <a:t>αριστοκρατία</a:t>
            </a:r>
            <a:r>
              <a:rPr lang="el-GR" sz="3200" dirty="0" smtClean="0"/>
              <a:t>.</a:t>
            </a: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476672"/>
            <a:ext cx="6781800" cy="504056"/>
          </a:xfrm>
        </p:spPr>
        <p:txBody>
          <a:bodyPr>
            <a:noAutofit/>
          </a:bodyPr>
          <a:lstStyle/>
          <a:p>
            <a:r>
              <a:rPr lang="el-GR" sz="2800" dirty="0" smtClean="0"/>
              <a:t>Πηγή</a:t>
            </a:r>
            <a:endParaRPr lang="el-GR" sz="2800" dirty="0"/>
          </a:p>
        </p:txBody>
      </p:sp>
      <p:sp>
        <p:nvSpPr>
          <p:cNvPr id="3" name="Θέση περιεχομένου 2"/>
          <p:cNvSpPr>
            <a:spLocks noGrp="1"/>
          </p:cNvSpPr>
          <p:nvPr>
            <p:ph idx="1"/>
          </p:nvPr>
        </p:nvSpPr>
        <p:spPr>
          <a:xfrm>
            <a:off x="755576" y="1052736"/>
            <a:ext cx="7848872" cy="5544616"/>
          </a:xfrm>
        </p:spPr>
        <p:txBody>
          <a:bodyPr>
            <a:normAutofit fontScale="92500" lnSpcReduction="10000"/>
          </a:bodyPr>
          <a:lstStyle/>
          <a:p>
            <a:pPr marL="0" indent="0">
              <a:buNone/>
            </a:pPr>
            <a:r>
              <a:rPr lang="el-GR" dirty="0" smtClean="0"/>
              <a:t>Αλλά ποιοι ακριβώς ήταν οι </a:t>
            </a:r>
            <a:r>
              <a:rPr lang="el-GR" b="1" dirty="0" smtClean="0"/>
              <a:t>δυνατοί</a:t>
            </a:r>
            <a:r>
              <a:rPr lang="el-GR" dirty="0" smtClean="0"/>
              <a:t>;</a:t>
            </a:r>
          </a:p>
          <a:p>
            <a:pPr marL="0" indent="0">
              <a:buNone/>
            </a:pPr>
            <a:r>
              <a:rPr lang="el-GR" sz="2800" i="1" dirty="0" smtClean="0"/>
              <a:t>Είναι ενδιαφέρον ότι τους προσδιορίζουν όχι με οικονομικούς όρους αλλά με όρους σχετικούς με την επιρροή και τα αξιώματά τους. Οι δυνατοί ήταν οι άνθρωποι που, είτε προσωπικά είτε μέσω τρίτων, ήταν σε θέση να τρομοκρατούν τους πωλητές ή να τους δωροδοκούν με υποσχέσεις προστασίας. Ήταν </a:t>
            </a:r>
            <a:r>
              <a:rPr lang="el-GR" sz="2800" i="1" dirty="0" err="1" smtClean="0"/>
              <a:t>μάγιστροι</a:t>
            </a:r>
            <a:r>
              <a:rPr lang="el-GR" sz="2800" i="1" dirty="0" smtClean="0"/>
              <a:t> και πατρίκιοι, κάτοχοι άλλων πολιτικών ή στρατιωτικών τίτλων, μέλη της αυτοκρατορικής συγκλήτου, επαρχιακοί διοικητές, επίσκοποι, ηγούμενοι, άλλοι εκκλησιαστικοί αξιωματούχοι, επικεφαλείς φιλανθρωπικών ιδρυμάτων και αυτοκρατορικών κτημάτων. </a:t>
            </a:r>
          </a:p>
          <a:p>
            <a:pPr marL="0" indent="0">
              <a:buNone/>
            </a:pPr>
            <a:endParaRPr lang="el-GR" dirty="0"/>
          </a:p>
          <a:p>
            <a:pPr marL="0" indent="0">
              <a:buNone/>
            </a:pPr>
            <a:r>
              <a:rPr lang="en-US" sz="1600" dirty="0" smtClean="0"/>
              <a:t>Mango, C.</a:t>
            </a:r>
            <a:r>
              <a:rPr lang="el-GR" sz="1600" dirty="0" smtClean="0"/>
              <a:t>(1990), ΒΥΖΑΝΤΙΟ: Η ΑΥΤΟΚΡΑΤΟΡΙΑ ΤΗΣ ΝΕΑΣ ΡΩΜΗΣ, </a:t>
            </a:r>
            <a:r>
              <a:rPr lang="el-GR" sz="1600" dirty="0" err="1" smtClean="0"/>
              <a:t>μτφρ</a:t>
            </a:r>
            <a:r>
              <a:rPr lang="el-GR" sz="1600" dirty="0" smtClean="0"/>
              <a:t>. </a:t>
            </a:r>
            <a:r>
              <a:rPr lang="el-GR" sz="1600" dirty="0" err="1" smtClean="0"/>
              <a:t>Τσουγκαράκης</a:t>
            </a:r>
            <a:r>
              <a:rPr lang="el-GR" sz="1600" dirty="0" smtClean="0"/>
              <a:t>, Δ. </a:t>
            </a:r>
            <a:r>
              <a:rPr lang="el-GR" sz="1600" dirty="0" err="1" smtClean="0"/>
              <a:t>β΄</a:t>
            </a:r>
            <a:r>
              <a:rPr lang="el-GR" sz="1600" dirty="0" smtClean="0"/>
              <a:t> </a:t>
            </a:r>
            <a:r>
              <a:rPr lang="el-GR" sz="1600" dirty="0" err="1" smtClean="0"/>
              <a:t>έκδ</a:t>
            </a:r>
            <a:r>
              <a:rPr lang="el-GR" sz="1600" dirty="0" smtClean="0"/>
              <a:t>. Μορφωτικό Ίδρυμα Εθνικής Τραπέζης, Αθήνα.</a:t>
            </a:r>
            <a:endParaRPr lang="el-GR" sz="1600" dirty="0"/>
          </a:p>
        </p:txBody>
      </p:sp>
    </p:spTree>
    <p:extLst>
      <p:ext uri="{BB962C8B-B14F-4D97-AF65-F5344CB8AC3E}">
        <p14:creationId xmlns:p14="http://schemas.microsoft.com/office/powerpoint/2010/main" val="2298662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539552" y="512144"/>
            <a:ext cx="7920880" cy="5632311"/>
          </a:xfrm>
          <a:prstGeom prst="rect">
            <a:avLst/>
          </a:prstGeom>
          <a:noFill/>
        </p:spPr>
        <p:txBody>
          <a:bodyPr wrap="square" rtlCol="0">
            <a:spAutoFit/>
          </a:bodyPr>
          <a:lstStyle/>
          <a:p>
            <a:pPr algn="ctr"/>
            <a:r>
              <a:rPr lang="el-GR" sz="3600" b="1" u="sng" dirty="0" smtClean="0"/>
              <a:t>Τέλη 10</a:t>
            </a:r>
            <a:r>
              <a:rPr lang="el-GR" sz="3600" b="1" u="sng" baseline="30000" dirty="0" smtClean="0"/>
              <a:t>ου</a:t>
            </a:r>
            <a:r>
              <a:rPr lang="el-GR" sz="3600" b="1" u="sng" dirty="0" smtClean="0"/>
              <a:t> αι.:</a:t>
            </a:r>
          </a:p>
          <a:p>
            <a:pPr algn="ctr"/>
            <a:endParaRPr lang="el-GR" sz="3600" dirty="0" smtClean="0"/>
          </a:p>
          <a:p>
            <a:r>
              <a:rPr lang="el-GR" sz="3600" b="1" u="dotted" dirty="0" smtClean="0"/>
              <a:t>Η αριστοκρατία της γης </a:t>
            </a:r>
            <a:r>
              <a:rPr lang="el-GR" sz="3600" u="dotted" dirty="0" smtClean="0">
                <a:solidFill>
                  <a:srgbClr val="FF0000"/>
                </a:solidFill>
              </a:rPr>
              <a:t>ενώνεται </a:t>
            </a:r>
            <a:r>
              <a:rPr lang="el-GR" sz="3600" u="dotted" dirty="0" smtClean="0"/>
              <a:t>με την </a:t>
            </a:r>
            <a:r>
              <a:rPr lang="el-GR" sz="3600" b="1" u="dotted" dirty="0" smtClean="0"/>
              <a:t>αριστοκρατία των αξιωμάτων </a:t>
            </a:r>
            <a:r>
              <a:rPr lang="el-GR" sz="3600" u="dotted" dirty="0" smtClean="0"/>
              <a:t>με</a:t>
            </a:r>
            <a:r>
              <a:rPr lang="el-GR" sz="3600" b="1" u="dotted" dirty="0" smtClean="0"/>
              <a:t> επιγαμίες.</a:t>
            </a:r>
          </a:p>
          <a:p>
            <a:r>
              <a:rPr lang="el-GR" sz="3600" u="sng" dirty="0"/>
              <a:t>Δ</a:t>
            </a:r>
            <a:r>
              <a:rPr lang="el-GR" sz="3600" b="1" u="sng" dirty="0" smtClean="0"/>
              <a:t>υνατοί</a:t>
            </a:r>
            <a:r>
              <a:rPr lang="el-GR" sz="3600" u="dotted" dirty="0" smtClean="0"/>
              <a:t>:</a:t>
            </a:r>
            <a:r>
              <a:rPr lang="el-GR" sz="3600" dirty="0" smtClean="0"/>
              <a:t> οι πολιτικοί, οι στρατιωτικοί και οι θρησκευτικοί άρχοντες και οι διαχειριστές της κρατικής, της αυτοκρατορικής, της εκκλησιαστικής και μοναστικής περιουσίας.</a:t>
            </a:r>
            <a:r>
              <a:rPr lang="el-GR" sz="3600" u="dotted" dirty="0" smtClean="0"/>
              <a:t> </a:t>
            </a:r>
            <a:endParaRPr lang="el-GR"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539552" y="908720"/>
            <a:ext cx="8100392" cy="4801314"/>
          </a:xfrm>
          <a:prstGeom prst="rect">
            <a:avLst/>
          </a:prstGeom>
          <a:noFill/>
        </p:spPr>
        <p:txBody>
          <a:bodyPr wrap="square" rtlCol="0">
            <a:spAutoFit/>
          </a:bodyPr>
          <a:lstStyle/>
          <a:p>
            <a:r>
              <a:rPr lang="el-GR" sz="3600" dirty="0" smtClean="0"/>
              <a:t>Σ’ αυτή τη νέα κυρίαρχη τάξη δεσπόζουν οι </a:t>
            </a:r>
            <a:r>
              <a:rPr lang="el-GR" sz="3600" b="1" u="sng" dirty="0" smtClean="0">
                <a:solidFill>
                  <a:schemeClr val="accent6">
                    <a:lumMod val="75000"/>
                  </a:schemeClr>
                </a:solidFill>
              </a:rPr>
              <a:t>βασιλικοί</a:t>
            </a:r>
            <a:r>
              <a:rPr lang="el-GR" sz="3600" dirty="0" smtClean="0"/>
              <a:t>: </a:t>
            </a:r>
          </a:p>
          <a:p>
            <a:endParaRPr lang="el-GR" sz="3600" dirty="0" smtClean="0"/>
          </a:p>
          <a:p>
            <a:pPr marL="571500" indent="-571500">
              <a:buFont typeface="Wingdings" panose="05000000000000000000" pitchFamily="2" charset="2"/>
              <a:buChar char="Ø"/>
            </a:pPr>
            <a:r>
              <a:rPr lang="el-GR" sz="3600" dirty="0" smtClean="0"/>
              <a:t>μονοπωλούν τα κυριότερα </a:t>
            </a:r>
            <a:r>
              <a:rPr lang="el-GR" sz="3600" b="1" i="1" dirty="0" smtClean="0"/>
              <a:t>στρατιωτικά και πολιτικά αξιώματα </a:t>
            </a:r>
          </a:p>
          <a:p>
            <a:pPr marL="571500" indent="-571500">
              <a:buFont typeface="Wingdings" panose="05000000000000000000" pitchFamily="2" charset="2"/>
              <a:buChar char="Ø"/>
            </a:pPr>
            <a:r>
              <a:rPr lang="el-GR" sz="3600" dirty="0" smtClean="0"/>
              <a:t>ακόρεστοι για </a:t>
            </a:r>
            <a:r>
              <a:rPr lang="el-GR" sz="3600" b="1" i="1" dirty="0" smtClean="0"/>
              <a:t>πλούτο</a:t>
            </a:r>
            <a:r>
              <a:rPr lang="el-GR" sz="3600" dirty="0" smtClean="0"/>
              <a:t>, εφόσον γνωρίζουν ότι κάποια στιγμή μπορεί να χάσουν την αυτοκρατορική εύνοια.</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55576" y="1340768"/>
            <a:ext cx="7776864" cy="3416320"/>
          </a:xfrm>
          <a:prstGeom prst="rect">
            <a:avLst/>
          </a:prstGeom>
          <a:noFill/>
        </p:spPr>
        <p:txBody>
          <a:bodyPr wrap="square" rtlCol="0">
            <a:spAutoFit/>
          </a:bodyPr>
          <a:lstStyle/>
          <a:p>
            <a:r>
              <a:rPr lang="el-GR" sz="3600" dirty="0" smtClean="0"/>
              <a:t>Οι «δυνατοί» </a:t>
            </a:r>
            <a:r>
              <a:rPr lang="el-GR" sz="3600" b="1" dirty="0" smtClean="0"/>
              <a:t>πιέζουν ασφυκτικά </a:t>
            </a:r>
            <a:r>
              <a:rPr lang="el-GR" sz="3600" dirty="0" smtClean="0"/>
              <a:t>τις αγροτικές κοινότητες και τους δήμους            που σταδιακά </a:t>
            </a:r>
            <a:endParaRPr lang="el-GR" sz="3600" dirty="0" smtClean="0"/>
          </a:p>
          <a:p>
            <a:r>
              <a:rPr lang="el-GR" sz="3600" dirty="0" smtClean="0"/>
              <a:t>περιέρχονται </a:t>
            </a:r>
            <a:r>
              <a:rPr lang="el-GR" sz="3600" dirty="0" smtClean="0"/>
              <a:t>υπό την κηδεμονία και την </a:t>
            </a:r>
            <a:r>
              <a:rPr lang="el-GR" sz="3600" b="1" dirty="0" smtClean="0"/>
              <a:t>προστασία</a:t>
            </a:r>
            <a:r>
              <a:rPr lang="el-GR" sz="3600" dirty="0" smtClean="0"/>
              <a:t> τους.</a:t>
            </a:r>
          </a:p>
          <a:p>
            <a:r>
              <a:rPr lang="el-GR" sz="3600" dirty="0" smtClean="0"/>
              <a:t> </a:t>
            </a:r>
            <a:endParaRPr lang="el-GR"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www.ime.gr/chronos/09/images/pictures/k/k11p1s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25250" y="-1882775"/>
            <a:ext cx="1714500" cy="1647825"/>
          </a:xfrm>
          <a:prstGeom prst="rect">
            <a:avLst/>
          </a:prstGeom>
          <a:noFill/>
          <a:extLst>
            <a:ext uri="{909E8E84-426E-40DD-AFC4-6F175D3DCCD1}">
              <a14:hiddenFill xmlns:a14="http://schemas.microsoft.com/office/drawing/2010/main">
                <a:solidFill>
                  <a:srgbClr val="FFFFFF"/>
                </a:solidFill>
              </a14:hiddenFill>
            </a:ext>
          </a:extLst>
        </p:spPr>
      </p:pic>
      <p:sp>
        <p:nvSpPr>
          <p:cNvPr id="6" name="Ορθογώνιο 5"/>
          <p:cNvSpPr/>
          <p:nvPr/>
        </p:nvSpPr>
        <p:spPr>
          <a:xfrm>
            <a:off x="467544" y="908720"/>
            <a:ext cx="8280920" cy="4524315"/>
          </a:xfrm>
          <a:prstGeom prst="rect">
            <a:avLst/>
          </a:prstGeom>
        </p:spPr>
        <p:txBody>
          <a:bodyPr wrap="square">
            <a:spAutoFit/>
          </a:bodyPr>
          <a:lstStyle/>
          <a:p>
            <a:r>
              <a:rPr lang="el-GR" i="1" dirty="0"/>
              <a:t>Βασικό χαρακτηριστικό της βυζαντινής κοινωνίας σε όλη την περίοδο της ιστορίας της, εκτός από την ανισότητα, υπήρξε η κινητικότητα, καθώς κύριο κριτήριο για τη διάκριση σε τάξεις ήταν πάντα ο πλούτος με συνέπεια το πέρασμα από τη μια τάξη στην άλλη να είναι εφικτό. Η "Νεαρά" του Βασιλείου Β' (976-1025), το 996, δίνει ένα παράδειγμα αδύνατου που έγινε δυνατός.</a:t>
            </a:r>
          </a:p>
          <a:p>
            <a:r>
              <a:rPr lang="el-GR" i="1" dirty="0"/>
              <a:t>Ο </a:t>
            </a:r>
            <a:r>
              <a:rPr lang="el-GR" i="1" dirty="0" err="1"/>
              <a:t>Φιλοκάλης</a:t>
            </a:r>
            <a:r>
              <a:rPr lang="el-GR" i="1" dirty="0"/>
              <a:t> λοιπόν ήταν ένας φτωχός και ειρηνικός χωρικός που εκπλήρωνε τις υποχρεώσεις του προς το κράτος, όπως και τα υπόλοιπα μέλη της κοινότητας στην οποία ανήκε. Με τον καιρό όμως απέκτησε αξιώματα και, όταν έγινε πρωτοσπαθάριος, πήρε σταδιακά την κυριότητα όλης της κοινότητας. Ο αυτοκράτορας, επιθυμώντας να απομακρύνει από την αγροτική κοινότητα τον κίνδυνο που προερχόταν από τους αδύνατους που έγιναν δυνατοί, κατέστρεψε από τα θεμέλια όλα τα πολυτελή κτήρια του </a:t>
            </a:r>
            <a:r>
              <a:rPr lang="el-GR" i="1" dirty="0" err="1"/>
              <a:t>Φιλοκάλη</a:t>
            </a:r>
            <a:r>
              <a:rPr lang="el-GR" i="1" dirty="0"/>
              <a:t> και τον </a:t>
            </a:r>
            <a:r>
              <a:rPr lang="el-GR" i="1" dirty="0" err="1"/>
              <a:t>επανέφερε</a:t>
            </a:r>
            <a:r>
              <a:rPr lang="el-GR" i="1" dirty="0"/>
              <a:t> στην κατάσταση του απλού χωρικού, αφήνοντάς του μόνον όση γη κατείχε αρχικά και επιστρέφοντας στους αδύνατους ό,τι τους ανήκε.</a:t>
            </a:r>
          </a:p>
          <a:p>
            <a:r>
              <a:rPr lang="el-GR" i="1" dirty="0"/>
              <a:t>Παρά το γεγονός ότι ένας αδύνατος μπορούσε να γίνει δυνατός ή το αντίθετο, ο κανόνας ήθελε τους </a:t>
            </a:r>
            <a:r>
              <a:rPr lang="el-GR" i="1" dirty="0" err="1"/>
              <a:t>Bυζαντινούς</a:t>
            </a:r>
            <a:r>
              <a:rPr lang="el-GR" i="1" dirty="0"/>
              <a:t> να γεννιούνται δυνατοί ή αδύνατοι οικονομικά και να πεθαίνουν στην ίδια κατάσταση, οι τελευταίοι μάλιστα μετά από μια ζωή σκληρών μόχθων. </a:t>
            </a:r>
          </a:p>
        </p:txBody>
      </p:sp>
    </p:spTree>
    <p:extLst>
      <p:ext uri="{BB962C8B-B14F-4D97-AF65-F5344CB8AC3E}">
        <p14:creationId xmlns:p14="http://schemas.microsoft.com/office/powerpoint/2010/main" val="4108391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539552" y="692696"/>
            <a:ext cx="7920880" cy="4247317"/>
          </a:xfrm>
          <a:prstGeom prst="rect">
            <a:avLst/>
          </a:prstGeom>
          <a:noFill/>
        </p:spPr>
        <p:txBody>
          <a:bodyPr wrap="square" rtlCol="0">
            <a:spAutoFit/>
          </a:bodyPr>
          <a:lstStyle/>
          <a:p>
            <a:pPr algn="ctr"/>
            <a:r>
              <a:rPr lang="el-GR" sz="3600" b="1" i="1" u="dotDotDash" dirty="0" smtClean="0">
                <a:solidFill>
                  <a:srgbClr val="002060"/>
                </a:solidFill>
              </a:rPr>
              <a:t>Β. </a:t>
            </a:r>
            <a:r>
              <a:rPr lang="el-GR" sz="3600" b="1" i="1" u="dotDotDash" dirty="0">
                <a:solidFill>
                  <a:srgbClr val="002060"/>
                </a:solidFill>
              </a:rPr>
              <a:t>Μ</a:t>
            </a:r>
            <a:r>
              <a:rPr lang="el-GR" sz="3600" b="1" i="1" u="dotDotDash" dirty="0" smtClean="0">
                <a:solidFill>
                  <a:srgbClr val="002060"/>
                </a:solidFill>
              </a:rPr>
              <a:t>εσαία </a:t>
            </a:r>
            <a:r>
              <a:rPr lang="el-GR" sz="3600" b="1" i="1" u="dotDotDash" dirty="0">
                <a:solidFill>
                  <a:srgbClr val="002060"/>
                </a:solidFill>
              </a:rPr>
              <a:t>Τ</a:t>
            </a:r>
            <a:r>
              <a:rPr lang="el-GR" sz="3600" b="1" i="1" u="dotDotDash" dirty="0" smtClean="0">
                <a:solidFill>
                  <a:srgbClr val="002060"/>
                </a:solidFill>
              </a:rPr>
              <a:t>άξη</a:t>
            </a:r>
          </a:p>
          <a:p>
            <a:pPr algn="ctr"/>
            <a:endParaRPr lang="el-GR" sz="3600" dirty="0" smtClean="0">
              <a:solidFill>
                <a:srgbClr val="002060"/>
              </a:solidFill>
            </a:endParaRPr>
          </a:p>
          <a:p>
            <a:r>
              <a:rPr lang="el-GR" sz="3600" u="sng" dirty="0" smtClean="0"/>
              <a:t>10</a:t>
            </a:r>
            <a:r>
              <a:rPr lang="el-GR" sz="3600" u="sng" baseline="30000" dirty="0" smtClean="0"/>
              <a:t>ος </a:t>
            </a:r>
            <a:r>
              <a:rPr lang="el-GR" sz="3600" u="sng" dirty="0" smtClean="0"/>
              <a:t>- 11</a:t>
            </a:r>
            <a:r>
              <a:rPr lang="el-GR" sz="3600" u="sng" baseline="30000" dirty="0" smtClean="0"/>
              <a:t>ος</a:t>
            </a:r>
            <a:r>
              <a:rPr lang="el-GR" sz="3600" u="sng" dirty="0" smtClean="0"/>
              <a:t> αι. (ακμή μέσα του 11</a:t>
            </a:r>
            <a:r>
              <a:rPr lang="el-GR" sz="3600" u="sng" baseline="30000" dirty="0" smtClean="0"/>
              <a:t>ου</a:t>
            </a:r>
            <a:r>
              <a:rPr lang="el-GR" sz="3600" u="sng" dirty="0" smtClean="0"/>
              <a:t> αι.):</a:t>
            </a:r>
            <a:r>
              <a:rPr lang="el-GR" sz="3600" dirty="0" smtClean="0"/>
              <a:t> διαμόρφωση μιας </a:t>
            </a:r>
            <a:r>
              <a:rPr lang="el-GR" sz="3600" b="1" dirty="0" smtClean="0"/>
              <a:t>εμποροβιοτεχνικής</a:t>
            </a:r>
            <a:r>
              <a:rPr lang="el-GR" sz="3600" dirty="0" smtClean="0"/>
              <a:t> τάξης στην οποία το Βυζάντιο χρωστάει την </a:t>
            </a:r>
            <a:r>
              <a:rPr lang="el-GR" sz="3600" b="1" dirty="0" smtClean="0"/>
              <a:t>ευημερία</a:t>
            </a:r>
            <a:r>
              <a:rPr lang="el-GR" sz="3600" dirty="0" smtClean="0"/>
              <a:t> του (π.χ. αύξηση της νομισματικής κυκλοφορίας).</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37304" y="908720"/>
            <a:ext cx="7560840" cy="5355312"/>
          </a:xfrm>
          <a:prstGeom prst="rect">
            <a:avLst/>
          </a:prstGeom>
          <a:noFill/>
        </p:spPr>
        <p:txBody>
          <a:bodyPr wrap="square" rtlCol="0">
            <a:spAutoFit/>
          </a:bodyPr>
          <a:lstStyle/>
          <a:p>
            <a:r>
              <a:rPr lang="el-GR" sz="3600" dirty="0" smtClean="0"/>
              <a:t>Τα </a:t>
            </a:r>
            <a:r>
              <a:rPr lang="el-GR" sz="3600" u="sng" dirty="0" smtClean="0"/>
              <a:t>μέλη</a:t>
            </a:r>
            <a:r>
              <a:rPr lang="el-GR" sz="3600" dirty="0" smtClean="0"/>
              <a:t> της τάξης αυτής : </a:t>
            </a:r>
          </a:p>
          <a:p>
            <a:endParaRPr lang="el-GR" sz="3600" dirty="0" smtClean="0"/>
          </a:p>
          <a:p>
            <a:pPr marL="571500" indent="-571500">
              <a:buFont typeface="Wingdings" panose="05000000000000000000" pitchFamily="2" charset="2"/>
              <a:buChar char="v"/>
            </a:pPr>
            <a:r>
              <a:rPr lang="el-GR" sz="3600" b="1" dirty="0" smtClean="0"/>
              <a:t>μεγαλέμποροι</a:t>
            </a:r>
            <a:r>
              <a:rPr lang="el-GR" sz="3600" dirty="0" smtClean="0"/>
              <a:t> που έκαναν </a:t>
            </a:r>
            <a:r>
              <a:rPr lang="el-GR" sz="3600" b="1" dirty="0" smtClean="0"/>
              <a:t>μακρινά ταξίδια </a:t>
            </a:r>
            <a:r>
              <a:rPr lang="el-GR" sz="3600" dirty="0" smtClean="0"/>
              <a:t>και</a:t>
            </a:r>
          </a:p>
          <a:p>
            <a:pPr marL="571500" indent="-571500">
              <a:buFont typeface="Wingdings" panose="05000000000000000000" pitchFamily="2" charset="2"/>
              <a:buChar char="v"/>
            </a:pPr>
            <a:r>
              <a:rPr lang="el-GR" sz="3600" dirty="0" smtClean="0"/>
              <a:t>εμπορεύονταν τα </a:t>
            </a:r>
            <a:r>
              <a:rPr lang="el-GR" sz="3600" b="1" dirty="0" smtClean="0"/>
              <a:t>πολύτιμα προϊόντα</a:t>
            </a:r>
            <a:r>
              <a:rPr lang="el-GR" sz="3600" dirty="0" smtClean="0"/>
              <a:t> της Ανατολής: </a:t>
            </a:r>
            <a:r>
              <a:rPr lang="el-GR" sz="3600" i="1" dirty="0" smtClean="0"/>
              <a:t>καρυκεύματα, πολύτιμους λίθους, υφάσματα             </a:t>
            </a:r>
          </a:p>
          <a:p>
            <a:pPr marL="571500" indent="-571500">
              <a:buFont typeface="Wingdings" panose="05000000000000000000" pitchFamily="2" charset="2"/>
              <a:buChar char="v"/>
            </a:pPr>
            <a:r>
              <a:rPr lang="el-GR" sz="3600" dirty="0" smtClean="0"/>
              <a:t>αποκόμιζαν τεράστια </a:t>
            </a:r>
            <a:r>
              <a:rPr lang="el-GR" sz="3600" b="1" dirty="0" smtClean="0"/>
              <a:t>κέρδη</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533848" y="620688"/>
            <a:ext cx="8064895" cy="5909310"/>
          </a:xfrm>
          <a:prstGeom prst="rect">
            <a:avLst/>
          </a:prstGeom>
          <a:noFill/>
        </p:spPr>
        <p:txBody>
          <a:bodyPr wrap="square" rtlCol="0">
            <a:spAutoFit/>
          </a:bodyPr>
          <a:lstStyle/>
          <a:p>
            <a:r>
              <a:rPr lang="el-GR" sz="4000" dirty="0"/>
              <a:t>Σ</a:t>
            </a:r>
            <a:r>
              <a:rPr lang="el-GR" sz="4000" dirty="0" smtClean="0"/>
              <a:t>τη διάρκεια του 11</a:t>
            </a:r>
            <a:r>
              <a:rPr lang="el-GR" sz="4000" baseline="30000" dirty="0" smtClean="0"/>
              <a:t>ου</a:t>
            </a:r>
            <a:r>
              <a:rPr lang="el-GR" sz="4000" dirty="0" smtClean="0"/>
              <a:t> αι.:</a:t>
            </a:r>
          </a:p>
          <a:p>
            <a:endParaRPr lang="el-GR" sz="4000" dirty="0" smtClean="0"/>
          </a:p>
          <a:p>
            <a:r>
              <a:rPr lang="el-GR" sz="4000" dirty="0" smtClean="0"/>
              <a:t>είχαν </a:t>
            </a:r>
            <a:r>
              <a:rPr lang="el-GR" sz="4000" u="sng" dirty="0" smtClean="0">
                <a:effectLst>
                  <a:outerShdw blurRad="38100" dist="38100" dir="2700000" algn="tl">
                    <a:srgbClr val="000000">
                      <a:alpha val="43137"/>
                    </a:srgbClr>
                  </a:outerShdw>
                </a:effectLst>
              </a:rPr>
              <a:t>ενεργή συμμετοχή </a:t>
            </a:r>
            <a:r>
              <a:rPr lang="el-GR" sz="4000" dirty="0" smtClean="0"/>
              <a:t>στην </a:t>
            </a:r>
            <a:r>
              <a:rPr lang="el-GR" sz="4000" u="sng" dirty="0" smtClean="0">
                <a:solidFill>
                  <a:srgbClr val="FF0000"/>
                </a:solidFill>
              </a:rPr>
              <a:t>πολιτική ζωή </a:t>
            </a:r>
            <a:r>
              <a:rPr lang="el-GR" sz="4000" u="sng" dirty="0" smtClean="0"/>
              <a:t>της αυτοκρατορίας </a:t>
            </a:r>
          </a:p>
          <a:p>
            <a:r>
              <a:rPr lang="el-GR" sz="4000" dirty="0" smtClean="0"/>
              <a:t>π.χ. </a:t>
            </a:r>
          </a:p>
          <a:p>
            <a:pPr marL="571500" indent="-571500">
              <a:buFont typeface="Wingdings" panose="05000000000000000000" pitchFamily="2" charset="2"/>
              <a:buChar char="§"/>
            </a:pPr>
            <a:r>
              <a:rPr lang="el-GR" sz="4000" dirty="0" smtClean="0"/>
              <a:t>ενθρονίζουν και εκθρονίζουν αυτοκράτορες, π.χ. Μιχαήλ Ε΄ Καλαφάτη</a:t>
            </a:r>
          </a:p>
          <a:p>
            <a:pPr marL="571500" indent="-571500">
              <a:buFont typeface="Wingdings" panose="05000000000000000000" pitchFamily="2" charset="2"/>
              <a:buChar char="§"/>
            </a:pPr>
            <a:r>
              <a:rPr lang="el-GR" sz="4000" dirty="0" smtClean="0"/>
              <a:t>συμμετέχουν στη Σύγκλητο</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124</TotalTime>
  <Words>1001</Words>
  <Application>Microsoft Office PowerPoint</Application>
  <PresentationFormat>Προβολή στην οθόνη (4:3)</PresentationFormat>
  <Paragraphs>71</Paragraphs>
  <Slides>20</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20</vt:i4>
      </vt:variant>
    </vt:vector>
  </HeadingPairs>
  <TitlesOfParts>
    <vt:vector size="26" baseType="lpstr">
      <vt:lpstr>Arial</vt:lpstr>
      <vt:lpstr>Courier New</vt:lpstr>
      <vt:lpstr>Impact</vt:lpstr>
      <vt:lpstr>Times New Roman</vt:lpstr>
      <vt:lpstr>Wingdings</vt:lpstr>
      <vt:lpstr>NewsPrint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Πηγή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panagelousi75@gmail.com</cp:lastModifiedBy>
  <cp:revision>17</cp:revision>
  <dcterms:created xsi:type="dcterms:W3CDTF">2018-09-24T15:35:53Z</dcterms:created>
  <dcterms:modified xsi:type="dcterms:W3CDTF">2022-10-22T16:01:00Z</dcterms:modified>
</cp:coreProperties>
</file>