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4" r:id="rId4"/>
    <p:sldId id="265" r:id="rId5"/>
    <p:sldId id="266" r:id="rId6"/>
    <p:sldId id="267" r:id="rId7"/>
    <p:sldId id="268" r:id="rId8"/>
    <p:sldId id="259" r:id="rId9"/>
    <p:sldId id="262" r:id="rId10"/>
    <p:sldId id="260" r:id="rId11"/>
    <p:sldId id="269" r:id="rId12"/>
    <p:sldId id="263" r:id="rId13"/>
    <p:sldId id="261" r:id="rId14"/>
    <p:sldId id="270" r:id="rId15"/>
    <p:sldId id="27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D13562-27A3-440C-A6C1-F7A9A6813310}" type="datetimeFigureOut">
              <a:rPr lang="el-GR" smtClean="0"/>
              <a:t>6/11/2022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A3E797B-A81B-4043-B4D8-0F271824EC0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5536" y="1412776"/>
            <a:ext cx="8748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003300"/>
                </a:solidFill>
              </a:rPr>
              <a:t>4. Διοίκηση και νομοθεσία</a:t>
            </a:r>
          </a:p>
          <a:p>
            <a:pPr algn="ctr"/>
            <a:endParaRPr lang="el-GR" sz="4400" b="1" dirty="0" smtClean="0">
              <a:solidFill>
                <a:srgbClr val="003300"/>
              </a:solidFill>
            </a:endParaRPr>
          </a:p>
          <a:p>
            <a:pPr algn="ctr"/>
            <a:r>
              <a:rPr lang="el-GR" sz="4400" b="1" dirty="0" smtClean="0">
                <a:solidFill>
                  <a:srgbClr val="003300"/>
                </a:solidFill>
              </a:rPr>
              <a:t>5. Η διεθνής ακτινοβολία </a:t>
            </a:r>
          </a:p>
          <a:p>
            <a:pPr algn="ctr"/>
            <a:r>
              <a:rPr lang="el-GR" sz="4400" b="1" dirty="0" smtClean="0">
                <a:solidFill>
                  <a:srgbClr val="003300"/>
                </a:solidFill>
              </a:rPr>
              <a:t>του Βυζαντίου</a:t>
            </a:r>
            <a:endParaRPr lang="el-GR" sz="4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3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92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1" y="666408"/>
            <a:ext cx="8280921" cy="58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3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817160"/>
          </a:xfrm>
        </p:spPr>
        <p:txBody>
          <a:bodyPr/>
          <a:lstStyle/>
          <a:p>
            <a:r>
              <a:rPr lang="el-GR" dirty="0" smtClean="0"/>
              <a:t>Αυτοκράτορας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2376264"/>
          </a:xfrm>
        </p:spPr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αυτοκράτορας</a:t>
            </a:r>
            <a:r>
              <a:rPr lang="el-GR" dirty="0" smtClean="0"/>
              <a:t> χάραζε τις κατευθυντήριες γραμμές της εξωτερικής πολιτικής</a:t>
            </a:r>
          </a:p>
          <a:p>
            <a:r>
              <a:rPr lang="el-GR" dirty="0" smtClean="0"/>
              <a:t>Ο </a:t>
            </a:r>
            <a:r>
              <a:rPr lang="el-GR" b="1" dirty="0" smtClean="0"/>
              <a:t>Λογοθέτης του Δρόμου </a:t>
            </a:r>
            <a:r>
              <a:rPr lang="el-GR" dirty="0" smtClean="0"/>
              <a:t>(στενός συνεργάτης του αυτοκράτορα από τον 7</a:t>
            </a:r>
            <a:r>
              <a:rPr lang="el-GR" baseline="30000" dirty="0" smtClean="0"/>
              <a:t>ο</a:t>
            </a:r>
            <a:r>
              <a:rPr lang="el-GR" dirty="0" smtClean="0"/>
              <a:t> αι.) ήταν υπεύθυνος επί της </a:t>
            </a:r>
            <a:r>
              <a:rPr lang="el-GR" b="1" dirty="0" smtClean="0"/>
              <a:t>υποδοχής</a:t>
            </a:r>
            <a:r>
              <a:rPr lang="el-GR" dirty="0" smtClean="0"/>
              <a:t> ξένων πρεσβευτών, τον ορισμό των μελών των βυζαντινών πρεσβειών, κ.ά.</a:t>
            </a:r>
            <a:endParaRPr lang="el-GR" dirty="0"/>
          </a:p>
        </p:txBody>
      </p:sp>
      <p:pic>
        <p:nvPicPr>
          <p:cNvPr id="1026" name="Picture 2" descr="Η Βυζαντινή διπλωματ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53846"/>
            <a:ext cx="4968552" cy="280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8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86409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Το σχίσμα μεταξύ των δύο εκκλησιών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303892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l-GR" dirty="0" smtClean="0"/>
              <a:t>Το Σχίσμα του 1054 </a:t>
            </a:r>
          </a:p>
          <a:p>
            <a:r>
              <a:rPr lang="el-GR" dirty="0" smtClean="0"/>
              <a:t>προκάλεσε </a:t>
            </a:r>
            <a:r>
              <a:rPr lang="el-GR" b="1" dirty="0" smtClean="0"/>
              <a:t>έντονη </a:t>
            </a:r>
            <a:r>
              <a:rPr lang="el-GR" b="1" dirty="0" err="1" smtClean="0"/>
              <a:t>αντιβυζαντινή</a:t>
            </a:r>
            <a:r>
              <a:rPr lang="el-GR" b="1" dirty="0" smtClean="0"/>
              <a:t> διάθεση</a:t>
            </a:r>
            <a:r>
              <a:rPr lang="el-GR" dirty="0" smtClean="0"/>
              <a:t> στην Ιταλία και παρεμπόδισε τη συνεργασία Ρώμης και Κωνσταντινούπολης.</a:t>
            </a:r>
          </a:p>
          <a:p>
            <a:r>
              <a:rPr lang="el-GR" b="1" dirty="0" smtClean="0"/>
              <a:t>Διευκόλυνε έμμεσα τη νορμανδική κατάκτηση </a:t>
            </a:r>
            <a:r>
              <a:rPr lang="el-GR" dirty="0" smtClean="0"/>
              <a:t>(εμφανίζονται </a:t>
            </a:r>
            <a:r>
              <a:rPr lang="el-GR" dirty="0"/>
              <a:t>στα μέσα του 11</a:t>
            </a:r>
            <a:r>
              <a:rPr lang="el-GR" baseline="30000" dirty="0"/>
              <a:t>ου</a:t>
            </a:r>
            <a:r>
              <a:rPr lang="el-GR" dirty="0"/>
              <a:t> αι : </a:t>
            </a:r>
            <a:r>
              <a:rPr lang="el-GR" dirty="0" smtClean="0"/>
              <a:t>κατέκτησαν </a:t>
            </a:r>
            <a:r>
              <a:rPr lang="el-GR" dirty="0"/>
              <a:t>πολλές περιοχές της Ν. Ιταλίας και απειλούσαν τις εκεί βυζαντινές  </a:t>
            </a:r>
            <a:r>
              <a:rPr lang="el-GR" dirty="0" smtClean="0"/>
              <a:t>κτήσεις). </a:t>
            </a:r>
            <a:endParaRPr lang="el-GR" dirty="0"/>
          </a:p>
          <a:p>
            <a:pPr marL="68580" indent="0">
              <a:buNone/>
            </a:pPr>
            <a:endParaRPr lang="el-GR" dirty="0" smtClean="0"/>
          </a:p>
          <a:p>
            <a:pPr marL="68580" indent="0">
              <a:buNone/>
            </a:pP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509120"/>
            <a:ext cx="4622329" cy="20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71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Διαφωνίες που οδήγησαν στο Σχίσμα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536504"/>
          </a:xfrm>
        </p:spPr>
        <p:txBody>
          <a:bodyPr/>
          <a:lstStyle/>
          <a:p>
            <a:pPr marL="68580" indent="0">
              <a:buNone/>
            </a:pPr>
            <a:r>
              <a:rPr lang="el-GR" b="1" dirty="0" smtClean="0"/>
              <a:t>Θεολογικά</a:t>
            </a:r>
            <a:r>
              <a:rPr lang="el-GR" dirty="0" smtClean="0"/>
              <a:t> και </a:t>
            </a:r>
            <a:r>
              <a:rPr lang="el-GR" b="1" dirty="0" smtClean="0"/>
              <a:t>δογματικά</a:t>
            </a:r>
            <a:r>
              <a:rPr lang="el-GR" dirty="0" smtClean="0"/>
              <a:t> ζητήματα:</a:t>
            </a:r>
          </a:p>
          <a:p>
            <a:pPr marL="525780" indent="-457200">
              <a:buAutoNum type="arabicPeriod"/>
            </a:pPr>
            <a:r>
              <a:rPr lang="el-GR" dirty="0" smtClean="0"/>
              <a:t>Νηστεία του Σαββάτου</a:t>
            </a:r>
          </a:p>
          <a:p>
            <a:pPr marL="525780" indent="-457200">
              <a:buAutoNum type="arabicPeriod"/>
            </a:pPr>
            <a:r>
              <a:rPr lang="el-GR" dirty="0" smtClean="0"/>
              <a:t>Αγαμία του κλήρου</a:t>
            </a:r>
          </a:p>
          <a:p>
            <a:pPr marL="525780" indent="-457200">
              <a:buAutoNum type="arabicPeriod"/>
            </a:pPr>
            <a:r>
              <a:rPr lang="el-GR" dirty="0" smtClean="0"/>
              <a:t>Η χρήση των </a:t>
            </a:r>
            <a:r>
              <a:rPr lang="el-GR" dirty="0" err="1" smtClean="0"/>
              <a:t>αζύμων</a:t>
            </a:r>
            <a:r>
              <a:rPr lang="el-GR" dirty="0" smtClean="0"/>
              <a:t> στη Θεία Λειτουργία</a:t>
            </a:r>
          </a:p>
          <a:p>
            <a:pPr marL="525780" indent="-457200">
              <a:buAutoNum type="arabicPeriod"/>
            </a:pPr>
            <a:r>
              <a:rPr lang="el-GR" dirty="0" smtClean="0"/>
              <a:t>Εκπόρευση του Αγίου Πνεύματος και από τον Υιό (</a:t>
            </a:r>
            <a:r>
              <a:rPr lang="en-US" dirty="0" err="1" smtClean="0"/>
              <a:t>Filioque</a:t>
            </a:r>
            <a:r>
              <a:rPr lang="el-GR" dirty="0" smtClean="0"/>
              <a:t>= εκ του υιού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marL="525780" indent="-457200">
              <a:buAutoNum type="arabicPeriod"/>
            </a:pPr>
            <a:endParaRPr lang="el-GR" dirty="0"/>
          </a:p>
          <a:p>
            <a:pPr marL="68580" indent="0">
              <a:buNone/>
            </a:pPr>
            <a:r>
              <a:rPr lang="el-GR" b="1" dirty="0" smtClean="0"/>
              <a:t>Κύρια αιτία</a:t>
            </a:r>
            <a:r>
              <a:rPr lang="el-GR" dirty="0" smtClean="0"/>
              <a:t>: η διεκδίκηση, εκ μέρος της Ρώμης, της </a:t>
            </a:r>
            <a:r>
              <a:rPr lang="el-GR" b="1" dirty="0" smtClean="0"/>
              <a:t>πρωτοκαθεδρίας</a:t>
            </a:r>
            <a:r>
              <a:rPr lang="el-GR" dirty="0" smtClean="0"/>
              <a:t> στο χριστιανικό κόσμο, την οποία δεν μπορούσε να δεχθεί η Κωνσταντινούπολη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064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>
            <a:noAutofit/>
          </a:bodyPr>
          <a:lstStyle/>
          <a:p>
            <a:r>
              <a:rPr lang="el-GR" sz="1600" dirty="0"/>
              <a:t>Ο </a:t>
            </a:r>
            <a:r>
              <a:rPr lang="el-GR" sz="1600" b="1" u="sng" dirty="0"/>
              <a:t>Μιχαήλ </a:t>
            </a:r>
            <a:r>
              <a:rPr lang="el-GR" sz="1600" b="1" u="sng" dirty="0" err="1"/>
              <a:t>Κηρουλάριος</a:t>
            </a:r>
            <a:r>
              <a:rPr lang="el-GR" sz="1600" b="1" u="sng" dirty="0"/>
              <a:t> </a:t>
            </a:r>
            <a:r>
              <a:rPr lang="el-GR" sz="1600" dirty="0"/>
              <a:t>σε </a:t>
            </a:r>
            <a:r>
              <a:rPr lang="el-GR" sz="1600" dirty="0" smtClean="0"/>
              <a:t>επιστολή</a:t>
            </a:r>
            <a:r>
              <a:rPr lang="el-GR" sz="1600" baseline="30000" dirty="0"/>
              <a:t> </a:t>
            </a:r>
            <a:r>
              <a:rPr lang="el-GR" sz="1600" dirty="0" smtClean="0"/>
              <a:t>του </a:t>
            </a:r>
            <a:r>
              <a:rPr lang="el-GR" sz="1600" dirty="0"/>
              <a:t>προς τον Πέτρο Αντιοχείας απαριθμεί τις </a:t>
            </a:r>
            <a:r>
              <a:rPr lang="el-GR" sz="1600" b="1" dirty="0"/>
              <a:t>διαφορές</a:t>
            </a:r>
            <a:r>
              <a:rPr lang="el-GR" sz="1600" dirty="0"/>
              <a:t> που χώριζαν τις δύο Εκκλησίες: </a:t>
            </a:r>
          </a:p>
          <a:p>
            <a:r>
              <a:rPr lang="el-GR" sz="1600" dirty="0"/>
              <a:t>το </a:t>
            </a:r>
            <a:r>
              <a:rPr lang="el-GR" sz="1600" b="1" dirty="0" err="1"/>
              <a:t>Filioque</a:t>
            </a:r>
            <a:endParaRPr lang="el-GR" sz="1600" b="1" dirty="0"/>
          </a:p>
          <a:p>
            <a:r>
              <a:rPr lang="el-GR" sz="1600" dirty="0"/>
              <a:t>την γενική καταναγκαστική </a:t>
            </a:r>
            <a:r>
              <a:rPr lang="el-GR" sz="1600" b="1" dirty="0"/>
              <a:t>αγαμία των κληρικών</a:t>
            </a:r>
          </a:p>
          <a:p>
            <a:r>
              <a:rPr lang="el-GR" sz="1600" dirty="0"/>
              <a:t>τη </a:t>
            </a:r>
            <a:r>
              <a:rPr lang="el-GR" sz="1600" b="1" dirty="0"/>
              <a:t>νηστεία και τήρηση του </a:t>
            </a:r>
            <a:r>
              <a:rPr lang="el-GR" sz="1600" b="1" dirty="0" smtClean="0"/>
              <a:t>Σαββάτου </a:t>
            </a:r>
            <a:r>
              <a:rPr lang="el-GR" sz="1600" dirty="0" smtClean="0"/>
              <a:t>(δηλωτικό </a:t>
            </a:r>
            <a:r>
              <a:rPr lang="el-GR" sz="1600" dirty="0" err="1"/>
              <a:t>ιουδαΐζουσας</a:t>
            </a:r>
            <a:r>
              <a:rPr lang="el-GR" sz="1600" dirty="0"/>
              <a:t> </a:t>
            </a:r>
            <a:r>
              <a:rPr lang="el-GR" sz="1600" dirty="0" smtClean="0"/>
              <a:t>νοοτροπίας)</a:t>
            </a:r>
            <a:endParaRPr lang="el-GR" sz="1600" dirty="0"/>
          </a:p>
          <a:p>
            <a:r>
              <a:rPr lang="el-GR" sz="1600" dirty="0"/>
              <a:t>την </a:t>
            </a:r>
            <a:r>
              <a:rPr lang="el-GR" sz="1600" b="1" dirty="0"/>
              <a:t>κατάλυση της πρώτης εβδομάδας της νηστείας της μεγάλης Τεσσαρακοστής </a:t>
            </a:r>
          </a:p>
          <a:p>
            <a:r>
              <a:rPr lang="el-GR" sz="1600" dirty="0" smtClean="0"/>
              <a:t>η </a:t>
            </a:r>
            <a:r>
              <a:rPr lang="el-GR" sz="1600" b="1" dirty="0"/>
              <a:t>χρήση των </a:t>
            </a:r>
            <a:r>
              <a:rPr lang="el-GR" sz="1600" b="1" dirty="0" err="1"/>
              <a:t>αζύμων</a:t>
            </a:r>
            <a:r>
              <a:rPr lang="el-GR" sz="1600" b="1" dirty="0"/>
              <a:t> στη Θεία </a:t>
            </a:r>
            <a:r>
              <a:rPr lang="el-GR" sz="1600" b="1" dirty="0" smtClean="0"/>
              <a:t>Ευχαριστία </a:t>
            </a:r>
            <a:r>
              <a:rPr lang="el-GR" sz="1600" dirty="0" smtClean="0"/>
              <a:t>(Για </a:t>
            </a:r>
            <a:r>
              <a:rPr lang="el-GR" sz="1600" dirty="0"/>
              <a:t>τους </a:t>
            </a:r>
            <a:r>
              <a:rPr lang="el-GR" sz="1600" dirty="0" smtClean="0"/>
              <a:t>Λατίνους </a:t>
            </a:r>
            <a:r>
              <a:rPr lang="el-GR" sz="1600" dirty="0"/>
              <a:t>στον Μυστικό Δείπνο ο Ιησούς με τους μαθητές του έφαγαν άζυμο άρτο. Για τους Βυζαντινούς οι συμμετέχοντες σε αυτόν έφαγαν ένζυμο </a:t>
            </a:r>
            <a:r>
              <a:rPr lang="el-GR" sz="1600" dirty="0" smtClean="0"/>
              <a:t>άρτο)</a:t>
            </a:r>
            <a:endParaRPr lang="el-GR" sz="1600" dirty="0"/>
          </a:p>
          <a:p>
            <a:r>
              <a:rPr lang="el-GR" sz="1600" dirty="0"/>
              <a:t>την </a:t>
            </a:r>
            <a:r>
              <a:rPr lang="el-GR" sz="1600" b="1" dirty="0"/>
              <a:t>τέλεση του βαπτίσματος </a:t>
            </a:r>
            <a:r>
              <a:rPr lang="el-GR" sz="1600" dirty="0"/>
              <a:t>με μία κατάδυση και το γέμισμα του στόματος των βαπτιζομένων με </a:t>
            </a:r>
            <a:r>
              <a:rPr lang="el-GR" sz="1600" dirty="0" smtClean="0"/>
              <a:t>αλάτι</a:t>
            </a:r>
            <a:endParaRPr lang="el-GR" sz="1600" dirty="0"/>
          </a:p>
          <a:p>
            <a:r>
              <a:rPr lang="el-GR" sz="1600" dirty="0"/>
              <a:t>την </a:t>
            </a:r>
            <a:r>
              <a:rPr lang="el-GR" sz="1600" b="1" dirty="0"/>
              <a:t>κατάλυση της νηστείας της Τετάρτης </a:t>
            </a:r>
            <a:r>
              <a:rPr lang="el-GR" sz="1600" dirty="0"/>
              <a:t>με κατανάλωση κρέατος και της </a:t>
            </a:r>
            <a:r>
              <a:rPr lang="el-GR" sz="1600" b="1" dirty="0"/>
              <a:t>Παρασκευής</a:t>
            </a:r>
            <a:r>
              <a:rPr lang="el-GR" sz="1600" dirty="0"/>
              <a:t> με κατανάλωση γαλακτοκομικών και αβγών</a:t>
            </a:r>
          </a:p>
          <a:p>
            <a:r>
              <a:rPr lang="el-GR" sz="1600" dirty="0" smtClean="0"/>
              <a:t>το </a:t>
            </a:r>
            <a:r>
              <a:rPr lang="el-GR" sz="1600" dirty="0"/>
              <a:t>έθιμο των </a:t>
            </a:r>
            <a:r>
              <a:rPr lang="el-GR" sz="1600" b="1" dirty="0"/>
              <a:t>Λατίνων να ξυρίζονται </a:t>
            </a:r>
            <a:r>
              <a:rPr lang="el-GR" sz="1600" dirty="0"/>
              <a:t>και των </a:t>
            </a:r>
            <a:r>
              <a:rPr lang="el-GR" sz="1600" b="1" dirty="0"/>
              <a:t>επισκόπων να φέρουν δακτυλίδι</a:t>
            </a:r>
          </a:p>
          <a:p>
            <a:r>
              <a:rPr lang="el-GR" sz="1600" dirty="0"/>
              <a:t>επιτρέπουν σε </a:t>
            </a:r>
            <a:r>
              <a:rPr lang="el-GR" sz="1600" b="1" dirty="0"/>
              <a:t>δύο αδελφές να παντρεύονται δύο αδελφούς</a:t>
            </a:r>
          </a:p>
          <a:p>
            <a:r>
              <a:rPr lang="el-GR" sz="1600" dirty="0"/>
              <a:t>τη διαδεδομένη φήμη ότι </a:t>
            </a:r>
            <a:r>
              <a:rPr lang="el-GR" sz="1600" b="1" dirty="0"/>
              <a:t>οι Λατίνοι δεν προσκυνούν όπως πρέπει τα λείψανα των Αγίων ούτε τις εικόνες</a:t>
            </a:r>
            <a:r>
              <a:rPr lang="el-GR" sz="1600" dirty="0"/>
              <a:t> τους, ενώ άλλοι </a:t>
            </a:r>
            <a:r>
              <a:rPr lang="el-GR" sz="1600" b="1" dirty="0"/>
              <a:t>δεν τιμούν Έλληνες Πατέρες της Εκκλησίας</a:t>
            </a:r>
            <a:r>
              <a:rPr lang="el-GR" sz="1600" dirty="0" smtClean="0"/>
              <a:t>.</a:t>
            </a:r>
            <a:endParaRPr lang="el-GR" sz="1600" dirty="0"/>
          </a:p>
          <a:p>
            <a:pPr marL="68580" indent="0">
              <a:buNone/>
            </a:pPr>
            <a:r>
              <a:rPr lang="el-GR" sz="1600" dirty="0"/>
              <a:t>Ο </a:t>
            </a:r>
            <a:r>
              <a:rPr lang="el-GR" sz="1600" dirty="0" err="1"/>
              <a:t>Κηρουλάριος</a:t>
            </a:r>
            <a:r>
              <a:rPr lang="el-GR" sz="1600" dirty="0" smtClean="0"/>
              <a:t>, θεολογικά </a:t>
            </a:r>
            <a:r>
              <a:rPr lang="el-GR" sz="1600" dirty="0"/>
              <a:t>ανεκπαίδευτος ο </a:t>
            </a:r>
            <a:r>
              <a:rPr lang="el-GR" sz="1600" dirty="0" smtClean="0"/>
              <a:t>ίδιος, </a:t>
            </a:r>
            <a:r>
              <a:rPr lang="el-GR" sz="1600" dirty="0"/>
              <a:t>έφερε στο προσκήνιο τις </a:t>
            </a:r>
            <a:r>
              <a:rPr lang="el-GR" sz="1600" b="1" dirty="0"/>
              <a:t>λειτουργικές διαφορές </a:t>
            </a:r>
            <a:r>
              <a:rPr lang="el-GR" sz="1600" dirty="0"/>
              <a:t>γιατί ήταν εύκολα κατανοητές στο ευρύ κοινό, και </a:t>
            </a:r>
            <a:r>
              <a:rPr lang="el-GR" sz="1600" b="1" dirty="0"/>
              <a:t>όχι</a:t>
            </a:r>
            <a:r>
              <a:rPr lang="el-GR" sz="1600" dirty="0"/>
              <a:t> τις περίπλοκες και πιο σπουδαίες </a:t>
            </a:r>
            <a:r>
              <a:rPr lang="el-GR" sz="1600" b="1" dirty="0"/>
              <a:t>διαφωνίες στα δογματικά θέματα</a:t>
            </a:r>
            <a:r>
              <a:rPr lang="el-GR" sz="1600" dirty="0"/>
              <a:t>, για λόγους τακτικής. </a:t>
            </a:r>
            <a:endParaRPr lang="el-GR" sz="1600" baseline="30000" dirty="0"/>
          </a:p>
          <a:p>
            <a:pPr marL="68580" indent="0">
              <a:buNone/>
            </a:pPr>
            <a:r>
              <a:rPr lang="el-GR" sz="1600" dirty="0" smtClean="0"/>
              <a:t>«Έτσι </a:t>
            </a:r>
            <a:r>
              <a:rPr lang="el-GR" sz="1600" dirty="0"/>
              <a:t>το σχίσμα του 11ου αιώνα ήταν σχεδόν αποκλειστικά μια </a:t>
            </a:r>
            <a:r>
              <a:rPr lang="el-GR" sz="1600" b="1" dirty="0"/>
              <a:t>διαμάχη περί των τελετουργικών συνηθειών</a:t>
            </a:r>
            <a:r>
              <a:rPr lang="el-GR" sz="1600" dirty="0"/>
              <a:t>». </a:t>
            </a:r>
            <a:r>
              <a:rPr lang="el-GR" sz="1600" baseline="30000" dirty="0"/>
              <a:t>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2447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745152"/>
          </a:xfrm>
        </p:spPr>
        <p:txBody>
          <a:bodyPr/>
          <a:lstStyle/>
          <a:p>
            <a:r>
              <a:rPr lang="el-GR" dirty="0" smtClean="0"/>
              <a:t>Ευθύνες για το Σχίσμα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Πατριάρχης </a:t>
            </a:r>
            <a:r>
              <a:rPr lang="el-GR" sz="2800" b="1" dirty="0" smtClean="0">
                <a:solidFill>
                  <a:srgbClr val="00B050"/>
                </a:solidFill>
              </a:rPr>
              <a:t>Μιχαήλ </a:t>
            </a:r>
            <a:r>
              <a:rPr lang="el-GR" sz="2800" b="1" dirty="0" err="1" smtClean="0">
                <a:solidFill>
                  <a:srgbClr val="00B050"/>
                </a:solidFill>
              </a:rPr>
              <a:t>Κηρουλάριος</a:t>
            </a:r>
            <a:r>
              <a:rPr lang="el-GR" sz="2800" b="1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vs </a:t>
            </a:r>
            <a:r>
              <a:rPr lang="el-GR" sz="2800" b="1" dirty="0" smtClean="0"/>
              <a:t>καρδινάλιος </a:t>
            </a:r>
            <a:r>
              <a:rPr lang="el-GR" sz="2800" b="1" dirty="0" err="1" smtClean="0">
                <a:solidFill>
                  <a:srgbClr val="00B050"/>
                </a:solidFill>
              </a:rPr>
              <a:t>Ουμβέρτος</a:t>
            </a:r>
            <a:r>
              <a:rPr lang="el-GR" sz="2800" b="1" dirty="0" smtClean="0"/>
              <a:t> </a:t>
            </a:r>
            <a:r>
              <a:rPr lang="el-GR" sz="2800" dirty="0" smtClean="0"/>
              <a:t>(εκπρόσωπος Ρώμης).</a:t>
            </a:r>
          </a:p>
          <a:p>
            <a:r>
              <a:rPr lang="el-GR" sz="2800" dirty="0" smtClean="0"/>
              <a:t>Εξώθησαν τα πράγματα στα άκρα.</a:t>
            </a:r>
          </a:p>
          <a:p>
            <a:r>
              <a:rPr lang="el-GR" sz="2800" dirty="0" smtClean="0"/>
              <a:t>Οι συζητήσεις τερματίστηκαν με αμοιβαίους </a:t>
            </a:r>
            <a:r>
              <a:rPr lang="el-GR" sz="2800" b="1" dirty="0" smtClean="0"/>
              <a:t>αφορισμούς.</a:t>
            </a:r>
          </a:p>
          <a:p>
            <a:r>
              <a:rPr lang="el-GR" sz="2800" b="1" dirty="0" smtClean="0"/>
              <a:t>Η κοσμοϊστορική σημασία του Σχίσματος </a:t>
            </a:r>
            <a:r>
              <a:rPr lang="el-GR" sz="2800" dirty="0" smtClean="0"/>
              <a:t>έγινε αντιληπτή τις παραμονές της</a:t>
            </a:r>
            <a:r>
              <a:rPr lang="el-GR" sz="2800" b="1" dirty="0" smtClean="0"/>
              <a:t> Άλωσης της Κωνσταντινούπολης από τους Τούρκους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92446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92888" cy="79208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Οι σχέσεις με τις ιταλικές ναυτικές πόλεις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504056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Το 10</a:t>
            </a:r>
            <a:r>
              <a:rPr lang="el-GR" sz="2600" baseline="30000" dirty="0" smtClean="0"/>
              <a:t>ο</a:t>
            </a:r>
            <a:r>
              <a:rPr lang="el-GR" sz="2600" dirty="0" smtClean="0"/>
              <a:t> αι. </a:t>
            </a:r>
            <a:r>
              <a:rPr lang="el-GR" sz="2600" b="1" dirty="0" smtClean="0"/>
              <a:t>αναπτύχθηκαν οικονομικά οι ιταλικές ναυτικές πόλεις</a:t>
            </a:r>
            <a:r>
              <a:rPr lang="el-GR" sz="2600" dirty="0" smtClean="0"/>
              <a:t>, ειδικά η </a:t>
            </a:r>
            <a:r>
              <a:rPr lang="el-GR" sz="2600" b="1" dirty="0" smtClean="0"/>
              <a:t>Βενετία</a:t>
            </a:r>
            <a:r>
              <a:rPr lang="el-GR" sz="2600" dirty="0" smtClean="0"/>
              <a:t>.</a:t>
            </a:r>
          </a:p>
          <a:p>
            <a:r>
              <a:rPr lang="el-GR" sz="2600" dirty="0" smtClean="0"/>
              <a:t>Οι </a:t>
            </a:r>
            <a:r>
              <a:rPr lang="el-GR" sz="2600" b="1" dirty="0" smtClean="0"/>
              <a:t>σχέσεις</a:t>
            </a:r>
            <a:r>
              <a:rPr lang="el-GR" sz="2600" dirty="0" smtClean="0"/>
              <a:t> με το Βυζάντιο γίνονται </a:t>
            </a:r>
            <a:r>
              <a:rPr lang="el-GR" sz="2600" b="1" dirty="0" smtClean="0"/>
              <a:t>στενότερες</a:t>
            </a:r>
          </a:p>
          <a:p>
            <a:r>
              <a:rPr lang="el-GR" sz="2600" dirty="0" smtClean="0"/>
              <a:t>Ο </a:t>
            </a:r>
            <a:r>
              <a:rPr lang="el-GR" sz="2600" b="1" dirty="0" smtClean="0"/>
              <a:t>Βασίλειος Β</a:t>
            </a:r>
            <a:r>
              <a:rPr lang="el-GR" sz="2600" dirty="0" smtClean="0"/>
              <a:t>΄ για να ανταμείψει τους Βενετούς που μετέφεραν με τα πλοία τους τα βυζαντινά στρατεύματα στο θέμα της Λογγοβαρδίας (Ιταλίας) σύναψε </a:t>
            </a:r>
            <a:r>
              <a:rPr lang="el-GR" sz="2600" b="1" dirty="0" smtClean="0"/>
              <a:t>ευνοϊκή εμπορική συνθήκη</a:t>
            </a:r>
            <a:r>
              <a:rPr lang="el-GR" sz="2600" dirty="0" smtClean="0"/>
              <a:t>.</a:t>
            </a:r>
          </a:p>
          <a:p>
            <a:r>
              <a:rPr lang="el-GR" sz="2600" dirty="0" smtClean="0"/>
              <a:t>Παραχωρήθηκαν </a:t>
            </a:r>
            <a:r>
              <a:rPr lang="el-GR" sz="2600" b="1" dirty="0" smtClean="0"/>
              <a:t>προνόμια</a:t>
            </a:r>
            <a:r>
              <a:rPr lang="el-GR" sz="2600" dirty="0" smtClean="0"/>
              <a:t> στο ιταλικό και βενετικό εμπορικό κεφάλαιο </a:t>
            </a:r>
            <a:r>
              <a:rPr lang="el-GR" sz="2600" dirty="0" smtClean="0">
                <a:solidFill>
                  <a:srgbClr val="00B050"/>
                </a:solidFill>
                <a:sym typeface="Wingdings"/>
              </a:rPr>
              <a:t></a:t>
            </a:r>
            <a:r>
              <a:rPr lang="el-GR" sz="2600" dirty="0" smtClean="0">
                <a:sym typeface="Wingdings"/>
              </a:rPr>
              <a:t> απέβη μοιραία για τα συμφέροντα της αυτοκρατορίας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416812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56859" y="595585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Ιταλικοί εμπορικοί σταθμοί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268760"/>
            <a:ext cx="3672409" cy="544522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l-GR" dirty="0" smtClean="0"/>
              <a:t>Σημαντικό </a:t>
            </a:r>
            <a:r>
              <a:rPr lang="el-GR" dirty="0"/>
              <a:t>ρόλο στην ανάπτυξη του ιταλικού εμπορίου έπαιξαν οι </a:t>
            </a:r>
            <a:r>
              <a:rPr lang="el-GR" b="1" dirty="0"/>
              <a:t>εδαφικές κτήσεις των </a:t>
            </a:r>
            <a:r>
              <a:rPr lang="el-GR" b="1" dirty="0" err="1"/>
              <a:t>Iταλών</a:t>
            </a:r>
            <a:r>
              <a:rPr lang="el-GR" dirty="0"/>
              <a:t>. </a:t>
            </a:r>
            <a:endParaRPr lang="el-GR" dirty="0" smtClean="0"/>
          </a:p>
          <a:p>
            <a:pPr marL="68580" indent="0">
              <a:buNone/>
            </a:pPr>
            <a:r>
              <a:rPr lang="el-GR" dirty="0" err="1" smtClean="0"/>
              <a:t>Eκεί</a:t>
            </a:r>
            <a:r>
              <a:rPr lang="el-GR" dirty="0"/>
              <a:t>, το εμπόριο ήταν τελείως </a:t>
            </a:r>
            <a:r>
              <a:rPr lang="el-GR" b="1" dirty="0"/>
              <a:t>έξω από τον έλεγχο του βυζαντινού κράτους</a:t>
            </a:r>
            <a:r>
              <a:rPr lang="el-GR" dirty="0"/>
              <a:t> και τα προνόμια διευκόλυναν την οργάνωση και τις εμπορικές δραστηριότητες των περιοχών αυτών</a:t>
            </a:r>
            <a:r>
              <a:rPr lang="el-GR" dirty="0" smtClean="0"/>
              <a:t>.</a:t>
            </a:r>
          </a:p>
          <a:p>
            <a:pPr marL="68580" indent="0">
              <a:buNone/>
            </a:pPr>
            <a:r>
              <a:rPr lang="el-GR" b="1" dirty="0"/>
              <a:t>Σημαντικοί εμπορικοί σταθμοί των Βενετών </a:t>
            </a:r>
            <a:r>
              <a:rPr lang="el-GR" dirty="0"/>
              <a:t>στην Πελοπόννησο υπήρξαν η </a:t>
            </a:r>
            <a:r>
              <a:rPr lang="el-GR" b="1" dirty="0"/>
              <a:t>Μεθώνη</a:t>
            </a:r>
            <a:r>
              <a:rPr lang="el-GR" dirty="0"/>
              <a:t> και η </a:t>
            </a:r>
            <a:r>
              <a:rPr lang="el-GR" b="1" dirty="0"/>
              <a:t>Κορώνη</a:t>
            </a:r>
            <a:r>
              <a:rPr lang="el-GR" dirty="0"/>
              <a:t>.</a:t>
            </a:r>
          </a:p>
        </p:txBody>
      </p:sp>
      <p:pic>
        <p:nvPicPr>
          <p:cNvPr id="5122" name="Picture 2" descr="http://www.ime.gr/chronos/10/images/o_pics/ob2cpi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52863"/>
            <a:ext cx="4344196" cy="26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788024" y="4554161"/>
            <a:ext cx="3744416" cy="119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l-GR" sz="2000" i="1" dirty="0" smtClean="0"/>
              <a:t>Στην εικόνα, άποψη του βενετικού κάστρου της Μεθώνης.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68060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/>
          </a:bodyPr>
          <a:lstStyle/>
          <a:p>
            <a:r>
              <a:rPr lang="el-GR" dirty="0" smtClean="0"/>
              <a:t>Βενετοί και Βυζάντιο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680520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u="sng" dirty="0" smtClean="0"/>
              <a:t>Βενετοί</a:t>
            </a:r>
            <a:r>
              <a:rPr lang="el-GR" dirty="0" smtClean="0"/>
              <a:t> </a:t>
            </a:r>
            <a:r>
              <a:rPr lang="el-GR" dirty="0"/>
              <a:t>εγκαταστάθηκαν στο πρώτο μισό του 13ου αιώνα στην </a:t>
            </a:r>
            <a:r>
              <a:rPr lang="el-GR" b="1" dirty="0"/>
              <a:t>Κωνσταντινούπολη</a:t>
            </a:r>
            <a:r>
              <a:rPr lang="el-GR" dirty="0"/>
              <a:t> και από εκεί ταξίδευαν στη </a:t>
            </a:r>
            <a:r>
              <a:rPr lang="el-GR" b="1" dirty="0"/>
              <a:t>Μαύρη Θάλασσα </a:t>
            </a:r>
            <a:r>
              <a:rPr lang="el-GR" dirty="0"/>
              <a:t>αλλά και σε όλη την </a:t>
            </a:r>
            <a:r>
              <a:rPr lang="el-GR" b="1" dirty="0" err="1"/>
              <a:t>Eλλάδα</a:t>
            </a:r>
            <a:r>
              <a:rPr lang="el-GR" dirty="0"/>
              <a:t> και το </a:t>
            </a:r>
            <a:r>
              <a:rPr lang="el-GR" b="1" dirty="0" err="1"/>
              <a:t>Aιγαίο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b="1" u="sng" dirty="0"/>
              <a:t>Πελοπόννησο</a:t>
            </a:r>
            <a:r>
              <a:rPr lang="el-GR" dirty="0"/>
              <a:t> προσάρτησαν τη </a:t>
            </a:r>
            <a:r>
              <a:rPr lang="el-GR" b="1" dirty="0"/>
              <a:t>Μεθώνη</a:t>
            </a:r>
            <a:r>
              <a:rPr lang="el-GR" dirty="0"/>
              <a:t> και την </a:t>
            </a:r>
            <a:r>
              <a:rPr lang="el-GR" b="1" dirty="0" err="1"/>
              <a:t>Kορώνη</a:t>
            </a:r>
            <a:r>
              <a:rPr lang="el-GR" dirty="0"/>
              <a:t> και στο Αιγαίο κυριάρχησαν στην </a:t>
            </a:r>
            <a:r>
              <a:rPr lang="el-GR" b="1" dirty="0"/>
              <a:t>Εύβοια</a:t>
            </a:r>
            <a:r>
              <a:rPr lang="el-GR" dirty="0"/>
              <a:t> και τα </a:t>
            </a:r>
            <a:r>
              <a:rPr lang="el-GR" b="1" dirty="0"/>
              <a:t>νησιά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Σημαντικότατη </a:t>
            </a:r>
            <a:r>
              <a:rPr lang="el-GR" dirty="0"/>
              <a:t>ήταν φυσικά η κατάληψη της </a:t>
            </a:r>
            <a:r>
              <a:rPr lang="el-GR" b="1" dirty="0" err="1"/>
              <a:t>Kρήτης</a:t>
            </a:r>
            <a:r>
              <a:rPr lang="el-GR" dirty="0"/>
              <a:t>, που μετά το 1261 έπαιξε κεντρικό ρόλο στο βενετικό εμπόριο. Εγκαταστάθηκαν επίσης στη </a:t>
            </a:r>
            <a:r>
              <a:rPr lang="el-GR" b="1" dirty="0" err="1"/>
              <a:t>Bουλγαρία</a:t>
            </a:r>
            <a:r>
              <a:rPr lang="el-GR" dirty="0"/>
              <a:t>, τη </a:t>
            </a:r>
            <a:r>
              <a:rPr lang="el-GR" b="1" dirty="0" err="1"/>
              <a:t>Mικρή</a:t>
            </a:r>
            <a:r>
              <a:rPr lang="el-GR" b="1" dirty="0"/>
              <a:t> </a:t>
            </a:r>
            <a:r>
              <a:rPr lang="el-GR" b="1" dirty="0" err="1"/>
              <a:t>Aρμενία</a:t>
            </a:r>
            <a:r>
              <a:rPr lang="el-GR" b="1" dirty="0"/>
              <a:t> </a:t>
            </a:r>
            <a:r>
              <a:rPr lang="el-GR" dirty="0"/>
              <a:t>και στην </a:t>
            </a:r>
            <a:r>
              <a:rPr lang="el-GR" b="1" dirty="0" err="1"/>
              <a:t>Kύπρο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641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04856" cy="850106"/>
          </a:xfrm>
        </p:spPr>
        <p:txBody>
          <a:bodyPr/>
          <a:lstStyle/>
          <a:p>
            <a:r>
              <a:rPr lang="el-GR" dirty="0" smtClean="0"/>
              <a:t>Νομοθεσία Μακεδόνων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67544" y="1348800"/>
            <a:ext cx="80911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b="1" u="sng" dirty="0" smtClean="0">
                <a:solidFill>
                  <a:srgbClr val="00B050"/>
                </a:solidFill>
              </a:rPr>
              <a:t>Πρόχειρος Νόμος</a:t>
            </a:r>
            <a:r>
              <a:rPr lang="el-GR" sz="2400" dirty="0" smtClean="0"/>
              <a:t>: εύχρηστο απάνθισμα νόμων που αντικατέστησε την </a:t>
            </a:r>
            <a:r>
              <a:rPr lang="el-GR" sz="2400" b="1" dirty="0" smtClean="0"/>
              <a:t>Εκλογή</a:t>
            </a:r>
            <a:r>
              <a:rPr lang="el-GR" sz="2400" dirty="0"/>
              <a:t> </a:t>
            </a:r>
            <a:r>
              <a:rPr lang="el-GR" sz="2400" dirty="0" smtClean="0"/>
              <a:t>(νομική συλλογή των </a:t>
            </a:r>
            <a:r>
              <a:rPr lang="el-GR" sz="2400" dirty="0" err="1" smtClean="0"/>
              <a:t>Ισαύρων</a:t>
            </a:r>
            <a:r>
              <a:rPr lang="el-GR" sz="2400" dirty="0" smtClean="0"/>
              <a:t>).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Πρακτικό εγχειρίδιο με διατάξεις </a:t>
            </a:r>
            <a:r>
              <a:rPr lang="el-GR" sz="2400" b="1" dirty="0" smtClean="0"/>
              <a:t>Δημοσίου</a:t>
            </a:r>
            <a:r>
              <a:rPr lang="el-GR" sz="2400" dirty="0" smtClean="0"/>
              <a:t> και </a:t>
            </a:r>
            <a:r>
              <a:rPr lang="el-GR" sz="2400" b="1" dirty="0" smtClean="0"/>
              <a:t>Αστικού</a:t>
            </a:r>
            <a:r>
              <a:rPr lang="el-GR" sz="2400" dirty="0" smtClean="0"/>
              <a:t> Δικαίου.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Φτιάχτηκε για </a:t>
            </a:r>
            <a:r>
              <a:rPr lang="el-GR" sz="2400" dirty="0"/>
              <a:t>να βοηθήσει όσους ενδιαφέρονταν να γνωρίσουν σε </a:t>
            </a:r>
            <a:r>
              <a:rPr lang="el-GR" sz="2400" b="1" dirty="0"/>
              <a:t>συντομία του νόμους</a:t>
            </a:r>
            <a:r>
              <a:rPr lang="el-GR" sz="2400" dirty="0"/>
              <a:t>, με βάση τους οποίους διοικείτο η αυτοκρατορία. </a:t>
            </a:r>
            <a:endParaRPr lang="el-GR" sz="2400" dirty="0" smtClean="0"/>
          </a:p>
          <a:p>
            <a:pPr>
              <a:spcAft>
                <a:spcPts val="1200"/>
              </a:spcAft>
            </a:pPr>
            <a:r>
              <a:rPr lang="el-GR" sz="2400" dirty="0"/>
              <a:t>Δ</a:t>
            </a:r>
            <a:r>
              <a:rPr lang="el-GR" sz="2400" dirty="0" smtClean="0"/>
              <a:t>ιαιρέθηκε </a:t>
            </a:r>
            <a:r>
              <a:rPr lang="el-GR" sz="2400" dirty="0"/>
              <a:t>σε </a:t>
            </a:r>
            <a:r>
              <a:rPr lang="el-GR" sz="2400" b="1" dirty="0"/>
              <a:t>40 «τίτλους» </a:t>
            </a:r>
            <a:r>
              <a:rPr lang="el-GR" sz="2400" dirty="0"/>
              <a:t>και περιείχε τα κυριότερα νομοθετικά </a:t>
            </a:r>
            <a:r>
              <a:rPr lang="el-GR" sz="2400" dirty="0" smtClean="0"/>
              <a:t>ζητήματα</a:t>
            </a:r>
            <a:r>
              <a:rPr lang="el-GR" sz="2400" dirty="0"/>
              <a:t>.</a:t>
            </a:r>
            <a:endParaRPr lang="el-GR" sz="2400" dirty="0" smtClean="0"/>
          </a:p>
          <a:p>
            <a:pPr>
              <a:spcAft>
                <a:spcPts val="1200"/>
              </a:spcAft>
            </a:pPr>
            <a:r>
              <a:rPr lang="el-GR" sz="2400" u="sng" dirty="0" smtClean="0"/>
              <a:t>Κύρια </a:t>
            </a:r>
            <a:r>
              <a:rPr lang="el-GR" sz="2400" u="sng" dirty="0"/>
              <a:t>πηγή του </a:t>
            </a:r>
            <a:r>
              <a:rPr lang="el-GR" sz="2400" dirty="0"/>
              <a:t>ήταν κυρίως για τα πρώτα </a:t>
            </a:r>
            <a:r>
              <a:rPr lang="el-GR" sz="2400" b="1" dirty="0"/>
              <a:t>21 μέρη</a:t>
            </a:r>
            <a:r>
              <a:rPr lang="el-GR" sz="2400" dirty="0"/>
              <a:t>, οι εισηγήσεις του </a:t>
            </a:r>
            <a:r>
              <a:rPr lang="el-GR" sz="2400" dirty="0" smtClean="0"/>
              <a:t>Ιουστινιανού</a:t>
            </a:r>
            <a:r>
              <a:rPr lang="el-GR" sz="2400" dirty="0"/>
              <a:t>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8715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45948"/>
            <a:ext cx="2016224" cy="673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Γένουα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3810"/>
            <a:ext cx="5616624" cy="547354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l-GR" dirty="0"/>
              <a:t>H παρουσία των Γενουατών ήταν </a:t>
            </a:r>
            <a:r>
              <a:rPr lang="el-GR" b="1" dirty="0"/>
              <a:t>αξιόλογη</a:t>
            </a:r>
            <a:r>
              <a:rPr lang="el-GR" dirty="0"/>
              <a:t> αλλά αρχικά περιορισμένη κυρίως στη </a:t>
            </a:r>
            <a:r>
              <a:rPr lang="el-GR" b="1" dirty="0"/>
              <a:t>Θεσσαλονίκη</a:t>
            </a:r>
            <a:r>
              <a:rPr lang="el-GR" dirty="0"/>
              <a:t> και στο </a:t>
            </a:r>
            <a:r>
              <a:rPr lang="el-GR" b="1" dirty="0"/>
              <a:t>Δουκάτο Αθηνών</a:t>
            </a:r>
            <a:r>
              <a:rPr lang="el-GR" dirty="0"/>
              <a:t>. </a:t>
            </a:r>
            <a:endParaRPr lang="el-GR" dirty="0" smtClean="0"/>
          </a:p>
          <a:p>
            <a:pPr marL="68580" indent="0">
              <a:buNone/>
            </a:pPr>
            <a:r>
              <a:rPr lang="el-GR" dirty="0" smtClean="0"/>
              <a:t>H </a:t>
            </a:r>
            <a:r>
              <a:rPr lang="el-GR" dirty="0"/>
              <a:t>ανάκτηση της Κωνσταντινούπολης το 1261, αν και τελικά πραγματοποιήθηκε χωρίς τη βοήθεια των Γενουατών, έγινε με </a:t>
            </a:r>
            <a:r>
              <a:rPr lang="el-GR" b="1" dirty="0">
                <a:solidFill>
                  <a:srgbClr val="00B050"/>
                </a:solidFill>
              </a:rPr>
              <a:t>βαριά εμπορικά ανταλλάγματα</a:t>
            </a:r>
            <a:r>
              <a:rPr lang="el-GR" dirty="0">
                <a:solidFill>
                  <a:srgbClr val="00B050"/>
                </a:solidFill>
              </a:rPr>
              <a:t>, </a:t>
            </a:r>
            <a:r>
              <a:rPr lang="el-GR" b="1" dirty="0">
                <a:solidFill>
                  <a:srgbClr val="00B050"/>
                </a:solidFill>
              </a:rPr>
              <a:t>προνόμια</a:t>
            </a:r>
            <a:r>
              <a:rPr lang="el-GR" dirty="0">
                <a:solidFill>
                  <a:srgbClr val="00B050"/>
                </a:solidFill>
              </a:rPr>
              <a:t> και </a:t>
            </a:r>
            <a:r>
              <a:rPr lang="el-GR" b="1" dirty="0">
                <a:solidFill>
                  <a:srgbClr val="00B050"/>
                </a:solidFill>
              </a:rPr>
              <a:t>σημαντικά εδάφη </a:t>
            </a:r>
            <a:r>
              <a:rPr lang="el-GR" dirty="0"/>
              <a:t>προς τη Γένουα. </a:t>
            </a:r>
            <a:endParaRPr lang="el-GR" dirty="0" smtClean="0"/>
          </a:p>
          <a:p>
            <a:pPr marL="68580" indent="0">
              <a:buNone/>
            </a:pPr>
            <a:r>
              <a:rPr lang="el-GR" dirty="0" smtClean="0"/>
              <a:t>Ο </a:t>
            </a:r>
            <a:r>
              <a:rPr lang="el-GR" b="1" u="sng" dirty="0"/>
              <a:t>Γαλατάς</a:t>
            </a:r>
            <a:r>
              <a:rPr lang="el-GR" dirty="0"/>
              <a:t>, έξω από την Κωνσταντινούπολη, παρουσίασε από το </a:t>
            </a:r>
            <a:r>
              <a:rPr lang="el-GR" b="1" dirty="0"/>
              <a:t>1267 σημαντική οικιστική και οικονομική εξέλιξη</a:t>
            </a:r>
            <a:r>
              <a:rPr lang="el-GR" dirty="0"/>
              <a:t>. </a:t>
            </a:r>
            <a:r>
              <a:rPr lang="el-GR" dirty="0" smtClean="0"/>
              <a:t>Αποτέλεσε </a:t>
            </a:r>
            <a:r>
              <a:rPr lang="el-GR" dirty="0"/>
              <a:t>το </a:t>
            </a:r>
            <a:r>
              <a:rPr lang="el-GR" b="1" dirty="0"/>
              <a:t>κέντρο</a:t>
            </a:r>
            <a:r>
              <a:rPr lang="el-GR" dirty="0"/>
              <a:t> της δραστηριότητας των Γενουατών</a:t>
            </a:r>
          </a:p>
        </p:txBody>
      </p:sp>
      <p:pic>
        <p:nvPicPr>
          <p:cNvPr id="6146" name="Picture 2" descr="http://www.ime.gr/chronos/10/images/o_pics/ob2cpi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3" y="764704"/>
            <a:ext cx="2863577" cy="21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152783" y="3345142"/>
            <a:ext cx="2647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/>
              <a:t>Η </a:t>
            </a:r>
            <a:r>
              <a:rPr lang="el-GR" i="1" dirty="0" smtClean="0"/>
              <a:t>Χίος: εμπορικός σταθμός </a:t>
            </a:r>
            <a:r>
              <a:rPr lang="el-GR" i="1" dirty="0"/>
              <a:t>των Γενουατών και σημαντικό εμπορικό κέντρο ως το 1566. Στην εικόνα, η πόλη και το λιμάνι της Χίου. Χαλκογραφία, περίπου 1566-1574</a:t>
            </a:r>
          </a:p>
        </p:txBody>
      </p:sp>
    </p:spTree>
    <p:extLst>
      <p:ext uri="{BB962C8B-B14F-4D97-AF65-F5344CB8AC3E}">
        <p14:creationId xmlns:p14="http://schemas.microsoft.com/office/powerpoint/2010/main" val="381309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80920" cy="745152"/>
          </a:xfrm>
        </p:spPr>
        <p:txBody>
          <a:bodyPr>
            <a:normAutofit/>
          </a:bodyPr>
          <a:lstStyle/>
          <a:p>
            <a:r>
              <a:rPr lang="el-GR" sz="3200" dirty="0"/>
              <a:t>Το Βυζάντιο και το πρωτείο της </a:t>
            </a:r>
            <a:r>
              <a:rPr lang="el-GR" sz="3200" dirty="0" smtClean="0"/>
              <a:t>Ρώμης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2"/>
            <a:ext cx="7776864" cy="3915797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l-GR" i="1" dirty="0" smtClean="0"/>
              <a:t>Όπως </a:t>
            </a:r>
            <a:r>
              <a:rPr lang="el-GR" i="1" dirty="0"/>
              <a:t>...η πολιτειακή αποδέσμευση της Δύσης ματαίωσε τη βυζαντινή ιδέα της οικουμενικής αυτοκρατορίας, έτσι και η προσάρτηση του σλαβικού κόσμου από την Εκκλησία της Κωνσταντινουπόλεως υπέσκαψε την ιδέα της οικουμενικότητας της ρωμαϊκής αυτοκρατορίας στην Ανατολή </a:t>
            </a:r>
            <a:r>
              <a:rPr lang="el-GR" i="1" dirty="0" smtClean="0"/>
              <a:t>... Με </a:t>
            </a:r>
            <a:r>
              <a:rPr lang="el-GR" i="1" dirty="0"/>
              <a:t>στήριγμα την αχανή σλαβική ενδοχώρα η βυζαντινή Εκκλησία δεν μπορούσε πια να αναγνωρίσει το πρωτείο της Ρώμης.</a:t>
            </a:r>
          </a:p>
          <a:p>
            <a:pPr marL="68580" indent="0" algn="just">
              <a:spcBef>
                <a:spcPts val="1200"/>
              </a:spcBef>
              <a:buNone/>
            </a:pPr>
            <a:r>
              <a:rPr lang="el-GR" i="1" dirty="0"/>
              <a:t>G. </a:t>
            </a:r>
            <a:r>
              <a:rPr lang="el-GR" i="1" dirty="0" err="1"/>
              <a:t>Ostrogorsky</a:t>
            </a:r>
            <a:r>
              <a:rPr lang="el-GR" i="1" dirty="0"/>
              <a:t>, Ιστορία του Βυζαντινού Κράτους, μετ. I. Παναγόπουλος, </a:t>
            </a:r>
            <a:r>
              <a:rPr lang="el-GR" i="1" dirty="0" err="1"/>
              <a:t>τ.Β</a:t>
            </a:r>
            <a:r>
              <a:rPr lang="el-GR" i="1" dirty="0"/>
              <a:t>', Αθήνα 1979,222.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430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ΕΠΑΝΑΓΩΓΗ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5040560"/>
          </a:xfrm>
        </p:spPr>
        <p:txBody>
          <a:bodyPr>
            <a:normAutofit fontScale="92500" lnSpcReduction="10000"/>
          </a:bodyPr>
          <a:lstStyle/>
          <a:p>
            <a:r>
              <a:rPr lang="el-GR" b="1" u="sng" dirty="0">
                <a:solidFill>
                  <a:srgbClr val="00B050"/>
                </a:solidFill>
              </a:rPr>
              <a:t>Επαναγωγή</a:t>
            </a:r>
            <a:r>
              <a:rPr lang="el-GR" dirty="0"/>
              <a:t>: εισαγωγή στον Πρόχειρο Νόμο που καθόριζε με ακρίβεια τις </a:t>
            </a:r>
            <a:r>
              <a:rPr lang="el-GR" b="1" dirty="0"/>
              <a:t>αρμοδιότητες του αυτοκράτορα και του </a:t>
            </a:r>
            <a:r>
              <a:rPr lang="el-GR" b="1" dirty="0" smtClean="0"/>
              <a:t>πατριάρχη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«Επαναγωγή» (διαιρεμένη και αυτή σε </a:t>
            </a:r>
            <a:r>
              <a:rPr lang="el-GR" b="1" dirty="0"/>
              <a:t>40 «τίτλους») </a:t>
            </a:r>
            <a:r>
              <a:rPr lang="el-GR" dirty="0"/>
              <a:t>υπήρξε μια </a:t>
            </a:r>
            <a:r>
              <a:rPr lang="el-GR" b="1" dirty="0"/>
              <a:t>εισαγωγή</a:t>
            </a:r>
            <a:r>
              <a:rPr lang="el-GR" dirty="0"/>
              <a:t> στους 40 τόμους των «</a:t>
            </a:r>
            <a:r>
              <a:rPr lang="el-GR" b="1" dirty="0"/>
              <a:t>Ανόθευτων</a:t>
            </a:r>
            <a:r>
              <a:rPr lang="el-GR" dirty="0"/>
              <a:t>» παλιών νόμων. </a:t>
            </a:r>
            <a:endParaRPr lang="el-GR" dirty="0" smtClean="0"/>
          </a:p>
          <a:p>
            <a:r>
              <a:rPr lang="el-GR" dirty="0" smtClean="0"/>
              <a:t>Αποτέλεσαν </a:t>
            </a:r>
            <a:r>
              <a:rPr lang="el-GR" dirty="0"/>
              <a:t>τη βάση των «</a:t>
            </a:r>
            <a:r>
              <a:rPr lang="el-GR" b="1" dirty="0"/>
              <a:t>Βασιλικών</a:t>
            </a:r>
            <a:r>
              <a:rPr lang="el-GR" dirty="0"/>
              <a:t>» που εκδόθηκαν από το διάδοχό του </a:t>
            </a:r>
            <a:r>
              <a:rPr lang="el-GR" b="1" dirty="0"/>
              <a:t>Λέοντα ΣΤ'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Μερικοί </a:t>
            </a:r>
            <a:r>
              <a:rPr lang="el-GR" dirty="0"/>
              <a:t>επιστήμονες πιστεύουν ότι η «Επαναγωγή» δεν δημοσιεύτηκε ποτέ και ότι παρέμεινε στη μορφή ενός σχεδίου, ενώ άλλοι δέχονται ότι το έργο αυτό δημοσιεύτηκε επίσημα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«Επαναγωγή» διαφέρει πολύ από τον «Πρόχειρο Νόμο». </a:t>
            </a:r>
          </a:p>
        </p:txBody>
      </p:sp>
    </p:spTree>
    <p:extLst>
      <p:ext uri="{BB962C8B-B14F-4D97-AF65-F5344CB8AC3E}">
        <p14:creationId xmlns:p14="http://schemas.microsoft.com/office/powerpoint/2010/main" val="261466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ΒΑΣΙΛΙΚΑ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896544"/>
          </a:xfrm>
        </p:spPr>
        <p:txBody>
          <a:bodyPr>
            <a:normAutofit lnSpcReduction="10000"/>
          </a:bodyPr>
          <a:lstStyle/>
          <a:p>
            <a:r>
              <a:rPr lang="el-GR" b="1" u="sng" dirty="0">
                <a:solidFill>
                  <a:srgbClr val="00B050"/>
                </a:solidFill>
              </a:rPr>
              <a:t>Βασιλικά</a:t>
            </a:r>
            <a:r>
              <a:rPr lang="el-GR" b="1" dirty="0"/>
              <a:t>:</a:t>
            </a:r>
            <a:r>
              <a:rPr lang="el-GR" dirty="0"/>
              <a:t> συλλογή νόμων, η οποία </a:t>
            </a:r>
            <a:r>
              <a:rPr lang="el-GR" dirty="0" smtClean="0"/>
              <a:t>αντλείται </a:t>
            </a:r>
            <a:r>
              <a:rPr lang="el-GR" dirty="0"/>
              <a:t>κυρίως από τις νομικές </a:t>
            </a:r>
            <a:r>
              <a:rPr lang="el-GR" b="1" dirty="0"/>
              <a:t>συλλογές του Ιουστινιανού </a:t>
            </a:r>
            <a:r>
              <a:rPr lang="el-GR" dirty="0"/>
              <a:t>(60 βιβλία</a:t>
            </a:r>
            <a:r>
              <a:rPr lang="el-GR" dirty="0" smtClean="0"/>
              <a:t>).</a:t>
            </a:r>
            <a:r>
              <a:rPr lang="el-GR" b="1" dirty="0"/>
              <a:t> </a:t>
            </a:r>
            <a:r>
              <a:rPr lang="el-GR" b="1" dirty="0" smtClean="0"/>
              <a:t>Λέοντας </a:t>
            </a:r>
            <a:r>
              <a:rPr lang="el-GR" b="1" dirty="0"/>
              <a:t>ΣΤ' </a:t>
            </a:r>
            <a:r>
              <a:rPr lang="el-GR" b="1" dirty="0" smtClean="0"/>
              <a:t>ο Σοφός.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Αντιπροσωπεύουν </a:t>
            </a:r>
            <a:r>
              <a:rPr lang="el-GR" dirty="0"/>
              <a:t>το πιο </a:t>
            </a:r>
            <a:r>
              <a:rPr lang="el-GR" b="1" dirty="0"/>
              <a:t>πλήρες μνημείο του ελληνορωμαϊκού και βυζαντινού Δικαίου</a:t>
            </a:r>
            <a:r>
              <a:rPr lang="el-GR" dirty="0"/>
              <a:t>. Όλα τα μέρη του κώδικα του Ιουστινιανού, που χρησιμοποιούνται στα «Βασιλικά», έχουν συντεθεί με νέα μορφή σ’ ένα βιβλίο γραμμένο στα </a:t>
            </a:r>
            <a:r>
              <a:rPr lang="el-GR" b="1" dirty="0"/>
              <a:t>ελληνικά</a:t>
            </a:r>
            <a:r>
              <a:rPr lang="el-GR" dirty="0"/>
              <a:t>, για το οποίο εργάστηκε μια επιτροπή ικανών </a:t>
            </a:r>
            <a:r>
              <a:rPr lang="el-GR" b="1" dirty="0"/>
              <a:t>νομομαθών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όνομα των «Βασιλικών» </a:t>
            </a:r>
            <a:r>
              <a:rPr lang="el-GR" dirty="0" smtClean="0"/>
              <a:t>προέρχεται</a:t>
            </a:r>
            <a:r>
              <a:rPr lang="el-GR" dirty="0"/>
              <a:t>, </a:t>
            </a:r>
            <a:r>
              <a:rPr lang="el-GR" dirty="0" smtClean="0"/>
              <a:t>από </a:t>
            </a:r>
            <a:r>
              <a:rPr lang="el-GR" dirty="0"/>
              <a:t>τη λέξη «</a:t>
            </a:r>
            <a:r>
              <a:rPr lang="el-GR" b="1" dirty="0"/>
              <a:t>βασιλιάς</a:t>
            </a:r>
            <a:r>
              <a:rPr lang="el-GR" dirty="0"/>
              <a:t>», που επιτρέπει να μεταφράσουμε πιο σωστά τον τίτλο των «Βασιλικών» ως «</a:t>
            </a:r>
            <a:r>
              <a:rPr lang="el-GR" b="1" dirty="0"/>
              <a:t>Αυτοκρατορικούς νόμους</a:t>
            </a:r>
            <a:r>
              <a:rPr lang="el-GR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8471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l-GR" dirty="0" smtClean="0"/>
              <a:t>ΝΕΑΡΕΣ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916832"/>
            <a:ext cx="7560840" cy="4392488"/>
          </a:xfrm>
        </p:spPr>
        <p:txBody>
          <a:bodyPr/>
          <a:lstStyle/>
          <a:p>
            <a:r>
              <a:rPr lang="el-GR" b="1" u="sng" dirty="0">
                <a:solidFill>
                  <a:srgbClr val="00B050"/>
                </a:solidFill>
              </a:rPr>
              <a:t>Νεαρές</a:t>
            </a:r>
            <a:r>
              <a:rPr lang="el-GR" b="1" dirty="0"/>
              <a:t>:</a:t>
            </a:r>
            <a:r>
              <a:rPr lang="el-GR" dirty="0"/>
              <a:t> νέοι </a:t>
            </a:r>
            <a:r>
              <a:rPr lang="el-GR" dirty="0" smtClean="0"/>
              <a:t>αυτοκρατορικοί νόμοι </a:t>
            </a:r>
            <a:r>
              <a:rPr lang="el-GR" dirty="0"/>
              <a:t>που απέβλεπαν κυρίως στον </a:t>
            </a:r>
            <a:r>
              <a:rPr lang="el-GR" b="1" dirty="0"/>
              <a:t>περιορισμό της μεγάλης γαιοκτησίας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Σώζονται του Ιουστινιανού Α΄, του Ιουστίνου Β΄ &amp; των Μακεδόνων.</a:t>
            </a:r>
            <a:endParaRPr lang="en-US" dirty="0" smtClean="0"/>
          </a:p>
          <a:p>
            <a:r>
              <a:rPr lang="el-GR" b="1" dirty="0"/>
              <a:t>Ταυτίζεται</a:t>
            </a:r>
            <a:r>
              <a:rPr lang="el-GR" dirty="0"/>
              <a:t> το </a:t>
            </a:r>
            <a:r>
              <a:rPr lang="el-GR" b="1" dirty="0" smtClean="0"/>
              <a:t>κράτος</a:t>
            </a:r>
            <a:r>
              <a:rPr lang="en-US" dirty="0" smtClean="0"/>
              <a:t> </a:t>
            </a:r>
            <a:r>
              <a:rPr lang="el-GR" dirty="0" smtClean="0"/>
              <a:t>με την </a:t>
            </a:r>
            <a:r>
              <a:rPr lang="el-GR" dirty="0"/>
              <a:t>εξουσία του </a:t>
            </a:r>
            <a:r>
              <a:rPr lang="el-GR" b="1" dirty="0"/>
              <a:t>αυτοκράτορα</a:t>
            </a:r>
            <a:r>
              <a:rPr lang="el-GR" dirty="0"/>
              <a:t> </a:t>
            </a:r>
            <a:r>
              <a:rPr lang="el-GR" dirty="0" smtClean="0"/>
              <a:t>και τη στρατιωτική και γραφειοκρατική μηχανή, η οποία επηρεάζει άμεσα την αστική ζωή και την οικονομία.</a:t>
            </a:r>
            <a:endParaRPr lang="el-GR" dirty="0"/>
          </a:p>
          <a:p>
            <a:pPr marL="6858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141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l-GR" b="1" dirty="0" err="1"/>
              <a:t>Επαρχικόν</a:t>
            </a:r>
            <a:r>
              <a:rPr lang="el-GR" b="1" dirty="0"/>
              <a:t> </a:t>
            </a:r>
            <a:r>
              <a:rPr lang="el-GR" b="1" dirty="0" err="1"/>
              <a:t>Βιβλίον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412776"/>
            <a:ext cx="7776864" cy="504056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Το ανακάλυψε </a:t>
            </a:r>
            <a:r>
              <a:rPr lang="el-GR" dirty="0"/>
              <a:t>στη Γενεύη ο Ελβετός επιστήμονας </a:t>
            </a:r>
            <a:r>
              <a:rPr lang="el-GR" b="1" dirty="0" err="1"/>
              <a:t>Nicole</a:t>
            </a:r>
            <a:r>
              <a:rPr lang="el-GR" dirty="0"/>
              <a:t>, στα τέλη του 19ου αιώνα. </a:t>
            </a:r>
            <a:r>
              <a:rPr lang="el-GR" dirty="0" smtClean="0"/>
              <a:t>Πιθανόν </a:t>
            </a:r>
            <a:r>
              <a:rPr lang="el-GR" dirty="0"/>
              <a:t>να ανήκει στην εποχή της βασιλείας του </a:t>
            </a:r>
            <a:r>
              <a:rPr lang="el-GR" b="1" dirty="0"/>
              <a:t>Λέοντα ΣΤ' </a:t>
            </a:r>
            <a:r>
              <a:rPr lang="el-GR" dirty="0"/>
              <a:t>ή </a:t>
            </a:r>
            <a:r>
              <a:rPr lang="el-GR" dirty="0" smtClean="0"/>
              <a:t>ακόμα </a:t>
            </a:r>
            <a:r>
              <a:rPr lang="el-GR" dirty="0"/>
              <a:t>και στην εποχή του </a:t>
            </a:r>
            <a:r>
              <a:rPr lang="el-GR" b="1" dirty="0"/>
              <a:t>Νικηφόρου Φωκά</a:t>
            </a:r>
            <a:r>
              <a:rPr lang="el-GR" dirty="0"/>
              <a:t> (μετά το 963</a:t>
            </a:r>
            <a:r>
              <a:rPr lang="el-GR" dirty="0" smtClean="0"/>
              <a:t>).</a:t>
            </a:r>
          </a:p>
          <a:p>
            <a:r>
              <a:rPr lang="el-GR" dirty="0"/>
              <a:t>Βασικό καθήκον του Έπαρχου ήταν </a:t>
            </a:r>
            <a:r>
              <a:rPr lang="el-GR" dirty="0" smtClean="0"/>
              <a:t>η </a:t>
            </a:r>
            <a:r>
              <a:rPr lang="el-GR" dirty="0"/>
              <a:t>εξάσκηση της δικαιοδοσίας του επί των «</a:t>
            </a:r>
            <a:r>
              <a:rPr lang="el-GR" b="1" dirty="0"/>
              <a:t>συλλόγων</a:t>
            </a:r>
            <a:r>
              <a:rPr lang="el-GR" dirty="0"/>
              <a:t>» και των «</a:t>
            </a:r>
            <a:r>
              <a:rPr lang="el-GR" b="1" dirty="0"/>
              <a:t>συντεχνιών</a:t>
            </a:r>
            <a:r>
              <a:rPr lang="el-GR" dirty="0"/>
              <a:t>» των </a:t>
            </a:r>
            <a:r>
              <a:rPr lang="el-GR" b="1" dirty="0"/>
              <a:t>βιοτεχνών και εμπόρων </a:t>
            </a:r>
            <a:r>
              <a:rPr lang="el-GR" dirty="0"/>
              <a:t>της Κωνσταντινούπολης. </a:t>
            </a:r>
            <a:endParaRPr lang="el-GR" dirty="0" smtClean="0"/>
          </a:p>
          <a:p>
            <a:r>
              <a:rPr lang="el-GR" dirty="0" smtClean="0"/>
              <a:t>Αναφέρει </a:t>
            </a:r>
            <a:r>
              <a:rPr lang="el-GR" dirty="0"/>
              <a:t>τις διάφορες </a:t>
            </a:r>
            <a:r>
              <a:rPr lang="el-GR" b="1" dirty="0"/>
              <a:t>τάξεις των βιοτεχνών και των εμπόρων</a:t>
            </a:r>
            <a:r>
              <a:rPr lang="el-GR" dirty="0"/>
              <a:t>, δίνοντας μια περιγραφή της εσωτερικής οργάνωσης των συντεχνιών τους, της στάσης του κράτους απέναντί τους κλπ</a:t>
            </a:r>
            <a:r>
              <a:rPr lang="el-GR" dirty="0" smtClean="0"/>
              <a:t>. (</a:t>
            </a:r>
            <a:r>
              <a:rPr lang="el-GR" dirty="0" err="1" smtClean="0"/>
              <a:t>ταβουλλάριοι</a:t>
            </a:r>
            <a:r>
              <a:rPr lang="el-GR" dirty="0" smtClean="0"/>
              <a:t>, </a:t>
            </a:r>
            <a:r>
              <a:rPr lang="el-GR" dirty="0" err="1" smtClean="0"/>
              <a:t>αργυροπράτες</a:t>
            </a:r>
            <a:r>
              <a:rPr lang="el-GR" dirty="0" smtClean="0"/>
              <a:t>, </a:t>
            </a:r>
            <a:r>
              <a:rPr lang="el-GR" dirty="0" err="1" smtClean="0"/>
              <a:t>κυρουλλάριοι</a:t>
            </a:r>
            <a:r>
              <a:rPr lang="el-GR" dirty="0" smtClean="0"/>
              <a:t>, </a:t>
            </a:r>
            <a:r>
              <a:rPr lang="el-GR" dirty="0" err="1" smtClean="0"/>
              <a:t>βεστιοπράτες</a:t>
            </a:r>
            <a:r>
              <a:rPr lang="el-GR" dirty="0" smtClean="0"/>
              <a:t>, κ.ά.)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099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864096"/>
          </a:xfrm>
        </p:spPr>
        <p:txBody>
          <a:bodyPr>
            <a:noAutofit/>
          </a:bodyPr>
          <a:lstStyle/>
          <a:p>
            <a:r>
              <a:rPr lang="el-GR" sz="2400" dirty="0" smtClean="0"/>
              <a:t>Να αντιστοιχίσετε τα νομοθετήματα της στήλης Α με το περιεχόμενό τους που αναφέρονται στη στήλη Β΄</a:t>
            </a:r>
            <a:endParaRPr lang="el-GR" sz="2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312681"/>
              </p:ext>
            </p:extLst>
          </p:nvPr>
        </p:nvGraphicFramePr>
        <p:xfrm>
          <a:off x="611560" y="1628800"/>
          <a:ext cx="792088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Α΄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Β΄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1. Εκλογή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α.</a:t>
                      </a:r>
                      <a:r>
                        <a:rPr lang="el-GR" baseline="0" dirty="0" smtClean="0"/>
                        <a:t> Η μεγαλύτερη νομική συλλογή της Αυτοκρατορίας, η οποία στηρίχτηκε στο ιουστινιάνειο δίκαιο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2. Πρόχειρος Νόμος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β. Πρακτικό</a:t>
                      </a:r>
                      <a:r>
                        <a:rPr lang="el-GR" baseline="0" dirty="0" smtClean="0"/>
                        <a:t> εγχειρίδιο με διατάξεις Δημοσίου και Αστικού δικαίου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3. Επαναγωγή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γ.</a:t>
                      </a:r>
                      <a:r>
                        <a:rPr lang="el-GR" baseline="0" dirty="0" smtClean="0"/>
                        <a:t> Νομικό έργο των </a:t>
                      </a:r>
                      <a:r>
                        <a:rPr lang="el-GR" baseline="0" dirty="0" err="1" smtClean="0"/>
                        <a:t>Ισαύρων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4. Νεαρές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δ. Ρυθμίζει τη λειτουργία</a:t>
                      </a:r>
                      <a:r>
                        <a:rPr lang="el-GR" baseline="0" dirty="0" smtClean="0"/>
                        <a:t> των συντεχνιών και των συλλόγων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5. Βασιλικά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ε. Νέοι αυτοκρατορικοί</a:t>
                      </a:r>
                      <a:r>
                        <a:rPr lang="el-GR" baseline="0" dirty="0" smtClean="0"/>
                        <a:t> νόμου που απέβλεπαν στον περιορισμό της μεγάλης γαιοκτησίας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6. </a:t>
                      </a:r>
                      <a:r>
                        <a:rPr lang="el-GR" dirty="0" err="1" smtClean="0"/>
                        <a:t>Επαρχικόν</a:t>
                      </a:r>
                      <a:r>
                        <a:rPr lang="el-GR" dirty="0" smtClean="0"/>
                        <a:t> βιβλίο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στ. Καθορισμός αρμοδιοτήτων του αυτοκράτορα και του Πατριάρχη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70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9552" y="617667"/>
            <a:ext cx="7992888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3600" b="1" dirty="0" smtClean="0"/>
              <a:t>Σημερινή διπλωματία</a:t>
            </a:r>
          </a:p>
          <a:p>
            <a:pPr>
              <a:spcAft>
                <a:spcPts val="600"/>
              </a:spcAft>
            </a:pPr>
            <a:r>
              <a:rPr lang="el-GR" sz="2800" u="sng" dirty="0" smtClean="0"/>
              <a:t>Πώς γίνεται σήμερα η διπλωματία</a:t>
            </a:r>
            <a:r>
              <a:rPr lang="el-GR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Υπάρχουν </a:t>
            </a:r>
            <a:r>
              <a:rPr lang="el-GR" sz="2800" b="1" dirty="0" smtClean="0"/>
              <a:t>μόνιμες διπλωματικές αντιπροσωπείες </a:t>
            </a:r>
            <a:r>
              <a:rPr lang="el-GR" sz="2800" dirty="0" smtClean="0"/>
              <a:t>άλλων κρατών μέσω: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πρεσβείες: </a:t>
            </a:r>
            <a:r>
              <a:rPr lang="el-GR" sz="2800" dirty="0"/>
              <a:t>η διπλωματική αντιπροσωπεία μιας χώρας σε μια άλλη χώρα </a:t>
            </a:r>
            <a:r>
              <a:rPr lang="el-GR" sz="2800" b="1" dirty="0" smtClean="0"/>
              <a:t> και 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/>
              <a:t> </a:t>
            </a:r>
            <a:r>
              <a:rPr lang="el-GR" sz="2800" b="1" dirty="0" smtClean="0"/>
              <a:t>προξενεία: </a:t>
            </a:r>
            <a:r>
              <a:rPr lang="el-GR" sz="2800" dirty="0" smtClean="0"/>
              <a:t>επίσημος φορέας ενός </a:t>
            </a:r>
            <a:r>
              <a:rPr lang="el-GR" sz="2800" dirty="0"/>
              <a:t>κράτους που δραστηριοποιείται σε μια ξένη χώρα, </a:t>
            </a:r>
            <a:r>
              <a:rPr lang="el-GR" sz="2800" dirty="0" smtClean="0"/>
              <a:t>με σκοπό την </a:t>
            </a:r>
            <a:r>
              <a:rPr lang="el-GR" sz="2800" dirty="0"/>
              <a:t>εξυπηρέτηση και την προστασία των συμπατριωτών του, </a:t>
            </a:r>
            <a:r>
              <a:rPr lang="el-GR" sz="2800" dirty="0" smtClean="0"/>
              <a:t>και </a:t>
            </a:r>
            <a:r>
              <a:rPr lang="el-GR" sz="2800" dirty="0"/>
              <a:t>την ενίσχυση του εμπορίου και της φιλίας μεταξύ των δυο λαών</a:t>
            </a:r>
            <a:r>
              <a:rPr lang="el-G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569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Βυζαντινή διπλωματία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52528"/>
          </a:xfrm>
        </p:spPr>
        <p:txBody>
          <a:bodyPr>
            <a:normAutofit/>
          </a:bodyPr>
          <a:lstStyle/>
          <a:p>
            <a:r>
              <a:rPr lang="el-GR" u="sng" dirty="0" smtClean="0"/>
              <a:t>Πώς γινόταν στο Βυζάντιο:</a:t>
            </a:r>
          </a:p>
          <a:p>
            <a:pPr marL="0" indent="0">
              <a:buNone/>
            </a:pPr>
            <a:r>
              <a:rPr lang="el-GR" b="1" dirty="0" smtClean="0"/>
              <a:t>Ευκαιριακή αποστολή </a:t>
            </a:r>
            <a:r>
              <a:rPr lang="el-GR" dirty="0" smtClean="0"/>
              <a:t>διπλωματών/πρέσβεων για κάθε διακρατικό ζήτημα. </a:t>
            </a:r>
          </a:p>
          <a:p>
            <a:pPr marL="0" indent="0">
              <a:buNone/>
            </a:pPr>
            <a:r>
              <a:rPr lang="el-GR" dirty="0" smtClean="0"/>
              <a:t>Οι πρεσβευτές ήταν </a:t>
            </a:r>
            <a:r>
              <a:rPr lang="el-GR" b="1" dirty="0" smtClean="0"/>
              <a:t>πρόσωπα σεβαστά και απαραβίαστα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Οι αποστολές πρέσβεων ήταν </a:t>
            </a:r>
            <a:r>
              <a:rPr lang="el-GR" b="1" dirty="0" smtClean="0"/>
              <a:t>συχνότατες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u="sng" dirty="0" smtClean="0"/>
              <a:t>Τρόποι επίτευξης σκοπού</a:t>
            </a:r>
            <a:r>
              <a:rPr lang="el-GR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l-GR" b="1" dirty="0" smtClean="0"/>
              <a:t>Χορηγίες</a:t>
            </a:r>
            <a:r>
              <a:rPr lang="el-GR" dirty="0" smtClean="0"/>
              <a:t> (δώρα, χρήματα σε ηγεμόνες)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Σύναψη </a:t>
            </a:r>
            <a:r>
              <a:rPr lang="el-GR" b="1" dirty="0" smtClean="0"/>
              <a:t>συμμαχιών</a:t>
            </a:r>
            <a:r>
              <a:rPr lang="el-GR" dirty="0" smtClean="0"/>
              <a:t> (επιγαμίες)</a:t>
            </a:r>
          </a:p>
          <a:p>
            <a:pPr>
              <a:buFont typeface="+mj-lt"/>
              <a:buAutoNum type="arabicPeriod"/>
            </a:pPr>
            <a:r>
              <a:rPr lang="el-GR" b="1" dirty="0" smtClean="0"/>
              <a:t>Εμπορικές</a:t>
            </a:r>
            <a:r>
              <a:rPr lang="el-GR" dirty="0" smtClean="0"/>
              <a:t> συνθήκες</a:t>
            </a:r>
          </a:p>
          <a:p>
            <a:pPr>
              <a:buFont typeface="+mj-lt"/>
              <a:buAutoNum type="arabicPeriod"/>
            </a:pPr>
            <a:r>
              <a:rPr lang="el-GR" b="1" dirty="0" smtClean="0"/>
              <a:t>Εκχριστιανισμός</a:t>
            </a:r>
            <a:r>
              <a:rPr lang="el-GR" dirty="0" smtClean="0"/>
              <a:t> (Ρώσοι, Βούλγαροι, Σλάβοι)</a:t>
            </a:r>
          </a:p>
        </p:txBody>
      </p:sp>
    </p:spTree>
    <p:extLst>
      <p:ext uri="{BB962C8B-B14F-4D97-AF65-F5344CB8AC3E}">
        <p14:creationId xmlns:p14="http://schemas.microsoft.com/office/powerpoint/2010/main" val="1149782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224</TotalTime>
  <Words>1520</Words>
  <Application>Microsoft Office PowerPoint</Application>
  <PresentationFormat>Προβολή στην οθόνη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2</vt:lpstr>
      <vt:lpstr>Austin</vt:lpstr>
      <vt:lpstr>Παρουσίαση του PowerPoint</vt:lpstr>
      <vt:lpstr>Νομοθεσία Μακεδόνων</vt:lpstr>
      <vt:lpstr>ΕΠΑΝΑΓΩΓΗ</vt:lpstr>
      <vt:lpstr>ΒΑΣΙΛΙΚΑ</vt:lpstr>
      <vt:lpstr>ΝΕΑΡΕΣ</vt:lpstr>
      <vt:lpstr>Επαρχικόν Βιβλίον</vt:lpstr>
      <vt:lpstr>Να αντιστοιχίσετε τα νομοθετήματα της στήλης Α με το περιεχόμενό τους που αναφέρονται στη στήλη Β΄</vt:lpstr>
      <vt:lpstr>Παρουσίαση του PowerPoint</vt:lpstr>
      <vt:lpstr>Βυζαντινή διπλωματία</vt:lpstr>
      <vt:lpstr>Παρουσίαση του PowerPoint</vt:lpstr>
      <vt:lpstr>Παρουσίαση του PowerPoint</vt:lpstr>
      <vt:lpstr>Αυτοκράτορας</vt:lpstr>
      <vt:lpstr>Το σχίσμα μεταξύ των δύο εκκλησιών</vt:lpstr>
      <vt:lpstr>Διαφωνίες που οδήγησαν στο Σχίσμα </vt:lpstr>
      <vt:lpstr>Παρουσίαση του PowerPoint</vt:lpstr>
      <vt:lpstr>Ευθύνες για το Σχίσμα</vt:lpstr>
      <vt:lpstr>Οι σχέσεις με τις ιταλικές ναυτικές πόλεις</vt:lpstr>
      <vt:lpstr>Ιταλικοί εμπορικοί σταθμοί</vt:lpstr>
      <vt:lpstr>Βενετοί και Βυζάντιο</vt:lpstr>
      <vt:lpstr>Γένουα</vt:lpstr>
      <vt:lpstr>Το Βυζάντιο και το πρωτείο της Ρώμης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panag</dc:creator>
  <cp:lastModifiedBy>panagelousi75@gmail.com</cp:lastModifiedBy>
  <cp:revision>25</cp:revision>
  <dcterms:created xsi:type="dcterms:W3CDTF">2021-11-05T07:15:38Z</dcterms:created>
  <dcterms:modified xsi:type="dcterms:W3CDTF">2022-11-06T18:50:49Z</dcterms:modified>
</cp:coreProperties>
</file>