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71" r:id="rId13"/>
    <p:sldId id="276" r:id="rId14"/>
    <p:sldId id="272" r:id="rId15"/>
    <p:sldId id="265" r:id="rId16"/>
    <p:sldId id="274" r:id="rId17"/>
    <p:sldId id="270" r:id="rId18"/>
    <p:sldId id="266" r:id="rId19"/>
    <p:sldId id="277" r:id="rId20"/>
    <p:sldId id="267" r:id="rId21"/>
    <p:sldId id="275" r:id="rId22"/>
    <p:sldId id="268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00"/>
    <a:srgbClr val="0000CC"/>
    <a:srgbClr val="8000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B31C0-F150-4156-92E8-B74E8DDD18FE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301FE-FCD2-4CD1-BA2F-91F1D57B47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57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01FE-FCD2-4CD1-BA2F-91F1D57B477A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577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el.wiktionary.org/w/index.php?title=%CE%B1%CE%BD%CF%84%CE%B1%CE%BB%CE%BB%CE%AC%CE%BA%CF%84%CE%B7%CF%82&amp;action=edit&amp;redlink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6400800" cy="3960440"/>
          </a:xfrm>
        </p:spPr>
        <p:txBody>
          <a:bodyPr>
            <a:normAutofit fontScale="92500"/>
          </a:bodyPr>
          <a:lstStyle/>
          <a:p>
            <a:r>
              <a:rPr lang="el-GR" sz="4000" b="1" dirty="0" smtClean="0">
                <a:solidFill>
                  <a:schemeClr val="tx1"/>
                </a:solidFill>
              </a:rPr>
              <a:t>Ιστορία Β΄  Λυκείου</a:t>
            </a:r>
          </a:p>
          <a:p>
            <a:endParaRPr lang="el-GR" sz="4000" b="1" dirty="0" smtClean="0">
              <a:solidFill>
                <a:schemeClr val="tx1"/>
              </a:solidFill>
            </a:endParaRPr>
          </a:p>
          <a:p>
            <a:r>
              <a:rPr lang="el-GR" sz="4000" b="1" dirty="0" smtClean="0">
                <a:solidFill>
                  <a:schemeClr val="tx1"/>
                </a:solidFill>
              </a:rPr>
              <a:t>5. ΟΙΚΟΝΟΜΙΚΕΣ ΜΕΤΑΒΟΛΕΣ ΣΤΗ ΔΥΤΙΚΗ ΕΥΡΩΠΗ</a:t>
            </a:r>
          </a:p>
          <a:p>
            <a:endParaRPr lang="el-GR" sz="4000" b="1" dirty="0" smtClean="0">
              <a:solidFill>
                <a:schemeClr val="tx1"/>
              </a:solidFill>
            </a:endParaRPr>
          </a:p>
          <a:p>
            <a:r>
              <a:rPr lang="el-GR" sz="2600" b="1" dirty="0" smtClean="0">
                <a:solidFill>
                  <a:schemeClr val="tx1"/>
                </a:solidFill>
              </a:rPr>
              <a:t>Παναγιώτα </a:t>
            </a:r>
            <a:r>
              <a:rPr lang="el-GR" sz="2600" b="1" dirty="0" err="1" smtClean="0">
                <a:solidFill>
                  <a:schemeClr val="tx1"/>
                </a:solidFill>
              </a:rPr>
              <a:t>Αγγελούση</a:t>
            </a:r>
            <a:endParaRPr lang="el-GR" sz="2600" b="1" dirty="0" smtClean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33848" y="692696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sz="3600" b="1" i="1" u="sng" dirty="0" smtClean="0">
                <a:solidFill>
                  <a:srgbClr val="C00000"/>
                </a:solidFill>
              </a:rPr>
              <a:t>Έντονος ρυθμός ανάπτυξης:</a:t>
            </a:r>
          </a:p>
          <a:p>
            <a:pPr lvl="0"/>
            <a:endParaRPr lang="el-GR" sz="3600" dirty="0" smtClean="0"/>
          </a:p>
          <a:p>
            <a:pPr lvl="0">
              <a:buFont typeface="Wingdings" pitchFamily="2" charset="2"/>
              <a:buChar char="v"/>
            </a:pPr>
            <a:r>
              <a:rPr lang="el-GR" sz="3600" b="1" dirty="0">
                <a:solidFill>
                  <a:srgbClr val="0099CC"/>
                </a:solidFill>
              </a:rPr>
              <a:t>Εντατική οικοδόμηση </a:t>
            </a:r>
            <a:r>
              <a:rPr lang="el-GR" sz="3600" b="1" dirty="0" smtClean="0">
                <a:solidFill>
                  <a:srgbClr val="0099CC"/>
                </a:solidFill>
              </a:rPr>
              <a:t>στις πόλεις </a:t>
            </a:r>
            <a:r>
              <a:rPr lang="el-GR" sz="3600" b="1" dirty="0" smtClean="0">
                <a:sym typeface="Wingdings"/>
              </a:rPr>
              <a:t> </a:t>
            </a:r>
            <a:r>
              <a:rPr lang="el-GR" sz="3600" b="1" dirty="0" smtClean="0">
                <a:sym typeface="Wingdings"/>
              </a:rPr>
              <a:t>επηρεάζει την ύπαιθρο</a:t>
            </a:r>
            <a:endParaRPr lang="el-GR" sz="3600" b="1" dirty="0" smtClean="0"/>
          </a:p>
          <a:p>
            <a:pPr lvl="0"/>
            <a:endParaRPr lang="el-GR" sz="3600" dirty="0" smtClean="0"/>
          </a:p>
          <a:p>
            <a:pPr lvl="0">
              <a:buFont typeface="Wingdings" pitchFamily="2" charset="2"/>
              <a:buChar char="v"/>
            </a:pPr>
            <a:r>
              <a:rPr lang="el-GR" sz="3600" b="1" dirty="0" smtClean="0">
                <a:solidFill>
                  <a:srgbClr val="0099CC"/>
                </a:solidFill>
              </a:rPr>
              <a:t>Καταμερισμός εργασίας</a:t>
            </a:r>
            <a:r>
              <a:rPr lang="el-GR" sz="3600" dirty="0" smtClean="0">
                <a:solidFill>
                  <a:srgbClr val="0099CC"/>
                </a:solidFill>
              </a:rPr>
              <a:t> </a:t>
            </a:r>
            <a:r>
              <a:rPr lang="el-GR" sz="3600" dirty="0" smtClean="0"/>
              <a:t>από την πρόοδο της </a:t>
            </a:r>
            <a:r>
              <a:rPr lang="el-GR" sz="3600" b="1" dirty="0" smtClean="0"/>
              <a:t>τεχνολογίας</a:t>
            </a:r>
          </a:p>
          <a:p>
            <a:pPr lvl="0"/>
            <a:endParaRPr lang="el-GR" sz="3600" dirty="0" smtClean="0"/>
          </a:p>
          <a:p>
            <a:pPr>
              <a:buFont typeface="Wingdings" pitchFamily="2" charset="2"/>
              <a:buChar char="v"/>
            </a:pPr>
            <a:r>
              <a:rPr lang="el-GR" sz="3600" b="1" dirty="0" smtClean="0">
                <a:solidFill>
                  <a:srgbClr val="0099CC"/>
                </a:solidFill>
              </a:rPr>
              <a:t>Κέντρα Συναλλαγών </a:t>
            </a:r>
            <a:r>
              <a:rPr lang="el-GR" sz="3600" b="1" dirty="0" smtClean="0">
                <a:sym typeface="Wingdings"/>
              </a:rPr>
              <a:t> κινητήριες δυνάμεις παραγωγής</a:t>
            </a:r>
            <a:r>
              <a:rPr lang="el-GR" sz="3600" b="1" dirty="0" smtClean="0"/>
              <a:t> </a:t>
            </a:r>
            <a:endParaRPr lang="el-GR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95536" y="1484784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l-GR" sz="3200" dirty="0" smtClean="0"/>
              <a:t> Παράγονται και τίθενται σε κυκλοφορία </a:t>
            </a:r>
            <a:r>
              <a:rPr lang="el-GR" sz="3200" b="1" dirty="0" smtClean="0"/>
              <a:t>νέα εμπορεύματα</a:t>
            </a:r>
          </a:p>
          <a:p>
            <a:pPr lvl="0"/>
            <a:endParaRPr lang="el-GR" sz="3200" dirty="0" smtClean="0"/>
          </a:p>
          <a:p>
            <a:pPr lvl="0">
              <a:buFont typeface="Wingdings" pitchFamily="2" charset="2"/>
              <a:buChar char="q"/>
            </a:pPr>
            <a:r>
              <a:rPr lang="el-GR" sz="3200" dirty="0" smtClean="0"/>
              <a:t> Διαδίδονται </a:t>
            </a:r>
            <a:r>
              <a:rPr lang="el-GR" sz="3200" b="1" dirty="0" smtClean="0"/>
              <a:t>νέες τεχνικές </a:t>
            </a:r>
            <a:r>
              <a:rPr lang="el-GR" sz="3200" dirty="0" smtClean="0"/>
              <a:t>και</a:t>
            </a:r>
            <a:r>
              <a:rPr lang="el-GR" sz="3200" b="1" dirty="0" smtClean="0"/>
              <a:t> νέες ιδέες</a:t>
            </a:r>
          </a:p>
          <a:p>
            <a:pPr lvl="0"/>
            <a:endParaRPr lang="el-GR" sz="3200" dirty="0" smtClean="0"/>
          </a:p>
          <a:p>
            <a:pPr lvl="0">
              <a:buFont typeface="Wingdings" pitchFamily="2" charset="2"/>
              <a:buChar char="q"/>
            </a:pPr>
            <a:r>
              <a:rPr lang="el-GR" sz="3200" dirty="0"/>
              <a:t> </a:t>
            </a:r>
            <a:r>
              <a:rPr lang="el-GR" sz="3200" dirty="0" smtClean="0"/>
              <a:t>Αναλαμβάνουν τον </a:t>
            </a:r>
            <a:r>
              <a:rPr lang="el-GR" sz="3200" b="1" dirty="0" smtClean="0"/>
              <a:t>κοινωνικοοικονομικό</a:t>
            </a:r>
            <a:r>
              <a:rPr lang="el-GR" sz="3200" dirty="0" smtClean="0"/>
              <a:t> και </a:t>
            </a:r>
            <a:r>
              <a:rPr lang="el-GR" sz="3200" b="1" dirty="0" smtClean="0"/>
              <a:t>πνευματικό ρόλο </a:t>
            </a:r>
            <a:r>
              <a:rPr lang="el-GR" sz="3200" dirty="0" smtClean="0"/>
              <a:t>των μονών του Πρώιμου Μεσαίωνα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Συνέπειες της </a:t>
            </a:r>
            <a:r>
              <a:rPr lang="el-GR" b="1" dirty="0" smtClean="0"/>
              <a:t>ανάπτυξης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6" y="-99078"/>
            <a:ext cx="6258786" cy="604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6335688" y="3861048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Πίνακας του </a:t>
            </a:r>
            <a:r>
              <a:rPr lang="el-GR" dirty="0" err="1" smtClean="0"/>
              <a:t>Λαμπρόζιο</a:t>
            </a:r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 err="1" smtClean="0"/>
              <a:t>Λορεντσέτι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Ο παλαιότερος </a:t>
            </a:r>
          </a:p>
          <a:p>
            <a:r>
              <a:rPr lang="el-GR" dirty="0" smtClean="0"/>
              <a:t>πίνακας που εικονίζει μια </a:t>
            </a:r>
          </a:p>
          <a:p>
            <a:r>
              <a:rPr lang="el-GR" i="1" dirty="0" smtClean="0"/>
              <a:t>Ευρωπαϊκή μεσαιωνική πόλη</a:t>
            </a:r>
          </a:p>
          <a:p>
            <a:r>
              <a:rPr lang="el-GR" dirty="0" smtClean="0"/>
              <a:t>Καθεδρικός ναός, </a:t>
            </a:r>
          </a:p>
          <a:p>
            <a:r>
              <a:rPr lang="el-GR" dirty="0" smtClean="0"/>
              <a:t>Κεντρική αγορά, </a:t>
            </a:r>
          </a:p>
          <a:p>
            <a:r>
              <a:rPr lang="el-GR" dirty="0" smtClean="0"/>
              <a:t>Δημαρχείο, πλατεία. 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Σιένα-επαρχία-Piazza-del-campo-στη-σιένα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525344"/>
            <a:ext cx="1979712" cy="3326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Τοσκάνη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9512" y="237832"/>
            <a:ext cx="8768976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3200" dirty="0" smtClean="0"/>
              <a:t>Οι κάτοικοι μιας πόλης αποτελούσαν μια </a:t>
            </a:r>
            <a:r>
              <a:rPr lang="el-GR" sz="3200" b="1" i="1" dirty="0" smtClean="0"/>
              <a:t>αστική κοινότητα</a:t>
            </a:r>
            <a:r>
              <a:rPr lang="el-GR" sz="3200" dirty="0" smtClean="0"/>
              <a:t>.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3200" dirty="0" smtClean="0"/>
              <a:t> </a:t>
            </a:r>
            <a:r>
              <a:rPr lang="el-GR" sz="3200" dirty="0" smtClean="0"/>
              <a:t>Ήταν </a:t>
            </a:r>
            <a:r>
              <a:rPr lang="el-GR" sz="3200" b="1" i="1" dirty="0" smtClean="0"/>
              <a:t>ελεύθεροι</a:t>
            </a:r>
            <a:r>
              <a:rPr lang="el-GR" sz="3200" dirty="0" smtClean="0"/>
              <a:t> και μπορούσαν οι ίδιοι να </a:t>
            </a:r>
            <a:r>
              <a:rPr lang="el-GR" sz="3200" b="1" i="1" dirty="0" smtClean="0"/>
              <a:t>διοικούν</a:t>
            </a:r>
            <a:r>
              <a:rPr lang="el-GR" sz="3200" dirty="0" smtClean="0"/>
              <a:t> την πόλη τους. </a:t>
            </a:r>
            <a:r>
              <a:rPr lang="el-GR" sz="3200" b="1" i="1" dirty="0" smtClean="0"/>
              <a:t>Πλήρωναν φόρους </a:t>
            </a:r>
            <a:r>
              <a:rPr lang="el-GR" sz="3200" dirty="0" smtClean="0"/>
              <a:t>ώστε η πόλη να έχει έσοδα.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3200" dirty="0" smtClean="0"/>
              <a:t>Είχαν το δικαίωμα να </a:t>
            </a:r>
            <a:r>
              <a:rPr lang="el-GR" sz="3200" b="1" i="1" dirty="0" smtClean="0"/>
              <a:t>δικάζουν</a:t>
            </a:r>
            <a:r>
              <a:rPr lang="el-GR" sz="3200" dirty="0" smtClean="0"/>
              <a:t> και όριζαν </a:t>
            </a:r>
            <a:r>
              <a:rPr lang="el-GR" sz="3200" b="1" i="1" dirty="0" smtClean="0"/>
              <a:t>φρουρά</a:t>
            </a:r>
            <a:r>
              <a:rPr lang="el-GR" sz="3200" dirty="0" smtClean="0"/>
              <a:t> για την προστασία της.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3200" dirty="0" smtClean="0"/>
              <a:t>Στην </a:t>
            </a:r>
            <a:r>
              <a:rPr lang="el-GR" sz="3200" dirty="0" smtClean="0"/>
              <a:t>πραγματικότητα, </a:t>
            </a:r>
            <a:r>
              <a:rPr lang="el-GR" sz="3200" dirty="0" smtClean="0"/>
              <a:t>την εξουσία είχαν οι </a:t>
            </a:r>
            <a:r>
              <a:rPr lang="el-GR" sz="3200" b="1" i="1" dirty="0" smtClean="0"/>
              <a:t>πλούσιοι αστοί</a:t>
            </a:r>
            <a:r>
              <a:rPr lang="el-GR" sz="3200" dirty="0" smtClean="0"/>
              <a:t>. Είχαν την αρχηγία στις </a:t>
            </a:r>
            <a:r>
              <a:rPr lang="el-GR" sz="3200" b="1" i="1" dirty="0" smtClean="0"/>
              <a:t>συντεχνίες</a:t>
            </a:r>
            <a:r>
              <a:rPr lang="el-GR" sz="3200" dirty="0" smtClean="0"/>
              <a:t>, έλεγχαν την </a:t>
            </a:r>
            <a:r>
              <a:rPr lang="el-GR" sz="3200" b="1" i="1" dirty="0" smtClean="0"/>
              <a:t>οικονομία</a:t>
            </a:r>
            <a:r>
              <a:rPr lang="el-GR" sz="3200" dirty="0" smtClean="0"/>
              <a:t> και τις </a:t>
            </a:r>
            <a:r>
              <a:rPr lang="el-GR" sz="3200" b="1" i="1" dirty="0" smtClean="0"/>
              <a:t>εξωτερικές σχέσεις </a:t>
            </a:r>
            <a:r>
              <a:rPr lang="el-GR" sz="3200" dirty="0" smtClean="0"/>
              <a:t>της πόλης</a:t>
            </a:r>
            <a:r>
              <a:rPr lang="en-US" sz="3200" dirty="0" smtClean="0"/>
              <a:t>.</a:t>
            </a:r>
            <a:endParaRPr lang="el-GR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51520" y="860218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 smtClean="0"/>
              <a:t>Μέσα 11</a:t>
            </a:r>
            <a:r>
              <a:rPr lang="el-GR" sz="2800" u="sng" baseline="30000" dirty="0" smtClean="0"/>
              <a:t>ου</a:t>
            </a:r>
            <a:r>
              <a:rPr lang="el-GR" sz="2800" u="sng" dirty="0" smtClean="0"/>
              <a:t> αι, </a:t>
            </a:r>
            <a:r>
              <a:rPr lang="el-GR" sz="2800" u="sng" dirty="0" smtClean="0"/>
              <a:t>και </a:t>
            </a:r>
            <a:r>
              <a:rPr lang="el-GR" sz="2800" u="sng" dirty="0" smtClean="0"/>
              <a:t>αρχές του 12</a:t>
            </a:r>
            <a:r>
              <a:rPr lang="el-GR" sz="2800" u="sng" baseline="30000" dirty="0" smtClean="0"/>
              <a:t>ου</a:t>
            </a:r>
            <a:r>
              <a:rPr lang="el-GR" sz="2800" u="sng" dirty="0" smtClean="0"/>
              <a:t> αι</a:t>
            </a:r>
            <a:r>
              <a:rPr lang="el-GR" sz="2800" dirty="0" smtClean="0"/>
              <a:t>.: πρόοδος του εμπορίου (εξαιτίας: αγροτικού πλεονάσματος)</a:t>
            </a:r>
          </a:p>
          <a:p>
            <a:endParaRPr lang="el-GR" sz="2000" dirty="0" smtClean="0"/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Τ</a:t>
            </a:r>
            <a:r>
              <a:rPr lang="el-GR" sz="2800" b="1" i="1" dirty="0" smtClean="0">
                <a:solidFill>
                  <a:srgbClr val="0000CC"/>
                </a:solidFill>
              </a:rPr>
              <a:t>ο εμπόριο αναπτύσσεται κατά μήκος όλων των οδικών δρόμων μεταξύ Ανατολής – Δύσης</a:t>
            </a:r>
            <a:r>
              <a:rPr lang="el-GR" sz="2800" dirty="0" smtClean="0"/>
              <a:t> </a:t>
            </a:r>
            <a:r>
              <a:rPr lang="el-GR" sz="2800" dirty="0" smtClean="0"/>
              <a:t>(μουσουλμανικού </a:t>
            </a:r>
            <a:r>
              <a:rPr lang="el-GR" sz="2800" dirty="0" smtClean="0"/>
              <a:t>και χριστιανικού κόσμου)         </a:t>
            </a:r>
          </a:p>
          <a:p>
            <a:r>
              <a:rPr lang="el-GR" sz="2800" i="1" u="sng" dirty="0"/>
              <a:t>Μ</a:t>
            </a:r>
            <a:r>
              <a:rPr lang="el-GR" sz="2800" i="1" u="sng" dirty="0" smtClean="0"/>
              <a:t>εγάλα εμπορικά κέντρα</a:t>
            </a:r>
            <a:r>
              <a:rPr lang="el-GR" sz="2800" dirty="0" smtClean="0"/>
              <a:t>: </a:t>
            </a:r>
            <a:r>
              <a:rPr lang="el-GR" sz="2800" b="1" dirty="0" smtClean="0"/>
              <a:t>ιταλικές ναυτικές πόλεις </a:t>
            </a:r>
            <a:r>
              <a:rPr lang="el-GR" sz="2800" dirty="0" smtClean="0"/>
              <a:t>&amp; στο Βορρά: η </a:t>
            </a:r>
            <a:r>
              <a:rPr lang="el-GR" sz="2800" b="1" dirty="0" smtClean="0">
                <a:solidFill>
                  <a:schemeClr val="bg2">
                    <a:lumMod val="10000"/>
                  </a:schemeClr>
                </a:solidFill>
              </a:rPr>
              <a:t>Μπρυζ</a:t>
            </a:r>
            <a:r>
              <a:rPr lang="el-GR" sz="2800" dirty="0" smtClean="0"/>
              <a:t> (Βέλγιο) και η </a:t>
            </a:r>
            <a:r>
              <a:rPr lang="el-GR" sz="2800" b="1" dirty="0" smtClean="0">
                <a:solidFill>
                  <a:schemeClr val="bg2">
                    <a:lumMod val="10000"/>
                  </a:schemeClr>
                </a:solidFill>
              </a:rPr>
              <a:t>Βρέμη (Γερμανία)</a:t>
            </a:r>
            <a:endParaRPr lang="el-GR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9677"/>
            <a:ext cx="2746648" cy="951051"/>
          </a:xfrm>
        </p:spPr>
        <p:txBody>
          <a:bodyPr>
            <a:normAutofit/>
          </a:bodyPr>
          <a:lstStyle/>
          <a:p>
            <a:pPr algn="l"/>
            <a:r>
              <a:rPr lang="el-GR" dirty="0"/>
              <a:t>γ</a:t>
            </a:r>
            <a:r>
              <a:rPr lang="el-GR" dirty="0" smtClean="0"/>
              <a:t>. Εμπόριο</a:t>
            </a:r>
            <a:endParaRPr lang="el-GR" dirty="0"/>
          </a:p>
        </p:txBody>
      </p:sp>
      <p:pic>
        <p:nvPicPr>
          <p:cNvPr id="3074" name="Picture 2" descr="https://media.youropia.gr/media/gallery/1/68499/big-kay%20s%20kam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88184"/>
            <a:ext cx="3698728" cy="24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Βρέμη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7"/>
          <a:stretch/>
        </p:blipFill>
        <p:spPr bwMode="auto">
          <a:xfrm>
            <a:off x="4932040" y="4388183"/>
            <a:ext cx="3819350" cy="2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3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6675"/>
            <a:ext cx="7272808" cy="672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108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076056" y="1844824"/>
            <a:ext cx="363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Μικρογραφία: αγορά της Μπολόνια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3528" y="126876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sz="2400" b="1" u="sng" dirty="0" smtClean="0"/>
              <a:t>Πρωταγωνιστές</a:t>
            </a:r>
            <a:r>
              <a:rPr lang="el-GR" sz="2400" dirty="0" smtClean="0"/>
              <a:t>: </a:t>
            </a:r>
            <a:r>
              <a:rPr lang="el-GR" sz="2400" b="1" dirty="0" smtClean="0"/>
              <a:t>εβραίοι</a:t>
            </a:r>
            <a:r>
              <a:rPr lang="el-GR" sz="2400" dirty="0" smtClean="0"/>
              <a:t> και </a:t>
            </a:r>
            <a:r>
              <a:rPr lang="el-GR" sz="2400" b="1" dirty="0" smtClean="0"/>
              <a:t>χριστιανοί</a:t>
            </a:r>
            <a:r>
              <a:rPr lang="el-GR" sz="2400" dirty="0" smtClean="0"/>
              <a:t> έμποροι από Βενετία και Πράγα.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 smtClean="0"/>
              <a:t>Διακινούνται </a:t>
            </a:r>
            <a:r>
              <a:rPr lang="el-GR" sz="2400" b="1" u="sng" dirty="0" smtClean="0"/>
              <a:t>προϊόντα πολυτελείας </a:t>
            </a:r>
            <a:r>
              <a:rPr lang="el-GR" sz="2400" b="1" u="sng" dirty="0" smtClean="0"/>
              <a:t>και </a:t>
            </a:r>
            <a:r>
              <a:rPr lang="el-GR" sz="2400" b="1" u="sng" dirty="0" smtClean="0"/>
              <a:t>καταναλωτικά αγαθά</a:t>
            </a:r>
            <a:r>
              <a:rPr lang="el-GR" sz="2400" dirty="0" smtClean="0"/>
              <a:t>  (γούνες, μπαχαρικά, χρωματιστά υφάσματα της Φλάνδρας, αλάτι, ξύλο, σίδηρος, στάρι </a:t>
            </a:r>
            <a:r>
              <a:rPr lang="el-GR" sz="2400" dirty="0" err="1" smtClean="0"/>
              <a:t>κ.λ.π</a:t>
            </a:r>
            <a:r>
              <a:rPr lang="el-GR" sz="2400" dirty="0" smtClean="0"/>
              <a:t>.), καθώς και </a:t>
            </a:r>
            <a:r>
              <a:rPr lang="el-GR" sz="2400" b="1" u="sng" dirty="0" smtClean="0"/>
              <a:t>δούλους</a:t>
            </a:r>
            <a:r>
              <a:rPr lang="el-GR" sz="2400" dirty="0" smtClean="0"/>
              <a:t>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dirty="0" smtClean="0"/>
              <a:t>Πρωταγωνιστές - Προϊόντα</a:t>
            </a:r>
            <a:endParaRPr lang="el-GR" dirty="0"/>
          </a:p>
        </p:txBody>
      </p:sp>
      <p:pic>
        <p:nvPicPr>
          <p:cNvPr id="1026" name="Picture 2" descr="https://www.elculture.gr/wp-content/uploads/2019/11/Vegetables-in-the-Middle-Ages-e1413062767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7" y="3573016"/>
            <a:ext cx="38248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μπορικός δρόμος της μεσαιωνικής Φλωρεντίας. Αναπαράσταση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07752"/>
            <a:ext cx="3297560" cy="34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43255" y="178657"/>
            <a:ext cx="4272761" cy="65805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Μεταφορικά Μέσα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155575" y="1052737"/>
            <a:ext cx="4976936" cy="4104455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l-GR" b="1" dirty="0" smtClean="0"/>
              <a:t>Ξηρά</a:t>
            </a:r>
            <a:r>
              <a:rPr lang="el-GR" dirty="0"/>
              <a:t>: </a:t>
            </a:r>
            <a:endParaRPr lang="el-GR" dirty="0" smtClean="0"/>
          </a:p>
          <a:p>
            <a:pPr lvl="0"/>
            <a:r>
              <a:rPr lang="el-GR" dirty="0" smtClean="0"/>
              <a:t>μεγάλες </a:t>
            </a:r>
            <a:r>
              <a:rPr lang="el-GR" b="1" i="1" dirty="0">
                <a:solidFill>
                  <a:srgbClr val="00B0F0"/>
                </a:solidFill>
              </a:rPr>
              <a:t>τετράτροχες </a:t>
            </a:r>
            <a:r>
              <a:rPr lang="el-GR" b="1" i="1" dirty="0" smtClean="0">
                <a:solidFill>
                  <a:srgbClr val="00B0F0"/>
                </a:solidFill>
              </a:rPr>
              <a:t>άμαξες</a:t>
            </a:r>
            <a:r>
              <a:rPr lang="el-GR" i="1" dirty="0" smtClean="0"/>
              <a:t>,</a:t>
            </a:r>
            <a:endParaRPr lang="el-GR" i="1" dirty="0"/>
          </a:p>
          <a:p>
            <a:pPr lvl="0"/>
            <a:r>
              <a:rPr lang="el-GR" i="1" dirty="0" smtClean="0"/>
              <a:t>καραβάνια </a:t>
            </a:r>
            <a:r>
              <a:rPr lang="el-GR" b="1" i="1" dirty="0">
                <a:solidFill>
                  <a:srgbClr val="00B0F0"/>
                </a:solidFill>
              </a:rPr>
              <a:t>ημιόνων</a:t>
            </a:r>
          </a:p>
          <a:p>
            <a:pPr lvl="0">
              <a:buFont typeface="Wingdings" pitchFamily="2" charset="2"/>
              <a:buChar char="Ø"/>
            </a:pPr>
            <a:r>
              <a:rPr lang="el-GR" b="1" dirty="0"/>
              <a:t>Θάλασσα</a:t>
            </a:r>
            <a:r>
              <a:rPr lang="el-GR" dirty="0"/>
              <a:t>: </a:t>
            </a:r>
            <a:r>
              <a:rPr lang="el-GR" b="1" i="1" dirty="0">
                <a:solidFill>
                  <a:srgbClr val="00B0F0"/>
                </a:solidFill>
              </a:rPr>
              <a:t>γαλέρες</a:t>
            </a:r>
            <a:r>
              <a:rPr lang="el-GR" b="1" dirty="0">
                <a:solidFill>
                  <a:srgbClr val="00B0F0"/>
                </a:solidFill>
              </a:rPr>
              <a:t>, </a:t>
            </a:r>
            <a:r>
              <a:rPr lang="el-GR" b="1" i="1" dirty="0" err="1">
                <a:solidFill>
                  <a:srgbClr val="00B0F0"/>
                </a:solidFill>
              </a:rPr>
              <a:t>κόγκες</a:t>
            </a:r>
            <a:r>
              <a:rPr lang="el-GR" b="1" dirty="0">
                <a:solidFill>
                  <a:srgbClr val="00B0F0"/>
                </a:solidFill>
              </a:rPr>
              <a:t> </a:t>
            </a:r>
            <a:r>
              <a:rPr lang="el-GR" sz="2200" dirty="0" smtClean="0"/>
              <a:t>(τύπος πλοίου Βορρά). </a:t>
            </a:r>
            <a:endParaRPr lang="el-GR" sz="2200" dirty="0"/>
          </a:p>
          <a:p>
            <a:pPr lvl="0">
              <a:buFont typeface="Wingdings" pitchFamily="2" charset="2"/>
              <a:buChar char="§"/>
            </a:pPr>
            <a:r>
              <a:rPr lang="el-GR" dirty="0"/>
              <a:t>Γύρω στα 1200 καθιερώνεται η χρήση της </a:t>
            </a:r>
            <a:r>
              <a:rPr lang="el-GR" b="1" i="1" dirty="0">
                <a:solidFill>
                  <a:srgbClr val="0099CC"/>
                </a:solidFill>
              </a:rPr>
              <a:t>πυξίδας και του </a:t>
            </a:r>
            <a:r>
              <a:rPr lang="el-GR" b="1" i="1" dirty="0" smtClean="0">
                <a:solidFill>
                  <a:srgbClr val="0099CC"/>
                </a:solidFill>
              </a:rPr>
              <a:t>πηδαλίου</a:t>
            </a:r>
            <a:endParaRPr lang="el-GR" b="1" i="1" dirty="0">
              <a:solidFill>
                <a:srgbClr val="0099CC"/>
              </a:solidFill>
            </a:endParaRPr>
          </a:p>
        </p:txBody>
      </p:sp>
      <p:pic>
        <p:nvPicPr>
          <p:cNvPr id="2050" name="Picture 2" descr="https://i2.prth.gr/files/2016/05/25/car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32" y="265240"/>
            <a:ext cx="3914800" cy="242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ld Sh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16" y="2798918"/>
            <a:ext cx="3153516" cy="37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Πυξίδα Φωτογραφίες Αρχείου, Royalty Free Πυξίδα Εικόνες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8" descr="Πυξίδα Φωτογραφίες Αρχείου, Royalty Free Πυξίδα Εικόνες |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0" descr="Πυξίδα Φωτογραφίες Αρχείου, Royalty Free Πυξίδα Εικόνες | Depositphotos®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60" name="Picture 12" descr="Μεσαιωνική πυξίδ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59992"/>
            <a:ext cx="1596064" cy="14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2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93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9512" y="908720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3600" i="1" u="sng" dirty="0" smtClean="0"/>
              <a:t>Διαρκής </a:t>
            </a:r>
            <a:r>
              <a:rPr lang="el-GR" sz="3600" i="1" u="sng" dirty="0"/>
              <a:t>αγορά </a:t>
            </a:r>
            <a:endParaRPr lang="el-GR" sz="3600" i="1" u="sng" dirty="0" smtClean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l-GR" sz="3600" dirty="0" smtClean="0"/>
              <a:t>Φλάνδρα και γαλλική Καμπανία, κυρίως. 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l-GR" sz="3600" dirty="0" smtClean="0"/>
              <a:t>Προσφέρονται </a:t>
            </a:r>
            <a:r>
              <a:rPr lang="el-GR" sz="3600" b="1" dirty="0" smtClean="0"/>
              <a:t>εμπορεύματα</a:t>
            </a:r>
            <a:r>
              <a:rPr lang="el-GR" sz="3600" dirty="0" smtClean="0"/>
              <a:t>, αλλά γίνεται και </a:t>
            </a:r>
            <a:r>
              <a:rPr lang="el-GR" sz="3600" b="1" i="1" dirty="0" smtClean="0"/>
              <a:t>ανταλλαγή νομισμάτων  </a:t>
            </a:r>
            <a:r>
              <a:rPr lang="el-GR" sz="3600" dirty="0" smtClean="0"/>
              <a:t>με ειδικευμένους </a:t>
            </a:r>
            <a:r>
              <a:rPr lang="el-GR" sz="3600" b="1" dirty="0" smtClean="0"/>
              <a:t>αργυραμοιβούς-τραπεζίτες</a:t>
            </a:r>
            <a:r>
              <a:rPr lang="el-GR" sz="3600" dirty="0" smtClean="0"/>
              <a:t> και χορηγούνται </a:t>
            </a:r>
            <a:r>
              <a:rPr lang="el-GR" sz="3600" b="1" i="1" u="sng" dirty="0" smtClean="0"/>
              <a:t>πιστώσει</a:t>
            </a:r>
            <a:r>
              <a:rPr lang="el-GR" sz="3600" b="1" dirty="0" smtClean="0"/>
              <a:t>ς</a:t>
            </a:r>
            <a:r>
              <a:rPr lang="el-GR" sz="3600" dirty="0" smtClean="0"/>
              <a:t> κυρίως από εβραίους επιχειρηματίες και πλούσιες μονές</a:t>
            </a:r>
          </a:p>
          <a:p>
            <a:pPr lvl="0"/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</a:t>
            </a:r>
            <a:r>
              <a:rPr lang="el-GR" sz="3600" b="1" i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</a:rPr>
              <a:t>πρώτες εκδηλώσεις χρηματοπιστωτικού συστήματος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0688" y="116632"/>
            <a:ext cx="8229600" cy="850106"/>
          </a:xfrm>
        </p:spPr>
        <p:txBody>
          <a:bodyPr/>
          <a:lstStyle/>
          <a:p>
            <a:r>
              <a:rPr lang="el-GR" b="1" dirty="0"/>
              <a:t>Εμποροπανηγύρεις</a:t>
            </a:r>
            <a:r>
              <a:rPr lang="el-GR" dirty="0"/>
              <a:t> 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656" y="0"/>
            <a:ext cx="1676395" cy="16093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6064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0000"/>
                </a:solidFill>
              </a:rPr>
              <a:t>Αργυραμοιβός</a:t>
            </a:r>
            <a:r>
              <a:rPr lang="el-GR" sz="2800" dirty="0" smtClean="0">
                <a:solidFill>
                  <a:srgbClr val="000000"/>
                </a:solidFill>
              </a:rPr>
              <a:t>: o </a:t>
            </a:r>
            <a:r>
              <a:rPr lang="el-GR" sz="2800" dirty="0" err="1" smtClean="0">
                <a:hlinkClick r:id="rId2" tooltip="ανταλλάκτης (δεν έχει γραφτεί ακόμα - αν θέλετε, μπορείτε να το γράψετε εσείς)"/>
              </a:rPr>
              <a:t>ανταλλάκτης</a:t>
            </a:r>
            <a:r>
              <a:rPr lang="el-GR" sz="2800" dirty="0" smtClean="0"/>
              <a:t> νομισμάτων, ξένου σε εγχώριο ή αντιστρόφως, με </a:t>
            </a:r>
            <a:r>
              <a:rPr lang="el-GR" sz="2800" b="1" dirty="0" smtClean="0"/>
              <a:t>αμοιβή</a:t>
            </a:r>
            <a:r>
              <a:rPr lang="el-GR" sz="2800" dirty="0" smtClean="0"/>
              <a:t> του τη διαφορά μεταξύ της </a:t>
            </a:r>
            <a:r>
              <a:rPr lang="el-GR" sz="2800" b="1" dirty="0" smtClean="0"/>
              <a:t>τιμής αγοράς</a:t>
            </a:r>
            <a:r>
              <a:rPr lang="el-GR" sz="2800" dirty="0" smtClean="0"/>
              <a:t> και της </a:t>
            </a:r>
            <a:r>
              <a:rPr lang="el-GR" sz="2800" b="1" dirty="0" smtClean="0"/>
              <a:t>τιμής πώλησης</a:t>
            </a:r>
            <a:r>
              <a:rPr lang="el-GR" sz="2800" dirty="0" smtClean="0"/>
              <a:t> του νομίσματος.</a:t>
            </a:r>
            <a:endParaRPr lang="el-GR" sz="2800" dirty="0"/>
          </a:p>
        </p:txBody>
      </p:sp>
      <p:pic>
        <p:nvPicPr>
          <p:cNvPr id="2050" name="Picture 2" descr="C:\Users\User\Desktop\EID-MONEY-AND-BEAUTY-435x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06190"/>
            <a:ext cx="6228804" cy="483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9512" y="1052736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Στη Μεσόγειο (ιδιαίτερα Βενετία και Γένοβα): από το 12</a:t>
            </a:r>
            <a:r>
              <a:rPr lang="el-GR" sz="3600" baseline="30000" dirty="0" smtClean="0"/>
              <a:t>ο</a:t>
            </a:r>
            <a:r>
              <a:rPr lang="el-GR" sz="3600" dirty="0" smtClean="0"/>
              <a:t> αι. γενικεύεται </a:t>
            </a:r>
            <a:r>
              <a:rPr lang="el-GR" sz="3600" b="1" i="1" dirty="0" smtClean="0">
                <a:solidFill>
                  <a:srgbClr val="C00000"/>
                </a:solidFill>
              </a:rPr>
              <a:t>η συγκρότηση ναυτικών εταιριών </a:t>
            </a:r>
            <a:r>
              <a:rPr lang="el-GR" sz="3600" dirty="0" smtClean="0"/>
              <a:t>που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l-GR" sz="3600" dirty="0" smtClean="0"/>
              <a:t>επενδύουν στο </a:t>
            </a:r>
            <a:r>
              <a:rPr lang="el-GR" sz="3600" b="1" dirty="0" smtClean="0"/>
              <a:t>ναυτικό εμπόριο </a:t>
            </a:r>
            <a:r>
              <a:rPr lang="el-GR" sz="3600" dirty="0" smtClean="0"/>
              <a:t>και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l-GR" sz="3600" dirty="0" smtClean="0"/>
              <a:t>αποκομίζουν </a:t>
            </a:r>
            <a:r>
              <a:rPr lang="el-GR" sz="3600" b="1" dirty="0" smtClean="0"/>
              <a:t>τεράστια κέρδη</a:t>
            </a:r>
            <a:r>
              <a:rPr lang="el-GR" sz="3600" dirty="0" smtClean="0"/>
              <a:t>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el-GR" dirty="0" smtClean="0"/>
              <a:t>Ναυτικές εταιρείες</a:t>
            </a:r>
            <a:endParaRPr lang="el-GR" dirty="0"/>
          </a:p>
        </p:txBody>
      </p:sp>
      <p:pic>
        <p:nvPicPr>
          <p:cNvPr id="4098" name="Picture 2" descr="http://istoriatexnespolitismos.files.wordpress.com/2013/06/ceb5cebccf80cebfcf81ceb9cebf-cebcceb5cf83ceb1ceb9cf89cebdceb1cf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87066"/>
            <a:ext cx="3888432" cy="28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3528" y="980728"/>
            <a:ext cx="83529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Μέσα 11</a:t>
            </a:r>
            <a:r>
              <a:rPr lang="el-GR" sz="3600" b="1" baseline="30000" dirty="0" smtClean="0"/>
              <a:t>ου</a:t>
            </a:r>
            <a:r>
              <a:rPr lang="el-GR" sz="3600" b="1" dirty="0" smtClean="0"/>
              <a:t> αι: </a:t>
            </a:r>
            <a:r>
              <a:rPr lang="el-GR" sz="3600" dirty="0" smtClean="0"/>
              <a:t>ενδείξεις μιας ανερχόμενης ακμής στη Δ. Ευρώπη και τη Β. Ιταλία</a:t>
            </a:r>
          </a:p>
          <a:p>
            <a:pPr lvl="0">
              <a:buFont typeface="Wingdings" pitchFamily="2" charset="2"/>
              <a:buChar char="ü"/>
            </a:pPr>
            <a:r>
              <a:rPr lang="el-GR" sz="3600" b="1" u="sng" dirty="0" smtClean="0">
                <a:solidFill>
                  <a:srgbClr val="C00000"/>
                </a:solidFill>
              </a:rPr>
              <a:t>Γεωργική επανάσταση </a:t>
            </a:r>
            <a:r>
              <a:rPr lang="el-GR" sz="3600" dirty="0" smtClean="0"/>
              <a:t>(ποιοτική και ποσοτική ανάπτυξη της παραγωγής):</a:t>
            </a:r>
          </a:p>
          <a:p>
            <a:pPr lvl="0"/>
            <a:endParaRPr lang="el-GR" sz="2400" dirty="0" smtClean="0"/>
          </a:p>
          <a:p>
            <a:pPr lvl="0"/>
            <a:r>
              <a:rPr lang="el-GR" sz="3600" b="1" dirty="0" smtClean="0"/>
              <a:t>Τεχνολογικές καινοτομίες</a:t>
            </a:r>
            <a:r>
              <a:rPr lang="el-GR" sz="3600" dirty="0" smtClean="0"/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el-GR" sz="3600" dirty="0"/>
              <a:t> </a:t>
            </a:r>
            <a:r>
              <a:rPr lang="el-GR" sz="3600" dirty="0" smtClean="0"/>
              <a:t>τροχοφόρο άροτρο </a:t>
            </a:r>
          </a:p>
          <a:p>
            <a:pPr lvl="0">
              <a:buFont typeface="Wingdings" pitchFamily="2" charset="2"/>
              <a:buChar char="§"/>
            </a:pPr>
            <a:r>
              <a:rPr lang="el-GR" sz="3600" dirty="0" smtClean="0"/>
              <a:t> τετράτροχη άμαξα </a:t>
            </a:r>
          </a:p>
          <a:p>
            <a:pPr lvl="0">
              <a:buFont typeface="Wingdings" pitchFamily="2" charset="2"/>
              <a:buChar char="§"/>
            </a:pPr>
            <a:r>
              <a:rPr lang="el-GR" sz="3600" i="1" dirty="0" smtClean="0"/>
              <a:t> </a:t>
            </a:r>
            <a:r>
              <a:rPr lang="el-GR" sz="3600" dirty="0" smtClean="0"/>
              <a:t>περιλαίμιο στα υποζύγια </a:t>
            </a:r>
          </a:p>
          <a:p>
            <a:pPr lvl="0">
              <a:buFont typeface="Wingdings" pitchFamily="2" charset="2"/>
              <a:buChar char="§"/>
            </a:pPr>
            <a:r>
              <a:rPr lang="el-GR" sz="3600" dirty="0" smtClean="0"/>
              <a:t> πέταλα σιδερένια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58646"/>
            <a:ext cx="8229600" cy="922114"/>
          </a:xfrm>
        </p:spPr>
        <p:txBody>
          <a:bodyPr/>
          <a:lstStyle/>
          <a:p>
            <a:pPr algn="just"/>
            <a:r>
              <a:rPr lang="el-GR" b="1" dirty="0"/>
              <a:t>α</a:t>
            </a:r>
            <a:r>
              <a:rPr lang="el-GR" b="1" dirty="0" smtClean="0"/>
              <a:t>. Ο πληθυσμός και η γεωργία</a:t>
            </a:r>
            <a:endParaRPr lang="el-GR" b="1" dirty="0"/>
          </a:p>
        </p:txBody>
      </p:sp>
      <p:pic>
        <p:nvPicPr>
          <p:cNvPr id="5122" name="Picture 2" descr="Παλιά άροτρο. Τεχνικός εξοπλισμός της γεωργί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89" y="3638564"/>
            <a:ext cx="2619003" cy="151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1.bp.blogspot.com/-M0XejHMBaKc/UNddNGSEiuI/AAAAAAAADYE/HKMS6RF2mxs/s320/DSC07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12" y="5308985"/>
            <a:ext cx="2036360" cy="15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9512" y="1916832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Το χωράφι διαιρείται σε </a:t>
            </a:r>
            <a:r>
              <a:rPr lang="el-GR" sz="3600" b="1" dirty="0" smtClean="0"/>
              <a:t>τρεις ζώνες </a:t>
            </a:r>
            <a:r>
              <a:rPr lang="el-GR" sz="3600" dirty="0" smtClean="0"/>
              <a:t>οι οποίες καλλιεργούνται εναλλάξ </a:t>
            </a:r>
            <a:endParaRPr lang="el-GR" sz="3600" dirty="0"/>
          </a:p>
        </p:txBody>
      </p:sp>
      <p:pic>
        <p:nvPicPr>
          <p:cNvPr id="6" name="5 - Εικόνα" descr="C:\Users\User\Desktop\img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5364088" cy="58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4696" y="144112"/>
            <a:ext cx="3615216" cy="114300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accent3">
                    <a:lumMod val="50000"/>
                  </a:schemeClr>
                </a:solidFill>
              </a:rPr>
              <a:t>Τριζωνική</a:t>
            </a:r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 καλλιέργεια 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39552" y="1628800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</a:rPr>
              <a:t>Οι καλλιεργούμενες εκτάσεις επεκτείνονται </a:t>
            </a:r>
            <a:endParaRPr lang="el-GR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3600" b="1" dirty="0" smtClean="0"/>
              <a:t>Τρόπος</a:t>
            </a:r>
            <a:r>
              <a:rPr lang="el-GR" sz="3600" b="1" i="1" dirty="0" smtClean="0"/>
              <a:t>: </a:t>
            </a:r>
            <a:r>
              <a:rPr lang="el-GR" sz="3600" dirty="0" smtClean="0"/>
              <a:t>με εκχερσώσεις και αποξηράνσεις</a:t>
            </a:r>
          </a:p>
          <a:p>
            <a:pPr>
              <a:buFont typeface="Wingdings" pitchFamily="2" charset="2"/>
              <a:buChar char="§"/>
            </a:pPr>
            <a:r>
              <a:rPr lang="el-GR" sz="3600" b="1" dirty="0" smtClean="0"/>
              <a:t>Συνέπεια:</a:t>
            </a:r>
            <a:r>
              <a:rPr lang="el-GR" sz="3600" dirty="0" smtClean="0"/>
              <a:t>  ο  πληθυσμός αποκτάει περισσότερη και καλύτερης ποιότητας τροφή</a:t>
            </a:r>
            <a:endParaRPr lang="el-GR" sz="36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l-GR" dirty="0" smtClean="0"/>
              <a:t>Καλλιεργούμενες εκτάσεις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611560" y="1628800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3600" b="1" dirty="0" smtClean="0">
                <a:solidFill>
                  <a:srgbClr val="C00000"/>
                </a:solidFill>
              </a:rPr>
              <a:t>Ο πληθυσμός αυξάνεται  </a:t>
            </a:r>
            <a:r>
              <a:rPr lang="el-GR" sz="3600" dirty="0" smtClean="0"/>
              <a:t>(από 45 εκ. αυξάνεται σε 75 εκ.)                                                  </a:t>
            </a:r>
            <a:r>
              <a:rPr lang="el-GR" sz="3600" u="sng" dirty="0" smtClean="0"/>
              <a:t>αφήνουν τη γεωργία και εγκαθίστανται στις πόλεις</a:t>
            </a:r>
            <a:r>
              <a:rPr lang="el-GR" sz="3600" dirty="0" smtClean="0"/>
              <a:t>. </a:t>
            </a:r>
          </a:p>
          <a:p>
            <a:pPr lvl="0"/>
            <a:endParaRPr lang="el-GR" sz="3600" dirty="0" smtClean="0"/>
          </a:p>
          <a:p>
            <a:pPr lvl="0"/>
            <a:r>
              <a:rPr lang="el-GR" sz="3600" dirty="0" smtClean="0"/>
              <a:t>Επιπλέον αυξάνονται οι επισιτιστικές, ενδυματολογικές, στεγαστικές, πνευματικές ανάγκες. 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l-GR" dirty="0" smtClean="0"/>
              <a:t>Αύξηση πληθυσμού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39552" y="1772816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sz="3600" b="1" u="sng" dirty="0" smtClean="0">
                <a:solidFill>
                  <a:srgbClr val="C00000"/>
                </a:solidFill>
              </a:rPr>
              <a:t>Ζωντανεύουν το εμπόριο</a:t>
            </a:r>
            <a:r>
              <a:rPr lang="el-GR" sz="3600" b="1" dirty="0" smtClean="0">
                <a:solidFill>
                  <a:srgbClr val="C00000"/>
                </a:solidFill>
              </a:rPr>
              <a:t>  </a:t>
            </a:r>
            <a:endParaRPr lang="el-GR" sz="3600" b="1" dirty="0" smtClean="0">
              <a:solidFill>
                <a:srgbClr val="C00000"/>
              </a:solidFill>
            </a:endParaRPr>
          </a:p>
          <a:p>
            <a:pPr lvl="0"/>
            <a:r>
              <a:rPr lang="el-GR" sz="3600" dirty="0" smtClean="0"/>
              <a:t>(</a:t>
            </a:r>
            <a:r>
              <a:rPr lang="el-GR" sz="3600" i="1" dirty="0" smtClean="0"/>
              <a:t>από το πλεόνασμα της αγροτικής παραγωγής)</a:t>
            </a:r>
            <a:r>
              <a:rPr lang="el-GR" sz="3600" dirty="0" smtClean="0"/>
              <a:t> </a:t>
            </a:r>
            <a:r>
              <a:rPr lang="el-GR" sz="3600" b="1" u="sng" dirty="0" smtClean="0">
                <a:solidFill>
                  <a:srgbClr val="C00000"/>
                </a:solidFill>
              </a:rPr>
              <a:t>και η βιοτεχνία</a:t>
            </a:r>
          </a:p>
          <a:p>
            <a:pPr lvl="0"/>
            <a:endParaRPr lang="el-GR" sz="3600" dirty="0" smtClean="0"/>
          </a:p>
          <a:p>
            <a:pPr lvl="0">
              <a:buFont typeface="Wingdings" pitchFamily="2" charset="2"/>
              <a:buChar char="ü"/>
            </a:pPr>
            <a:r>
              <a:rPr lang="el-GR" sz="3600" b="1" u="sng" dirty="0" smtClean="0">
                <a:solidFill>
                  <a:srgbClr val="C00000"/>
                </a:solidFill>
              </a:rPr>
              <a:t>Ιδρύονται νέες πόλεις </a:t>
            </a:r>
            <a:endParaRPr lang="el-GR" sz="3600" b="1" u="sng" dirty="0">
              <a:solidFill>
                <a:srgbClr val="C00000"/>
              </a:solidFill>
            </a:endParaRPr>
          </a:p>
          <a:p>
            <a:pPr lvl="0"/>
            <a:r>
              <a:rPr lang="el-GR" sz="3600" dirty="0" smtClean="0"/>
              <a:t>(</a:t>
            </a:r>
            <a:r>
              <a:rPr lang="el-GR" sz="3600" i="1" dirty="0" smtClean="0"/>
              <a:t>Συνέπεια των δύο παραπάνω</a:t>
            </a:r>
            <a:r>
              <a:rPr lang="el-GR" sz="3600" dirty="0" smtClean="0"/>
              <a:t> )</a:t>
            </a:r>
          </a:p>
          <a:p>
            <a:endParaRPr lang="el-GR" sz="36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l-GR" dirty="0" smtClean="0"/>
              <a:t>Εμπόριο - Πόλεις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52120" y="0"/>
            <a:ext cx="3034680" cy="1417638"/>
          </a:xfrm>
        </p:spPr>
        <p:txBody>
          <a:bodyPr/>
          <a:lstStyle/>
          <a:p>
            <a:r>
              <a:rPr lang="el-GR" b="1" dirty="0"/>
              <a:t>β</a:t>
            </a:r>
            <a:r>
              <a:rPr lang="el-GR" b="1" dirty="0" smtClean="0"/>
              <a:t>. Πόλεις</a:t>
            </a: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816424" cy="69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4283968" y="5013176"/>
            <a:ext cx="344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Μεσαιωνική  πόλη στη Δ. Ευρώπη </a:t>
            </a:r>
          </a:p>
          <a:p>
            <a:r>
              <a:rPr lang="el-GR" dirty="0" smtClean="0"/>
              <a:t>(σχεδιαστική αναπαράσταση)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90390" y="332656"/>
            <a:ext cx="84969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i="1" dirty="0"/>
              <a:t>β</a:t>
            </a:r>
            <a:r>
              <a:rPr lang="el-GR" sz="3600" b="1" i="1" dirty="0" smtClean="0"/>
              <a:t>. Πόλεις </a:t>
            </a:r>
          </a:p>
          <a:p>
            <a:pPr algn="ctr"/>
            <a:endParaRPr lang="el-GR" sz="3600" b="1" dirty="0" smtClean="0"/>
          </a:p>
          <a:p>
            <a:pPr lvl="0">
              <a:buFont typeface="Wingdings" pitchFamily="2" charset="2"/>
              <a:buChar char="ü"/>
            </a:pPr>
            <a:r>
              <a:rPr lang="el-GR" sz="3600" dirty="0" smtClean="0"/>
              <a:t>Ιδρύονται </a:t>
            </a:r>
            <a:r>
              <a:rPr lang="el-GR" sz="3600" b="1" i="1" dirty="0" smtClean="0">
                <a:solidFill>
                  <a:srgbClr val="7030A0"/>
                </a:solidFill>
              </a:rPr>
              <a:t>νέες πόλεις </a:t>
            </a:r>
            <a:endParaRPr lang="el-GR" sz="3600" dirty="0" smtClean="0"/>
          </a:p>
          <a:p>
            <a:pPr lvl="0">
              <a:buFont typeface="Wingdings" pitchFamily="2" charset="2"/>
              <a:buChar char="ü"/>
            </a:pPr>
            <a:endParaRPr lang="el-GR" sz="3600" dirty="0"/>
          </a:p>
          <a:p>
            <a:pPr lvl="0">
              <a:buFont typeface="Wingdings" pitchFamily="2" charset="2"/>
              <a:buChar char="ü"/>
            </a:pPr>
            <a:r>
              <a:rPr lang="el-GR" sz="3600" dirty="0"/>
              <a:t>Ε</a:t>
            </a:r>
            <a:r>
              <a:rPr lang="el-GR" sz="3600" dirty="0" smtClean="0"/>
              <a:t>πεκτείνονται </a:t>
            </a:r>
            <a:r>
              <a:rPr lang="el-GR" sz="3600" dirty="0" smtClean="0">
                <a:solidFill>
                  <a:srgbClr val="00B050"/>
                </a:solidFill>
              </a:rPr>
              <a:t>παλιοί οικισμοί</a:t>
            </a:r>
          </a:p>
          <a:p>
            <a:pPr lvl="0"/>
            <a:endParaRPr lang="el-GR" sz="3600" dirty="0" smtClean="0"/>
          </a:p>
          <a:p>
            <a:pPr lvl="0">
              <a:buFont typeface="Wingdings" pitchFamily="2" charset="2"/>
              <a:buChar char="ü"/>
            </a:pPr>
            <a:r>
              <a:rPr lang="el-GR" sz="3600" dirty="0" smtClean="0"/>
              <a:t>Αναγείρονται </a:t>
            </a:r>
            <a:r>
              <a:rPr lang="el-GR" sz="3600" b="1" i="1" dirty="0" smtClean="0">
                <a:solidFill>
                  <a:schemeClr val="accent2">
                    <a:lumMod val="50000"/>
                  </a:schemeClr>
                </a:solidFill>
              </a:rPr>
              <a:t>φρούρια</a:t>
            </a:r>
          </a:p>
          <a:p>
            <a:pPr lvl="0">
              <a:buFont typeface="Wingdings" pitchFamily="2" charset="2"/>
              <a:buChar char="ü"/>
            </a:pPr>
            <a:endParaRPr lang="el-GR" sz="36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3600" dirty="0"/>
              <a:t>Κύρια πηγή ενέργειας ο </a:t>
            </a:r>
            <a:r>
              <a:rPr lang="el-GR" sz="3600" b="1" i="1" dirty="0" smtClean="0">
                <a:solidFill>
                  <a:srgbClr val="0099CC"/>
                </a:solidFill>
              </a:rPr>
              <a:t>νερόμυλος</a:t>
            </a:r>
            <a:r>
              <a:rPr lang="el-GR" sz="3600" dirty="0" smtClean="0"/>
              <a:t>. </a:t>
            </a:r>
          </a:p>
          <a:p>
            <a:r>
              <a:rPr lang="el-GR" sz="3600" dirty="0" smtClean="0"/>
              <a:t>Στα </a:t>
            </a:r>
            <a:r>
              <a:rPr lang="el-GR" sz="3600" dirty="0"/>
              <a:t>τέλη του 12</a:t>
            </a:r>
            <a:r>
              <a:rPr lang="el-GR" sz="3600" baseline="30000" dirty="0"/>
              <a:t>ου</a:t>
            </a:r>
            <a:r>
              <a:rPr lang="el-GR" sz="3600" dirty="0"/>
              <a:t> αιώνα προστίθεται και ο </a:t>
            </a:r>
            <a:r>
              <a:rPr lang="el-GR" sz="3600" b="1" i="1" dirty="0" smtClean="0">
                <a:solidFill>
                  <a:schemeClr val="tx2">
                    <a:lumMod val="75000"/>
                  </a:schemeClr>
                </a:solidFill>
              </a:rPr>
              <a:t>ανεμόμυλος</a:t>
            </a:r>
            <a:endParaRPr lang="el-GR" sz="36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599</Words>
  <Application>Microsoft Office PowerPoint</Application>
  <PresentationFormat>Προβολή στην οθόνη (4:3)</PresentationFormat>
  <Paragraphs>97</Paragraphs>
  <Slides>22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Θέμα του Office</vt:lpstr>
      <vt:lpstr> </vt:lpstr>
      <vt:lpstr>Παρουσίαση του PowerPoint</vt:lpstr>
      <vt:lpstr>α. Ο πληθυσμός και η γεωργία</vt:lpstr>
      <vt:lpstr>Τριζωνική καλλιέργεια </vt:lpstr>
      <vt:lpstr>Καλλιεργούμενες εκτάσεις</vt:lpstr>
      <vt:lpstr>Αύξηση πληθυσμού</vt:lpstr>
      <vt:lpstr>Εμπόριο - Πόλεις</vt:lpstr>
      <vt:lpstr>β. Πόλεις</vt:lpstr>
      <vt:lpstr>Παρουσίαση του PowerPoint</vt:lpstr>
      <vt:lpstr>Παρουσίαση του PowerPoint</vt:lpstr>
      <vt:lpstr>Συνέπειες της ανάπτυξης</vt:lpstr>
      <vt:lpstr>Παρουσίαση του PowerPoint</vt:lpstr>
      <vt:lpstr>Τοσκάνη</vt:lpstr>
      <vt:lpstr>Παρουσίαση του PowerPoint</vt:lpstr>
      <vt:lpstr>γ. Εμπόριο</vt:lpstr>
      <vt:lpstr>Παρουσίαση του PowerPoint</vt:lpstr>
      <vt:lpstr>Παρουσίαση του PowerPoint</vt:lpstr>
      <vt:lpstr>Πρωταγωνιστές - Προϊόντα</vt:lpstr>
      <vt:lpstr>Μεταφορικά Μέσα</vt:lpstr>
      <vt:lpstr>Εμποροπανηγύρεις </vt:lpstr>
      <vt:lpstr>Παρουσίαση του PowerPoint</vt:lpstr>
      <vt:lpstr>Ναυτικές εταιρείες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panagelousi75@gmail.com</cp:lastModifiedBy>
  <cp:revision>31</cp:revision>
  <dcterms:created xsi:type="dcterms:W3CDTF">2018-11-11T09:48:50Z</dcterms:created>
  <dcterms:modified xsi:type="dcterms:W3CDTF">2022-11-15T16:43:16Z</dcterms:modified>
</cp:coreProperties>
</file>