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79" r:id="rId3"/>
    <p:sldId id="303" r:id="rId4"/>
    <p:sldId id="301" r:id="rId5"/>
    <p:sldId id="302" r:id="rId6"/>
    <p:sldId id="267" r:id="rId7"/>
    <p:sldId id="277" r:id="rId8"/>
    <p:sldId id="269" r:id="rId9"/>
    <p:sldId id="280" r:id="rId10"/>
    <p:sldId id="281" r:id="rId11"/>
    <p:sldId id="257" r:id="rId12"/>
    <p:sldId id="258" r:id="rId13"/>
    <p:sldId id="278" r:id="rId14"/>
    <p:sldId id="259" r:id="rId15"/>
    <p:sldId id="282" r:id="rId16"/>
    <p:sldId id="275" r:id="rId17"/>
    <p:sldId id="276" r:id="rId18"/>
    <p:sldId id="304" r:id="rId19"/>
    <p:sldId id="274" r:id="rId20"/>
    <p:sldId id="260" r:id="rId21"/>
    <p:sldId id="261" r:id="rId22"/>
    <p:sldId id="262" r:id="rId23"/>
    <p:sldId id="263" r:id="rId24"/>
    <p:sldId id="306" r:id="rId25"/>
    <p:sldId id="270" r:id="rId26"/>
    <p:sldId id="283" r:id="rId27"/>
    <p:sldId id="284" r:id="rId28"/>
    <p:sldId id="285" r:id="rId29"/>
    <p:sldId id="286" r:id="rId30"/>
    <p:sldId id="287" r:id="rId31"/>
    <p:sldId id="291" r:id="rId32"/>
    <p:sldId id="288" r:id="rId33"/>
    <p:sldId id="292" r:id="rId34"/>
    <p:sldId id="289" r:id="rId35"/>
    <p:sldId id="300" r:id="rId36"/>
    <p:sldId id="290" r:id="rId37"/>
    <p:sldId id="295" r:id="rId38"/>
    <p:sldId id="293" r:id="rId39"/>
    <p:sldId id="294" r:id="rId40"/>
    <p:sldId id="298" r:id="rId41"/>
    <p:sldId id="296" r:id="rId42"/>
    <p:sldId id="299" r:id="rId43"/>
    <p:sldId id="297" r:id="rId44"/>
    <p:sldId id="305" r:id="rId4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Τίτλος 28"/>
          <p:cNvSpPr>
            <a:spLocks noGrp="1"/>
          </p:cNvSpPr>
          <p:nvPr>
            <p:ph type="ctrTitle"/>
          </p:nvPr>
        </p:nvSpPr>
        <p:spPr>
          <a:xfrm>
            <a:off x="381000" y="4853411"/>
            <a:ext cx="8458200" cy="1222375"/>
          </a:xfrm>
        </p:spPr>
        <p:txBody>
          <a:bodyPr anchor="t"/>
          <a:lstStyle/>
          <a:p>
            <a:r>
              <a:rPr kumimoji="0" lang="el-GR" smtClean="0"/>
              <a:t>Στυλ κύριου τίτλου</a:t>
            </a:r>
            <a:endParaRPr kumimoji="0"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16" name="Θέση ημερομηνίας 15"/>
          <p:cNvSpPr>
            <a:spLocks noGrp="1"/>
          </p:cNvSpPr>
          <p:nvPr>
            <p:ph type="dt" sz="half" idx="10"/>
          </p:nvPr>
        </p:nvSpPr>
        <p:spPr/>
        <p:txBody>
          <a:bodyPr/>
          <a:lstStyle/>
          <a:p>
            <a:fld id="{2342CEA3-3058-4D43-AE35-B3DA76CB4003}" type="datetimeFigureOut">
              <a:rPr lang="el-GR" smtClean="0"/>
              <a:pPr/>
              <a:t>27/11/2022</a:t>
            </a:fld>
            <a:endParaRPr lang="el-GR"/>
          </a:p>
        </p:txBody>
      </p:sp>
      <p:sp>
        <p:nvSpPr>
          <p:cNvPr id="2" name="Θέση υποσέλιδου 1"/>
          <p:cNvSpPr>
            <a:spLocks noGrp="1"/>
          </p:cNvSpPr>
          <p:nvPr>
            <p:ph type="ftr" sz="quarter" idx="11"/>
          </p:nvPr>
        </p:nvSpPr>
        <p:spPr/>
        <p:txBody>
          <a:bodyPr/>
          <a:lstStyle/>
          <a:p>
            <a:endParaRPr lang="el-GR"/>
          </a:p>
        </p:txBody>
      </p:sp>
      <p:sp>
        <p:nvSpPr>
          <p:cNvPr id="15" name="Θέση αριθμού διαφάνειας 14"/>
          <p:cNvSpPr>
            <a:spLocks noGrp="1"/>
          </p:cNvSpPr>
          <p:nvPr>
            <p:ph type="sldNum" sz="quarter" idx="12"/>
          </p:nvPr>
        </p:nvSpPr>
        <p:spPr>
          <a:xfrm>
            <a:off x="8229600" y="6473952"/>
            <a:ext cx="758952" cy="246888"/>
          </a:xfrm>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2342CEA3-3058-4D43-AE35-B3DA76CB4003}" type="datetimeFigureOut">
              <a:rPr lang="el-GR" smtClean="0"/>
              <a:pPr/>
              <a:t>27/11/2022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2342CEA3-3058-4D43-AE35-B3DA76CB4003}" type="datetimeFigureOut">
              <a:rPr lang="el-GR" smtClean="0"/>
              <a:pPr/>
              <a:t>27/11/2022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kumimoji="0" lang="el-GR" smtClean="0"/>
              <a:t>Στυλ κύριου τίτλου</a:t>
            </a:r>
            <a:endParaRPr kumimoji="0" lang="en-US"/>
          </a:p>
        </p:txBody>
      </p:sp>
      <p:sp>
        <p:nvSpPr>
          <p:cNvPr id="27" name="Θέση περιεχομένου 26"/>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Θέση ημερομηνίας 24"/>
          <p:cNvSpPr>
            <a:spLocks noGrp="1"/>
          </p:cNvSpPr>
          <p:nvPr>
            <p:ph type="dt" sz="half" idx="10"/>
          </p:nvPr>
        </p:nvSpPr>
        <p:spPr/>
        <p:txBody>
          <a:bodyPr/>
          <a:lstStyle/>
          <a:p>
            <a:fld id="{2342CEA3-3058-4D43-AE35-B3DA76CB4003}" type="datetimeFigureOut">
              <a:rPr lang="el-GR" smtClean="0"/>
              <a:pPr/>
              <a:t>27/11/2022</a:t>
            </a:fld>
            <a:endParaRPr lang="el-GR"/>
          </a:p>
        </p:txBody>
      </p:sp>
      <p:sp>
        <p:nvSpPr>
          <p:cNvPr id="19" name="Θέση υποσέλιδου 18"/>
          <p:cNvSpPr>
            <a:spLocks noGrp="1"/>
          </p:cNvSpPr>
          <p:nvPr>
            <p:ph type="ftr" sz="quarter" idx="11"/>
          </p:nvPr>
        </p:nvSpPr>
        <p:spPr>
          <a:xfrm>
            <a:off x="3581400" y="76200"/>
            <a:ext cx="2895600" cy="288925"/>
          </a:xfrm>
        </p:spPr>
        <p:txBody>
          <a:bodyPr/>
          <a:lstStyle/>
          <a:p>
            <a:endParaRPr lang="el-GR"/>
          </a:p>
        </p:txBody>
      </p:sp>
      <p:sp>
        <p:nvSpPr>
          <p:cNvPr id="16" name="Θέση αριθμού διαφάνειας 15"/>
          <p:cNvSpPr>
            <a:spLocks noGrp="1"/>
          </p:cNvSpPr>
          <p:nvPr>
            <p:ph type="sldNum" sz="quarter" idx="12"/>
          </p:nvPr>
        </p:nvSpPr>
        <p:spPr>
          <a:xfrm>
            <a:off x="8229600" y="6473952"/>
            <a:ext cx="758952" cy="246888"/>
          </a:xfrm>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2"/>
      </p:bgRef>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19" name="Θέση ημερομηνίας 18"/>
          <p:cNvSpPr>
            <a:spLocks noGrp="1"/>
          </p:cNvSpPr>
          <p:nvPr>
            <p:ph type="dt" sz="half" idx="10"/>
          </p:nvPr>
        </p:nvSpPr>
        <p:spPr/>
        <p:txBody>
          <a:bodyPr/>
          <a:lstStyle/>
          <a:p>
            <a:fld id="{2342CEA3-3058-4D43-AE35-B3DA76CB4003}" type="datetimeFigureOut">
              <a:rPr lang="el-GR" smtClean="0"/>
              <a:pPr/>
              <a:t>27/11/2022</a:t>
            </a:fld>
            <a:endParaRPr lang="el-GR"/>
          </a:p>
        </p:txBody>
      </p:sp>
      <p:sp>
        <p:nvSpPr>
          <p:cNvPr id="11" name="Θέση υποσέλιδου 10"/>
          <p:cNvSpPr>
            <a:spLocks noGrp="1"/>
          </p:cNvSpPr>
          <p:nvPr>
            <p:ph type="ftr" sz="quarter" idx="11"/>
          </p:nvPr>
        </p:nvSpPr>
        <p:spPr/>
        <p:txBody>
          <a:bodyPr/>
          <a:lstStyle/>
          <a:p>
            <a:endParaRPr lang="el-GR"/>
          </a:p>
        </p:txBody>
      </p:sp>
      <p:sp>
        <p:nvSpPr>
          <p:cNvPr id="16" name="Θέση αριθμού διαφάνειας 15"/>
          <p:cNvSpPr>
            <a:spLocks noGrp="1"/>
          </p:cNvSpPr>
          <p:nvPr>
            <p:ph type="sldNum" sz="quarter" idx="12"/>
          </p:nvPr>
        </p:nvSpPr>
        <p:spPr/>
        <p:txBody>
          <a:bodyPr/>
          <a:lstStyle/>
          <a:p>
            <a:fld id="{D3F1D1C4-C2D9-4231-9FB2-B2D9D97AA41D}" type="slidenum">
              <a:rPr lang="el-GR" smtClean="0"/>
              <a:pPr/>
              <a:t>‹#›</a:t>
            </a:fld>
            <a:endParaRPr lang="el-G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kumimoji="0" lang="el-GR" smtClean="0"/>
              <a:t>Στυλ κύριου τίτλου</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kumimoji="0" lang="el-GR" smtClean="0"/>
              <a:t>Στυλ κύριου τίτλου</a:t>
            </a:r>
            <a:endParaRPr kumimoji="0"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Θέση ημερομηνίας 20"/>
          <p:cNvSpPr>
            <a:spLocks noGrp="1"/>
          </p:cNvSpPr>
          <p:nvPr>
            <p:ph type="dt" sz="half" idx="10"/>
          </p:nvPr>
        </p:nvSpPr>
        <p:spPr/>
        <p:txBody>
          <a:bodyPr/>
          <a:lstStyle/>
          <a:p>
            <a:fld id="{2342CEA3-3058-4D43-AE35-B3DA76CB4003}" type="datetimeFigureOut">
              <a:rPr lang="el-GR" smtClean="0"/>
              <a:pPr/>
              <a:t>27/11/2022</a:t>
            </a:fld>
            <a:endParaRPr lang="el-GR"/>
          </a:p>
        </p:txBody>
      </p:sp>
      <p:sp>
        <p:nvSpPr>
          <p:cNvPr id="10" name="Θέση υποσέλιδου 9"/>
          <p:cNvSpPr>
            <a:spLocks noGrp="1"/>
          </p:cNvSpPr>
          <p:nvPr>
            <p:ph type="ftr" sz="quarter" idx="11"/>
          </p:nvPr>
        </p:nvSpPr>
        <p:spPr/>
        <p:txBody>
          <a:bodyPr/>
          <a:lstStyle/>
          <a:p>
            <a:endParaRPr lang="el-GR"/>
          </a:p>
        </p:txBody>
      </p:sp>
      <p:sp>
        <p:nvSpPr>
          <p:cNvPr id="31" name="Θέση αριθμού διαφάνειας 30"/>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9" name="Τίτλος 28"/>
          <p:cNvSpPr>
            <a:spLocks noGrp="1"/>
          </p:cNvSpPr>
          <p:nvPr>
            <p:ph type="title"/>
          </p:nvPr>
        </p:nvSpPr>
        <p:spPr>
          <a:xfrm>
            <a:off x="304800" y="5410200"/>
            <a:ext cx="8610600" cy="882650"/>
          </a:xfrm>
        </p:spPr>
        <p:txBody>
          <a:bodyPr anchor="ctr"/>
          <a:lstStyle>
            <a:lvl1pPr>
              <a:defRPr/>
            </a:lvl1p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0" name="Θέση ημερομηνίας 9"/>
          <p:cNvSpPr>
            <a:spLocks noGrp="1"/>
          </p:cNvSpPr>
          <p:nvPr>
            <p:ph type="dt" sz="half" idx="10"/>
          </p:nvPr>
        </p:nvSpPr>
        <p:spPr/>
        <p:txBody>
          <a:bodyPr/>
          <a:lstStyle/>
          <a:p>
            <a:fld id="{2342CEA3-3058-4D43-AE35-B3DA76CB4003}" type="datetimeFigureOut">
              <a:rPr lang="el-GR" smtClean="0"/>
              <a:pPr/>
              <a:t>27/11/2022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a:xfrm>
            <a:off x="8229600" y="6477000"/>
            <a:ext cx="762000" cy="246888"/>
          </a:xfrm>
        </p:spPr>
        <p:txBody>
          <a:bodyPr/>
          <a:lstStyle/>
          <a:p>
            <a:fld id="{D3F1D1C4-C2D9-4231-9FB2-B2D9D97AA41D}" type="slidenum">
              <a:rPr lang="el-GR" smtClean="0"/>
              <a:pPr/>
              <a:t>‹#›</a:t>
            </a:fld>
            <a:endParaRPr lang="el-GR"/>
          </a:p>
        </p:txBody>
      </p:sp>
      <p:sp>
        <p:nvSpPr>
          <p:cNvPr id="11" name="Ευθεία γραμμή σύνδεσης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kumimoji="0" lang="el-GR" smtClean="0"/>
              <a:t>Στυλ κύριου τίτλου</a:t>
            </a:r>
            <a:endParaRPr kumimoji="0" lang="en-US"/>
          </a:p>
        </p:txBody>
      </p:sp>
      <p:sp>
        <p:nvSpPr>
          <p:cNvPr id="12" name="Θέση ημερομηνίας 11"/>
          <p:cNvSpPr>
            <a:spLocks noGrp="1"/>
          </p:cNvSpPr>
          <p:nvPr>
            <p:ph type="dt" sz="half" idx="10"/>
          </p:nvPr>
        </p:nvSpPr>
        <p:spPr/>
        <p:txBody>
          <a:bodyPr/>
          <a:lstStyle/>
          <a:p>
            <a:fld id="{2342CEA3-3058-4D43-AE35-B3DA76CB4003}" type="datetimeFigureOut">
              <a:rPr lang="el-GR" smtClean="0"/>
              <a:pPr/>
              <a:t>27/11/2022</a:t>
            </a:fld>
            <a:endParaRPr lang="el-GR"/>
          </a:p>
        </p:txBody>
      </p:sp>
      <p:sp>
        <p:nvSpPr>
          <p:cNvPr id="21" name="Θέση υποσέλιδου 20"/>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3" name="Θέση ημερομηνίας 2"/>
          <p:cNvSpPr>
            <a:spLocks noGrp="1"/>
          </p:cNvSpPr>
          <p:nvPr>
            <p:ph type="dt" sz="half" idx="10"/>
          </p:nvPr>
        </p:nvSpPr>
        <p:spPr/>
        <p:txBody>
          <a:bodyPr/>
          <a:lstStyle/>
          <a:p>
            <a:fld id="{2342CEA3-3058-4D43-AE35-B3DA76CB4003}" type="datetimeFigureOut">
              <a:rPr lang="el-GR" smtClean="0"/>
              <a:pPr/>
              <a:t>27/11/2022</a:t>
            </a:fld>
            <a:endParaRPr lang="el-GR"/>
          </a:p>
        </p:txBody>
      </p:sp>
      <p:sp>
        <p:nvSpPr>
          <p:cNvPr id="24" name="Θέση υποσέλιδου 23"/>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Ευθεία γραμμή σύνδεσης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Τίτλος 11"/>
          <p:cNvSpPr>
            <a:spLocks noGrp="1"/>
          </p:cNvSpPr>
          <p:nvPr>
            <p:ph type="title"/>
          </p:nvPr>
        </p:nvSpPr>
        <p:spPr>
          <a:xfrm>
            <a:off x="457200" y="5486400"/>
            <a:ext cx="8458200" cy="520700"/>
          </a:xfrm>
        </p:spPr>
        <p:txBody>
          <a:bodyPr anchor="ctr"/>
          <a:lstStyle>
            <a:lvl1pPr algn="l">
              <a:buNone/>
              <a:defRPr sz="2000" b="1"/>
            </a:lvl1pPr>
          </a:lstStyle>
          <a:p>
            <a:r>
              <a:rPr kumimoji="0" lang="el-GR" smtClean="0"/>
              <a:t>Στυλ κύριου τίτλου</a:t>
            </a:r>
            <a:endParaRPr kumimoji="0"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Θέση ημερομηνίας 24"/>
          <p:cNvSpPr>
            <a:spLocks noGrp="1"/>
          </p:cNvSpPr>
          <p:nvPr>
            <p:ph type="dt" sz="half" idx="10"/>
          </p:nvPr>
        </p:nvSpPr>
        <p:spPr/>
        <p:txBody>
          <a:bodyPr/>
          <a:lstStyle/>
          <a:p>
            <a:fld id="{2342CEA3-3058-4D43-AE35-B3DA76CB4003}" type="datetimeFigureOut">
              <a:rPr lang="el-GR" smtClean="0"/>
              <a:pPr/>
              <a:t>27/11/2022</a:t>
            </a:fld>
            <a:endParaRPr lang="el-GR"/>
          </a:p>
        </p:txBody>
      </p:sp>
      <p:sp>
        <p:nvSpPr>
          <p:cNvPr id="29" name="Θέση υποσέλιδου 28"/>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7" name="Θέση ημερομηνίας 6"/>
          <p:cNvSpPr>
            <a:spLocks noGrp="1"/>
          </p:cNvSpPr>
          <p:nvPr>
            <p:ph type="dt" sz="half" idx="10"/>
          </p:nvPr>
        </p:nvSpPr>
        <p:spPr/>
        <p:txBody>
          <a:bodyPr/>
          <a:lstStyle/>
          <a:p>
            <a:fld id="{2342CEA3-3058-4D43-AE35-B3DA76CB4003}" type="datetimeFigureOut">
              <a:rPr lang="el-GR" smtClean="0"/>
              <a:pPr/>
              <a:t>27/11/2022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31" name="Θέση αριθμού διαφάνειας 30"/>
          <p:cNvSpPr>
            <a:spLocks noGrp="1"/>
          </p:cNvSpPr>
          <p:nvPr>
            <p:ph type="sldNum" sz="quarter" idx="12"/>
          </p:nvPr>
        </p:nvSpPr>
        <p:spPr/>
        <p:txBody>
          <a:bodyPr/>
          <a:lstStyle/>
          <a:p>
            <a:fld id="{D3F1D1C4-C2D9-4231-9FB2-B2D9D97AA41D}" type="slidenum">
              <a:rPr lang="el-GR" smtClean="0"/>
              <a:pPr/>
              <a:t>‹#›</a:t>
            </a:fld>
            <a:endParaRPr lang="el-GR"/>
          </a:p>
        </p:txBody>
      </p:sp>
      <p:sp>
        <p:nvSpPr>
          <p:cNvPr id="17" name="Τίτλος 16"/>
          <p:cNvSpPr>
            <a:spLocks noGrp="1"/>
          </p:cNvSpPr>
          <p:nvPr>
            <p:ph type="title"/>
          </p:nvPr>
        </p:nvSpPr>
        <p:spPr>
          <a:xfrm>
            <a:off x="381000" y="4993760"/>
            <a:ext cx="5867400" cy="522288"/>
          </a:xfrm>
        </p:spPr>
        <p:txBody>
          <a:bodyPr anchor="ctr"/>
          <a:lstStyle>
            <a:lvl1pPr algn="l">
              <a:buNone/>
              <a:defRPr sz="2000" b="1"/>
            </a:lvl1pPr>
          </a:lstStyle>
          <a:p>
            <a:r>
              <a:rPr kumimoji="0" lang="el-GR" smtClean="0"/>
              <a:t>Στυλ κύριου τίτλου</a:t>
            </a:r>
            <a:endParaRPr kumimoji="0"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Θέση κειμένου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2342CEA3-3058-4D43-AE35-B3DA76CB4003}" type="datetimeFigureOut">
              <a:rPr lang="el-GR" smtClean="0"/>
              <a:pPr/>
              <a:t>27/11/2022</a:t>
            </a:fld>
            <a:endParaRPr lang="el-GR"/>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l-GR"/>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3F1D1C4-C2D9-4231-9FB2-B2D9D97AA41D}" type="slidenum">
              <a:rPr lang="el-GR" smtClean="0"/>
              <a:pPr/>
              <a:t>‹#›</a:t>
            </a:fld>
            <a:endParaRPr lang="el-GR"/>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kumimoji="0" lang="el-GR" smtClean="0"/>
              <a:t>Στυλ κύριου τίτλου</a:t>
            </a:r>
            <a:endParaRPr kumimoji="0"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el.wikipedia.org/wiki/%CE%9D%CE%B1%CE%90%CF%84%CE%B5%CF%82" TargetMode="External"/><Relationship Id="rId2" Type="http://schemas.openxmlformats.org/officeDocument/2006/relationships/hyperlink" Target="https://el.wikipedia.org/wiki/1099" TargetMode="External"/><Relationship Id="rId1" Type="http://schemas.openxmlformats.org/officeDocument/2006/relationships/slideLayout" Target="../slideLayouts/slideLayout2.xml"/><Relationship Id="rId5" Type="http://schemas.openxmlformats.org/officeDocument/2006/relationships/hyperlink" Target="https://el.wikipedia.org/wiki/%CE%A4%CE%B5%CF%8D%CF%84%CE%BF%CE%BD%CE%B5%CF%82_%CE%99%CF%80%CF%80%CF%8C%CF%84%CE%B5%CF%82" TargetMode="External"/><Relationship Id="rId4" Type="http://schemas.openxmlformats.org/officeDocument/2006/relationships/hyperlink" Target="https://el.wikipedia.org/wiki/%CE%99%CF%89%CE%B1%CE%BD%CE%BD%CE%AF%CF%84%CE%B5%CF%82_%CE%99%CF%80%CF%80%CF%8C%CF%84%CE%B5%CF%82"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l.wikipedia.org/w/index.php?title=%CE%9C%CE%BF%CF%85%CF%87%CE%AC%CE%BC%CE%B1%CE%BD%CF%84_%CE%99%CE%92%CE%84_%CF%84%CE%B7%CF%82_%CE%93%CF%81%CE%B1%CE%BD%CE%AC%CE%B4%CE%B1%CF%82&amp;action=edit&amp;redlink=1" TargetMode="Externa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hyperlink" Target="https://el.wikipedia.org/wiki/%CE%A6%CE%B5%CF%81%CE%B4%CE%B9%CE%BD%CE%AC%CE%BD%CE%B4%CE%BF%CF%82_%CE%92%CE%84_%CF%84%CE%B7%CF%82_%CE%91%CF%81%CE%B1%CE%B3%CF%89%CE%BD%CE%AF%CE%B1%CF%82" TargetMode="External"/><Relationship Id="rId4" Type="http://schemas.openxmlformats.org/officeDocument/2006/relationships/hyperlink" Target="https://el.wikipedia.org/wiki/%CE%99%CF%83%CE%B1%CE%B2%CE%AD%CE%BB%CE%BB%CE%B1_%CE%91%CE%84_%CF%84%CE%B7%CF%82_%CE%9A%CE%B1%CF%83%CF%84%CE%AF%CE%BB%CE%B7%CF%82"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482143" y="332656"/>
            <a:ext cx="6068136" cy="1938992"/>
          </a:xfrm>
          <a:prstGeom prst="rect">
            <a:avLst/>
          </a:prstGeom>
          <a:noFill/>
        </p:spPr>
        <p:txBody>
          <a:bodyPr wrap="none" rtlCol="0">
            <a:spAutoFit/>
          </a:bodyPr>
          <a:lstStyle/>
          <a:p>
            <a:pPr algn="ctr"/>
            <a:r>
              <a:rPr lang="el-GR" sz="6000" b="1" dirty="0" smtClean="0">
                <a:solidFill>
                  <a:srgbClr val="C00000"/>
                </a:solidFill>
              </a:rPr>
              <a:t>3.7. Σταυροφορίες</a:t>
            </a:r>
          </a:p>
          <a:p>
            <a:pPr algn="ctr"/>
            <a:r>
              <a:rPr lang="el-GR" sz="6000" b="1" dirty="0">
                <a:solidFill>
                  <a:srgbClr val="C00000"/>
                </a:solidFill>
              </a:rPr>
              <a:t>α</a:t>
            </a:r>
            <a:r>
              <a:rPr lang="el-GR" sz="6000" b="1" dirty="0" smtClean="0">
                <a:solidFill>
                  <a:srgbClr val="C00000"/>
                </a:solidFill>
              </a:rPr>
              <a:t>. αίτια</a:t>
            </a:r>
            <a:endParaRPr lang="el-GR" sz="6000" b="1" dirty="0">
              <a:solidFill>
                <a:srgbClr val="C00000"/>
              </a:solidFill>
            </a:endParaRPr>
          </a:p>
        </p:txBody>
      </p:sp>
      <p:sp>
        <p:nvSpPr>
          <p:cNvPr id="5" name="4 - TextBox"/>
          <p:cNvSpPr txBox="1"/>
          <p:nvPr/>
        </p:nvSpPr>
        <p:spPr>
          <a:xfrm>
            <a:off x="1547664" y="3645024"/>
            <a:ext cx="184731" cy="369332"/>
          </a:xfrm>
          <a:prstGeom prst="rect">
            <a:avLst/>
          </a:prstGeom>
          <a:noFill/>
        </p:spPr>
        <p:txBody>
          <a:bodyPr wrap="none" rtlCol="0">
            <a:spAutoFit/>
          </a:bodyPr>
          <a:lstStyle/>
          <a:p>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0" y="2348881"/>
            <a:ext cx="9018263" cy="3816424"/>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u="sng" dirty="0"/>
              <a:t>Οικονομικά</a:t>
            </a:r>
            <a:r>
              <a:rPr lang="el-GR" dirty="0"/>
              <a:t>. </a:t>
            </a:r>
            <a:br>
              <a:rPr lang="el-GR" dirty="0"/>
            </a:br>
            <a:endParaRPr lang="el-GR" dirty="0"/>
          </a:p>
        </p:txBody>
      </p:sp>
      <p:sp>
        <p:nvSpPr>
          <p:cNvPr id="3" name="Θέση περιεχομένου 2"/>
          <p:cNvSpPr>
            <a:spLocks noGrp="1"/>
          </p:cNvSpPr>
          <p:nvPr>
            <p:ph idx="1"/>
          </p:nvPr>
        </p:nvSpPr>
        <p:spPr>
          <a:xfrm>
            <a:off x="179512" y="1295400"/>
            <a:ext cx="8964488" cy="5301952"/>
          </a:xfrm>
        </p:spPr>
        <p:txBody>
          <a:bodyPr>
            <a:normAutofit lnSpcReduction="10000"/>
          </a:bodyPr>
          <a:lstStyle/>
          <a:p>
            <a:pPr marL="0" indent="0">
              <a:buNone/>
            </a:pPr>
            <a:r>
              <a:rPr lang="el-GR" dirty="0" smtClean="0"/>
              <a:t>Ευκαιρία </a:t>
            </a:r>
            <a:r>
              <a:rPr lang="el-GR" dirty="0"/>
              <a:t>στους πιστούς της </a:t>
            </a:r>
            <a:r>
              <a:rPr lang="el-GR" dirty="0" smtClean="0"/>
              <a:t>Δύσης</a:t>
            </a:r>
            <a:endParaRPr lang="en-US" dirty="0" smtClean="0"/>
          </a:p>
          <a:p>
            <a:pPr>
              <a:buFont typeface="Wingdings" panose="05000000000000000000" pitchFamily="2" charset="2"/>
              <a:buChar char="Ø"/>
            </a:pPr>
            <a:r>
              <a:rPr lang="el-GR" u="sng" dirty="0" smtClean="0"/>
              <a:t>σώσουν </a:t>
            </a:r>
            <a:r>
              <a:rPr lang="el-GR" u="sng" dirty="0"/>
              <a:t>τη </a:t>
            </a:r>
            <a:r>
              <a:rPr lang="el-GR" u="sng" dirty="0" smtClean="0"/>
              <a:t> ψυχή </a:t>
            </a:r>
            <a:r>
              <a:rPr lang="el-GR" u="sng" dirty="0"/>
              <a:t>τους</a:t>
            </a:r>
            <a:r>
              <a:rPr lang="el-GR" dirty="0"/>
              <a:t> και παράλληλα </a:t>
            </a:r>
            <a:endParaRPr lang="en-US" dirty="0" smtClean="0"/>
          </a:p>
          <a:p>
            <a:pPr>
              <a:buFont typeface="Wingdings" panose="05000000000000000000" pitchFamily="2" charset="2"/>
              <a:buChar char="Ø"/>
            </a:pPr>
            <a:r>
              <a:rPr lang="el-GR" dirty="0" smtClean="0"/>
              <a:t>να </a:t>
            </a:r>
            <a:r>
              <a:rPr lang="el-GR" dirty="0"/>
              <a:t>ξεφύγουν από </a:t>
            </a:r>
            <a:r>
              <a:rPr lang="el-GR" dirty="0" smtClean="0"/>
              <a:t>τη </a:t>
            </a:r>
            <a:r>
              <a:rPr lang="el-GR" u="sng" dirty="0" smtClean="0">
                <a:solidFill>
                  <a:schemeClr val="accent2">
                    <a:lumMod val="50000"/>
                  </a:schemeClr>
                </a:solidFill>
              </a:rPr>
              <a:t>δεινή </a:t>
            </a:r>
            <a:r>
              <a:rPr lang="el-GR" u="sng" dirty="0">
                <a:solidFill>
                  <a:schemeClr val="accent2">
                    <a:lumMod val="50000"/>
                  </a:schemeClr>
                </a:solidFill>
              </a:rPr>
              <a:t>οικονομική τους κατάσταση </a:t>
            </a:r>
            <a:r>
              <a:rPr lang="el-GR" dirty="0"/>
              <a:t>σε περιοχές </a:t>
            </a:r>
            <a:r>
              <a:rPr lang="el-GR" dirty="0" smtClean="0"/>
              <a:t>όπως  </a:t>
            </a:r>
            <a:r>
              <a:rPr lang="el-GR" dirty="0"/>
              <a:t>η </a:t>
            </a:r>
            <a:r>
              <a:rPr lang="el-GR" dirty="0" smtClean="0"/>
              <a:t>Ιταλία, </a:t>
            </a:r>
            <a:r>
              <a:rPr lang="el-GR" dirty="0"/>
              <a:t>η Προβηγκία, η Φλάνδρα, </a:t>
            </a:r>
            <a:r>
              <a:rPr lang="el-GR" dirty="0" smtClean="0"/>
              <a:t>από </a:t>
            </a:r>
            <a:r>
              <a:rPr lang="el-GR" dirty="0"/>
              <a:t>όπου προήλθαν και οι πρώτοι </a:t>
            </a:r>
            <a:r>
              <a:rPr lang="el-GR" dirty="0" smtClean="0"/>
              <a:t>σταυροφόροι.  </a:t>
            </a:r>
          </a:p>
          <a:p>
            <a:pPr marL="0" indent="0">
              <a:buNone/>
            </a:pPr>
            <a:r>
              <a:rPr lang="el-GR" dirty="0"/>
              <a:t> </a:t>
            </a:r>
            <a:r>
              <a:rPr lang="el-GR" dirty="0" smtClean="0"/>
              <a:t>   (</a:t>
            </a:r>
            <a:r>
              <a:rPr lang="el-GR" dirty="0"/>
              <a:t>μεγάλη αύξηση πληθυσμού, πείνα, επιδημίες</a:t>
            </a:r>
            <a:r>
              <a:rPr lang="el-GR" sz="3600" dirty="0"/>
              <a:t>)</a:t>
            </a:r>
          </a:p>
          <a:p>
            <a:pPr marL="514350" indent="-514350">
              <a:buFont typeface="+mj-lt"/>
              <a:buAutoNum type="arabicPeriod"/>
            </a:pPr>
            <a:endParaRPr lang="el-GR" dirty="0"/>
          </a:p>
          <a:p>
            <a:pPr>
              <a:buFont typeface="Wingdings" panose="05000000000000000000" pitchFamily="2" charset="2"/>
              <a:buChar char="Ø"/>
            </a:pPr>
            <a:r>
              <a:rPr lang="el-GR" sz="3600" dirty="0" smtClean="0"/>
              <a:t>Να </a:t>
            </a:r>
            <a:r>
              <a:rPr lang="el-GR" sz="3600" dirty="0"/>
              <a:t>ανακτηθούν οι </a:t>
            </a:r>
            <a:r>
              <a:rPr lang="el-GR" sz="3600" u="sng" dirty="0"/>
              <a:t>πλούσιες περιοχές </a:t>
            </a:r>
            <a:r>
              <a:rPr lang="el-GR" sz="3600" u="sng" dirty="0">
                <a:solidFill>
                  <a:schemeClr val="accent1">
                    <a:lumMod val="50000"/>
                  </a:schemeClr>
                </a:solidFill>
              </a:rPr>
              <a:t>της </a:t>
            </a:r>
            <a:r>
              <a:rPr lang="el-GR" sz="3600" u="sng" dirty="0" smtClean="0">
                <a:solidFill>
                  <a:schemeClr val="accent1">
                    <a:lumMod val="50000"/>
                  </a:schemeClr>
                </a:solidFill>
              </a:rPr>
              <a:t>Ανατολής</a:t>
            </a:r>
            <a:endParaRPr lang="el-GR" sz="3600" u="sng" dirty="0">
              <a:solidFill>
                <a:schemeClr val="accent1">
                  <a:lumMod val="50000"/>
                </a:schemeClr>
              </a:solidFill>
            </a:endParaRPr>
          </a:p>
        </p:txBody>
      </p:sp>
    </p:spTree>
    <p:extLst>
      <p:ext uri="{BB962C8B-B14F-4D97-AF65-F5344CB8AC3E}">
        <p14:creationId xmlns:p14="http://schemas.microsoft.com/office/powerpoint/2010/main" val="2530035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1293936"/>
            <a:ext cx="8964488" cy="5016758"/>
          </a:xfrm>
          <a:prstGeom prst="rect">
            <a:avLst/>
          </a:prstGeom>
          <a:noFill/>
        </p:spPr>
        <p:txBody>
          <a:bodyPr wrap="square" rtlCol="0">
            <a:spAutoFit/>
          </a:bodyPr>
          <a:lstStyle/>
          <a:p>
            <a:r>
              <a:rPr lang="el-GR" sz="3200" dirty="0" smtClean="0"/>
              <a:t>Ο </a:t>
            </a:r>
            <a:r>
              <a:rPr lang="el-GR" sz="3200" b="1" dirty="0" smtClean="0">
                <a:solidFill>
                  <a:srgbClr val="FF0000"/>
                </a:solidFill>
              </a:rPr>
              <a:t>Αλέξιος Α</a:t>
            </a:r>
            <a:r>
              <a:rPr lang="el-GR" sz="3200" b="1" dirty="0">
                <a:solidFill>
                  <a:srgbClr val="FF0000"/>
                </a:solidFill>
              </a:rPr>
              <a:t>΄</a:t>
            </a:r>
            <a:r>
              <a:rPr lang="el-GR" sz="3200" dirty="0" smtClean="0"/>
              <a:t> </a:t>
            </a:r>
            <a:r>
              <a:rPr lang="el-GR" sz="3200" dirty="0"/>
              <a:t>(</a:t>
            </a:r>
            <a:r>
              <a:rPr lang="el-GR" sz="3200" dirty="0" smtClean="0"/>
              <a:t>1081-1118</a:t>
            </a:r>
            <a:r>
              <a:rPr lang="el-GR" sz="3200" dirty="0"/>
              <a:t>) λόγω </a:t>
            </a:r>
            <a:r>
              <a:rPr lang="el-GR" sz="3200" dirty="0" smtClean="0"/>
              <a:t>των πιέσεων και επιδρομών που δεχόταν από τους Σελτζούκους Τούρκους αναγκάστηκε να </a:t>
            </a:r>
            <a:r>
              <a:rPr lang="el-GR" sz="3200" b="1" dirty="0" smtClean="0"/>
              <a:t>ζητήσει </a:t>
            </a:r>
            <a:r>
              <a:rPr lang="el-GR" sz="3200" b="1" dirty="0" smtClean="0">
                <a:solidFill>
                  <a:srgbClr val="FF0000"/>
                </a:solidFill>
              </a:rPr>
              <a:t>βοήθεια</a:t>
            </a:r>
            <a:r>
              <a:rPr lang="el-GR" sz="3200" b="1" dirty="0" smtClean="0"/>
              <a:t> από τον πάπα, ο </a:t>
            </a:r>
            <a:r>
              <a:rPr lang="el-GR" sz="3200" dirty="0" smtClean="0"/>
              <a:t>οποίος αντί να στείλει μισθοφόρους </a:t>
            </a:r>
            <a:r>
              <a:rPr lang="el-GR" sz="3200" b="1" dirty="0" smtClean="0"/>
              <a:t>έστειλε σταυροφόρους</a:t>
            </a:r>
            <a:r>
              <a:rPr lang="el-GR" sz="3200" dirty="0" smtClean="0"/>
              <a:t>. </a:t>
            </a:r>
          </a:p>
          <a:p>
            <a:r>
              <a:rPr lang="el-GR" sz="3200" dirty="0" smtClean="0"/>
              <a:t>Επιπλέον, οι σταυροφόροι εμφανίστηκαν μπροστά στην Κωνσταντινούπολη σε μία εποχή που ο Αλέξιος </a:t>
            </a:r>
            <a:r>
              <a:rPr lang="el-GR" sz="3200" b="1" dirty="0" smtClean="0"/>
              <a:t>είχε απαλλαγεί από τους κινδύνους </a:t>
            </a:r>
            <a:r>
              <a:rPr lang="el-GR" sz="3200" dirty="0" smtClean="0"/>
              <a:t>και </a:t>
            </a:r>
            <a:r>
              <a:rPr lang="el-GR" sz="3200" b="1" dirty="0" smtClean="0"/>
              <a:t>ετοιμαζόταν να εκστρατεύσει στην Ανατολή</a:t>
            </a:r>
            <a:r>
              <a:rPr lang="el-GR" sz="3200" dirty="0" smtClean="0"/>
              <a:t>. Για το λόγο αυτό έγιναν δεκτοί με </a:t>
            </a:r>
            <a:r>
              <a:rPr lang="el-GR" sz="3200" b="1" dirty="0" smtClean="0"/>
              <a:t>δυσπιστία</a:t>
            </a:r>
            <a:r>
              <a:rPr lang="el-GR" sz="3200" dirty="0" smtClean="0"/>
              <a:t>.  </a:t>
            </a:r>
            <a:endParaRPr lang="el-GR" sz="3200" dirty="0"/>
          </a:p>
        </p:txBody>
      </p:sp>
      <p:sp>
        <p:nvSpPr>
          <p:cNvPr id="2" name="Τίτλος 1"/>
          <p:cNvSpPr>
            <a:spLocks noGrp="1"/>
          </p:cNvSpPr>
          <p:nvPr>
            <p:ph type="title"/>
          </p:nvPr>
        </p:nvSpPr>
        <p:spPr>
          <a:xfrm>
            <a:off x="304800" y="332656"/>
            <a:ext cx="5347320" cy="576064"/>
          </a:xfrm>
        </p:spPr>
        <p:txBody>
          <a:bodyPr>
            <a:normAutofit fontScale="90000"/>
          </a:bodyPr>
          <a:lstStyle/>
          <a:p>
            <a:r>
              <a:rPr lang="el-GR" b="1" dirty="0"/>
              <a:t>ΑΦΟΡΜΗ </a:t>
            </a:r>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611560" y="404664"/>
            <a:ext cx="8064896" cy="5509200"/>
          </a:xfrm>
          <a:prstGeom prst="rect">
            <a:avLst/>
          </a:prstGeom>
          <a:noFill/>
        </p:spPr>
        <p:txBody>
          <a:bodyPr wrap="square" rtlCol="0">
            <a:spAutoFit/>
          </a:bodyPr>
          <a:lstStyle/>
          <a:p>
            <a:r>
              <a:rPr lang="el-GR" sz="3200" b="1" u="sng" dirty="0" smtClean="0">
                <a:solidFill>
                  <a:srgbClr val="002060"/>
                </a:solidFill>
              </a:rPr>
              <a:t>Α’ Σταυροφορία</a:t>
            </a:r>
          </a:p>
          <a:p>
            <a:endParaRPr lang="el-GR" sz="3200" b="1" u="sng" dirty="0" smtClean="0">
              <a:solidFill>
                <a:srgbClr val="002060"/>
              </a:solidFill>
            </a:endParaRPr>
          </a:p>
          <a:p>
            <a:r>
              <a:rPr lang="el-GR" sz="3200" dirty="0" smtClean="0"/>
              <a:t>Κήρυξη: Το </a:t>
            </a:r>
            <a:r>
              <a:rPr lang="el-GR" sz="3200" b="1" dirty="0" smtClean="0"/>
              <a:t>Νοέμβριο του 1095 </a:t>
            </a:r>
            <a:r>
              <a:rPr lang="el-GR" sz="3200" dirty="0" smtClean="0"/>
              <a:t>ο πάπας </a:t>
            </a:r>
            <a:r>
              <a:rPr lang="el-GR" sz="3200" b="1" dirty="0" err="1" smtClean="0">
                <a:solidFill>
                  <a:schemeClr val="accent4">
                    <a:lumMod val="50000"/>
                  </a:schemeClr>
                </a:solidFill>
              </a:rPr>
              <a:t>Ουρβανός</a:t>
            </a:r>
            <a:r>
              <a:rPr lang="el-GR" sz="3200" b="1" dirty="0" smtClean="0">
                <a:solidFill>
                  <a:schemeClr val="accent4">
                    <a:lumMod val="50000"/>
                  </a:schemeClr>
                </a:solidFill>
              </a:rPr>
              <a:t> </a:t>
            </a:r>
            <a:r>
              <a:rPr lang="el-GR" sz="3200" b="1" dirty="0" err="1" smtClean="0">
                <a:solidFill>
                  <a:schemeClr val="accent4">
                    <a:lumMod val="50000"/>
                  </a:schemeClr>
                </a:solidFill>
              </a:rPr>
              <a:t>Β΄</a:t>
            </a:r>
            <a:r>
              <a:rPr lang="el-GR" sz="3200" dirty="0" err="1" smtClean="0"/>
              <a:t>μιλώντας</a:t>
            </a:r>
            <a:r>
              <a:rPr lang="el-GR" sz="3200" dirty="0" smtClean="0"/>
              <a:t> στο πλήθος για τον ιερό πόλεμο κατά των Αράβων που απειλούσαν τους Αγίους Τόπους, τελείωσε το λόγο του με το σύνθημα «</a:t>
            </a:r>
            <a:r>
              <a:rPr lang="el-GR" sz="3200" b="1" u="sng" dirty="0" smtClean="0">
                <a:solidFill>
                  <a:srgbClr val="FF0000"/>
                </a:solidFill>
              </a:rPr>
              <a:t>ο Θεός το θέλει</a:t>
            </a:r>
            <a:r>
              <a:rPr lang="el-GR" sz="3200" dirty="0" smtClean="0"/>
              <a:t>.» </a:t>
            </a:r>
          </a:p>
          <a:p>
            <a:endParaRPr lang="en-US" sz="3200" dirty="0" smtClean="0"/>
          </a:p>
          <a:p>
            <a:r>
              <a:rPr lang="el-GR" sz="3200" dirty="0" smtClean="0"/>
              <a:t>Πρωταγωνιστές: </a:t>
            </a:r>
          </a:p>
          <a:p>
            <a:pPr>
              <a:buFont typeface="Wingdings" pitchFamily="2" charset="2"/>
              <a:buChar char="Ø"/>
            </a:pPr>
            <a:r>
              <a:rPr lang="el-GR" sz="3200" dirty="0" smtClean="0"/>
              <a:t> </a:t>
            </a:r>
            <a:r>
              <a:rPr lang="el-GR" sz="3200" u="sng" dirty="0" smtClean="0"/>
              <a:t>Δύση</a:t>
            </a:r>
            <a:r>
              <a:rPr lang="el-GR" sz="3200" dirty="0" smtClean="0"/>
              <a:t>: </a:t>
            </a:r>
            <a:r>
              <a:rPr lang="el-GR" sz="3200" b="1" dirty="0" smtClean="0"/>
              <a:t>Πάπας Ουρβανός Β’ </a:t>
            </a:r>
          </a:p>
          <a:p>
            <a:pPr>
              <a:buFont typeface="Wingdings" pitchFamily="2" charset="2"/>
              <a:buChar char="Ø"/>
            </a:pPr>
            <a:r>
              <a:rPr lang="el-GR" sz="3200" dirty="0" smtClean="0"/>
              <a:t> </a:t>
            </a:r>
            <a:r>
              <a:rPr lang="el-GR" sz="3200" u="sng" dirty="0" smtClean="0"/>
              <a:t>Ανατολή</a:t>
            </a:r>
            <a:r>
              <a:rPr lang="el-GR" sz="3200" dirty="0" smtClean="0"/>
              <a:t>: </a:t>
            </a:r>
            <a:r>
              <a:rPr lang="el-GR" sz="3200" b="1" dirty="0" smtClean="0"/>
              <a:t>Αλέξιος Α’</a:t>
            </a:r>
            <a:endParaRPr lang="el-GR" sz="32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3491880" y="116632"/>
            <a:ext cx="4752528" cy="6628526"/>
          </a:xfrm>
          <a:prstGeom prst="rect">
            <a:avLst/>
          </a:prstGeom>
          <a:noFill/>
          <a:ln w="9525">
            <a:noFill/>
            <a:miter lim="800000"/>
            <a:headEnd/>
            <a:tailEnd/>
          </a:ln>
        </p:spPr>
      </p:pic>
      <p:sp>
        <p:nvSpPr>
          <p:cNvPr id="4" name="Θέση κειμένου 3"/>
          <p:cNvSpPr>
            <a:spLocks noGrp="1"/>
          </p:cNvSpPr>
          <p:nvPr>
            <p:ph type="body" sz="half" idx="2"/>
          </p:nvPr>
        </p:nvSpPr>
        <p:spPr>
          <a:xfrm>
            <a:off x="381000" y="5229200"/>
            <a:ext cx="2894856" cy="1072368"/>
          </a:xfrm>
        </p:spPr>
        <p:txBody>
          <a:bodyPr>
            <a:noAutofit/>
          </a:bodyPr>
          <a:lstStyle/>
          <a:p>
            <a:r>
              <a:rPr lang="el-GR" sz="2800" dirty="0" smtClean="0"/>
              <a:t>Πάπας </a:t>
            </a:r>
          </a:p>
          <a:p>
            <a:r>
              <a:rPr lang="el-GR" sz="2800" dirty="0" smtClean="0"/>
              <a:t>Ουρβανός Β΄ </a:t>
            </a:r>
            <a:endParaRPr lang="el-GR"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67544" y="1700808"/>
            <a:ext cx="8208912" cy="3970318"/>
          </a:xfrm>
          <a:prstGeom prst="rect">
            <a:avLst/>
          </a:prstGeom>
          <a:noFill/>
        </p:spPr>
        <p:txBody>
          <a:bodyPr wrap="square" rtlCol="0">
            <a:spAutoFit/>
          </a:bodyPr>
          <a:lstStyle/>
          <a:p>
            <a:pPr marL="457200" indent="-457200">
              <a:buFont typeface="Wingdings" panose="05000000000000000000" pitchFamily="2" charset="2"/>
              <a:buChar char="q"/>
            </a:pPr>
            <a:r>
              <a:rPr lang="el-GR" sz="3600" b="1" dirty="0" smtClean="0"/>
              <a:t>Ανοργάνωτη λαϊκή σταυροφορία </a:t>
            </a:r>
          </a:p>
          <a:p>
            <a:pPr marL="457200" indent="-457200">
              <a:buFont typeface="Wingdings" panose="05000000000000000000" pitchFamily="2" charset="2"/>
              <a:buChar char="q"/>
            </a:pPr>
            <a:r>
              <a:rPr lang="el-GR" sz="3600" dirty="0" smtClean="0"/>
              <a:t>αποτελούμενη από </a:t>
            </a:r>
            <a:r>
              <a:rPr lang="el-GR" sz="3600" b="1" dirty="0" smtClean="0"/>
              <a:t>φτωχούς</a:t>
            </a:r>
            <a:r>
              <a:rPr lang="el-GR" sz="3600" dirty="0" smtClean="0"/>
              <a:t> και </a:t>
            </a:r>
            <a:r>
              <a:rPr lang="el-GR" sz="3600" b="1" dirty="0" smtClean="0">
                <a:solidFill>
                  <a:srgbClr val="FF0000"/>
                </a:solidFill>
              </a:rPr>
              <a:t>αγρότες</a:t>
            </a:r>
            <a:r>
              <a:rPr lang="el-GR" sz="3600" dirty="0" smtClean="0"/>
              <a:t> </a:t>
            </a:r>
          </a:p>
          <a:p>
            <a:pPr marL="457200" indent="-457200">
              <a:buFont typeface="Wingdings" panose="05000000000000000000" pitchFamily="2" charset="2"/>
              <a:buChar char="q"/>
            </a:pPr>
            <a:r>
              <a:rPr lang="el-GR" sz="3600" dirty="0" smtClean="0"/>
              <a:t>διέσχισαν </a:t>
            </a:r>
            <a:r>
              <a:rPr lang="el-GR" sz="3600" b="1" dirty="0" smtClean="0"/>
              <a:t>λεηλατώντας την βυζαντινή επικράτεια </a:t>
            </a:r>
            <a:endParaRPr lang="el-GR" sz="3600" dirty="0"/>
          </a:p>
          <a:p>
            <a:pPr marL="457200" indent="-457200">
              <a:buFont typeface="Wingdings" panose="05000000000000000000" pitchFamily="2" charset="2"/>
              <a:buChar char="q"/>
            </a:pPr>
            <a:r>
              <a:rPr lang="el-GR" sz="3600" dirty="0" smtClean="0"/>
              <a:t>στην Μ. Ασία </a:t>
            </a:r>
            <a:r>
              <a:rPr lang="el-GR" sz="3600" b="1" dirty="0" smtClean="0"/>
              <a:t>εξοντώθηκαν</a:t>
            </a:r>
            <a:r>
              <a:rPr lang="el-GR" sz="3600" dirty="0" smtClean="0"/>
              <a:t> ή </a:t>
            </a:r>
            <a:r>
              <a:rPr lang="el-GR" sz="3600" b="1" dirty="0" smtClean="0"/>
              <a:t>αιχμαλωτίσθηκαν</a:t>
            </a:r>
            <a:r>
              <a:rPr lang="el-GR" sz="3600" dirty="0" smtClean="0"/>
              <a:t> από τους Τούρκους. </a:t>
            </a:r>
          </a:p>
        </p:txBody>
      </p:sp>
      <p:sp>
        <p:nvSpPr>
          <p:cNvPr id="2" name="Τίτλος 1"/>
          <p:cNvSpPr>
            <a:spLocks noGrp="1"/>
          </p:cNvSpPr>
          <p:nvPr>
            <p:ph type="title"/>
          </p:nvPr>
        </p:nvSpPr>
        <p:spPr>
          <a:xfrm>
            <a:off x="323528" y="332656"/>
            <a:ext cx="8686800" cy="838200"/>
          </a:xfrm>
        </p:spPr>
        <p:txBody>
          <a:bodyPr/>
          <a:lstStyle/>
          <a:p>
            <a:r>
              <a:rPr lang="el-GR" b="1" u="sng" dirty="0" smtClean="0"/>
              <a:t>1</a:t>
            </a:r>
            <a:r>
              <a:rPr lang="en-US" b="1" u="sng" dirty="0" smtClean="0"/>
              <a:t>h</a:t>
            </a:r>
            <a:r>
              <a:rPr lang="el-GR" b="1" u="sng" dirty="0" smtClean="0"/>
              <a:t> </a:t>
            </a:r>
            <a:r>
              <a:rPr lang="el-GR" b="1" u="sng" dirty="0"/>
              <a:t>Φάση</a:t>
            </a:r>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b="1" u="sng" dirty="0"/>
              <a:t>2η Φάση</a:t>
            </a:r>
            <a:r>
              <a:rPr lang="el-GR" dirty="0" smtClean="0"/>
              <a:t>:</a:t>
            </a:r>
            <a:endParaRPr lang="el-GR" dirty="0"/>
          </a:p>
        </p:txBody>
      </p:sp>
      <p:sp>
        <p:nvSpPr>
          <p:cNvPr id="3" name="Θέση περιεχομένου 2"/>
          <p:cNvSpPr>
            <a:spLocks noGrp="1"/>
          </p:cNvSpPr>
          <p:nvPr>
            <p:ph idx="1"/>
          </p:nvPr>
        </p:nvSpPr>
        <p:spPr>
          <a:xfrm>
            <a:off x="304800" y="1412776"/>
            <a:ext cx="8686800" cy="5256584"/>
          </a:xfrm>
        </p:spPr>
        <p:txBody>
          <a:bodyPr>
            <a:normAutofit/>
          </a:bodyPr>
          <a:lstStyle/>
          <a:p>
            <a:pPr>
              <a:buFont typeface="Wingdings" panose="05000000000000000000" pitchFamily="2" charset="2"/>
              <a:buChar char="v"/>
            </a:pPr>
            <a:r>
              <a:rPr lang="el-GR" dirty="0"/>
              <a:t>Η δεύτερη στρατιά των σταυροφόρων αποτελείται από </a:t>
            </a:r>
            <a:r>
              <a:rPr lang="el-GR" b="1" dirty="0">
                <a:solidFill>
                  <a:srgbClr val="FF0000"/>
                </a:solidFill>
              </a:rPr>
              <a:t>φεουδάρχες</a:t>
            </a:r>
            <a:r>
              <a:rPr lang="el-GR" dirty="0"/>
              <a:t> οι οποίοι έχουν την </a:t>
            </a:r>
            <a:r>
              <a:rPr lang="el-GR" b="1" dirty="0"/>
              <a:t>στήριξη από τον Αλέξιο Ά</a:t>
            </a:r>
            <a:r>
              <a:rPr lang="el-GR" dirty="0"/>
              <a:t> στον οποίο </a:t>
            </a:r>
            <a:r>
              <a:rPr lang="el-GR" b="1" dirty="0"/>
              <a:t>υποσχέθηκαν πίστη</a:t>
            </a:r>
            <a:r>
              <a:rPr lang="el-GR" dirty="0"/>
              <a:t>. </a:t>
            </a:r>
            <a:endParaRPr lang="el-GR" dirty="0" smtClean="0"/>
          </a:p>
          <a:p>
            <a:pPr>
              <a:buFont typeface="Wingdings" panose="05000000000000000000" pitchFamily="2" charset="2"/>
              <a:buChar char="v"/>
            </a:pPr>
            <a:r>
              <a:rPr lang="el-GR" dirty="0" smtClean="0"/>
              <a:t>Βοηθούμενοι </a:t>
            </a:r>
            <a:r>
              <a:rPr lang="el-GR" dirty="0"/>
              <a:t>απ’ τον Αλέξιο πέρασαν στην Μ. Ασία και </a:t>
            </a:r>
            <a:r>
              <a:rPr lang="el-GR" b="1" dirty="0"/>
              <a:t>νίκησαν τους Τούρκους στο Δορύλαιο </a:t>
            </a:r>
            <a:r>
              <a:rPr lang="el-GR" dirty="0"/>
              <a:t>(1097</a:t>
            </a:r>
            <a:r>
              <a:rPr lang="el-GR" dirty="0" smtClean="0"/>
              <a:t>). </a:t>
            </a:r>
            <a:r>
              <a:rPr lang="el-GR" b="1" dirty="0" smtClean="0"/>
              <a:t>Τα </a:t>
            </a:r>
            <a:r>
              <a:rPr lang="el-GR" b="1" dirty="0"/>
              <a:t>εδάφη αποδόθηκαν στο Βυζάντιο </a:t>
            </a:r>
            <a:r>
              <a:rPr lang="el-GR" dirty="0" smtClean="0"/>
              <a:t>.</a:t>
            </a:r>
          </a:p>
          <a:p>
            <a:pPr>
              <a:buFont typeface="Wingdings" panose="05000000000000000000" pitchFamily="2" charset="2"/>
              <a:buChar char="v"/>
            </a:pPr>
            <a:r>
              <a:rPr lang="el-GR" dirty="0" smtClean="0"/>
              <a:t>Τα </a:t>
            </a:r>
            <a:r>
              <a:rPr lang="el-GR" b="1" dirty="0"/>
              <a:t>Ιεροσόλυμα</a:t>
            </a:r>
            <a:r>
              <a:rPr lang="el-GR" dirty="0"/>
              <a:t> καταλήφθηκαν με έφοδο τον Ιούλιο </a:t>
            </a:r>
            <a:r>
              <a:rPr lang="el-GR" b="1" dirty="0"/>
              <a:t>1099 και μετατράπηκαν σε φραγκικό βασίλειο</a:t>
            </a:r>
            <a:r>
              <a:rPr lang="el-GR" dirty="0"/>
              <a:t>. </a:t>
            </a:r>
          </a:p>
          <a:p>
            <a:endParaRPr lang="el-GR" dirty="0"/>
          </a:p>
        </p:txBody>
      </p:sp>
    </p:spTree>
    <p:extLst>
      <p:ext uri="{BB962C8B-B14F-4D97-AF65-F5344CB8AC3E}">
        <p14:creationId xmlns:p14="http://schemas.microsoft.com/office/powerpoint/2010/main" val="848781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67544" y="449789"/>
            <a:ext cx="8336182" cy="4779411"/>
          </a:xfrm>
          <a:prstGeom prst="rect">
            <a:avLst/>
          </a:prstGeom>
          <a:noFill/>
          <a:ln w="9525">
            <a:noFill/>
            <a:miter lim="800000"/>
            <a:headEnd/>
            <a:tailEnd/>
          </a:ln>
        </p:spPr>
      </p:pic>
      <p:sp>
        <p:nvSpPr>
          <p:cNvPr id="6" name="5 - TextBox"/>
          <p:cNvSpPr txBox="1"/>
          <p:nvPr/>
        </p:nvSpPr>
        <p:spPr>
          <a:xfrm>
            <a:off x="1907704" y="5805264"/>
            <a:ext cx="6814686" cy="461665"/>
          </a:xfrm>
          <a:prstGeom prst="rect">
            <a:avLst/>
          </a:prstGeom>
          <a:noFill/>
        </p:spPr>
        <p:txBody>
          <a:bodyPr wrap="none" rtlCol="0">
            <a:spAutoFit/>
          </a:bodyPr>
          <a:lstStyle/>
          <a:p>
            <a:r>
              <a:rPr lang="el-GR" sz="2400" dirty="0" smtClean="0"/>
              <a:t>Κατάληψη της Ιερουσαλήμ από τους Σταυροφόρους</a:t>
            </a:r>
            <a:endParaRPr lang="el-GR"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667000" y="197281"/>
            <a:ext cx="4897588" cy="6660719"/>
          </a:xfrm>
          <a:prstGeom prst="rect">
            <a:avLst/>
          </a:prstGeom>
          <a:noFill/>
          <a:ln w="9525">
            <a:noFill/>
            <a:miter lim="800000"/>
            <a:headEnd/>
            <a:tailEnd/>
          </a:ln>
        </p:spPr>
      </p:pic>
      <p:sp>
        <p:nvSpPr>
          <p:cNvPr id="4" name="Θέση κειμένου 3"/>
          <p:cNvSpPr>
            <a:spLocks noGrp="1"/>
          </p:cNvSpPr>
          <p:nvPr>
            <p:ph type="body" sz="half" idx="2"/>
          </p:nvPr>
        </p:nvSpPr>
        <p:spPr>
          <a:xfrm>
            <a:off x="179512" y="4941168"/>
            <a:ext cx="2376288" cy="1224136"/>
          </a:xfrm>
        </p:spPr>
        <p:txBody>
          <a:bodyPr>
            <a:normAutofit/>
          </a:bodyPr>
          <a:lstStyle/>
          <a:p>
            <a:r>
              <a:rPr lang="el-GR" sz="2000" dirty="0"/>
              <a:t>Τα Λατινικά κράτη του </a:t>
            </a:r>
            <a:r>
              <a:rPr lang="el-GR" sz="2000" dirty="0" err="1"/>
              <a:t>Ουτρεμέρ</a:t>
            </a:r>
            <a:r>
              <a:rPr lang="el-GR" sz="2000" dirty="0"/>
              <a:t> μετά την Α΄ Σταυροφορία</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116632"/>
            <a:ext cx="8686800" cy="6741368"/>
          </a:xfrm>
        </p:spPr>
        <p:txBody>
          <a:bodyPr>
            <a:noAutofit/>
          </a:bodyPr>
          <a:lstStyle/>
          <a:p>
            <a:pPr marL="0" indent="0">
              <a:buNone/>
            </a:pPr>
            <a:r>
              <a:rPr lang="el-GR" sz="2200" i="1" dirty="0">
                <a:latin typeface="Bahnschrift Light Condensed" panose="020B0502040204020203" pitchFamily="34" charset="0"/>
              </a:rPr>
              <a:t>Οι σταυροφόροι κατέλαβαν την Ιερουσαλήμ το </a:t>
            </a:r>
            <a:r>
              <a:rPr lang="el-GR" sz="2200" i="1" dirty="0">
                <a:latin typeface="Bahnschrift Light Condensed" panose="020B0502040204020203" pitchFamily="34" charset="0"/>
                <a:hlinkClick r:id="rId2" tooltip="1099"/>
              </a:rPr>
              <a:t>1099</a:t>
            </a:r>
            <a:r>
              <a:rPr lang="el-GR" sz="2200" i="1" dirty="0">
                <a:latin typeface="Bahnschrift Light Condensed" panose="020B0502040204020203" pitchFamily="34" charset="0"/>
              </a:rPr>
              <a:t>, και ίδρυσαν τις δικές τους ηγεμονίες στην Ανατολή. Η δύναμή τους, όμως, δεν ήταν ποτέ πολύ μεγάλη, καθώς αποτελούσαν την μειοψηφία του πληθυσμού, και σταδιακά βρέθηκαν σε θέση άμυνας. Τους δύο αιώνες που παρέμειναν στην περιοχή επωφελήθηκαν και αυτά που έμαθαν, τα διέδωσαν, σε μικρό ή μεγάλο βαθμό, στις πατρίδες τους. </a:t>
            </a:r>
            <a:endParaRPr lang="el-GR" sz="2200" i="1" dirty="0" smtClean="0">
              <a:latin typeface="Bahnschrift Light Condensed" panose="020B0502040204020203" pitchFamily="34" charset="0"/>
            </a:endParaRPr>
          </a:p>
          <a:p>
            <a:pPr marL="0" indent="0">
              <a:buNone/>
            </a:pPr>
            <a:r>
              <a:rPr lang="el-GR" sz="2200" i="1" dirty="0" smtClean="0">
                <a:latin typeface="Bahnschrift Light Condensed" panose="020B0502040204020203" pitchFamily="34" charset="0"/>
              </a:rPr>
              <a:t>Έμαθαν </a:t>
            </a:r>
            <a:r>
              <a:rPr lang="el-GR" sz="2200" i="1" dirty="0">
                <a:latin typeface="Bahnschrift Light Condensed" panose="020B0502040204020203" pitchFamily="34" charset="0"/>
              </a:rPr>
              <a:t>τον αραβικό πολιτισμό, εκτίμησαν την ιατρική και πολλοί από αυτούς στα κάστρα τους ζούσαν σαν μουσουλμάνοι, φορώντας ανατολίτικα ρούχα, κάνοντας λουτρά και γευόμενοι την ανατολίτικη κουζίνα. Καλλιεργήθηκαν πνευματικά και έγιναν πραγματικοί ευγενείς άρχοντες. Βελτίωσαν και αυτοί με τη σειρά τους τις πολεμικές τους μεθόδους αλλά τελικά εκδιώχθηκαν από την Ανατολή. </a:t>
            </a:r>
            <a:endParaRPr lang="el-GR" sz="2200" i="1" dirty="0" smtClean="0">
              <a:latin typeface="Bahnschrift Light Condensed" panose="020B0502040204020203" pitchFamily="34" charset="0"/>
            </a:endParaRPr>
          </a:p>
          <a:p>
            <a:pPr marL="0" indent="0">
              <a:buNone/>
            </a:pPr>
            <a:r>
              <a:rPr lang="el-GR" sz="2200" i="1" dirty="0" smtClean="0">
                <a:latin typeface="Bahnschrift Light Condensed" panose="020B0502040204020203" pitchFamily="34" charset="0"/>
              </a:rPr>
              <a:t>Ακόμη</a:t>
            </a:r>
            <a:r>
              <a:rPr lang="el-GR" sz="2200" i="1" dirty="0">
                <a:latin typeface="Bahnschrift Light Condensed" panose="020B0502040204020203" pitchFamily="34" charset="0"/>
              </a:rPr>
              <a:t>, ιδρύθηκαν 3 θρησκευτικά-πολεμικά τάγματα που θα επηρέαζαν σε μεγάλο βαθμό την πορεία των σταυροφοριών. Αυτά ήταν το τάγμα των </a:t>
            </a:r>
            <a:r>
              <a:rPr lang="el-GR" sz="2200" i="1" dirty="0" err="1">
                <a:latin typeface="Bahnschrift Light Condensed" panose="020B0502040204020203" pitchFamily="34" charset="0"/>
                <a:hlinkClick r:id="rId3" tooltip="Ναΐτες"/>
              </a:rPr>
              <a:t>Ναΐτών</a:t>
            </a:r>
            <a:r>
              <a:rPr lang="el-GR" sz="2200" i="1" dirty="0">
                <a:latin typeface="Bahnschrift Light Condensed" panose="020B0502040204020203" pitchFamily="34" charset="0"/>
              </a:rPr>
              <a:t>, το τάγμα των </a:t>
            </a:r>
            <a:r>
              <a:rPr lang="el-GR" sz="2200" i="1" dirty="0" err="1">
                <a:latin typeface="Bahnschrift Light Condensed" panose="020B0502040204020203" pitchFamily="34" charset="0"/>
                <a:hlinkClick r:id="rId4" tooltip="Ιωαννίτες Ιππότες"/>
              </a:rPr>
              <a:t>Ιωαννιτών</a:t>
            </a:r>
            <a:r>
              <a:rPr lang="el-GR" sz="2200" i="1" dirty="0">
                <a:latin typeface="Bahnschrift Light Condensed" panose="020B0502040204020203" pitchFamily="34" charset="0"/>
              </a:rPr>
              <a:t> και το τάγμα των </a:t>
            </a:r>
            <a:r>
              <a:rPr lang="el-GR" sz="2200" i="1" dirty="0">
                <a:latin typeface="Bahnschrift Light Condensed" panose="020B0502040204020203" pitchFamily="34" charset="0"/>
                <a:hlinkClick r:id="rId5" tooltip="Τεύτονες Ιππότες"/>
              </a:rPr>
              <a:t>Τευτόνων</a:t>
            </a:r>
            <a:r>
              <a:rPr lang="el-GR" sz="2200" i="1" dirty="0">
                <a:latin typeface="Bahnschrift Light Condensed" panose="020B0502040204020203" pitchFamily="34" charset="0"/>
              </a:rPr>
              <a:t> Ιπποτών. Υπήρχαν και άλλα τάγματα όμως αυτά ήταν τα πιο γνωστά διότι ήταν και τα πιο ισχυρά. Όλα τα τάγματα προέρχονταν από όλη την Ευρώπη. Οι </a:t>
            </a:r>
            <a:r>
              <a:rPr lang="el-GR" sz="2200" i="1" u="sng" dirty="0" err="1">
                <a:latin typeface="Bahnschrift Light Condensed" panose="020B0502040204020203" pitchFamily="34" charset="0"/>
              </a:rPr>
              <a:t>Ναΐτες</a:t>
            </a:r>
            <a:r>
              <a:rPr lang="el-GR" sz="2200" i="1" dirty="0">
                <a:latin typeface="Bahnschrift Light Condensed" panose="020B0502040204020203" pitchFamily="34" charset="0"/>
              </a:rPr>
              <a:t> φορούσαν άσπρη φορεσιά με κόκκινο σταυρό, οι </a:t>
            </a:r>
            <a:r>
              <a:rPr lang="el-GR" sz="2200" i="1" u="sng" dirty="0" err="1">
                <a:latin typeface="Bahnschrift Light Condensed" panose="020B0502040204020203" pitchFamily="34" charset="0"/>
              </a:rPr>
              <a:t>Ιωαννίτες</a:t>
            </a:r>
            <a:r>
              <a:rPr lang="el-GR" sz="2200" i="1" dirty="0">
                <a:latin typeface="Bahnschrift Light Condensed" panose="020B0502040204020203" pitchFamily="34" charset="0"/>
              </a:rPr>
              <a:t> μαύρη φορεσιά με άσπρο σταυρό και οι </a:t>
            </a:r>
            <a:r>
              <a:rPr lang="el-GR" sz="2200" i="1" u="sng" dirty="0">
                <a:latin typeface="Bahnschrift Light Condensed" panose="020B0502040204020203" pitchFamily="34" charset="0"/>
              </a:rPr>
              <a:t>Τεύτονες</a:t>
            </a:r>
            <a:r>
              <a:rPr lang="el-GR" sz="2200" i="1" dirty="0">
                <a:latin typeface="Bahnschrift Light Condensed" panose="020B0502040204020203" pitchFamily="34" charset="0"/>
              </a:rPr>
              <a:t> άσπρη φορεσιά με μαύρο σταυρό. Οι περισσότεροι </a:t>
            </a:r>
            <a:r>
              <a:rPr lang="el-GR" sz="2200" i="1" dirty="0" err="1">
                <a:latin typeface="Bahnschrift Light Condensed" panose="020B0502040204020203" pitchFamily="34" charset="0"/>
              </a:rPr>
              <a:t>Ιωαννίτες</a:t>
            </a:r>
            <a:r>
              <a:rPr lang="el-GR" sz="2200" i="1" dirty="0">
                <a:latin typeface="Bahnschrift Light Condensed" panose="020B0502040204020203" pitchFamily="34" charset="0"/>
              </a:rPr>
              <a:t> υπήρχαν στο Πριγκιπάτο της Αντιόχειας, οι </a:t>
            </a:r>
            <a:r>
              <a:rPr lang="el-GR" sz="2200" i="1" dirty="0" err="1">
                <a:latin typeface="Bahnschrift Light Condensed" panose="020B0502040204020203" pitchFamily="34" charset="0"/>
              </a:rPr>
              <a:t>Ναΐτες</a:t>
            </a:r>
            <a:r>
              <a:rPr lang="el-GR" sz="2200" i="1" dirty="0">
                <a:latin typeface="Bahnschrift Light Condensed" panose="020B0502040204020203" pitchFamily="34" charset="0"/>
              </a:rPr>
              <a:t> στο Βασίλειο της Ιερουσαλήμ ενώ οι Τεύτονες κυρίως στην ανατολική Ευρώπη. Υπήρχαν όμως και άλλοι που πολέμησαν ενάντια των Σαρακηνών. </a:t>
            </a:r>
          </a:p>
        </p:txBody>
      </p:sp>
    </p:spTree>
    <p:extLst>
      <p:ext uri="{BB962C8B-B14F-4D97-AF65-F5344CB8AC3E}">
        <p14:creationId xmlns:p14="http://schemas.microsoft.com/office/powerpoint/2010/main" val="184944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Σταυροφορίε</a:t>
            </a:r>
            <a:r>
              <a:rPr lang="el-GR" dirty="0" err="1"/>
              <a:t>σ</a:t>
            </a:r>
            <a:endParaRPr lang="el-GR" dirty="0"/>
          </a:p>
        </p:txBody>
      </p:sp>
      <p:sp>
        <p:nvSpPr>
          <p:cNvPr id="3" name="Θέση περιεχομένου 2"/>
          <p:cNvSpPr>
            <a:spLocks noGrp="1"/>
          </p:cNvSpPr>
          <p:nvPr>
            <p:ph idx="1"/>
          </p:nvPr>
        </p:nvSpPr>
        <p:spPr>
          <a:xfrm>
            <a:off x="304800" y="1340768"/>
            <a:ext cx="8686800" cy="3384377"/>
          </a:xfrm>
        </p:spPr>
        <p:txBody>
          <a:bodyPr/>
          <a:lstStyle/>
          <a:p>
            <a:r>
              <a:rPr lang="el-GR" dirty="0"/>
              <a:t>Σταυροφορίες ονομάζονται οι πολεμικές επιχειρήσεις των Δυτικοευρωπαίων (</a:t>
            </a:r>
            <a:r>
              <a:rPr lang="el-GR" b="1" dirty="0"/>
              <a:t>11ος-13ος</a:t>
            </a:r>
            <a:r>
              <a:rPr lang="el-GR" dirty="0"/>
              <a:t> αι.).</a:t>
            </a:r>
          </a:p>
          <a:p>
            <a:r>
              <a:rPr lang="el-GR" u="sng" dirty="0" smtClean="0"/>
              <a:t>Στόχος</a:t>
            </a:r>
            <a:r>
              <a:rPr lang="el-GR" dirty="0" smtClean="0"/>
              <a:t>:  </a:t>
            </a:r>
            <a:r>
              <a:rPr lang="el-GR" b="1" dirty="0" smtClean="0">
                <a:solidFill>
                  <a:srgbClr val="7030A0"/>
                </a:solidFill>
              </a:rPr>
              <a:t>η </a:t>
            </a:r>
            <a:r>
              <a:rPr lang="el-GR" b="1" dirty="0">
                <a:solidFill>
                  <a:srgbClr val="7030A0"/>
                </a:solidFill>
              </a:rPr>
              <a:t>απελευθέρωση των Αγίων Τόπων από τους Μωαμεθανούς </a:t>
            </a:r>
            <a:r>
              <a:rPr lang="el-GR" dirty="0"/>
              <a:t>και ειδικότερα από τους Σελτζούκους Τούρκους.</a:t>
            </a:r>
          </a:p>
          <a:p>
            <a:endParaRPr lang="el-GR" dirty="0"/>
          </a:p>
        </p:txBody>
      </p:sp>
      <p:pic>
        <p:nvPicPr>
          <p:cNvPr id="4098"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610099"/>
            <a:ext cx="6067425" cy="224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371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260648"/>
            <a:ext cx="8856984" cy="6247864"/>
          </a:xfrm>
          <a:prstGeom prst="rect">
            <a:avLst/>
          </a:prstGeom>
          <a:noFill/>
        </p:spPr>
        <p:txBody>
          <a:bodyPr wrap="square" rtlCol="0">
            <a:spAutoFit/>
          </a:bodyPr>
          <a:lstStyle/>
          <a:p>
            <a:r>
              <a:rPr lang="el-GR" sz="3200" dirty="0" smtClean="0"/>
              <a:t> </a:t>
            </a:r>
            <a:r>
              <a:rPr lang="el-GR" sz="3200" b="1" u="sng" dirty="0" smtClean="0"/>
              <a:t>Β’ Σταυροφορία - </a:t>
            </a:r>
            <a:r>
              <a:rPr lang="el-GR" sz="3200" dirty="0" smtClean="0"/>
              <a:t>Αίτια</a:t>
            </a:r>
            <a:r>
              <a:rPr lang="el-GR" sz="3200" dirty="0"/>
              <a:t>: </a:t>
            </a:r>
          </a:p>
          <a:p>
            <a:endParaRPr lang="el-GR" sz="3200" b="1" u="sng" dirty="0" smtClean="0"/>
          </a:p>
          <a:p>
            <a:r>
              <a:rPr lang="el-GR" sz="2800" b="1" dirty="0" smtClean="0"/>
              <a:t>Διαφύλαξη</a:t>
            </a:r>
            <a:r>
              <a:rPr lang="el-GR" sz="2800" dirty="0" smtClean="0"/>
              <a:t> των νέων φραγκικών ηγεμονιών που βρίσκονταν στην </a:t>
            </a:r>
            <a:r>
              <a:rPr lang="el-GR" sz="2800" b="1" dirty="0" smtClean="0"/>
              <a:t>Παλαιστίνη</a:t>
            </a:r>
            <a:r>
              <a:rPr lang="el-GR" sz="2800" dirty="0" smtClean="0"/>
              <a:t> και δέχονταν πιέσεις από τους Τούρκους.</a:t>
            </a:r>
          </a:p>
          <a:p>
            <a:r>
              <a:rPr lang="el-GR" sz="2800" b="1" u="sng" dirty="0" smtClean="0"/>
              <a:t>Αφορμή</a:t>
            </a:r>
            <a:r>
              <a:rPr lang="el-GR" sz="2800" dirty="0" smtClean="0"/>
              <a:t>: </a:t>
            </a:r>
          </a:p>
          <a:p>
            <a:r>
              <a:rPr lang="el-GR" sz="2800" dirty="0" smtClean="0"/>
              <a:t>Ανάκτηση Έδεσσας (1140) και ενός μεγάλου μέρους της Αρμενίας από τους Τούρκους.</a:t>
            </a:r>
          </a:p>
          <a:p>
            <a:r>
              <a:rPr lang="el-GR" sz="2800" b="1" u="sng" dirty="0" smtClean="0"/>
              <a:t>Κήρυξη</a:t>
            </a:r>
            <a:r>
              <a:rPr lang="el-GR" sz="2800" dirty="0" smtClean="0"/>
              <a:t>:</a:t>
            </a:r>
          </a:p>
          <a:p>
            <a:r>
              <a:rPr lang="el-GR" sz="2800" dirty="0" smtClean="0"/>
              <a:t> Στην 1 Δεκεμβρίου 1145 ο πάπας Ευγένιος εξέδωσε </a:t>
            </a:r>
            <a:r>
              <a:rPr lang="el-GR" sz="2800" b="1" dirty="0" smtClean="0"/>
              <a:t>βούλα</a:t>
            </a:r>
            <a:r>
              <a:rPr lang="el-GR" sz="2800" dirty="0" smtClean="0"/>
              <a:t> με την οποία διακήρυττε την έναρξη της 2ης σταυροφορίας στην οποία τον ακολούθησαν ο </a:t>
            </a:r>
            <a:r>
              <a:rPr lang="el-GR" sz="2800" b="1" dirty="0" smtClean="0"/>
              <a:t>Γάλλος κυρίαρχος ηγεμόνας Λουδοβίκος ο </a:t>
            </a:r>
            <a:r>
              <a:rPr lang="el-GR" sz="2800" b="1" dirty="0" err="1" smtClean="0"/>
              <a:t>΄Ζ</a:t>
            </a:r>
            <a:r>
              <a:rPr lang="el-GR" sz="2800" dirty="0" smtClean="0"/>
              <a:t> και ο </a:t>
            </a:r>
            <a:r>
              <a:rPr lang="el-GR" sz="2800" b="1" dirty="0" smtClean="0"/>
              <a:t>Γερμανός ομόλογος του </a:t>
            </a:r>
            <a:r>
              <a:rPr lang="el-GR" sz="2800" b="1" dirty="0" err="1" smtClean="0"/>
              <a:t>Κορραδός</a:t>
            </a:r>
            <a:r>
              <a:rPr lang="el-GR" sz="2800" b="1" dirty="0" smtClean="0"/>
              <a:t> </a:t>
            </a:r>
            <a:r>
              <a:rPr lang="el-GR" sz="2800" b="1" dirty="0" err="1" smtClean="0"/>
              <a:t>΄Γ</a:t>
            </a:r>
            <a:r>
              <a:rPr lang="el-GR" sz="2800" dirty="0" smtClean="0"/>
              <a:t>.</a:t>
            </a:r>
            <a:endParaRPr lang="el-GR"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6144" y="260647"/>
            <a:ext cx="5040560" cy="6001643"/>
          </a:xfrm>
          <a:prstGeom prst="rect">
            <a:avLst/>
          </a:prstGeom>
          <a:noFill/>
        </p:spPr>
        <p:txBody>
          <a:bodyPr wrap="square" rtlCol="0">
            <a:spAutoFit/>
          </a:bodyPr>
          <a:lstStyle/>
          <a:p>
            <a:r>
              <a:rPr lang="el-GR" sz="3200" b="1" u="sng" dirty="0" smtClean="0"/>
              <a:t>Γ’ Σταυροφορία</a:t>
            </a:r>
          </a:p>
          <a:p>
            <a:endParaRPr lang="el-GR" sz="3200" b="1" u="sng" dirty="0" smtClean="0"/>
          </a:p>
          <a:p>
            <a:r>
              <a:rPr lang="el-GR" sz="3200" dirty="0" smtClean="0"/>
              <a:t> 1. Ο Ριχάρδος κυρίευσε την </a:t>
            </a:r>
            <a:r>
              <a:rPr lang="el-GR" sz="3200" b="1" dirty="0" smtClean="0"/>
              <a:t>Κύπρο</a:t>
            </a:r>
            <a:r>
              <a:rPr lang="el-GR" sz="3200" dirty="0" smtClean="0"/>
              <a:t> και την πούλησε στον φράγκο </a:t>
            </a:r>
            <a:r>
              <a:rPr lang="el-GR" sz="3200" dirty="0" err="1" smtClean="0"/>
              <a:t>Γουίδο</a:t>
            </a:r>
            <a:r>
              <a:rPr lang="el-GR" sz="3200" dirty="0" smtClean="0"/>
              <a:t> </a:t>
            </a:r>
            <a:r>
              <a:rPr lang="el-GR" sz="3200" b="1" dirty="0" err="1" smtClean="0"/>
              <a:t>Λουζινιάν</a:t>
            </a:r>
            <a:r>
              <a:rPr lang="el-GR" sz="3200" dirty="0" smtClean="0"/>
              <a:t>. </a:t>
            </a:r>
          </a:p>
          <a:p>
            <a:r>
              <a:rPr lang="el-GR" sz="3200" dirty="0" smtClean="0"/>
              <a:t>Αρχίζει για την Κύπρο η Λατινοκρατία (</a:t>
            </a:r>
            <a:r>
              <a:rPr lang="el-GR" sz="3200" dirty="0"/>
              <a:t>400 χρόνια)</a:t>
            </a:r>
          </a:p>
          <a:p>
            <a:endParaRPr lang="el-GR" sz="3200" dirty="0" smtClean="0"/>
          </a:p>
          <a:p>
            <a:r>
              <a:rPr lang="el-GR" sz="3200" dirty="0" smtClean="0"/>
              <a:t> </a:t>
            </a:r>
            <a:r>
              <a:rPr lang="el-GR" sz="2000" dirty="0" smtClean="0"/>
              <a:t></a:t>
            </a:r>
            <a:r>
              <a:rPr lang="el-GR" sz="3200" dirty="0" smtClean="0"/>
              <a:t> τελικά υπογράφεται συμφωνία ειρήνης και 3 χρόνια ανακωχή των εχθροπραξιών</a:t>
            </a:r>
            <a:endParaRPr lang="el-GR" sz="3200" dirty="0"/>
          </a:p>
        </p:txBody>
      </p:sp>
      <p:pic>
        <p:nvPicPr>
          <p:cNvPr id="1026" name="Picture 2"/>
          <p:cNvPicPr>
            <a:picLocks noChangeAspect="1" noChangeArrowheads="1"/>
          </p:cNvPicPr>
          <p:nvPr/>
        </p:nvPicPr>
        <p:blipFill>
          <a:blip r:embed="rId2" cstate="print"/>
          <a:srcRect/>
          <a:stretch>
            <a:fillRect/>
          </a:stretch>
        </p:blipFill>
        <p:spPr bwMode="auto">
          <a:xfrm>
            <a:off x="5081222" y="548680"/>
            <a:ext cx="4062778" cy="565095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1520" y="1220001"/>
            <a:ext cx="8532439" cy="5016758"/>
          </a:xfrm>
          <a:prstGeom prst="rect">
            <a:avLst/>
          </a:prstGeom>
          <a:noFill/>
        </p:spPr>
        <p:txBody>
          <a:bodyPr wrap="square" rtlCol="0">
            <a:spAutoFit/>
          </a:bodyPr>
          <a:lstStyle/>
          <a:p>
            <a:r>
              <a:rPr lang="el-GR" sz="3200" b="1" dirty="0" smtClean="0">
                <a:solidFill>
                  <a:srgbClr val="C00000"/>
                </a:solidFill>
              </a:rPr>
              <a:t>Κανένας από τους </a:t>
            </a:r>
            <a:r>
              <a:rPr lang="el-GR" sz="3200" b="1" dirty="0" err="1" smtClean="0">
                <a:solidFill>
                  <a:srgbClr val="C00000"/>
                </a:solidFill>
              </a:rPr>
              <a:t>προβληθέντες</a:t>
            </a:r>
            <a:r>
              <a:rPr lang="el-GR" sz="3200" b="1" dirty="0" smtClean="0">
                <a:solidFill>
                  <a:srgbClr val="C00000"/>
                </a:solidFill>
              </a:rPr>
              <a:t> στόχους δεν επιτεύχθηκε</a:t>
            </a:r>
          </a:p>
          <a:p>
            <a:pPr marL="742950" indent="-742950">
              <a:buAutoNum type="arabicPeriod"/>
            </a:pPr>
            <a:r>
              <a:rPr lang="el-GR" sz="3200" dirty="0" smtClean="0"/>
              <a:t>Η κατάκτηση των Αγίων τόπων </a:t>
            </a:r>
            <a:r>
              <a:rPr lang="el-GR" sz="3200" b="1" dirty="0" smtClean="0"/>
              <a:t>δεν</a:t>
            </a:r>
            <a:r>
              <a:rPr lang="el-GR" sz="3200" dirty="0" smtClean="0"/>
              <a:t> διήρκησε πολύ</a:t>
            </a:r>
          </a:p>
          <a:p>
            <a:pPr marL="742950" indent="-742950">
              <a:buAutoNum type="arabicPeriod"/>
            </a:pPr>
            <a:r>
              <a:rPr lang="el-GR" sz="3200" dirty="0" smtClean="0"/>
              <a:t>Αναζωπυρώθηκε το </a:t>
            </a:r>
            <a:r>
              <a:rPr lang="el-GR" sz="3200" b="1" dirty="0" smtClean="0"/>
              <a:t>μίσος</a:t>
            </a:r>
            <a:r>
              <a:rPr lang="el-GR" sz="3200" dirty="0" smtClean="0"/>
              <a:t> μεταξύ Χριστιανών και Μουσουλμάνων</a:t>
            </a:r>
          </a:p>
          <a:p>
            <a:pPr marL="742950" indent="-742950"/>
            <a:r>
              <a:rPr lang="el-GR" sz="3200" dirty="0" smtClean="0"/>
              <a:t>3.   Αυξήθηκε επίσης η εχθρότητα μεταξύ </a:t>
            </a:r>
            <a:r>
              <a:rPr lang="el-GR" sz="3200" b="1" dirty="0" smtClean="0"/>
              <a:t>Ελλήνων και Λατίνων</a:t>
            </a:r>
            <a:r>
              <a:rPr lang="el-GR" sz="3200" dirty="0" smtClean="0"/>
              <a:t>, με αποτέλεσμα η Τέταρτη Σταυροφορία να οδηγήσει στην άλωση της Κωνσταντινούπολης.</a:t>
            </a:r>
            <a:endParaRPr lang="el-GR" sz="3200" dirty="0"/>
          </a:p>
        </p:txBody>
      </p:sp>
      <p:sp>
        <p:nvSpPr>
          <p:cNvPr id="2" name="Τίτλος 1"/>
          <p:cNvSpPr>
            <a:spLocks noGrp="1"/>
          </p:cNvSpPr>
          <p:nvPr>
            <p:ph type="title"/>
          </p:nvPr>
        </p:nvSpPr>
        <p:spPr>
          <a:xfrm>
            <a:off x="318355" y="260648"/>
            <a:ext cx="8686800" cy="838200"/>
          </a:xfrm>
        </p:spPr>
        <p:txBody>
          <a:bodyPr>
            <a:normAutofit fontScale="90000"/>
          </a:bodyPr>
          <a:lstStyle/>
          <a:p>
            <a:r>
              <a:rPr lang="el-GR" b="1" dirty="0"/>
              <a:t>Αποτελέσματα 3 πρώτων Σταυροφοριών</a:t>
            </a: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1520" y="1265878"/>
            <a:ext cx="4134220" cy="5262979"/>
          </a:xfrm>
          <a:prstGeom prst="rect">
            <a:avLst/>
          </a:prstGeom>
          <a:noFill/>
        </p:spPr>
        <p:txBody>
          <a:bodyPr wrap="square" rtlCol="0">
            <a:spAutoFit/>
          </a:bodyPr>
          <a:lstStyle/>
          <a:p>
            <a:pPr>
              <a:buFont typeface="Arial" pitchFamily="34" charset="0"/>
              <a:buChar char="•"/>
            </a:pPr>
            <a:r>
              <a:rPr lang="el-GR" sz="2800" dirty="0" smtClean="0"/>
              <a:t>  οι </a:t>
            </a:r>
            <a:r>
              <a:rPr lang="el-GR" sz="2800" b="1" i="1" dirty="0" smtClean="0"/>
              <a:t>προσωπικοί ανταγωνισμοί </a:t>
            </a:r>
            <a:r>
              <a:rPr lang="el-GR" sz="2800" i="1" dirty="0" smtClean="0"/>
              <a:t>των ηγετών</a:t>
            </a:r>
          </a:p>
          <a:p>
            <a:endParaRPr lang="el-GR" sz="2800" i="1" dirty="0" smtClean="0"/>
          </a:p>
          <a:p>
            <a:pPr>
              <a:buFont typeface="Arial" pitchFamily="34" charset="0"/>
              <a:buChar char="•"/>
            </a:pPr>
            <a:r>
              <a:rPr lang="el-GR" sz="2800" dirty="0" smtClean="0"/>
              <a:t>  οι </a:t>
            </a:r>
            <a:r>
              <a:rPr lang="el-GR" sz="2800" b="1" i="1" dirty="0" smtClean="0"/>
              <a:t>εθνικοί ανταγωνισμοί</a:t>
            </a:r>
          </a:p>
          <a:p>
            <a:endParaRPr lang="el-GR" sz="2800" b="1" i="1" dirty="0" smtClean="0"/>
          </a:p>
          <a:p>
            <a:pPr>
              <a:buFont typeface="Arial" pitchFamily="34" charset="0"/>
              <a:buChar char="•"/>
            </a:pPr>
            <a:r>
              <a:rPr lang="el-GR" sz="2800" dirty="0" smtClean="0"/>
              <a:t>  οι αντιθέσεις μεταξύ </a:t>
            </a:r>
            <a:r>
              <a:rPr lang="el-GR" sz="2800" b="1" i="1" dirty="0" smtClean="0"/>
              <a:t>κληρικών</a:t>
            </a:r>
            <a:r>
              <a:rPr lang="el-GR" sz="2800" i="1" dirty="0" smtClean="0"/>
              <a:t> και </a:t>
            </a:r>
            <a:r>
              <a:rPr lang="el-GR" sz="2800" b="1" i="1" dirty="0" smtClean="0"/>
              <a:t>λαϊκών</a:t>
            </a:r>
            <a:r>
              <a:rPr lang="el-GR" sz="2800" dirty="0" smtClean="0"/>
              <a:t>, </a:t>
            </a:r>
          </a:p>
          <a:p>
            <a:pPr>
              <a:buFont typeface="Arial" pitchFamily="34" charset="0"/>
              <a:buChar char="•"/>
            </a:pPr>
            <a:endParaRPr lang="el-GR" sz="2800" dirty="0"/>
          </a:p>
          <a:p>
            <a:pPr>
              <a:buFont typeface="Arial" pitchFamily="34" charset="0"/>
              <a:buChar char="•"/>
            </a:pPr>
            <a:r>
              <a:rPr lang="el-GR" sz="2800" dirty="0" smtClean="0"/>
              <a:t> μεταξύ </a:t>
            </a:r>
            <a:r>
              <a:rPr lang="el-GR" sz="2800" dirty="0" smtClean="0"/>
              <a:t>των </a:t>
            </a:r>
            <a:r>
              <a:rPr lang="el-GR" sz="2800" b="1" dirty="0" smtClean="0"/>
              <a:t>γηγενών Λατίνων</a:t>
            </a:r>
            <a:r>
              <a:rPr lang="el-GR" sz="2800" dirty="0" smtClean="0"/>
              <a:t> και των </a:t>
            </a:r>
            <a:r>
              <a:rPr lang="el-GR" sz="2800" b="1" dirty="0" smtClean="0"/>
              <a:t>νέων σταυροφόρων</a:t>
            </a:r>
            <a:r>
              <a:rPr lang="el-GR" sz="2800" dirty="0" smtClean="0"/>
              <a:t> που έφταναν από τη Δύση.</a:t>
            </a:r>
          </a:p>
        </p:txBody>
      </p:sp>
      <p:sp>
        <p:nvSpPr>
          <p:cNvPr id="2" name="Τίτλος 1"/>
          <p:cNvSpPr>
            <a:spLocks noGrp="1"/>
          </p:cNvSpPr>
          <p:nvPr>
            <p:ph type="title"/>
          </p:nvPr>
        </p:nvSpPr>
        <p:spPr/>
        <p:txBody>
          <a:bodyPr/>
          <a:lstStyle/>
          <a:p>
            <a:r>
              <a:rPr lang="el-GR" dirty="0"/>
              <a:t>4. </a:t>
            </a:r>
            <a:r>
              <a:rPr lang="el-GR" b="1" dirty="0"/>
              <a:t>Οξύνθηκαν οι </a:t>
            </a:r>
            <a:r>
              <a:rPr lang="el-GR" b="1" dirty="0" err="1" smtClean="0"/>
              <a:t>αντιπαλότητεσ</a:t>
            </a:r>
            <a:r>
              <a:rPr lang="el-GR" b="1" dirty="0" smtClean="0"/>
              <a:t>:</a:t>
            </a:r>
            <a:endParaRPr lang="el-GR" dirty="0"/>
          </a:p>
        </p:txBody>
      </p:sp>
      <p:pic>
        <p:nvPicPr>
          <p:cNvPr id="1026" name="Picture 2" descr="https://2.bp.blogspot.com/-h4T9AMD1FR8/WlUuugk7PnI/AAAAAAAABS8/FDIQf5OushkGcv2bXxg_Inxjf3p5MGajACEwYBhgL/s1600/BeFunky_sxisma_1054.jpg%2B%25281%25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724" y="1916832"/>
            <a:ext cx="4902276" cy="3672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0" y="332656"/>
            <a:ext cx="8686800" cy="838200"/>
          </a:xfrm>
        </p:spPr>
        <p:txBody>
          <a:bodyPr>
            <a:normAutofit/>
          </a:bodyPr>
          <a:lstStyle/>
          <a:p>
            <a:r>
              <a:rPr lang="el-GR" dirty="0"/>
              <a:t>5. </a:t>
            </a:r>
            <a:r>
              <a:rPr lang="el-GR" b="1" dirty="0"/>
              <a:t>Οικονομικά</a:t>
            </a:r>
            <a:r>
              <a:rPr lang="el-GR" dirty="0" smtClean="0"/>
              <a:t>:</a:t>
            </a:r>
            <a:endParaRPr lang="el-GR" dirty="0"/>
          </a:p>
        </p:txBody>
      </p:sp>
      <p:sp>
        <p:nvSpPr>
          <p:cNvPr id="3" name="Θέση περιεχομένου 2"/>
          <p:cNvSpPr>
            <a:spLocks noGrp="1"/>
          </p:cNvSpPr>
          <p:nvPr>
            <p:ph idx="1"/>
          </p:nvPr>
        </p:nvSpPr>
        <p:spPr/>
        <p:txBody>
          <a:bodyPr/>
          <a:lstStyle/>
          <a:p>
            <a:r>
              <a:rPr lang="el-GR" dirty="0"/>
              <a:t>Τα οφέλη για τους σταυροφόρους ήταν </a:t>
            </a:r>
            <a:r>
              <a:rPr lang="el-GR" b="1" dirty="0"/>
              <a:t>περιορισμένα</a:t>
            </a:r>
            <a:r>
              <a:rPr lang="el-GR" dirty="0"/>
              <a:t>, αν και ενισχύθηκε η παρουσία των ιταλικών ναυτικών πόλεων στα λιμάνια της Ανατολής. </a:t>
            </a:r>
          </a:p>
          <a:p>
            <a:r>
              <a:rPr lang="el-GR" dirty="0"/>
              <a:t>Οι </a:t>
            </a:r>
            <a:r>
              <a:rPr lang="el-GR" b="1" dirty="0"/>
              <a:t>ιππότες αποδεκατίστηκαν </a:t>
            </a:r>
            <a:r>
              <a:rPr lang="el-GR" dirty="0"/>
              <a:t>και έγιναν </a:t>
            </a:r>
            <a:r>
              <a:rPr lang="el-GR" b="1" dirty="0"/>
              <a:t>φτωχότεροι</a:t>
            </a:r>
            <a:r>
              <a:rPr lang="el-GR" dirty="0"/>
              <a:t>, καθώς οι επιχειρήσεις στοίχισαν πολλά θύματα και το υπερπόντιο ταξίδι αποδείχθηκε πολυέξοδο. </a:t>
            </a:r>
          </a:p>
          <a:p>
            <a:endParaRPr lang="el-GR" dirty="0"/>
          </a:p>
        </p:txBody>
      </p:sp>
    </p:spTree>
    <p:extLst>
      <p:ext uri="{BB962C8B-B14F-4D97-AF65-F5344CB8AC3E}">
        <p14:creationId xmlns:p14="http://schemas.microsoft.com/office/powerpoint/2010/main" val="1465588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84136" y="1412776"/>
            <a:ext cx="7920880" cy="2062103"/>
          </a:xfrm>
          <a:prstGeom prst="rect">
            <a:avLst/>
          </a:prstGeom>
          <a:noFill/>
        </p:spPr>
        <p:txBody>
          <a:bodyPr wrap="square" rtlCol="0">
            <a:spAutoFit/>
          </a:bodyPr>
          <a:lstStyle/>
          <a:p>
            <a:r>
              <a:rPr lang="el-GR" sz="3200" dirty="0" smtClean="0"/>
              <a:t>Τα </a:t>
            </a:r>
            <a:r>
              <a:rPr lang="el-GR" sz="3200" b="1" dirty="0" smtClean="0"/>
              <a:t>μοναχικά τάγματα </a:t>
            </a:r>
            <a:r>
              <a:rPr lang="el-GR" sz="3200" dirty="0" smtClean="0"/>
              <a:t>που δημιούργησε και επέστρεφαν συχνά ηττημένα στη Δύση, εκτρέπονταν σε </a:t>
            </a:r>
            <a:r>
              <a:rPr lang="el-GR" sz="3200" b="1" dirty="0" smtClean="0"/>
              <a:t>λεηλασίες</a:t>
            </a:r>
            <a:r>
              <a:rPr lang="el-GR" sz="3200" dirty="0" smtClean="0"/>
              <a:t> και προκαλούσαν την </a:t>
            </a:r>
            <a:r>
              <a:rPr lang="el-GR" sz="3200" b="1" dirty="0" smtClean="0"/>
              <a:t>απογοήτευση</a:t>
            </a:r>
            <a:r>
              <a:rPr lang="el-GR" sz="3200" dirty="0" smtClean="0"/>
              <a:t> και την </a:t>
            </a:r>
            <a:r>
              <a:rPr lang="el-GR" sz="3200" b="1" dirty="0" smtClean="0"/>
              <a:t>οργή</a:t>
            </a:r>
            <a:r>
              <a:rPr lang="el-GR" sz="3200" dirty="0" smtClean="0"/>
              <a:t>. </a:t>
            </a:r>
            <a:endParaRPr lang="el-GR" sz="3200" dirty="0"/>
          </a:p>
        </p:txBody>
      </p:sp>
      <p:sp>
        <p:nvSpPr>
          <p:cNvPr id="2" name="Τίτλος 1"/>
          <p:cNvSpPr>
            <a:spLocks noGrp="1"/>
          </p:cNvSpPr>
          <p:nvPr>
            <p:ph type="title"/>
          </p:nvPr>
        </p:nvSpPr>
        <p:spPr/>
        <p:txBody>
          <a:bodyPr/>
          <a:lstStyle/>
          <a:p>
            <a:r>
              <a:rPr lang="el-GR" dirty="0"/>
              <a:t>6. </a:t>
            </a:r>
            <a:r>
              <a:rPr lang="el-GR" b="1" dirty="0"/>
              <a:t>Εκκλησία</a:t>
            </a:r>
            <a:r>
              <a:rPr lang="el-GR" dirty="0"/>
              <a:t>: </a:t>
            </a:r>
          </a:p>
        </p:txBody>
      </p:sp>
      <p:pic>
        <p:nvPicPr>
          <p:cNvPr id="2050" name="Picture 2" descr="https://episkopisyrou.gr/wp-content/uploads/2021/07/FRAGKISKANOS-MONAXOS-302x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628851"/>
            <a:ext cx="3888432" cy="3218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  η ΤΕΤΑΡΤΗ ΣΤΑΥΡΟΦΟΡΙΑ</a:t>
            </a:r>
            <a:endParaRPr lang="el-GR" dirty="0"/>
          </a:p>
        </p:txBody>
      </p:sp>
      <p:sp>
        <p:nvSpPr>
          <p:cNvPr id="3" name="Θέση περιεχομένου 2"/>
          <p:cNvSpPr>
            <a:spLocks noGrp="1"/>
          </p:cNvSpPr>
          <p:nvPr>
            <p:ph idx="1"/>
          </p:nvPr>
        </p:nvSpPr>
        <p:spPr>
          <a:xfrm>
            <a:off x="304800" y="1484784"/>
            <a:ext cx="8686800" cy="5112568"/>
          </a:xfrm>
        </p:spPr>
        <p:txBody>
          <a:bodyPr>
            <a:normAutofit/>
          </a:bodyPr>
          <a:lstStyle/>
          <a:p>
            <a:pPr marL="0" indent="0">
              <a:buNone/>
            </a:pPr>
            <a:r>
              <a:rPr lang="el-GR" dirty="0"/>
              <a:t>Η </a:t>
            </a:r>
            <a:r>
              <a:rPr lang="el-GR" b="1" dirty="0"/>
              <a:t>πολιτική, στρατιωτική και οικονομική αδυναμία </a:t>
            </a:r>
            <a:r>
              <a:rPr lang="el-GR" dirty="0"/>
              <a:t>της Αυτοκρατορίας ήταν εμφανέστατη. </a:t>
            </a:r>
            <a:endParaRPr lang="el-GR" dirty="0" smtClean="0"/>
          </a:p>
          <a:p>
            <a:pPr marL="0" indent="0">
              <a:buNone/>
            </a:pPr>
            <a:r>
              <a:rPr lang="el-GR" b="1" u="sng" dirty="0" smtClean="0"/>
              <a:t>Αίτια αδυναμίας</a:t>
            </a:r>
            <a:r>
              <a:rPr lang="el-GR" b="1" dirty="0" smtClean="0"/>
              <a:t>:</a:t>
            </a:r>
            <a:endParaRPr lang="el-GR" b="1" dirty="0"/>
          </a:p>
          <a:p>
            <a:pPr marL="0" indent="0">
              <a:buNone/>
            </a:pPr>
            <a:r>
              <a:rPr lang="el-GR" dirty="0" smtClean="0"/>
              <a:t>1. Η </a:t>
            </a:r>
            <a:r>
              <a:rPr lang="el-GR" b="1" u="sng" dirty="0"/>
              <a:t>διαμάχη</a:t>
            </a:r>
            <a:r>
              <a:rPr lang="el-GR" b="1" dirty="0"/>
              <a:t> του </a:t>
            </a:r>
            <a:r>
              <a:rPr lang="el-GR" b="1" i="1" dirty="0"/>
              <a:t>Αλεξίου </a:t>
            </a:r>
            <a:r>
              <a:rPr lang="el-GR" b="1" i="1" dirty="0" smtClean="0"/>
              <a:t>Γ’ </a:t>
            </a:r>
            <a:r>
              <a:rPr lang="el-GR" b="1" i="1" dirty="0"/>
              <a:t>Αγγέλου </a:t>
            </a:r>
            <a:r>
              <a:rPr lang="el-GR" b="1" dirty="0"/>
              <a:t>και </a:t>
            </a:r>
            <a:r>
              <a:rPr lang="el-GR" b="1" i="1" dirty="0" err="1"/>
              <a:t>Ισαακίου</a:t>
            </a:r>
            <a:r>
              <a:rPr lang="el-GR" b="1" i="1" dirty="0"/>
              <a:t> Β’ </a:t>
            </a:r>
            <a:r>
              <a:rPr lang="el-GR" b="1" i="1" dirty="0" smtClean="0"/>
              <a:t>Αγγέλου </a:t>
            </a:r>
            <a:r>
              <a:rPr lang="el-GR" sz="2000" b="1" i="1" dirty="0" smtClean="0"/>
              <a:t>(αδέλφια)</a:t>
            </a:r>
            <a:r>
              <a:rPr lang="el-GR" sz="2000" dirty="0" smtClean="0"/>
              <a:t>, </a:t>
            </a:r>
            <a:r>
              <a:rPr lang="el-GR" dirty="0"/>
              <a:t>προκειμένου ο δεύτερος να ανέβει στο </a:t>
            </a:r>
            <a:r>
              <a:rPr lang="el-GR" dirty="0" smtClean="0"/>
              <a:t>θρόνο (1203-1204)</a:t>
            </a:r>
            <a:endParaRPr lang="el-GR" dirty="0"/>
          </a:p>
          <a:p>
            <a:pPr marL="0" indent="0">
              <a:buNone/>
            </a:pPr>
            <a:r>
              <a:rPr lang="el-GR" dirty="0" smtClean="0"/>
              <a:t>2. Η </a:t>
            </a:r>
            <a:r>
              <a:rPr lang="el-GR" b="1" u="sng" dirty="0"/>
              <a:t>εκδίκηση</a:t>
            </a:r>
            <a:r>
              <a:rPr lang="el-GR" b="1" dirty="0"/>
              <a:t> που ήθελαν να πάρουν οι Βενετοί </a:t>
            </a:r>
            <a:r>
              <a:rPr lang="el-GR" dirty="0"/>
              <a:t>για τα </a:t>
            </a:r>
            <a:r>
              <a:rPr lang="el-GR" b="1" dirty="0"/>
              <a:t>προνόμια</a:t>
            </a:r>
            <a:r>
              <a:rPr lang="el-GR" dirty="0"/>
              <a:t> που είχαν παραχωρήσει οι Βυζαντινοί σε αντίπαλες εμπορικά </a:t>
            </a:r>
            <a:r>
              <a:rPr lang="el-GR" dirty="0" smtClean="0"/>
              <a:t>πόλεις</a:t>
            </a:r>
            <a:endParaRPr lang="el-GR" dirty="0"/>
          </a:p>
        </p:txBody>
      </p:sp>
    </p:spTree>
    <p:extLst>
      <p:ext uri="{BB962C8B-B14F-4D97-AF65-F5344CB8AC3E}">
        <p14:creationId xmlns:p14="http://schemas.microsoft.com/office/powerpoint/2010/main" val="1449681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Αίτια </a:t>
            </a:r>
            <a:r>
              <a:rPr lang="el-GR" dirty="0" err="1" smtClean="0"/>
              <a:t>αδυναμιασ</a:t>
            </a:r>
            <a:r>
              <a:rPr lang="el-GR" dirty="0" smtClean="0"/>
              <a:t> </a:t>
            </a:r>
            <a:r>
              <a:rPr lang="el-GR" dirty="0" err="1" smtClean="0"/>
              <a:t>αυτοκρατοριασ</a:t>
            </a:r>
            <a:endParaRPr lang="el-GR" dirty="0"/>
          </a:p>
        </p:txBody>
      </p:sp>
      <p:sp>
        <p:nvSpPr>
          <p:cNvPr id="3" name="Θέση περιεχομένου 2"/>
          <p:cNvSpPr>
            <a:spLocks noGrp="1"/>
          </p:cNvSpPr>
          <p:nvPr>
            <p:ph idx="1"/>
          </p:nvPr>
        </p:nvSpPr>
        <p:spPr>
          <a:xfrm>
            <a:off x="395536" y="1554162"/>
            <a:ext cx="8280920" cy="4899173"/>
          </a:xfrm>
        </p:spPr>
        <p:txBody>
          <a:bodyPr>
            <a:normAutofit/>
          </a:bodyPr>
          <a:lstStyle/>
          <a:p>
            <a:pPr marL="0" indent="0">
              <a:buNone/>
            </a:pPr>
            <a:r>
              <a:rPr lang="el-GR" dirty="0"/>
              <a:t>3. Το </a:t>
            </a:r>
            <a:r>
              <a:rPr lang="el-GR" b="1" u="sng" dirty="0"/>
              <a:t>Σχίσμα των Εκκλησιών </a:t>
            </a:r>
            <a:r>
              <a:rPr lang="el-GR" dirty="0"/>
              <a:t>και η </a:t>
            </a:r>
            <a:r>
              <a:rPr lang="el-GR" b="1" u="sng" dirty="0"/>
              <a:t>προπαγάνδα</a:t>
            </a:r>
            <a:r>
              <a:rPr lang="el-GR" b="1" dirty="0"/>
              <a:t> των Δυτικών</a:t>
            </a:r>
            <a:r>
              <a:rPr lang="el-GR" dirty="0"/>
              <a:t> κατά των Βυζαντινών</a:t>
            </a:r>
            <a:r>
              <a:rPr lang="el-GR" dirty="0" smtClean="0"/>
              <a:t>.</a:t>
            </a:r>
          </a:p>
          <a:p>
            <a:pPr marL="0" indent="0">
              <a:buNone/>
            </a:pPr>
            <a:endParaRPr lang="el-GR" dirty="0"/>
          </a:p>
          <a:p>
            <a:pPr marL="0" indent="0">
              <a:buNone/>
            </a:pPr>
            <a:r>
              <a:rPr lang="el-GR" dirty="0" smtClean="0"/>
              <a:t>4. Το Βυζάντιο είχε απειληθεί σοβαρά από τους </a:t>
            </a:r>
            <a:r>
              <a:rPr lang="el-GR" b="1" u="sng" dirty="0" smtClean="0"/>
              <a:t>Νορμανδούς</a:t>
            </a:r>
          </a:p>
          <a:p>
            <a:pPr marL="0" indent="0">
              <a:buNone/>
            </a:pPr>
            <a:endParaRPr lang="el-GR" b="1" dirty="0" smtClean="0"/>
          </a:p>
          <a:p>
            <a:pPr marL="0" indent="0">
              <a:buNone/>
            </a:pPr>
            <a:r>
              <a:rPr lang="el-GR" dirty="0" smtClean="0"/>
              <a:t>5. Ο γερμανός </a:t>
            </a:r>
            <a:r>
              <a:rPr lang="el-GR" dirty="0" err="1" smtClean="0"/>
              <a:t>αυτοκράτοςρας</a:t>
            </a:r>
            <a:r>
              <a:rPr lang="el-GR" dirty="0" smtClean="0"/>
              <a:t> </a:t>
            </a:r>
            <a:r>
              <a:rPr lang="el-GR" u="sng" dirty="0" smtClean="0"/>
              <a:t>Ερρίκος ΣΤ΄ </a:t>
            </a:r>
            <a:r>
              <a:rPr lang="el-GR" dirty="0" smtClean="0"/>
              <a:t>επεξεργαζόταν </a:t>
            </a:r>
            <a:r>
              <a:rPr lang="el-GR" b="1" u="sng" dirty="0" smtClean="0"/>
              <a:t>επεκτατικά σχέδια </a:t>
            </a:r>
            <a:r>
              <a:rPr lang="el-GR" dirty="0" smtClean="0"/>
              <a:t>σε βάρος της Αυτοκρατορίας</a:t>
            </a:r>
            <a:endParaRPr lang="el-GR" dirty="0"/>
          </a:p>
        </p:txBody>
      </p:sp>
    </p:spTree>
    <p:extLst>
      <p:ext uri="{BB962C8B-B14F-4D97-AF65-F5344CB8AC3E}">
        <p14:creationId xmlns:p14="http://schemas.microsoft.com/office/powerpoint/2010/main" val="903664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Τεταρτη</a:t>
            </a:r>
            <a:r>
              <a:rPr lang="el-GR" dirty="0" smtClean="0"/>
              <a:t> </a:t>
            </a:r>
            <a:r>
              <a:rPr lang="el-GR" dirty="0" err="1" smtClean="0"/>
              <a:t>σταυροφορια</a:t>
            </a:r>
            <a:endParaRPr lang="el-GR" dirty="0"/>
          </a:p>
        </p:txBody>
      </p:sp>
      <p:sp>
        <p:nvSpPr>
          <p:cNvPr id="3" name="Θέση περιεχομένου 2"/>
          <p:cNvSpPr>
            <a:spLocks noGrp="1"/>
          </p:cNvSpPr>
          <p:nvPr>
            <p:ph idx="1"/>
          </p:nvPr>
        </p:nvSpPr>
        <p:spPr>
          <a:xfrm>
            <a:off x="304800" y="1554162"/>
            <a:ext cx="6427440" cy="5043190"/>
          </a:xfrm>
        </p:spPr>
        <p:txBody>
          <a:bodyPr>
            <a:normAutofit/>
          </a:bodyPr>
          <a:lstStyle/>
          <a:p>
            <a:pPr marL="0" indent="0">
              <a:buNone/>
            </a:pPr>
            <a:r>
              <a:rPr lang="el-GR" dirty="0" smtClean="0"/>
              <a:t>Η ιδέα ανήκε στο φιλόδοξο και δυναμικό πάπα </a:t>
            </a:r>
            <a:r>
              <a:rPr lang="el-GR" b="1" dirty="0" smtClean="0">
                <a:solidFill>
                  <a:srgbClr val="FF0000"/>
                </a:solidFill>
              </a:rPr>
              <a:t>Ιννοκέντιο Γ΄</a:t>
            </a:r>
            <a:r>
              <a:rPr lang="el-GR" dirty="0" smtClean="0"/>
              <a:t>. </a:t>
            </a:r>
          </a:p>
          <a:p>
            <a:pPr marL="0" indent="0">
              <a:buNone/>
            </a:pPr>
            <a:r>
              <a:rPr lang="el-GR" u="sng" dirty="0" smtClean="0"/>
              <a:t>Επικρατούσε</a:t>
            </a:r>
            <a:r>
              <a:rPr lang="el-GR" dirty="0" smtClean="0"/>
              <a:t>:</a:t>
            </a:r>
          </a:p>
          <a:p>
            <a:pPr>
              <a:buFont typeface="Wingdings" panose="05000000000000000000" pitchFamily="2" charset="2"/>
              <a:buChar char="q"/>
            </a:pPr>
            <a:r>
              <a:rPr lang="el-GR" dirty="0"/>
              <a:t>Π</a:t>
            </a:r>
            <a:r>
              <a:rPr lang="el-GR" dirty="0" smtClean="0"/>
              <a:t>νεύμα θρησκευτικότητας</a:t>
            </a:r>
          </a:p>
          <a:p>
            <a:pPr>
              <a:buFont typeface="Wingdings" panose="05000000000000000000" pitchFamily="2" charset="2"/>
              <a:buChar char="q"/>
            </a:pPr>
            <a:r>
              <a:rPr lang="el-GR" dirty="0" smtClean="0"/>
              <a:t>Ιπποτικό αίσθημα</a:t>
            </a:r>
          </a:p>
          <a:p>
            <a:pPr marL="0" indent="0">
              <a:buNone/>
            </a:pPr>
            <a:r>
              <a:rPr lang="el-GR" dirty="0" smtClean="0"/>
              <a:t>Η ιδέα </a:t>
            </a:r>
            <a:r>
              <a:rPr lang="el-GR" b="1" dirty="0" smtClean="0"/>
              <a:t>προπαγανδίστηκε</a:t>
            </a:r>
            <a:r>
              <a:rPr lang="el-GR" dirty="0" smtClean="0"/>
              <a:t> στις χώρες της Δ. Ευρώπης και </a:t>
            </a:r>
            <a:r>
              <a:rPr lang="el-GR" b="1" dirty="0" smtClean="0"/>
              <a:t>αρχηγός των φεουδαρχών </a:t>
            </a:r>
            <a:r>
              <a:rPr lang="el-GR" dirty="0" smtClean="0"/>
              <a:t>ορίστηκε ο </a:t>
            </a:r>
            <a:r>
              <a:rPr lang="el-GR" b="1" dirty="0" err="1" smtClean="0">
                <a:solidFill>
                  <a:srgbClr val="FF0000"/>
                </a:solidFill>
              </a:rPr>
              <a:t>Βονιφάτιος</a:t>
            </a:r>
            <a:r>
              <a:rPr lang="el-GR" b="1" dirty="0" smtClean="0">
                <a:solidFill>
                  <a:srgbClr val="FF0000"/>
                </a:solidFill>
              </a:rPr>
              <a:t> ο </a:t>
            </a:r>
            <a:r>
              <a:rPr lang="el-GR" b="1" dirty="0" err="1" smtClean="0">
                <a:solidFill>
                  <a:srgbClr val="FF0000"/>
                </a:solidFill>
              </a:rPr>
              <a:t>Μομφερατικός</a:t>
            </a:r>
            <a:r>
              <a:rPr lang="el-GR" dirty="0" smtClean="0"/>
              <a:t>.</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5990065" y="29705"/>
            <a:ext cx="3155047" cy="3975360"/>
          </a:xfrm>
          <a:prstGeom prst="rect">
            <a:avLst/>
          </a:prstGeom>
          <a:noFill/>
          <a:ln w="9525">
            <a:noFill/>
            <a:miter lim="800000"/>
            <a:headEnd/>
            <a:tailEnd/>
          </a:ln>
        </p:spPr>
      </p:pic>
    </p:spTree>
    <p:extLst>
      <p:ext uri="{BB962C8B-B14F-4D97-AF65-F5344CB8AC3E}">
        <p14:creationId xmlns:p14="http://schemas.microsoft.com/office/powerpoint/2010/main" val="2594194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188640"/>
            <a:ext cx="8686800" cy="740672"/>
          </a:xfrm>
        </p:spPr>
        <p:txBody>
          <a:bodyPr/>
          <a:lstStyle/>
          <a:p>
            <a:r>
              <a:rPr lang="el-GR" dirty="0" err="1" smtClean="0"/>
              <a:t>Προορισμοσ</a:t>
            </a:r>
            <a:r>
              <a:rPr lang="el-GR" dirty="0" smtClean="0"/>
              <a:t> …</a:t>
            </a:r>
            <a:endParaRPr lang="el-GR" dirty="0"/>
          </a:p>
        </p:txBody>
      </p:sp>
      <p:sp>
        <p:nvSpPr>
          <p:cNvPr id="3" name="Θέση περιεχομένου 2"/>
          <p:cNvSpPr>
            <a:spLocks noGrp="1"/>
          </p:cNvSpPr>
          <p:nvPr>
            <p:ph idx="1"/>
          </p:nvPr>
        </p:nvSpPr>
        <p:spPr>
          <a:xfrm>
            <a:off x="264448" y="1124744"/>
            <a:ext cx="8686800" cy="1309847"/>
          </a:xfrm>
        </p:spPr>
        <p:txBody>
          <a:bodyPr>
            <a:normAutofit/>
          </a:bodyPr>
          <a:lstStyle/>
          <a:p>
            <a:pPr>
              <a:buFont typeface="Wingdings" panose="05000000000000000000" pitchFamily="2" charset="2"/>
              <a:buChar char="§"/>
            </a:pPr>
            <a:r>
              <a:rPr lang="el-GR" b="1" dirty="0" smtClean="0"/>
              <a:t>Προορισμός</a:t>
            </a:r>
            <a:r>
              <a:rPr lang="el-GR" dirty="0" smtClean="0"/>
              <a:t> ήταν η </a:t>
            </a:r>
            <a:r>
              <a:rPr lang="el-GR" b="1" dirty="0" smtClean="0">
                <a:solidFill>
                  <a:schemeClr val="tx1"/>
                </a:solidFill>
              </a:rPr>
              <a:t>Αίγυπτος ή η Συρία</a:t>
            </a:r>
            <a:r>
              <a:rPr lang="el-GR" dirty="0" smtClean="0"/>
              <a:t>.</a:t>
            </a:r>
          </a:p>
          <a:p>
            <a:pPr>
              <a:buFont typeface="Wingdings" panose="05000000000000000000" pitchFamily="2" charset="2"/>
              <a:buChar char="§"/>
            </a:pPr>
            <a:r>
              <a:rPr lang="el-GR" b="1" dirty="0" smtClean="0"/>
              <a:t>Σύμβαση</a:t>
            </a:r>
            <a:r>
              <a:rPr lang="el-GR" dirty="0" smtClean="0"/>
              <a:t> στη </a:t>
            </a:r>
            <a:r>
              <a:rPr lang="el-GR" b="1" dirty="0" smtClean="0">
                <a:solidFill>
                  <a:schemeClr val="tx1"/>
                </a:solidFill>
              </a:rPr>
              <a:t>Βενετία</a:t>
            </a:r>
            <a:r>
              <a:rPr lang="el-GR" dirty="0" smtClean="0"/>
              <a:t> (Απρίλιος 1201).</a:t>
            </a:r>
          </a:p>
        </p:txBody>
      </p:sp>
      <p:pic>
        <p:nvPicPr>
          <p:cNvPr id="3074" name="Picture 2" descr="Βενετία, «το αρχαιότεροτέκνο της ελευθερίας» | tovima.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468855"/>
            <a:ext cx="5231904" cy="356423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2"/>
          <p:cNvSpPr txBox="1">
            <a:spLocks/>
          </p:cNvSpPr>
          <p:nvPr/>
        </p:nvSpPr>
        <p:spPr>
          <a:xfrm>
            <a:off x="264448" y="2489478"/>
            <a:ext cx="3299440" cy="4224909"/>
          </a:xfrm>
          <a:prstGeom prst="rect">
            <a:avLst/>
          </a:prstGeom>
        </p:spPr>
        <p:txBody>
          <a:bodyPr vert="horz">
            <a:normAutofit fontScale="92500" lnSpcReduction="2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Font typeface="Wingdings" panose="05000000000000000000" pitchFamily="2" charset="2"/>
              <a:buChar char="§"/>
            </a:pPr>
            <a:r>
              <a:rPr lang="el-GR" dirty="0" smtClean="0"/>
              <a:t>Η </a:t>
            </a:r>
            <a:r>
              <a:rPr lang="el-GR" b="1" dirty="0" err="1" smtClean="0"/>
              <a:t>Γαληνοτάτη</a:t>
            </a:r>
            <a:r>
              <a:rPr lang="el-GR" b="1" dirty="0" smtClean="0"/>
              <a:t> Δημοκρατία </a:t>
            </a:r>
            <a:r>
              <a:rPr lang="el-GR" dirty="0" smtClean="0"/>
              <a:t>ανέλαβε έναντι </a:t>
            </a:r>
            <a:r>
              <a:rPr lang="el-GR" b="1" dirty="0" smtClean="0"/>
              <a:t>αμοιβής</a:t>
            </a:r>
            <a:r>
              <a:rPr lang="el-GR" dirty="0" smtClean="0"/>
              <a:t>, να μεταφέρει με το στόλο της στην Ανατολή και να εφοδιάζει με τρόφιμα τα στρατεύματα επί ένα έτος.</a:t>
            </a:r>
            <a:endParaRPr lang="el-GR" dirty="0"/>
          </a:p>
        </p:txBody>
      </p:sp>
    </p:spTree>
    <p:extLst>
      <p:ext uri="{BB962C8B-B14F-4D97-AF65-F5344CB8AC3E}">
        <p14:creationId xmlns:p14="http://schemas.microsoft.com/office/powerpoint/2010/main" val="216889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16632"/>
            <a:ext cx="2971056" cy="838200"/>
          </a:xfrm>
        </p:spPr>
        <p:txBody>
          <a:bodyPr/>
          <a:lstStyle/>
          <a:p>
            <a:r>
              <a:rPr lang="el-GR" dirty="0" err="1" smtClean="0"/>
              <a:t>ονομασια</a:t>
            </a:r>
            <a:endParaRPr lang="el-GR" dirty="0"/>
          </a:p>
        </p:txBody>
      </p:sp>
      <p:sp>
        <p:nvSpPr>
          <p:cNvPr id="3" name="Θέση περιεχομένου 2"/>
          <p:cNvSpPr>
            <a:spLocks noGrp="1"/>
          </p:cNvSpPr>
          <p:nvPr>
            <p:ph idx="1"/>
          </p:nvPr>
        </p:nvSpPr>
        <p:spPr>
          <a:xfrm>
            <a:off x="107504" y="1124744"/>
            <a:ext cx="6336704" cy="5733256"/>
          </a:xfrm>
        </p:spPr>
        <p:txBody>
          <a:bodyPr>
            <a:normAutofit fontScale="85000" lnSpcReduction="10000"/>
          </a:bodyPr>
          <a:lstStyle/>
          <a:p>
            <a:r>
              <a:rPr lang="el-GR" dirty="0"/>
              <a:t>Ονομάστηκαν έτσι, καθώς ο </a:t>
            </a:r>
            <a:r>
              <a:rPr lang="el-GR" b="1" dirty="0">
                <a:solidFill>
                  <a:srgbClr val="FF0000"/>
                </a:solidFill>
              </a:rPr>
              <a:t>σταυρός</a:t>
            </a:r>
            <a:r>
              <a:rPr lang="el-GR" dirty="0"/>
              <a:t> ήταν το σύμβολο των Σταυροφόρων. </a:t>
            </a:r>
            <a:endParaRPr lang="el-GR" dirty="0" smtClean="0"/>
          </a:p>
          <a:p>
            <a:r>
              <a:rPr lang="el-GR" dirty="0" smtClean="0"/>
              <a:t>Οι </a:t>
            </a:r>
            <a:r>
              <a:rPr lang="el-GR" dirty="0"/>
              <a:t>Σταυροφόροι ή προσκυνητές του Χριστού, ονομάζονταν και </a:t>
            </a:r>
            <a:r>
              <a:rPr lang="el-GR" b="1" dirty="0">
                <a:solidFill>
                  <a:srgbClr val="FF0000"/>
                </a:solidFill>
              </a:rPr>
              <a:t>στρατιώτες του Χριστού</a:t>
            </a:r>
            <a:r>
              <a:rPr lang="el-GR" b="1" dirty="0"/>
              <a:t> </a:t>
            </a:r>
            <a:r>
              <a:rPr lang="el-GR" dirty="0"/>
              <a:t>και </a:t>
            </a:r>
            <a:r>
              <a:rPr lang="el-GR" b="1" i="1" dirty="0"/>
              <a:t>έπαιρναν το σταυρό ή τον φορούσαν στα ρούχα τους, στα κράνη τους ή στις σημαίες τους</a:t>
            </a:r>
            <a:r>
              <a:rPr lang="el-GR" dirty="0"/>
              <a:t>. </a:t>
            </a:r>
            <a:endParaRPr lang="el-GR" dirty="0" smtClean="0"/>
          </a:p>
          <a:p>
            <a:r>
              <a:rPr lang="el-GR" dirty="0" smtClean="0"/>
              <a:t>Μάλιστα</a:t>
            </a:r>
            <a:r>
              <a:rPr lang="el-GR" dirty="0"/>
              <a:t>, </a:t>
            </a:r>
            <a:r>
              <a:rPr lang="el-GR" b="1" dirty="0"/>
              <a:t>όσοι πέθαιναν στον πόλεμο</a:t>
            </a:r>
            <a:r>
              <a:rPr lang="el-GR" dirty="0"/>
              <a:t>, θεωρούνταν στη συνείδηση του λαού </a:t>
            </a:r>
            <a:r>
              <a:rPr lang="el-GR" b="1" dirty="0">
                <a:solidFill>
                  <a:srgbClr val="FF0000"/>
                </a:solidFill>
              </a:rPr>
              <a:t>μάρτυρες</a:t>
            </a:r>
            <a:r>
              <a:rPr lang="el-GR" dirty="0"/>
              <a:t>. </a:t>
            </a:r>
            <a:endParaRPr lang="el-GR" dirty="0" smtClean="0"/>
          </a:p>
          <a:p>
            <a:r>
              <a:rPr lang="el-GR" dirty="0" smtClean="0"/>
              <a:t>Επιπλέον</a:t>
            </a:r>
            <a:r>
              <a:rPr lang="el-GR" dirty="0"/>
              <a:t>, οι </a:t>
            </a:r>
            <a:r>
              <a:rPr lang="el-GR" b="1" dirty="0"/>
              <a:t>κληρικοί</a:t>
            </a:r>
            <a:r>
              <a:rPr lang="el-GR" dirty="0"/>
              <a:t> της εποχής έλεγαν στους στρατιώτες πως </a:t>
            </a:r>
            <a:r>
              <a:rPr lang="el-GR" b="1" dirty="0"/>
              <a:t>δεν είναι αμαρτία να σκοτώσουν τον εχθρό του Ιησού Χριστού</a:t>
            </a:r>
            <a:r>
              <a:rPr lang="el-GR" dirty="0"/>
              <a:t>.</a:t>
            </a:r>
          </a:p>
        </p:txBody>
      </p:sp>
      <p:pic>
        <p:nvPicPr>
          <p:cNvPr id="3074"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199" y="764704"/>
            <a:ext cx="2944243"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28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Αποδοχη</a:t>
            </a:r>
            <a:r>
              <a:rPr lang="el-GR" dirty="0" smtClean="0"/>
              <a:t> </a:t>
            </a:r>
            <a:r>
              <a:rPr lang="el-GR" dirty="0" err="1" smtClean="0"/>
              <a:t>προτασησ</a:t>
            </a:r>
            <a:r>
              <a:rPr lang="el-GR" dirty="0" smtClean="0"/>
              <a:t> </a:t>
            </a:r>
            <a:r>
              <a:rPr lang="el-GR" dirty="0" err="1" smtClean="0"/>
              <a:t>Ισαακ</a:t>
            </a:r>
            <a:r>
              <a:rPr lang="el-GR" dirty="0" smtClean="0"/>
              <a:t> Β΄ </a:t>
            </a:r>
            <a:r>
              <a:rPr lang="el-GR" dirty="0" err="1" smtClean="0"/>
              <a:t>αγγελου</a:t>
            </a:r>
            <a:endParaRPr lang="el-GR" dirty="0"/>
          </a:p>
        </p:txBody>
      </p:sp>
      <p:sp>
        <p:nvSpPr>
          <p:cNvPr id="3" name="Θέση περιεχομένου 2"/>
          <p:cNvSpPr>
            <a:spLocks noGrp="1"/>
          </p:cNvSpPr>
          <p:nvPr>
            <p:ph idx="1"/>
          </p:nvPr>
        </p:nvSpPr>
        <p:spPr>
          <a:xfrm>
            <a:off x="304800" y="1484784"/>
            <a:ext cx="8515672" cy="4677637"/>
          </a:xfrm>
        </p:spPr>
        <p:txBody>
          <a:bodyPr/>
          <a:lstStyle/>
          <a:p>
            <a:pPr>
              <a:buFont typeface="Wingdings" panose="05000000000000000000" pitchFamily="2" charset="2"/>
              <a:buChar char="v"/>
            </a:pPr>
            <a:r>
              <a:rPr lang="el-GR" b="1" dirty="0" smtClean="0"/>
              <a:t>Ιανουάριος 1203</a:t>
            </a:r>
            <a:r>
              <a:rPr lang="el-GR" dirty="0" smtClean="0"/>
              <a:t>: οι σταυροφόροι αποδέχτηκαν την πρόταση του βυζαντινού αυτοκράτορα </a:t>
            </a:r>
            <a:r>
              <a:rPr lang="el-GR" b="1" dirty="0" err="1" smtClean="0"/>
              <a:t>Ισαακίου</a:t>
            </a:r>
            <a:r>
              <a:rPr lang="el-GR" b="1" dirty="0" smtClean="0"/>
              <a:t> Β΄ Άγγελου</a:t>
            </a:r>
            <a:r>
              <a:rPr lang="el-GR" dirty="0" smtClean="0"/>
              <a:t>, για την </a:t>
            </a:r>
            <a:r>
              <a:rPr lang="el-GR" b="1" u="sng" dirty="0" smtClean="0"/>
              <a:t>αποκατάστασή</a:t>
            </a:r>
            <a:r>
              <a:rPr lang="el-GR" dirty="0" smtClean="0"/>
              <a:t> του στο θρόνο.</a:t>
            </a:r>
          </a:p>
          <a:p>
            <a:pPr>
              <a:buFont typeface="Wingdings" panose="05000000000000000000" pitchFamily="2" charset="2"/>
              <a:buChar char="v"/>
            </a:pPr>
            <a:r>
              <a:rPr lang="el-GR" dirty="0" smtClean="0"/>
              <a:t>Η απόφαση της επίθεσης πάρθηκε στην </a:t>
            </a:r>
            <a:r>
              <a:rPr lang="el-GR" b="1" dirty="0" smtClean="0"/>
              <a:t>Κέρκυρα</a:t>
            </a:r>
            <a:r>
              <a:rPr lang="el-GR" dirty="0" smtClean="0"/>
              <a:t> (ενδιάμεσο σταθμό της εκστρατείας)</a:t>
            </a:r>
          </a:p>
          <a:p>
            <a:pPr>
              <a:buFont typeface="Wingdings" panose="05000000000000000000" pitchFamily="2" charset="2"/>
              <a:buChar char="v"/>
            </a:pPr>
            <a:r>
              <a:rPr lang="el-GR" dirty="0" smtClean="0"/>
              <a:t>Οι σταυροφόροι έφτασαν μπροστά στα τείχη της Κωνσταντινούπολης τον </a:t>
            </a:r>
            <a:r>
              <a:rPr lang="el-GR" b="1" dirty="0" smtClean="0"/>
              <a:t>Ιούνιο του 1203</a:t>
            </a:r>
            <a:endParaRPr lang="el-GR" b="1" dirty="0"/>
          </a:p>
        </p:txBody>
      </p:sp>
    </p:spTree>
    <p:extLst>
      <p:ext uri="{BB962C8B-B14F-4D97-AF65-F5344CB8AC3E}">
        <p14:creationId xmlns:p14="http://schemas.microsoft.com/office/powerpoint/2010/main" val="3024416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Image3 (1).gif"/>
          <p:cNvPicPr>
            <a:picLocks noChangeAspect="1" noChangeArrowheads="1"/>
          </p:cNvPicPr>
          <p:nvPr/>
        </p:nvPicPr>
        <p:blipFill>
          <a:blip r:embed="rId2" cstate="print"/>
          <a:srcRect/>
          <a:stretch>
            <a:fillRect/>
          </a:stretch>
        </p:blipFill>
        <p:spPr bwMode="auto">
          <a:xfrm>
            <a:off x="0" y="334924"/>
            <a:ext cx="9144000" cy="5920740"/>
          </a:xfrm>
          <a:prstGeom prst="rect">
            <a:avLst/>
          </a:prstGeom>
          <a:noFill/>
        </p:spPr>
      </p:pic>
    </p:spTree>
    <p:extLst>
      <p:ext uri="{BB962C8B-B14F-4D97-AF65-F5344CB8AC3E}">
        <p14:creationId xmlns:p14="http://schemas.microsoft.com/office/powerpoint/2010/main" val="1984563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 Η άλωση </a:t>
            </a:r>
            <a:r>
              <a:rPr lang="el-GR" dirty="0" err="1" smtClean="0"/>
              <a:t>τησ</a:t>
            </a:r>
            <a:r>
              <a:rPr lang="el-GR" dirty="0" smtClean="0"/>
              <a:t> </a:t>
            </a:r>
            <a:r>
              <a:rPr lang="el-GR" dirty="0" err="1" smtClean="0"/>
              <a:t>κωνσταντινουπολησ</a:t>
            </a:r>
            <a:r>
              <a:rPr lang="el-GR" dirty="0" smtClean="0"/>
              <a:t> από </a:t>
            </a:r>
            <a:r>
              <a:rPr lang="el-GR" dirty="0" err="1" smtClean="0"/>
              <a:t>τουσ</a:t>
            </a:r>
            <a:r>
              <a:rPr lang="el-GR" dirty="0" smtClean="0"/>
              <a:t> </a:t>
            </a:r>
            <a:r>
              <a:rPr lang="el-GR" dirty="0" err="1" smtClean="0"/>
              <a:t>σταυροφορουσ</a:t>
            </a:r>
            <a:endParaRPr lang="el-GR" dirty="0"/>
          </a:p>
        </p:txBody>
      </p:sp>
      <p:sp>
        <p:nvSpPr>
          <p:cNvPr id="3" name="Θέση περιεχομένου 2"/>
          <p:cNvSpPr>
            <a:spLocks noGrp="1"/>
          </p:cNvSpPr>
          <p:nvPr>
            <p:ph idx="1"/>
          </p:nvPr>
        </p:nvSpPr>
        <p:spPr>
          <a:xfrm>
            <a:off x="304800" y="1554162"/>
            <a:ext cx="8686800" cy="5115198"/>
          </a:xfrm>
        </p:spPr>
        <p:txBody>
          <a:bodyPr>
            <a:normAutofit fontScale="92500" lnSpcReduction="10000"/>
          </a:bodyPr>
          <a:lstStyle/>
          <a:p>
            <a:pPr marL="0" indent="0">
              <a:buNone/>
            </a:pPr>
            <a:r>
              <a:rPr lang="el-GR" dirty="0" smtClean="0"/>
              <a:t>Υπήρχε η εντύπωση ότι οι παραμονή των Σταυροφόρων στην Κωνσταντινούπολη θα ήταν </a:t>
            </a:r>
            <a:r>
              <a:rPr lang="el-GR" b="1" dirty="0" smtClean="0"/>
              <a:t>προσωρινή</a:t>
            </a:r>
            <a:r>
              <a:rPr lang="el-GR" dirty="0" smtClean="0"/>
              <a:t> και μετά την αποκατάσταση του </a:t>
            </a:r>
            <a:r>
              <a:rPr lang="el-GR" dirty="0" err="1" smtClean="0"/>
              <a:t>Ισαακίου</a:t>
            </a:r>
            <a:r>
              <a:rPr lang="el-GR" dirty="0" smtClean="0"/>
              <a:t> Β΄ Αγγέλου</a:t>
            </a:r>
            <a:r>
              <a:rPr lang="el-GR" b="1" dirty="0" smtClean="0"/>
              <a:t>*</a:t>
            </a:r>
            <a:r>
              <a:rPr lang="el-GR" dirty="0" smtClean="0"/>
              <a:t> θα αναχωρούσαν με προορισμό τους Αγίους Τόπους. </a:t>
            </a:r>
          </a:p>
          <a:p>
            <a:pPr marL="0" indent="0">
              <a:buNone/>
            </a:pPr>
            <a:r>
              <a:rPr lang="el-GR" b="1" dirty="0" smtClean="0"/>
              <a:t>17 Ιουλίου 1203 </a:t>
            </a:r>
            <a:r>
              <a:rPr lang="el-GR" dirty="0" smtClean="0"/>
              <a:t>οι Λατίνοι </a:t>
            </a:r>
            <a:r>
              <a:rPr lang="el-GR" b="1" dirty="0" smtClean="0"/>
              <a:t>κατέλαβαν την Κωνσταντινούπολη</a:t>
            </a:r>
            <a:r>
              <a:rPr lang="el-GR" dirty="0" smtClean="0"/>
              <a:t> και </a:t>
            </a:r>
            <a:r>
              <a:rPr lang="el-GR" b="1" dirty="0" smtClean="0"/>
              <a:t>αποκατέστησαν τον </a:t>
            </a:r>
            <a:r>
              <a:rPr lang="el-GR" b="1" dirty="0" err="1" smtClean="0"/>
              <a:t>Ισαάκιο</a:t>
            </a:r>
            <a:r>
              <a:rPr lang="el-GR" b="1" dirty="0" smtClean="0"/>
              <a:t> Β</a:t>
            </a:r>
          </a:p>
          <a:p>
            <a:pPr marL="0" indent="0">
              <a:buNone/>
            </a:pPr>
            <a:endParaRPr lang="el-GR" b="1" dirty="0" smtClean="0"/>
          </a:p>
          <a:p>
            <a:pPr marL="0" indent="0">
              <a:buNone/>
            </a:pPr>
            <a:r>
              <a:rPr lang="el-GR" b="1" dirty="0" smtClean="0"/>
              <a:t>*</a:t>
            </a:r>
            <a:r>
              <a:rPr lang="el-GR" dirty="0"/>
              <a:t> </a:t>
            </a:r>
            <a:r>
              <a:rPr lang="el-GR" sz="2600" dirty="0" smtClean="0"/>
              <a:t>(</a:t>
            </a:r>
            <a:r>
              <a:rPr lang="el-GR" sz="2600" i="1" dirty="0" smtClean="0">
                <a:solidFill>
                  <a:schemeClr val="tx1"/>
                </a:solidFill>
              </a:rPr>
              <a:t>γιος </a:t>
            </a:r>
            <a:r>
              <a:rPr lang="el-GR" sz="2600" i="1" dirty="0">
                <a:solidFill>
                  <a:schemeClr val="tx1"/>
                </a:solidFill>
              </a:rPr>
              <a:t>του </a:t>
            </a:r>
            <a:r>
              <a:rPr lang="el-GR" sz="2600" i="1" dirty="0" err="1">
                <a:solidFill>
                  <a:schemeClr val="tx1"/>
                </a:solidFill>
              </a:rPr>
              <a:t>Ισαάκιου</a:t>
            </a:r>
            <a:r>
              <a:rPr lang="el-GR" sz="2600" i="1" dirty="0">
                <a:solidFill>
                  <a:schemeClr val="tx1"/>
                </a:solidFill>
              </a:rPr>
              <a:t> Α΄ Άγγελου είχε </a:t>
            </a:r>
            <a:r>
              <a:rPr lang="el-GR" sz="2600" i="1" dirty="0" smtClean="0">
                <a:solidFill>
                  <a:schemeClr val="tx1"/>
                </a:solidFill>
              </a:rPr>
              <a:t>εκθρονιστεί </a:t>
            </a:r>
            <a:r>
              <a:rPr lang="el-GR" sz="2600" i="1" dirty="0">
                <a:solidFill>
                  <a:schemeClr val="tx1"/>
                </a:solidFill>
              </a:rPr>
              <a:t>από τον αδελφό του Αλέξιο </a:t>
            </a:r>
            <a:r>
              <a:rPr lang="el-GR" sz="2600" i="1" dirty="0" smtClean="0">
                <a:solidFill>
                  <a:schemeClr val="tx1"/>
                </a:solidFill>
              </a:rPr>
              <a:t>Γ, ο </a:t>
            </a:r>
            <a:r>
              <a:rPr lang="el-GR" sz="2600" i="1" dirty="0">
                <a:solidFill>
                  <a:schemeClr val="tx1"/>
                </a:solidFill>
              </a:rPr>
              <a:t>οποίος είχε πληρώσει φόρο στους </a:t>
            </a:r>
            <a:r>
              <a:rPr lang="el-GR" sz="2600" i="1" dirty="0" smtClean="0">
                <a:solidFill>
                  <a:schemeClr val="tx1"/>
                </a:solidFill>
              </a:rPr>
              <a:t>σταυροφόρους </a:t>
            </a:r>
            <a:r>
              <a:rPr lang="el-GR" sz="2600" i="1" dirty="0">
                <a:solidFill>
                  <a:schemeClr val="tx1"/>
                </a:solidFill>
              </a:rPr>
              <a:t>για να αποφύγει </a:t>
            </a:r>
            <a:r>
              <a:rPr lang="el-GR" sz="2600" i="1" dirty="0" smtClean="0">
                <a:solidFill>
                  <a:schemeClr val="tx1"/>
                </a:solidFill>
              </a:rPr>
              <a:t>την εισβολή</a:t>
            </a:r>
            <a:r>
              <a:rPr lang="el-GR" sz="2600" i="1" dirty="0">
                <a:solidFill>
                  <a:schemeClr val="tx1"/>
                </a:solidFill>
              </a:rPr>
              <a:t>)</a:t>
            </a:r>
            <a:r>
              <a:rPr lang="el-GR" sz="2600" dirty="0" smtClean="0">
                <a:solidFill>
                  <a:schemeClr val="tx1"/>
                </a:solidFill>
              </a:rPr>
              <a:t>.</a:t>
            </a:r>
            <a:endParaRPr lang="el-GR" sz="2600" dirty="0">
              <a:solidFill>
                <a:schemeClr val="tx1"/>
              </a:solidFill>
            </a:endParaRPr>
          </a:p>
        </p:txBody>
      </p:sp>
    </p:spTree>
    <p:extLst>
      <p:ext uri="{BB962C8B-B14F-4D97-AF65-F5344CB8AC3E}">
        <p14:creationId xmlns:p14="http://schemas.microsoft.com/office/powerpoint/2010/main" val="1881167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476672"/>
            <a:ext cx="9184426" cy="5084024"/>
          </a:xfrm>
          <a:prstGeom prst="rect">
            <a:avLst/>
          </a:prstGeom>
          <a:noFill/>
          <a:ln w="9525">
            <a:noFill/>
            <a:miter lim="800000"/>
            <a:headEnd/>
            <a:tailEnd/>
          </a:ln>
        </p:spPr>
      </p:pic>
    </p:spTree>
    <p:extLst>
      <p:ext uri="{BB962C8B-B14F-4D97-AF65-F5344CB8AC3E}">
        <p14:creationId xmlns:p14="http://schemas.microsoft.com/office/powerpoint/2010/main" val="982245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Άλωση </a:t>
            </a:r>
            <a:r>
              <a:rPr lang="el-GR" dirty="0" err="1" smtClean="0"/>
              <a:t>κωνσταντινουπολησ</a:t>
            </a:r>
            <a:endParaRPr lang="el-GR" dirty="0"/>
          </a:p>
        </p:txBody>
      </p:sp>
      <p:sp>
        <p:nvSpPr>
          <p:cNvPr id="3" name="Θέση περιεχομένου 2"/>
          <p:cNvSpPr>
            <a:spLocks noGrp="1"/>
          </p:cNvSpPr>
          <p:nvPr>
            <p:ph idx="1"/>
          </p:nvPr>
        </p:nvSpPr>
        <p:spPr/>
        <p:txBody>
          <a:bodyPr>
            <a:normAutofit/>
          </a:bodyPr>
          <a:lstStyle/>
          <a:p>
            <a:pPr marL="0" indent="0">
              <a:buNone/>
            </a:pPr>
            <a:r>
              <a:rPr lang="el-GR" sz="3600" dirty="0" smtClean="0"/>
              <a:t>Οι Λατίνοι </a:t>
            </a:r>
            <a:r>
              <a:rPr lang="el-GR" sz="3600" b="1" dirty="0" smtClean="0"/>
              <a:t>παρέμειναν</a:t>
            </a:r>
          </a:p>
          <a:p>
            <a:pPr marL="0" indent="0">
              <a:buNone/>
            </a:pPr>
            <a:r>
              <a:rPr lang="el-GR" sz="3600" dirty="0" smtClean="0"/>
              <a:t>Οι σχέσεις με τον </a:t>
            </a:r>
            <a:r>
              <a:rPr lang="el-GR" sz="3600" b="1" dirty="0" smtClean="0"/>
              <a:t>πληθυσμό οξύνθηκαν </a:t>
            </a:r>
            <a:r>
              <a:rPr lang="el-GR" sz="3600" dirty="0" smtClean="0"/>
              <a:t>(επιβολή φόρων – αλαζονική συμπεριφορά)</a:t>
            </a:r>
          </a:p>
          <a:p>
            <a:pPr marL="0" indent="0">
              <a:buNone/>
            </a:pPr>
            <a:r>
              <a:rPr lang="el-GR" sz="3600" b="1" u="sng" dirty="0" smtClean="0"/>
              <a:t>Συνέπεια</a:t>
            </a:r>
            <a:r>
              <a:rPr lang="el-GR" sz="3600" dirty="0" smtClean="0"/>
              <a:t>: </a:t>
            </a:r>
          </a:p>
          <a:p>
            <a:pPr marL="0" indent="0">
              <a:buNone/>
            </a:pPr>
            <a:r>
              <a:rPr lang="el-GR" sz="3600" dirty="0" smtClean="0"/>
              <a:t>Ο </a:t>
            </a:r>
            <a:r>
              <a:rPr lang="el-GR" sz="3600" b="1" dirty="0" smtClean="0"/>
              <a:t>Αλέξιος </a:t>
            </a:r>
            <a:r>
              <a:rPr lang="el-GR" sz="3600" b="1" dirty="0" err="1" smtClean="0"/>
              <a:t>Ε΄Δούκας</a:t>
            </a:r>
            <a:r>
              <a:rPr lang="el-GR" sz="3600" b="1" dirty="0" smtClean="0"/>
              <a:t> </a:t>
            </a:r>
            <a:r>
              <a:rPr lang="el-GR" sz="3600" b="1" dirty="0" err="1" smtClean="0"/>
              <a:t>Μούρτζουφλος</a:t>
            </a:r>
            <a:r>
              <a:rPr lang="el-GR" sz="3600" b="1" dirty="0" smtClean="0"/>
              <a:t> κατέλαβε το θρόνο με πραξικόπημα </a:t>
            </a:r>
            <a:r>
              <a:rPr lang="el-GR" sz="3600" dirty="0" smtClean="0"/>
              <a:t>(1204)</a:t>
            </a:r>
            <a:endParaRPr lang="el-GR" sz="3600" dirty="0"/>
          </a:p>
        </p:txBody>
      </p:sp>
    </p:spTree>
    <p:extLst>
      <p:ext uri="{BB962C8B-B14F-4D97-AF65-F5344CB8AC3E}">
        <p14:creationId xmlns:p14="http://schemas.microsoft.com/office/powerpoint/2010/main" val="1997705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0/0a/ConquestOfConstantinopleByTheCrusadersIn1204.jpg/1280px-ConquestOfConstantinopleByTheCrusadersIn1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5" y="0"/>
            <a:ext cx="9242215" cy="687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275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4752528" cy="838200"/>
          </a:xfrm>
        </p:spPr>
        <p:txBody>
          <a:bodyPr/>
          <a:lstStyle/>
          <a:p>
            <a:r>
              <a:rPr lang="el-GR" dirty="0" err="1" smtClean="0"/>
              <a:t>Διανομη</a:t>
            </a:r>
            <a:r>
              <a:rPr lang="el-GR" dirty="0" smtClean="0"/>
              <a:t> </a:t>
            </a:r>
            <a:r>
              <a:rPr lang="el-GR" dirty="0" err="1" smtClean="0"/>
              <a:t>ρωμανιασ</a:t>
            </a:r>
            <a:endParaRPr lang="el-GR" dirty="0"/>
          </a:p>
        </p:txBody>
      </p:sp>
      <p:sp>
        <p:nvSpPr>
          <p:cNvPr id="3" name="Θέση περιεχομένου 2"/>
          <p:cNvSpPr>
            <a:spLocks noGrp="1"/>
          </p:cNvSpPr>
          <p:nvPr>
            <p:ph idx="1"/>
          </p:nvPr>
        </p:nvSpPr>
        <p:spPr>
          <a:xfrm>
            <a:off x="179512" y="980728"/>
            <a:ext cx="7704856" cy="5616624"/>
          </a:xfrm>
        </p:spPr>
        <p:txBody>
          <a:bodyPr>
            <a:normAutofit fontScale="92500" lnSpcReduction="10000"/>
          </a:bodyPr>
          <a:lstStyle/>
          <a:p>
            <a:pPr marL="0" indent="0">
              <a:buNone/>
            </a:pPr>
            <a:r>
              <a:rPr lang="el-GR" b="1" dirty="0" smtClean="0"/>
              <a:t>Μάρτιος 1204</a:t>
            </a:r>
            <a:r>
              <a:rPr lang="el-GR" dirty="0" smtClean="0"/>
              <a:t>: </a:t>
            </a:r>
            <a:r>
              <a:rPr lang="el-GR" dirty="0" err="1" smtClean="0"/>
              <a:t>συνυπογραφή</a:t>
            </a:r>
            <a:r>
              <a:rPr lang="el-GR" dirty="0" smtClean="0"/>
              <a:t> και </a:t>
            </a:r>
            <a:r>
              <a:rPr lang="el-GR" b="1" dirty="0" smtClean="0"/>
              <a:t>συμφωνία για τη </a:t>
            </a:r>
            <a:r>
              <a:rPr lang="el-GR" b="1" dirty="0" smtClean="0">
                <a:solidFill>
                  <a:srgbClr val="FF0000"/>
                </a:solidFill>
              </a:rPr>
              <a:t>διανομή</a:t>
            </a:r>
            <a:r>
              <a:rPr lang="el-GR" b="1" dirty="0" smtClean="0"/>
              <a:t> της Βυζαντινής Αυτοκρατορίας</a:t>
            </a:r>
          </a:p>
          <a:p>
            <a:pPr marL="0" indent="0">
              <a:buNone/>
            </a:pPr>
            <a:r>
              <a:rPr lang="el-GR" b="1" u="sng" dirty="0" smtClean="0">
                <a:solidFill>
                  <a:srgbClr val="FF0000"/>
                </a:solidFill>
              </a:rPr>
              <a:t>Απρίλιος 1204</a:t>
            </a:r>
            <a:r>
              <a:rPr lang="el-GR" b="1" dirty="0" smtClean="0">
                <a:solidFill>
                  <a:srgbClr val="FF0000"/>
                </a:solidFill>
              </a:rPr>
              <a:t>: </a:t>
            </a:r>
            <a:r>
              <a:rPr lang="el-GR" b="1" u="sng" dirty="0" smtClean="0">
                <a:solidFill>
                  <a:srgbClr val="FF0000"/>
                </a:solidFill>
              </a:rPr>
              <a:t>ΑΛΩΣΗ ΚΩΝ/ΛΗΣ</a:t>
            </a:r>
          </a:p>
          <a:p>
            <a:pPr marL="0" indent="0">
              <a:buNone/>
            </a:pPr>
            <a:r>
              <a:rPr lang="el-GR" dirty="0" smtClean="0"/>
              <a:t>Ο </a:t>
            </a:r>
            <a:r>
              <a:rPr lang="el-GR" b="1" dirty="0" smtClean="0"/>
              <a:t>Αλέξιος Ε΄ τράπηκε σε φυγή </a:t>
            </a:r>
            <a:r>
              <a:rPr lang="el-GR" dirty="0"/>
              <a:t>παίρνοντας μαζί του το δημόσιο </a:t>
            </a:r>
            <a:r>
              <a:rPr lang="el-GR" dirty="0" smtClean="0"/>
              <a:t>θησαυροφυλάκιο και άφησε τους Λατίνους κύριους της Βασιλεύουσας.</a:t>
            </a:r>
          </a:p>
          <a:p>
            <a:pPr marL="0" indent="0">
              <a:buNone/>
            </a:pPr>
            <a:r>
              <a:rPr lang="el-GR" dirty="0"/>
              <a:t>Ο </a:t>
            </a:r>
            <a:r>
              <a:rPr lang="el-GR" b="1" dirty="0" err="1"/>
              <a:t>Ισαάκιος</a:t>
            </a:r>
            <a:r>
              <a:rPr lang="el-GR" b="1" dirty="0"/>
              <a:t> Β΄</a:t>
            </a:r>
            <a:r>
              <a:rPr lang="el-GR" dirty="0"/>
              <a:t> απελευθερώθηκε από τη φυλακή και </a:t>
            </a:r>
            <a:r>
              <a:rPr lang="el-GR" b="1" dirty="0"/>
              <a:t>επανήλθε</a:t>
            </a:r>
            <a:r>
              <a:rPr lang="el-GR" dirty="0"/>
              <a:t> από τους κατοίκους </a:t>
            </a:r>
            <a:r>
              <a:rPr lang="el-GR" b="1" dirty="0"/>
              <a:t>στον θρόνο</a:t>
            </a:r>
            <a:r>
              <a:rPr lang="el-GR" dirty="0"/>
              <a:t>· ο γιος του </a:t>
            </a:r>
            <a:r>
              <a:rPr lang="el-GR" b="1" dirty="0"/>
              <a:t>Αλέξιος</a:t>
            </a:r>
            <a:r>
              <a:rPr lang="el-GR" dirty="0"/>
              <a:t>, που είχε φτάσει μαζί με τους Σταυροφόρους, ανακηρύχθηκε συν-αυτοκράτορας (ως </a:t>
            </a:r>
            <a:r>
              <a:rPr lang="el-GR" b="1" dirty="0"/>
              <a:t>Αλέξιος </a:t>
            </a:r>
            <a:r>
              <a:rPr lang="el-GR" b="1" dirty="0" smtClean="0"/>
              <a:t>Δ΄</a:t>
            </a:r>
            <a:r>
              <a:rPr lang="el-GR" dirty="0" smtClean="0"/>
              <a:t>) </a:t>
            </a:r>
            <a:r>
              <a:rPr lang="el-GR" dirty="0"/>
              <a:t>μετά από αίτημα των Σταυροφόρων. </a:t>
            </a:r>
            <a:endParaRPr lang="el-GR" dirty="0" smtClean="0"/>
          </a:p>
        </p:txBody>
      </p:sp>
      <p:pic>
        <p:nvPicPr>
          <p:cNvPr id="5122"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686203"/>
            <a:ext cx="1694000" cy="213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874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40072" y="332656"/>
            <a:ext cx="7620000" cy="6267450"/>
          </a:xfrm>
          <a:prstGeom prst="rect">
            <a:avLst/>
          </a:prstGeom>
          <a:noFill/>
          <a:ln w="9525">
            <a:noFill/>
            <a:miter lim="800000"/>
            <a:headEnd/>
            <a:tailEnd/>
          </a:ln>
        </p:spPr>
      </p:pic>
      <p:sp>
        <p:nvSpPr>
          <p:cNvPr id="7" name="Θέση κειμένου 6"/>
          <p:cNvSpPr>
            <a:spLocks noGrp="1"/>
          </p:cNvSpPr>
          <p:nvPr>
            <p:ph type="body" sz="half" idx="2"/>
          </p:nvPr>
        </p:nvSpPr>
        <p:spPr>
          <a:xfrm>
            <a:off x="7740352" y="5661248"/>
            <a:ext cx="1258888" cy="768350"/>
          </a:xfrm>
        </p:spPr>
        <p:txBody>
          <a:bodyPr/>
          <a:lstStyle/>
          <a:p>
            <a:r>
              <a:rPr lang="el-GR" dirty="0" err="1" smtClean="0"/>
              <a:t>Ντελακρουά</a:t>
            </a:r>
            <a:r>
              <a:rPr lang="el-GR" dirty="0" smtClean="0"/>
              <a:t> </a:t>
            </a:r>
          </a:p>
          <a:p>
            <a:r>
              <a:rPr lang="el-GR" dirty="0" smtClean="0"/>
              <a:t>1840</a:t>
            </a:r>
            <a:endParaRPr lang="el-GR" dirty="0"/>
          </a:p>
        </p:txBody>
      </p:sp>
    </p:spTree>
    <p:extLst>
      <p:ext uri="{BB962C8B-B14F-4D97-AF65-F5344CB8AC3E}">
        <p14:creationId xmlns:p14="http://schemas.microsoft.com/office/powerpoint/2010/main" val="279256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b="1" dirty="0" err="1" smtClean="0"/>
              <a:t>Συνέπειεσ</a:t>
            </a:r>
            <a:endParaRPr lang="el-GR" dirty="0"/>
          </a:p>
        </p:txBody>
      </p:sp>
      <p:sp>
        <p:nvSpPr>
          <p:cNvPr id="3" name="Θέση περιεχομένου 2"/>
          <p:cNvSpPr>
            <a:spLocks noGrp="1"/>
          </p:cNvSpPr>
          <p:nvPr>
            <p:ph idx="1"/>
          </p:nvPr>
        </p:nvSpPr>
        <p:spPr>
          <a:xfrm>
            <a:off x="304800" y="1554162"/>
            <a:ext cx="8686800" cy="4827166"/>
          </a:xfrm>
        </p:spPr>
        <p:txBody>
          <a:bodyPr>
            <a:normAutofit lnSpcReduction="10000"/>
          </a:bodyPr>
          <a:lstStyle/>
          <a:p>
            <a:pPr>
              <a:buFont typeface="Wingdings" panose="05000000000000000000" pitchFamily="2" charset="2"/>
              <a:buChar char="§"/>
            </a:pPr>
            <a:r>
              <a:rPr lang="el-GR" b="1" dirty="0" smtClean="0"/>
              <a:t>Σφαγές </a:t>
            </a:r>
            <a:r>
              <a:rPr lang="el-GR" b="1" dirty="0"/>
              <a:t>&amp; </a:t>
            </a:r>
            <a:r>
              <a:rPr lang="el-GR" b="1" dirty="0" smtClean="0"/>
              <a:t>Λεηλασίες </a:t>
            </a:r>
            <a:r>
              <a:rPr lang="el-GR" dirty="0" smtClean="0"/>
              <a:t>πολλών χριστιανών </a:t>
            </a:r>
            <a:r>
              <a:rPr lang="el-GR" dirty="0"/>
              <a:t>του Βυζαντίου</a:t>
            </a:r>
          </a:p>
          <a:p>
            <a:pPr>
              <a:buFont typeface="Wingdings" panose="05000000000000000000" pitchFamily="2" charset="2"/>
              <a:buChar char="§"/>
            </a:pPr>
            <a:r>
              <a:rPr lang="el-GR" b="1" dirty="0"/>
              <a:t>Κλάπηκαν θησαυροί </a:t>
            </a:r>
            <a:r>
              <a:rPr lang="el-GR" dirty="0"/>
              <a:t>της αυτοκρατορίας και στάλθηκαν στη Δύση </a:t>
            </a:r>
            <a:r>
              <a:rPr lang="el-GR" dirty="0" smtClean="0"/>
              <a:t>(Βενετία</a:t>
            </a:r>
            <a:r>
              <a:rPr lang="el-GR" dirty="0"/>
              <a:t>)</a:t>
            </a:r>
          </a:p>
          <a:p>
            <a:pPr>
              <a:buFont typeface="Wingdings" panose="05000000000000000000" pitchFamily="2" charset="2"/>
              <a:buChar char="§"/>
            </a:pPr>
            <a:r>
              <a:rPr lang="el-GR" b="1" dirty="0" smtClean="0"/>
              <a:t>Μακρά </a:t>
            </a:r>
            <a:r>
              <a:rPr lang="el-GR" b="1" dirty="0"/>
              <a:t>περίοδο Φραγκοκρατίας </a:t>
            </a:r>
            <a:r>
              <a:rPr lang="el-GR" dirty="0"/>
              <a:t>στον ελλαδικό χώρο (και ως το 17</a:t>
            </a:r>
            <a:r>
              <a:rPr lang="el-GR" baseline="30000" dirty="0"/>
              <a:t>ο</a:t>
            </a:r>
            <a:r>
              <a:rPr lang="el-GR" dirty="0"/>
              <a:t> αι.)</a:t>
            </a:r>
          </a:p>
          <a:p>
            <a:pPr>
              <a:buFont typeface="Wingdings" pitchFamily="2" charset="2"/>
              <a:buChar char="Ø"/>
            </a:pPr>
            <a:r>
              <a:rPr lang="el-GR" dirty="0" smtClean="0"/>
              <a:t>Δημιουργήθηκαν </a:t>
            </a:r>
            <a:r>
              <a:rPr lang="el-GR" dirty="0"/>
              <a:t>τα </a:t>
            </a:r>
            <a:r>
              <a:rPr lang="el-GR" b="1" dirty="0"/>
              <a:t>λατινικά κράτη</a:t>
            </a:r>
          </a:p>
          <a:p>
            <a:pPr>
              <a:buFont typeface="Wingdings" pitchFamily="2" charset="2"/>
              <a:buChar char="Ø"/>
            </a:pPr>
            <a:r>
              <a:rPr lang="el-GR" b="1" dirty="0"/>
              <a:t>Διευκολύνθηκε η προέλαση των Οθωμανών</a:t>
            </a:r>
          </a:p>
          <a:p>
            <a:pPr>
              <a:buFont typeface="Wingdings" pitchFamily="2" charset="2"/>
              <a:buChar char="Ø"/>
            </a:pPr>
            <a:r>
              <a:rPr lang="el-GR" b="1" dirty="0"/>
              <a:t>Αυξήθηκε το μίσος </a:t>
            </a:r>
            <a:r>
              <a:rPr lang="el-GR" dirty="0"/>
              <a:t>Βυζαντινών -  Δυτικών</a:t>
            </a:r>
          </a:p>
          <a:p>
            <a:endParaRPr lang="el-GR" dirty="0"/>
          </a:p>
        </p:txBody>
      </p:sp>
    </p:spTree>
    <p:extLst>
      <p:ext uri="{BB962C8B-B14F-4D97-AF65-F5344CB8AC3E}">
        <p14:creationId xmlns:p14="http://schemas.microsoft.com/office/powerpoint/2010/main" val="2354612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899592" y="33136"/>
            <a:ext cx="6618852" cy="4968552"/>
          </a:xfrm>
          <a:prstGeom prst="rect">
            <a:avLst/>
          </a:prstGeom>
          <a:noFill/>
          <a:ln w="9525">
            <a:noFill/>
            <a:miter lim="800000"/>
            <a:headEnd/>
            <a:tailEnd/>
          </a:ln>
        </p:spPr>
      </p:pic>
      <p:sp>
        <p:nvSpPr>
          <p:cNvPr id="5" name="Θέση κειμένου 4"/>
          <p:cNvSpPr>
            <a:spLocks noGrp="1"/>
          </p:cNvSpPr>
          <p:nvPr>
            <p:ph type="body" sz="half" idx="2"/>
          </p:nvPr>
        </p:nvSpPr>
        <p:spPr>
          <a:xfrm>
            <a:off x="107504" y="5118320"/>
            <a:ext cx="8928992" cy="1739680"/>
          </a:xfrm>
        </p:spPr>
        <p:txBody>
          <a:bodyPr>
            <a:normAutofit/>
          </a:bodyPr>
          <a:lstStyle/>
          <a:p>
            <a:pPr algn="ctr"/>
            <a:r>
              <a:rPr lang="el-GR" sz="1500" dirty="0"/>
              <a:t>Τα τέσσερα χάλκινα άλογα τοποθετήθηκαν στην πρόσοψη της βασιλικής του Αγίου Μάρκου στη Βενετία το 1254 </a:t>
            </a:r>
            <a:r>
              <a:rPr lang="el-GR" sz="1500" dirty="0" err="1"/>
              <a:t>μ.Χ</a:t>
            </a:r>
            <a:r>
              <a:rPr lang="el-GR" sz="1500" dirty="0"/>
              <a:t>. Τα αγάλματα αυτά αποτελούσαν τμήμα ενός μεγαλύτερου συμπλέγματος που παρίστανε ένα τέθριππο </a:t>
            </a:r>
            <a:r>
              <a:rPr lang="el-GR" sz="1500" dirty="0" smtClean="0"/>
              <a:t>άρμα και </a:t>
            </a:r>
            <a:r>
              <a:rPr lang="el-GR" sz="1500" dirty="0"/>
              <a:t>αποδίδονται στον Λύσιππο, τον προσωπικό γλύπτη του Μεγάλου Αλεξάνδρου. </a:t>
            </a:r>
            <a:endParaRPr lang="el-GR" sz="1500" dirty="0" smtClean="0"/>
          </a:p>
          <a:p>
            <a:pPr algn="ctr"/>
            <a:r>
              <a:rPr lang="el-GR" sz="1500" dirty="0" smtClean="0"/>
              <a:t>Ο </a:t>
            </a:r>
            <a:r>
              <a:rPr lang="el-GR" sz="1500" dirty="0"/>
              <a:t>Θεοδόσιος μετέφερε τα αγάλματα στο τέλος του 8ου αρχές 9ου αιώνα </a:t>
            </a:r>
            <a:r>
              <a:rPr lang="el-GR" sz="1500" dirty="0" err="1"/>
              <a:t>μ.Χ</a:t>
            </a:r>
            <a:r>
              <a:rPr lang="el-GR" sz="1500" dirty="0"/>
              <a:t>. από τη Χίο στην Κωνσταντινούπολη προκειμένου να διακοσμήσει τον Ιππόδρομο. Το 1204 </a:t>
            </a:r>
            <a:r>
              <a:rPr lang="el-GR" sz="1500" dirty="0" err="1"/>
              <a:t>μ.Χ</a:t>
            </a:r>
            <a:r>
              <a:rPr lang="el-GR" sz="1500" dirty="0"/>
              <a:t>. κατά την άλωση της Πόλης από τους σταυροφόρους αποτέλεσαν λάφυρα πολέμου και μεταφέρθηκαν στη Βενετία όπου μπορεί κάποιος να τα θαυμάσει μέχρι σήμερα.</a:t>
            </a:r>
          </a:p>
        </p:txBody>
      </p:sp>
    </p:spTree>
    <p:extLst>
      <p:ext uri="{BB962C8B-B14F-4D97-AF65-F5344CB8AC3E}">
        <p14:creationId xmlns:p14="http://schemas.microsoft.com/office/powerpoint/2010/main" val="122872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tsemperlidou.gr/wp-content/uploads/2018/05/KOINONIA-MARKOULIDAKH-OI-AGIOI-TOPOI-KAI-OI-STAYROFOR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8408"/>
            <a:ext cx="8746437" cy="4032448"/>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p:cNvSpPr>
            <a:spLocks noGrp="1"/>
          </p:cNvSpPr>
          <p:nvPr>
            <p:ph type="title"/>
          </p:nvPr>
        </p:nvSpPr>
        <p:spPr>
          <a:xfrm>
            <a:off x="318061" y="5013176"/>
            <a:ext cx="8686800" cy="841248"/>
          </a:xfrm>
        </p:spPr>
        <p:txBody>
          <a:bodyPr/>
          <a:lstStyle/>
          <a:p>
            <a:r>
              <a:rPr lang="el-GR" dirty="0" smtClean="0"/>
              <a:t>Σταυροφόροι</a:t>
            </a:r>
            <a:endParaRPr lang="el-GR" dirty="0"/>
          </a:p>
        </p:txBody>
      </p:sp>
    </p:spTree>
    <p:extLst>
      <p:ext uri="{BB962C8B-B14F-4D97-AF65-F5344CB8AC3E}">
        <p14:creationId xmlns:p14="http://schemas.microsoft.com/office/powerpoint/2010/main" val="1159902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srcRect b="8624"/>
          <a:stretch/>
        </p:blipFill>
        <p:spPr bwMode="auto">
          <a:xfrm>
            <a:off x="-108520" y="0"/>
            <a:ext cx="9260496" cy="6822825"/>
          </a:xfrm>
          <a:prstGeom prst="rect">
            <a:avLst/>
          </a:prstGeom>
          <a:noFill/>
          <a:ln w="9525">
            <a:noFill/>
            <a:miter lim="800000"/>
            <a:headEnd/>
            <a:tailEnd/>
          </a:ln>
        </p:spPr>
      </p:pic>
    </p:spTree>
    <p:extLst>
      <p:ext uri="{BB962C8B-B14F-4D97-AF65-F5344CB8AC3E}">
        <p14:creationId xmlns:p14="http://schemas.microsoft.com/office/powerpoint/2010/main" val="3477110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TextBox"/>
          <p:cNvSpPr txBox="1"/>
          <p:nvPr/>
        </p:nvSpPr>
        <p:spPr>
          <a:xfrm>
            <a:off x="467544" y="620688"/>
            <a:ext cx="184731" cy="369332"/>
          </a:xfrm>
          <a:prstGeom prst="rect">
            <a:avLst/>
          </a:prstGeom>
          <a:noFill/>
        </p:spPr>
        <p:txBody>
          <a:bodyPr wrap="none" rtlCol="0">
            <a:spAutoFit/>
          </a:bodyPr>
          <a:lstStyle/>
          <a:p>
            <a:endParaRPr lang="el-GR" dirty="0"/>
          </a:p>
        </p:txBody>
      </p:sp>
      <p:sp>
        <p:nvSpPr>
          <p:cNvPr id="3" name="Θέση περιεχομένου 2"/>
          <p:cNvSpPr>
            <a:spLocks noGrp="1"/>
          </p:cNvSpPr>
          <p:nvPr>
            <p:ph idx="1"/>
          </p:nvPr>
        </p:nvSpPr>
        <p:spPr>
          <a:xfrm>
            <a:off x="323528" y="1124744"/>
            <a:ext cx="8686800" cy="4525963"/>
          </a:xfrm>
        </p:spPr>
        <p:txBody>
          <a:bodyPr>
            <a:normAutofit/>
          </a:bodyPr>
          <a:lstStyle/>
          <a:p>
            <a:pPr marL="0" indent="0">
              <a:buNone/>
            </a:pPr>
            <a:r>
              <a:rPr lang="el-GR" i="1" dirty="0"/>
              <a:t>Αυτοί άρπαζαν τα πολύτιμα ποτήρια, τα έσπαζαν και έπαιρναν τους πολύτιμους λίθους που υπήρχαν σ’ αυτά […]. Και τις ασέβειες [που έκαναν] στην εκκλησία του Μεγίστου [στην Αγία Σοφία] ούτε που μπορεί να τις ακούσει άνθρωπος. Η Αγία Τράπεζα [...] εξαίσιο έργο και ονομαστό σ’ όλους τους λαούς, κόπηκε κομμάτια και τη μοίρασαν οι άρπαγες. Το ίδιο έγινε και με όλο τον πλούτο τον ιερό, τον τόσο πολύ και τόσο όμορφο. </a:t>
            </a:r>
          </a:p>
        </p:txBody>
      </p:sp>
    </p:spTree>
    <p:extLst>
      <p:ext uri="{BB962C8B-B14F-4D97-AF65-F5344CB8AC3E}">
        <p14:creationId xmlns:p14="http://schemas.microsoft.com/office/powerpoint/2010/main" val="2532512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9088" y="44624"/>
            <a:ext cx="9153088" cy="6768752"/>
          </a:xfrm>
          <a:prstGeom prst="rect">
            <a:avLst/>
          </a:prstGeom>
          <a:noFill/>
          <a:ln w="9525">
            <a:noFill/>
            <a:miter lim="800000"/>
            <a:headEnd/>
            <a:tailEnd/>
          </a:ln>
        </p:spPr>
      </p:pic>
    </p:spTree>
    <p:extLst>
      <p:ext uri="{BB962C8B-B14F-4D97-AF65-F5344CB8AC3E}">
        <p14:creationId xmlns:p14="http://schemas.microsoft.com/office/powerpoint/2010/main" val="706249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95536" y="1052736"/>
            <a:ext cx="8136904" cy="5570756"/>
          </a:xfrm>
          <a:prstGeom prst="rect">
            <a:avLst/>
          </a:prstGeom>
          <a:noFill/>
        </p:spPr>
        <p:txBody>
          <a:bodyPr wrap="square" rtlCol="0">
            <a:spAutoFit/>
          </a:bodyPr>
          <a:lstStyle/>
          <a:p>
            <a:r>
              <a:rPr lang="el-GR" sz="3200" i="1" dirty="0" smtClean="0"/>
              <a:t>Και φρόντισαν να μεταφέρουν σαν εμπορεύματα τα πανάγια σκεύη και έπιπλα, που ήταν φτιαγμένα με εξαιρετική τέχνη και από τα πιο σπάνια υλικά. Και έφεραν μέσα στα πιο άγια μέρη της εκκλησίας μουλάρια και γαϊδούρια με σαμάρια [για να μεταφέρουν] το καθαρό ασήμι που έντυνε το θριγκό [το πάνω μέρος] του Ιερού [...] και τον άμβωνα και τις πύλες, και είχε και πολλά άλλα στολίδια.</a:t>
            </a:r>
            <a:r>
              <a:rPr lang="el-GR" sz="3200" dirty="0" smtClean="0"/>
              <a:t> </a:t>
            </a:r>
            <a:r>
              <a:rPr lang="en-US" sz="3200" dirty="0" smtClean="0"/>
              <a:t> </a:t>
            </a:r>
            <a:r>
              <a:rPr lang="en-US" sz="2800" dirty="0" smtClean="0"/>
              <a:t>  </a:t>
            </a:r>
            <a:endParaRPr lang="el-GR" sz="2800" dirty="0" smtClean="0"/>
          </a:p>
          <a:p>
            <a:endParaRPr lang="el-GR" sz="2800" dirty="0"/>
          </a:p>
          <a:p>
            <a:r>
              <a:rPr lang="el-GR" sz="2000" dirty="0" smtClean="0"/>
              <a:t>Νικήτας Χωνιάτης, </a:t>
            </a:r>
            <a:r>
              <a:rPr lang="el-GR" sz="2000" i="1" dirty="0" smtClean="0"/>
              <a:t>Ιστορία, αρχές 13ου αιώνα Η πολιορκία της Κωνσταντινούπολης </a:t>
            </a:r>
            <a:r>
              <a:rPr lang="el-GR" sz="2000" dirty="0" smtClean="0"/>
              <a:t>(1204).</a:t>
            </a:r>
            <a:endParaRPr lang="el-GR" sz="2000" dirty="0"/>
          </a:p>
        </p:txBody>
      </p:sp>
    </p:spTree>
    <p:extLst>
      <p:ext uri="{BB962C8B-B14F-4D97-AF65-F5344CB8AC3E}">
        <p14:creationId xmlns:p14="http://schemas.microsoft.com/office/powerpoint/2010/main" val="2620662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p:cNvSpPr>
            <a:spLocks noGrp="1"/>
          </p:cNvSpPr>
          <p:nvPr>
            <p:ph type="body" sz="half" idx="2"/>
          </p:nvPr>
        </p:nvSpPr>
        <p:spPr>
          <a:xfrm>
            <a:off x="395536" y="5589240"/>
            <a:ext cx="8511480" cy="768350"/>
          </a:xfrm>
        </p:spPr>
        <p:txBody>
          <a:bodyPr/>
          <a:lstStyle/>
          <a:p>
            <a:pPr algn="ctr"/>
            <a:r>
              <a:rPr lang="el-GR" sz="2000" dirty="0"/>
              <a:t>Η Λατινική Αυτοκρατορία και ο Διαμελισμός της Βυζαντινής Αυτοκρατορίας μετά την Δ΄ Σταυροφορία. (π. 1204</a:t>
            </a:r>
            <a:r>
              <a:rPr lang="el-GR" dirty="0"/>
              <a:t>)</a:t>
            </a:r>
          </a:p>
        </p:txBody>
      </p:sp>
      <p:pic>
        <p:nvPicPr>
          <p:cNvPr id="6146" name="Picture 2" descr="https://upload.wikimedia.org/wikipedia/commons/1/1d/LatinEmpi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8640"/>
            <a:ext cx="9036498" cy="486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560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Σταυροφοριεσ</a:t>
            </a:r>
            <a:endParaRPr lang="el-GR" dirty="0"/>
          </a:p>
        </p:txBody>
      </p:sp>
      <p:sp>
        <p:nvSpPr>
          <p:cNvPr id="3" name="Θέση περιεχομένου 2"/>
          <p:cNvSpPr>
            <a:spLocks noGrp="1"/>
          </p:cNvSpPr>
          <p:nvPr>
            <p:ph idx="1"/>
          </p:nvPr>
        </p:nvSpPr>
        <p:spPr>
          <a:xfrm>
            <a:off x="304800" y="1554162"/>
            <a:ext cx="8686800" cy="4899174"/>
          </a:xfrm>
        </p:spPr>
        <p:txBody>
          <a:bodyPr/>
          <a:lstStyle/>
          <a:p>
            <a:pPr marL="0" indent="0">
              <a:buNone/>
            </a:pPr>
            <a:r>
              <a:rPr lang="el-GR" sz="3600" dirty="0"/>
              <a:t>Οι σταυροφορίες που έγιναν ήταν </a:t>
            </a:r>
            <a:r>
              <a:rPr lang="en-US" sz="3600" dirty="0" smtClean="0"/>
              <a:t>5</a:t>
            </a:r>
            <a:r>
              <a:rPr lang="el-GR" sz="3600" dirty="0" smtClean="0"/>
              <a:t> </a:t>
            </a:r>
            <a:r>
              <a:rPr lang="el-GR" sz="3600" dirty="0"/>
              <a:t>μεγάλες και πολλές μικρότερες.</a:t>
            </a:r>
          </a:p>
          <a:p>
            <a:pPr>
              <a:buFont typeface="Wingdings" panose="05000000000000000000" pitchFamily="2" charset="2"/>
              <a:buChar char="Ø"/>
            </a:pPr>
            <a:r>
              <a:rPr lang="el-GR" sz="3600" dirty="0"/>
              <a:t>Πρώτη σταυροφορία (1096-1099)</a:t>
            </a:r>
          </a:p>
          <a:p>
            <a:pPr>
              <a:buFont typeface="Wingdings" panose="05000000000000000000" pitchFamily="2" charset="2"/>
              <a:buChar char="Ø"/>
            </a:pPr>
            <a:r>
              <a:rPr lang="el-GR" sz="3600" dirty="0"/>
              <a:t>Δεύτερη σταυροφορία (1147-1149)</a:t>
            </a:r>
          </a:p>
          <a:p>
            <a:pPr>
              <a:buFont typeface="Wingdings" panose="05000000000000000000" pitchFamily="2" charset="2"/>
              <a:buChar char="Ø"/>
            </a:pPr>
            <a:r>
              <a:rPr lang="el-GR" sz="3600" dirty="0"/>
              <a:t>Τρίτη σταυροφορία (1189-1192)</a:t>
            </a:r>
          </a:p>
          <a:p>
            <a:pPr>
              <a:buFont typeface="Wingdings" panose="05000000000000000000" pitchFamily="2" charset="2"/>
              <a:buChar char="Ø"/>
            </a:pPr>
            <a:r>
              <a:rPr lang="el-GR" sz="3600" dirty="0"/>
              <a:t>Τέταρτη σταυροφορία (1201-1204)</a:t>
            </a:r>
          </a:p>
          <a:p>
            <a:endParaRPr lang="el-GR" dirty="0"/>
          </a:p>
        </p:txBody>
      </p:sp>
    </p:spTree>
    <p:extLst>
      <p:ext uri="{BB962C8B-B14F-4D97-AF65-F5344CB8AC3E}">
        <p14:creationId xmlns:p14="http://schemas.microsoft.com/office/powerpoint/2010/main" val="2284017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23528" y="332656"/>
            <a:ext cx="8964488" cy="6124754"/>
          </a:xfrm>
          <a:prstGeom prst="rect">
            <a:avLst/>
          </a:prstGeom>
          <a:noFill/>
        </p:spPr>
        <p:txBody>
          <a:bodyPr wrap="square" rtlCol="0">
            <a:spAutoFit/>
          </a:bodyPr>
          <a:lstStyle/>
          <a:p>
            <a:r>
              <a:rPr lang="el-GR" sz="3200" dirty="0" smtClean="0"/>
              <a:t> </a:t>
            </a:r>
            <a:r>
              <a:rPr lang="el-GR" sz="4000" b="1" dirty="0" smtClean="0">
                <a:solidFill>
                  <a:srgbClr val="C00000"/>
                </a:solidFill>
              </a:rPr>
              <a:t>ΑΙΤΙΑ</a:t>
            </a:r>
          </a:p>
          <a:p>
            <a:r>
              <a:rPr lang="el-GR" sz="3200" dirty="0" smtClean="0"/>
              <a:t> </a:t>
            </a:r>
            <a:r>
              <a:rPr lang="el-GR" sz="3200" b="1" u="sng" dirty="0" smtClean="0"/>
              <a:t>Θρησκευτικά</a:t>
            </a:r>
          </a:p>
          <a:p>
            <a:r>
              <a:rPr lang="el-GR" sz="3200" dirty="0" smtClean="0"/>
              <a:t> 1. Η αναβίωση της αρχαίας παράδοσης των </a:t>
            </a:r>
            <a:r>
              <a:rPr lang="el-GR" sz="3200" b="1" u="sng" dirty="0" smtClean="0">
                <a:solidFill>
                  <a:schemeClr val="accent6">
                    <a:lumMod val="50000"/>
                  </a:schemeClr>
                </a:solidFill>
              </a:rPr>
              <a:t>προσκυνημάτων</a:t>
            </a:r>
            <a:r>
              <a:rPr lang="el-GR" sz="3200" dirty="0" smtClean="0"/>
              <a:t> στους Αγίους Τόπους (10</a:t>
            </a:r>
            <a:r>
              <a:rPr lang="el-GR" sz="3200" baseline="30000" dirty="0" smtClean="0"/>
              <a:t>ος</a:t>
            </a:r>
            <a:r>
              <a:rPr lang="el-GR" sz="3200" dirty="0" smtClean="0"/>
              <a:t> αι.).</a:t>
            </a:r>
          </a:p>
          <a:p>
            <a:r>
              <a:rPr lang="el-GR" sz="3200" dirty="0" smtClean="0"/>
              <a:t>2. Οι φημολογίες για τις </a:t>
            </a:r>
            <a:r>
              <a:rPr lang="el-GR" sz="3200" b="1" u="sng" dirty="0" smtClean="0"/>
              <a:t>ωμότητες</a:t>
            </a:r>
            <a:r>
              <a:rPr lang="el-GR" sz="3200" dirty="0" smtClean="0"/>
              <a:t> των Τούρκων και των Αράβων σε βάρος των προσκυνητών (1055).</a:t>
            </a:r>
          </a:p>
          <a:p>
            <a:r>
              <a:rPr lang="el-GR" sz="3200" dirty="0" smtClean="0"/>
              <a:t> 3. Η θέληση της Δυτικής εκκλησίας </a:t>
            </a:r>
            <a:r>
              <a:rPr lang="el-GR" sz="3200" b="1" u="sng" dirty="0" smtClean="0"/>
              <a:t>για εισχώρηση και περιορισμό του Ορθοδόξου πολιτισμού</a:t>
            </a:r>
            <a:r>
              <a:rPr lang="el-GR" sz="3200" dirty="0" smtClean="0"/>
              <a:t>.</a:t>
            </a:r>
          </a:p>
          <a:p>
            <a:r>
              <a:rPr lang="el-GR" sz="3200" dirty="0" smtClean="0"/>
              <a:t> 4. Ο πάπας κάλεσε τους πιστούς σε </a:t>
            </a:r>
            <a:r>
              <a:rPr lang="el-GR" sz="3200" b="1" dirty="0" smtClean="0"/>
              <a:t>ιερό πόλεμο </a:t>
            </a:r>
            <a:r>
              <a:rPr lang="el-GR" sz="3200" dirty="0" smtClean="0"/>
              <a:t>κατά των Αράβων για την απελευθέρωση των Αγίων Τόπων και έκλεισε το λόγο του με το σύνθημα:                 «</a:t>
            </a:r>
            <a:r>
              <a:rPr lang="el-GR" sz="3200" b="1" i="1" dirty="0" smtClean="0"/>
              <a:t>Ο Θεός το θέλει</a:t>
            </a:r>
            <a:r>
              <a:rPr lang="el-GR" sz="3200" dirty="0" smtClean="0"/>
              <a:t>.» </a:t>
            </a:r>
            <a:endParaRPr lang="el-GR"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08720"/>
            <a:ext cx="9144000" cy="418338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124744"/>
            <a:ext cx="3979168" cy="5400600"/>
          </a:xfrm>
        </p:spPr>
        <p:txBody>
          <a:bodyPr>
            <a:normAutofit fontScale="92500" lnSpcReduction="20000"/>
          </a:bodyPr>
          <a:lstStyle/>
          <a:p>
            <a:r>
              <a:rPr lang="el-GR" dirty="0" smtClean="0"/>
              <a:t>Η </a:t>
            </a:r>
            <a:r>
              <a:rPr lang="el-GR" b="1" dirty="0" smtClean="0"/>
              <a:t>πρωτοβουλία</a:t>
            </a:r>
            <a:r>
              <a:rPr lang="el-GR" dirty="0" smtClean="0"/>
              <a:t> προήλθε από τους </a:t>
            </a:r>
            <a:r>
              <a:rPr lang="el-GR" b="1" u="sng" dirty="0" smtClean="0"/>
              <a:t>πάπες</a:t>
            </a:r>
            <a:r>
              <a:rPr lang="el-GR" dirty="0" smtClean="0"/>
              <a:t>, οι οποίοι είχαν ήδη προσδώσει χαρακτήρα </a:t>
            </a:r>
            <a:r>
              <a:rPr lang="el-GR" b="1" i="1" u="sng" dirty="0" smtClean="0">
                <a:solidFill>
                  <a:schemeClr val="accent4">
                    <a:lumMod val="50000"/>
                  </a:schemeClr>
                </a:solidFill>
              </a:rPr>
              <a:t>ιερού πολέμου </a:t>
            </a:r>
            <a:r>
              <a:rPr lang="el-GR" dirty="0" smtClean="0"/>
              <a:t>στην επιχείρηση ανάκτησης (</a:t>
            </a:r>
            <a:r>
              <a:rPr lang="el-GR" dirty="0" err="1" smtClean="0"/>
              <a:t>Reconquista</a:t>
            </a:r>
            <a:r>
              <a:rPr lang="el-GR" dirty="0" smtClean="0"/>
              <a:t> = </a:t>
            </a:r>
            <a:r>
              <a:rPr lang="el-GR" dirty="0" err="1" smtClean="0"/>
              <a:t>ανακατάκτηση</a:t>
            </a:r>
            <a:r>
              <a:rPr lang="el-GR" dirty="0" smtClean="0"/>
              <a:t>) των χριστιανικών εδαφών της Ισπανίας από τους Άραβες.</a:t>
            </a:r>
          </a:p>
          <a:p>
            <a:endParaRPr lang="el-GR" dirty="0"/>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3914" y="1124744"/>
            <a:ext cx="4644008" cy="2975068"/>
          </a:xfrm>
          <a:prstGeom prst="rect">
            <a:avLst/>
          </a:prstGeom>
        </p:spPr>
      </p:pic>
      <p:sp>
        <p:nvSpPr>
          <p:cNvPr id="4" name="Ορθογώνιο 3"/>
          <p:cNvSpPr/>
          <p:nvPr/>
        </p:nvSpPr>
        <p:spPr>
          <a:xfrm>
            <a:off x="4445922" y="4365104"/>
            <a:ext cx="4572000" cy="2031325"/>
          </a:xfrm>
          <a:prstGeom prst="rect">
            <a:avLst/>
          </a:prstGeom>
        </p:spPr>
        <p:txBody>
          <a:bodyPr>
            <a:spAutoFit/>
          </a:bodyPr>
          <a:lstStyle/>
          <a:p>
            <a:pPr algn="ctr"/>
            <a:r>
              <a:rPr lang="el-GR" i="1" dirty="0"/>
              <a:t>Η παράδοση της Γρανάδας</a:t>
            </a:r>
            <a:r>
              <a:rPr lang="el-GR" dirty="0"/>
              <a:t>, έργο του </a:t>
            </a:r>
            <a:r>
              <a:rPr lang="el-GR" dirty="0" err="1"/>
              <a:t>Φρανθίσκο</a:t>
            </a:r>
            <a:r>
              <a:rPr lang="el-GR" dirty="0"/>
              <a:t> </a:t>
            </a:r>
            <a:r>
              <a:rPr lang="el-GR" dirty="0" err="1"/>
              <a:t>Πραντίγια</a:t>
            </a:r>
            <a:r>
              <a:rPr lang="el-GR" dirty="0"/>
              <a:t>, αντιπροσωπεύει την παράδοση των κλειδιών της πόλης της Γρανάδας από τον μουσουλμάνο σουλτάνο </a:t>
            </a:r>
            <a:r>
              <a:rPr lang="el-GR" dirty="0" err="1">
                <a:hlinkClick r:id="rId3" tooltip="Μουχάμαντ ΙΒ΄ της Γρανάδας (δεν έχει γραφτεί ακόμα)"/>
              </a:rPr>
              <a:t>Μποαμπντίλ</a:t>
            </a:r>
            <a:r>
              <a:rPr lang="el-GR" dirty="0"/>
              <a:t> στην βασίλισσα </a:t>
            </a:r>
            <a:r>
              <a:rPr lang="el-GR" dirty="0">
                <a:hlinkClick r:id="rId4" tooltip="Ισαβέλλα Α΄ της Καστίλης"/>
              </a:rPr>
              <a:t>Ισαβέλλα Α΄ της Καστίλης</a:t>
            </a:r>
            <a:r>
              <a:rPr lang="el-GR" dirty="0"/>
              <a:t> και στον βασιλιά </a:t>
            </a:r>
            <a:r>
              <a:rPr lang="el-GR" dirty="0">
                <a:hlinkClick r:id="rId5" tooltip="Φερδινάνδος Β΄ της Αραγωνίας"/>
              </a:rPr>
              <a:t>Φερδινάνδο Β΄ της </a:t>
            </a:r>
            <a:r>
              <a:rPr lang="el-GR" dirty="0" err="1">
                <a:hlinkClick r:id="rId5" tooltip="Φερδινάνδος Β΄ της Αραγωνίας"/>
              </a:rPr>
              <a:t>Αραγωνίας</a:t>
            </a:r>
            <a:r>
              <a:rPr lang="el-GR"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0" y="260648"/>
            <a:ext cx="8686800" cy="838200"/>
          </a:xfrm>
        </p:spPr>
        <p:txBody>
          <a:bodyPr>
            <a:normAutofit/>
          </a:bodyPr>
          <a:lstStyle/>
          <a:p>
            <a:r>
              <a:rPr lang="el-GR" b="1" u="sng" dirty="0" smtClean="0"/>
              <a:t>Πολιτικά</a:t>
            </a:r>
            <a:endParaRPr lang="el-GR" dirty="0"/>
          </a:p>
        </p:txBody>
      </p:sp>
      <p:sp>
        <p:nvSpPr>
          <p:cNvPr id="3" name="Θέση περιεχομένου 2"/>
          <p:cNvSpPr>
            <a:spLocks noGrp="1"/>
          </p:cNvSpPr>
          <p:nvPr>
            <p:ph idx="1"/>
          </p:nvPr>
        </p:nvSpPr>
        <p:spPr>
          <a:xfrm>
            <a:off x="304800" y="1554162"/>
            <a:ext cx="8515672" cy="4525963"/>
          </a:xfrm>
        </p:spPr>
        <p:txBody>
          <a:bodyPr/>
          <a:lstStyle/>
          <a:p>
            <a:pPr marL="742950" indent="-742950">
              <a:buAutoNum type="arabicPeriod"/>
            </a:pPr>
            <a:r>
              <a:rPr lang="el-GR" sz="3600" dirty="0"/>
              <a:t>Η επιθυμία του παπισμού να </a:t>
            </a:r>
            <a:r>
              <a:rPr lang="el-GR" sz="3600" b="1" u="sng" dirty="0"/>
              <a:t>ενισχύσει τη θέση του έναντι των Γερμανών ηγεμόνων </a:t>
            </a:r>
            <a:r>
              <a:rPr lang="el-GR" sz="3600" dirty="0"/>
              <a:t>και ιδιαίτερα του </a:t>
            </a:r>
            <a:r>
              <a:rPr lang="el-GR" sz="3600" dirty="0">
                <a:solidFill>
                  <a:srgbClr val="C00000"/>
                </a:solidFill>
              </a:rPr>
              <a:t>Ερρίκου Δ’. </a:t>
            </a:r>
          </a:p>
          <a:p>
            <a:pPr marL="742950" indent="-742950">
              <a:buAutoNum type="arabicPeriod"/>
            </a:pPr>
            <a:r>
              <a:rPr lang="el-GR" sz="3600" dirty="0"/>
              <a:t>Οι πάπες, στον αγώνα τους κατά του Ερρίκου Δ', επιδίωκαν </a:t>
            </a:r>
            <a:r>
              <a:rPr lang="el-GR" sz="3600" b="1" u="sng" dirty="0"/>
              <a:t>την υποστήριξη των βυζαντινών αυτοκρατόρων</a:t>
            </a:r>
          </a:p>
          <a:p>
            <a:pPr marL="0" indent="0">
              <a:buNone/>
            </a:pPr>
            <a:endParaRPr lang="el-GR" dirty="0"/>
          </a:p>
        </p:txBody>
      </p:sp>
    </p:spTree>
    <p:extLst>
      <p:ext uri="{BB962C8B-B14F-4D97-AF65-F5344CB8AC3E}">
        <p14:creationId xmlns:p14="http://schemas.microsoft.com/office/powerpoint/2010/main" val="140768365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862</TotalTime>
  <Words>1966</Words>
  <Application>Microsoft Office PowerPoint</Application>
  <PresentationFormat>Προβολή στην οθόνη (4:3)</PresentationFormat>
  <Paragraphs>148</Paragraphs>
  <Slides>44</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44</vt:i4>
      </vt:variant>
    </vt:vector>
  </HeadingPairs>
  <TitlesOfParts>
    <vt:vector size="51" baseType="lpstr">
      <vt:lpstr>Arial</vt:lpstr>
      <vt:lpstr>Bahnschrift Light Condensed</vt:lpstr>
      <vt:lpstr>Franklin Gothic Book</vt:lpstr>
      <vt:lpstr>Franklin Gothic Medium</vt:lpstr>
      <vt:lpstr>Wingdings</vt:lpstr>
      <vt:lpstr>Wingdings 2</vt:lpstr>
      <vt:lpstr>Διαστημικό</vt:lpstr>
      <vt:lpstr>Παρουσίαση του PowerPoint</vt:lpstr>
      <vt:lpstr>Σταυροφορίεσ</vt:lpstr>
      <vt:lpstr>ονομασια</vt:lpstr>
      <vt:lpstr>Σταυροφόροι</vt:lpstr>
      <vt:lpstr>Σταυροφοριεσ</vt:lpstr>
      <vt:lpstr>Παρουσίαση του PowerPoint</vt:lpstr>
      <vt:lpstr>Παρουσίαση του PowerPoint</vt:lpstr>
      <vt:lpstr>Παρουσίαση του PowerPoint</vt:lpstr>
      <vt:lpstr>Πολιτικά</vt:lpstr>
      <vt:lpstr>Οικονομικά.  </vt:lpstr>
      <vt:lpstr>ΑΦΟΡΜΗ </vt:lpstr>
      <vt:lpstr>Παρουσίαση του PowerPoint</vt:lpstr>
      <vt:lpstr>Παρουσίαση του PowerPoint</vt:lpstr>
      <vt:lpstr>1h Φάση</vt:lpstr>
      <vt:lpstr>2η Φάση: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Αποτελέσματα 3 πρώτων Σταυροφοριών</vt:lpstr>
      <vt:lpstr>4. Οξύνθηκαν οι αντιπαλότητεσ:</vt:lpstr>
      <vt:lpstr>5. Οικονομικά:</vt:lpstr>
      <vt:lpstr>6. Εκκλησία: </vt:lpstr>
      <vt:lpstr>Δ.  η ΤΕΤΑΡΤΗ ΣΤΑΥΡΟΦΟΡΙΑ</vt:lpstr>
      <vt:lpstr>Αίτια αδυναμιασ αυτοκρατοριασ</vt:lpstr>
      <vt:lpstr>Τεταρτη σταυροφορια</vt:lpstr>
      <vt:lpstr>Προορισμοσ …</vt:lpstr>
      <vt:lpstr>Αποδοχη προτασησ Ισαακ Β΄ αγγελου</vt:lpstr>
      <vt:lpstr>Παρουσίαση του PowerPoint</vt:lpstr>
      <vt:lpstr>Ε. Η άλωση τησ κωνσταντινουπολησ από τουσ σταυροφορουσ</vt:lpstr>
      <vt:lpstr>Παρουσίαση του PowerPoint</vt:lpstr>
      <vt:lpstr>Άλωση κωνσταντινουπολησ</vt:lpstr>
      <vt:lpstr>Παρουσίαση του PowerPoint</vt:lpstr>
      <vt:lpstr>Διανομη ρωμανιασ</vt:lpstr>
      <vt:lpstr>Παρουσίαση του PowerPoint</vt:lpstr>
      <vt:lpstr>Συνέπειεσ</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panagelousi75@gmail.com</cp:lastModifiedBy>
  <cp:revision>34</cp:revision>
  <dcterms:created xsi:type="dcterms:W3CDTF">2018-12-02T16:34:41Z</dcterms:created>
  <dcterms:modified xsi:type="dcterms:W3CDTF">2022-11-27T15:39:59Z</dcterms:modified>
</cp:coreProperties>
</file>