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3" r:id="rId3"/>
    <p:sldId id="264" r:id="rId4"/>
    <p:sldId id="265" r:id="rId5"/>
    <p:sldId id="271" r:id="rId6"/>
    <p:sldId id="257" r:id="rId7"/>
    <p:sldId id="278" r:id="rId8"/>
    <p:sldId id="277" r:id="rId9"/>
    <p:sldId id="258" r:id="rId10"/>
    <p:sldId id="259" r:id="rId11"/>
    <p:sldId id="276" r:id="rId12"/>
    <p:sldId id="260" r:id="rId13"/>
    <p:sldId id="262" r:id="rId14"/>
    <p:sldId id="266" r:id="rId15"/>
    <p:sldId id="267" r:id="rId16"/>
    <p:sldId id="275" r:id="rId17"/>
    <p:sldId id="268" r:id="rId18"/>
    <p:sldId id="269" r:id="rId19"/>
    <p:sldId id="270" r:id="rId20"/>
    <p:sldId id="273" r:id="rId21"/>
    <p:sldId id="274" r:id="rId2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Ορθογώνιο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Στρογγυλεμένο ορθογώνιο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Στυλ κύριου υπότιτλου</a:t>
            </a:r>
            <a:endParaRPr kumimoji="0" lang="en-US"/>
          </a:p>
        </p:txBody>
      </p:sp>
      <p:sp>
        <p:nvSpPr>
          <p:cNvPr id="28" name="Θέση ημερομηνίας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B247-29A5-451D-9129-FA8C77FC9EC7}" type="datetimeFigureOut">
              <a:rPr lang="el-GR" smtClean="0"/>
              <a:t>8/1/2023</a:t>
            </a:fld>
            <a:endParaRPr lang="el-GR"/>
          </a:p>
        </p:txBody>
      </p:sp>
      <p:sp>
        <p:nvSpPr>
          <p:cNvPr id="17" name="Θέση υποσέλιδου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Θέση αριθμού διαφάνειας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435D47ED-EC80-4166-AB81-F5283B95000A}" type="slidenum">
              <a:rPr lang="el-GR" smtClean="0"/>
              <a:t>‹#›</a:t>
            </a:fld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Ορθογώνιο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Ορθογώνιο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Τίτλος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B247-29A5-451D-9129-FA8C77FC9EC7}" type="datetimeFigureOut">
              <a:rPr lang="el-GR" smtClean="0"/>
              <a:t>8/1/2023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47ED-EC80-4166-AB81-F5283B9500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B247-29A5-451D-9129-FA8C77FC9EC7}" type="datetimeFigureOut">
              <a:rPr lang="el-GR" smtClean="0"/>
              <a:t>8/1/2023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47ED-EC80-4166-AB81-F5283B9500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B247-29A5-451D-9129-FA8C77FC9EC7}" type="datetimeFigureOut">
              <a:rPr lang="el-GR" smtClean="0"/>
              <a:t>8/1/2023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47ED-EC80-4166-AB81-F5283B95000A}" type="slidenum">
              <a:rPr lang="el-GR" smtClean="0"/>
              <a:t>‹#›</a:t>
            </a:fld>
            <a:endParaRPr lang="el-GR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Στρογγυλεμένο ορθογώνιο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B247-29A5-451D-9129-FA8C77FC9EC7}" type="datetimeFigureOut">
              <a:rPr lang="el-GR" smtClean="0"/>
              <a:t>8/1/2023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7" name="Ορθογώνιο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Ορθογώνιο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Ορθογώνιο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35D47ED-EC80-4166-AB81-F5283B95000A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B247-29A5-451D-9129-FA8C77FC9EC7}" type="datetimeFigureOut">
              <a:rPr lang="el-GR" smtClean="0"/>
              <a:t>8/1/2023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47ED-EC80-4166-AB81-F5283B95000A}" type="slidenum">
              <a:rPr lang="el-GR" smtClean="0"/>
              <a:t>‹#›</a:t>
            </a:fld>
            <a:endParaRPr lang="el-GR"/>
          </a:p>
        </p:txBody>
      </p:sp>
      <p:sp>
        <p:nvSpPr>
          <p:cNvPr id="9" name="Θέση περιεχομένου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1" name="Θέση περιεχομένου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B247-29A5-451D-9129-FA8C77FC9EC7}" type="datetimeFigureOut">
              <a:rPr lang="el-GR" smtClean="0"/>
              <a:t>8/1/2023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47ED-EC80-4166-AB81-F5283B95000A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Θέση περιεχομένου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Θέση περιεχομένου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B247-29A5-451D-9129-FA8C77FC9EC7}" type="datetimeFigureOut">
              <a:rPr lang="el-GR" smtClean="0"/>
              <a:t>8/1/2023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47ED-EC80-4166-AB81-F5283B9500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B247-29A5-451D-9129-FA8C77FC9EC7}" type="datetimeFigureOut">
              <a:rPr lang="el-GR" smtClean="0"/>
              <a:t>8/1/2023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47ED-EC80-4166-AB81-F5283B9500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Στρογγυλεμένο ορθογώνιο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B247-29A5-451D-9129-FA8C77FC9EC7}" type="datetimeFigureOut">
              <a:rPr lang="el-GR" smtClean="0"/>
              <a:t>8/1/2023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47ED-EC80-4166-AB81-F5283B95000A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Θέση περιεχομένου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B247-29A5-451D-9129-FA8C77FC9EC7}" type="datetimeFigureOut">
              <a:rPr lang="el-GR" smtClean="0"/>
              <a:t>8/1/2023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35D47ED-EC80-4166-AB81-F5283B95000A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Ορθογώνιο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Ορθογώνιο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Ορθογώνιο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Στρογγυλεμένο ορθογώνιο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Θέση τίτλου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3" name="Θέση κειμένου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Θέση ημερομηνίας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A81B247-29A5-451D-9129-FA8C77FC9EC7}" type="datetimeFigureOut">
              <a:rPr lang="el-GR" smtClean="0"/>
              <a:t>8/1/2023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Θέση αριθμού διαφάνειας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435D47ED-EC80-4166-AB81-F5283B95000A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52808" y="5661248"/>
            <a:ext cx="6400800" cy="985664"/>
          </a:xfrm>
        </p:spPr>
        <p:txBody>
          <a:bodyPr/>
          <a:lstStyle/>
          <a:p>
            <a:r>
              <a:rPr lang="el-GR" dirty="0" smtClean="0"/>
              <a:t>Παναγιώτα </a:t>
            </a:r>
            <a:r>
              <a:rPr lang="el-GR" dirty="0" err="1" smtClean="0"/>
              <a:t>Αγγελούση</a:t>
            </a:r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2808312"/>
          </a:xfrm>
        </p:spPr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tx1"/>
                </a:solidFill>
              </a:rPr>
              <a:t>ΚΕΦΑΛΑΙΟ 4</a:t>
            </a:r>
            <a:r>
              <a:rPr lang="el-GR" sz="4400" baseline="30000" dirty="0" smtClean="0">
                <a:solidFill>
                  <a:schemeClr val="tx1"/>
                </a:solidFill>
              </a:rPr>
              <a:t>ο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4000" dirty="0" smtClean="0"/>
              <a:t>Η ΛΑΤΙΝΟΚΡΑΤΙΑ ΚΑΙ Η ΠΑΛΑΙΟΛΟΓΕΙΑ ΕΠΟΧΗ (1204-1453). </a:t>
            </a:r>
            <a:br>
              <a:rPr lang="el-GR" sz="4000" dirty="0" smtClean="0"/>
            </a:br>
            <a:r>
              <a:rPr lang="el-GR" sz="4000" dirty="0" smtClean="0"/>
              <a:t>Ο ΥΣΤΕΡΟΣ ΜΕΣΑΙΩΝΑΣ ΣΤΗ ΔΥΣΗ</a:t>
            </a:r>
            <a:endParaRPr lang="el-GR" sz="4000" dirty="0"/>
          </a:p>
        </p:txBody>
      </p:sp>
      <p:sp>
        <p:nvSpPr>
          <p:cNvPr id="4" name="Υπότιτλος 2"/>
          <p:cNvSpPr txBox="1">
            <a:spLocks/>
          </p:cNvSpPr>
          <p:nvPr/>
        </p:nvSpPr>
        <p:spPr>
          <a:xfrm>
            <a:off x="1475656" y="3501008"/>
            <a:ext cx="6400800" cy="9856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3200" dirty="0" smtClean="0">
                <a:solidFill>
                  <a:schemeClr val="tx1"/>
                </a:solidFill>
              </a:rPr>
              <a:t>2. Τα ελληνικά κράτη: </a:t>
            </a:r>
            <a:r>
              <a:rPr lang="el-GR" sz="3200" dirty="0" err="1" smtClean="0">
                <a:solidFill>
                  <a:schemeClr val="tx1"/>
                </a:solidFill>
              </a:rPr>
              <a:t>Τραπεζούς</a:t>
            </a:r>
            <a:r>
              <a:rPr lang="el-GR" sz="3200" dirty="0" smtClean="0">
                <a:solidFill>
                  <a:schemeClr val="tx1"/>
                </a:solidFill>
              </a:rPr>
              <a:t>, Ήπειρος, Νίκαια</a:t>
            </a:r>
            <a:endParaRPr lang="el-G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9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r>
              <a:rPr lang="el-GR" dirty="0"/>
              <a:t>β</a:t>
            </a:r>
            <a:r>
              <a:rPr lang="el-GR" dirty="0" smtClean="0"/>
              <a:t>. Το κράτος της Ηπείρου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251520" y="1447800"/>
            <a:ext cx="8712968" cy="5077544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Ιδρύθηκε και οργανώθηκε από τον </a:t>
            </a:r>
            <a:r>
              <a:rPr lang="el-GR" sz="2800" b="1" dirty="0" smtClean="0"/>
              <a:t>Μιχαήλ  </a:t>
            </a:r>
            <a:r>
              <a:rPr lang="el-GR" sz="2800" b="1" dirty="0"/>
              <a:t>Α</a:t>
            </a:r>
            <a:r>
              <a:rPr lang="el-GR" sz="2800" b="1" dirty="0" smtClean="0"/>
              <a:t>΄ Κομνηνό Δούκα</a:t>
            </a:r>
            <a:r>
              <a:rPr lang="el-GR" sz="2800" dirty="0" smtClean="0"/>
              <a:t>. </a:t>
            </a:r>
          </a:p>
          <a:p>
            <a:r>
              <a:rPr lang="el-GR" sz="2800" dirty="0" smtClean="0"/>
              <a:t>Διάδοχός του ο αδελφός του </a:t>
            </a:r>
            <a:r>
              <a:rPr lang="el-GR" sz="2800" b="1" dirty="0" smtClean="0"/>
              <a:t>Θεόδωρος</a:t>
            </a:r>
            <a:r>
              <a:rPr lang="el-GR" sz="2800" dirty="0" smtClean="0"/>
              <a:t> (1215): </a:t>
            </a:r>
            <a:r>
              <a:rPr lang="el-GR" sz="2800" b="1" dirty="0" smtClean="0"/>
              <a:t>νικηφόρος επέκταση </a:t>
            </a:r>
            <a:r>
              <a:rPr lang="el-GR" sz="2800" dirty="0" smtClean="0"/>
              <a:t>(υπήρξε σοβαρός ανταγωνιστής της Νίκαιας)</a:t>
            </a:r>
          </a:p>
          <a:p>
            <a:r>
              <a:rPr lang="el-GR" sz="2800" dirty="0" smtClean="0"/>
              <a:t>Κορυφαία επιτυχία του Θεόδωρου ήταν η </a:t>
            </a:r>
            <a:r>
              <a:rPr lang="el-GR" sz="2800" b="1" dirty="0" smtClean="0"/>
              <a:t>άλωση της Θεσσαλονίκης</a:t>
            </a:r>
            <a:r>
              <a:rPr lang="el-GR" sz="2800" dirty="0" smtClean="0"/>
              <a:t> και η </a:t>
            </a:r>
            <a:r>
              <a:rPr lang="el-GR" sz="2800" b="1" dirty="0" smtClean="0"/>
              <a:t>κατάλυση του Λατινικού Βασιλείου της (1224)</a:t>
            </a:r>
          </a:p>
          <a:p>
            <a:r>
              <a:rPr lang="el-GR" sz="2800" dirty="0" smtClean="0"/>
              <a:t>Ο </a:t>
            </a:r>
            <a:r>
              <a:rPr lang="el-GR" sz="2800" dirty="0"/>
              <a:t>Θ</a:t>
            </a:r>
            <a:r>
              <a:rPr lang="el-GR" sz="2800" dirty="0" smtClean="0"/>
              <a:t>εόδωρος στέφθηκε </a:t>
            </a:r>
            <a:r>
              <a:rPr lang="el-GR" sz="2800" b="1" dirty="0" smtClean="0"/>
              <a:t>αυτοκράτορας Ρωμαίων</a:t>
            </a:r>
            <a:r>
              <a:rPr lang="el-GR" sz="2800" dirty="0" smtClean="0"/>
              <a:t> στη Θεσσαλονίκη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51429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7/74/Epiro_1205-1230-el.svg/1024px-Epiro_1205-1230-el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920880" cy="68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340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99592" y="44624"/>
            <a:ext cx="5616624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Θεόδωρος Κομνηνός Δούκας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4680520" cy="5149552"/>
          </a:xfrm>
        </p:spPr>
        <p:txBody>
          <a:bodyPr>
            <a:normAutofit/>
          </a:bodyPr>
          <a:lstStyle/>
          <a:p>
            <a:r>
              <a:rPr lang="el-GR" dirty="0" smtClean="0"/>
              <a:t>Όταν στράφηκε </a:t>
            </a:r>
            <a:r>
              <a:rPr lang="el-GR" b="1" dirty="0" smtClean="0"/>
              <a:t>κατά του τσάρου των Βουλγάρων Ιωάννη Ασάν Β΄</a:t>
            </a:r>
            <a:r>
              <a:rPr lang="el-GR" dirty="0" smtClean="0"/>
              <a:t> υπέστη συντριπτική </a:t>
            </a:r>
            <a:r>
              <a:rPr lang="el-GR" b="1" dirty="0" smtClean="0"/>
              <a:t>ήττα</a:t>
            </a:r>
            <a:r>
              <a:rPr lang="el-GR" dirty="0" smtClean="0"/>
              <a:t> σε μάχη κοντά στον ποταμό Έβρο.</a:t>
            </a:r>
          </a:p>
          <a:p>
            <a:r>
              <a:rPr lang="el-GR" dirty="0" smtClean="0"/>
              <a:t>Ο ίδιος </a:t>
            </a:r>
            <a:r>
              <a:rPr lang="el-GR" b="1" dirty="0" smtClean="0"/>
              <a:t>συνελήφθη</a:t>
            </a:r>
            <a:r>
              <a:rPr lang="el-GR" dirty="0" smtClean="0"/>
              <a:t> αιχμάλωτος</a:t>
            </a:r>
          </a:p>
          <a:p>
            <a:r>
              <a:rPr lang="el-GR" dirty="0" smtClean="0"/>
              <a:t>Ο Ασάν ίδρυσε βραχύβια </a:t>
            </a:r>
            <a:r>
              <a:rPr lang="el-GR" b="1" dirty="0" smtClean="0"/>
              <a:t>αυτοκρατορία εκτεινόμενη μέχρι το Δυρράχιο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8198" name="Picture 6" descr="Theodor I. Despot von Epi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700808"/>
            <a:ext cx="356328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67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24936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tx1"/>
                </a:solidFill>
              </a:rPr>
              <a:t>γ</a:t>
            </a:r>
            <a:r>
              <a:rPr lang="el-GR" dirty="0" smtClean="0">
                <a:solidFill>
                  <a:schemeClr val="tx1"/>
                </a:solidFill>
              </a:rPr>
              <a:t>. Η Αυτοκρατορία της Νίκαιας και η ανασύσταση της Βυζαντινής Αυτοκρατορίας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251520" y="1844824"/>
            <a:ext cx="6480720" cy="496855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Ήταν το </a:t>
            </a:r>
            <a:r>
              <a:rPr lang="el-GR" sz="2800" b="1" dirty="0" smtClean="0"/>
              <a:t>κυριότερο</a:t>
            </a:r>
            <a:r>
              <a:rPr lang="el-GR" sz="2800" dirty="0" smtClean="0"/>
              <a:t> από τα ελληνικά κράτη στη δυτική Μ. Ασία.</a:t>
            </a:r>
          </a:p>
          <a:p>
            <a:r>
              <a:rPr lang="el-GR" sz="2800" b="1" dirty="0" smtClean="0">
                <a:solidFill>
                  <a:srgbClr val="00B050"/>
                </a:solidFill>
              </a:rPr>
              <a:t>Θεόδωρος Α΄ Λάσκαρης </a:t>
            </a:r>
            <a:r>
              <a:rPr lang="el-GR" sz="2000" b="1" dirty="0" smtClean="0"/>
              <a:t>(1205-1222)</a:t>
            </a:r>
          </a:p>
          <a:p>
            <a:r>
              <a:rPr lang="el-GR" sz="2800" dirty="0" smtClean="0"/>
              <a:t>Δέχτηκε </a:t>
            </a:r>
            <a:r>
              <a:rPr lang="el-GR" sz="2800" b="1" dirty="0" smtClean="0"/>
              <a:t>πολλές απειλές</a:t>
            </a:r>
          </a:p>
          <a:p>
            <a:r>
              <a:rPr lang="el-GR" sz="2800" b="1" dirty="0" smtClean="0"/>
              <a:t>1205</a:t>
            </a:r>
            <a:r>
              <a:rPr lang="el-GR" sz="2800" dirty="0" smtClean="0"/>
              <a:t>: ο </a:t>
            </a:r>
            <a:r>
              <a:rPr lang="el-GR" sz="2800" b="1" dirty="0" smtClean="0"/>
              <a:t>Λατίνοι ηττήθηκαν </a:t>
            </a:r>
            <a:r>
              <a:rPr lang="el-GR" sz="2800" dirty="0" smtClean="0"/>
              <a:t>από τους Βουλγάρους </a:t>
            </a:r>
            <a:r>
              <a:rPr lang="el-GR" sz="2800" dirty="0" smtClean="0">
                <a:sym typeface="Wingdings"/>
              </a:rPr>
              <a:t> άνοιξε ο δρόμος για την </a:t>
            </a:r>
            <a:r>
              <a:rPr lang="el-GR" sz="2800" b="1" dirty="0" smtClean="0">
                <a:sym typeface="Wingdings"/>
              </a:rPr>
              <a:t>εδραίωση της Νίκαιας</a:t>
            </a:r>
          </a:p>
          <a:p>
            <a:r>
              <a:rPr lang="el-GR" sz="2800" b="1" dirty="0" smtClean="0">
                <a:sym typeface="Wingdings"/>
              </a:rPr>
              <a:t>1208</a:t>
            </a:r>
            <a:r>
              <a:rPr lang="el-GR" sz="2800" dirty="0" smtClean="0">
                <a:sym typeface="Wingdings"/>
              </a:rPr>
              <a:t>: ο </a:t>
            </a:r>
            <a:r>
              <a:rPr lang="el-GR" sz="2800" b="1" dirty="0" smtClean="0">
                <a:sym typeface="Wingdings"/>
              </a:rPr>
              <a:t>Θεόδωρος </a:t>
            </a:r>
            <a:r>
              <a:rPr lang="el-GR" sz="2800" dirty="0" smtClean="0">
                <a:sym typeface="Wingdings"/>
              </a:rPr>
              <a:t>στέφτηκε</a:t>
            </a:r>
            <a:r>
              <a:rPr lang="el-GR" sz="2800" b="1" dirty="0" smtClean="0">
                <a:sym typeface="Wingdings"/>
              </a:rPr>
              <a:t> </a:t>
            </a:r>
            <a:r>
              <a:rPr lang="el-GR" sz="2800" b="1" dirty="0" smtClean="0">
                <a:solidFill>
                  <a:srgbClr val="00B050"/>
                </a:solidFill>
                <a:sym typeface="Wingdings"/>
              </a:rPr>
              <a:t>αυτοκράτορας </a:t>
            </a:r>
            <a:r>
              <a:rPr lang="el-GR" sz="2800" dirty="0" smtClean="0">
                <a:solidFill>
                  <a:srgbClr val="00B050"/>
                </a:solidFill>
                <a:sym typeface="Wingdings"/>
              </a:rPr>
              <a:t>και </a:t>
            </a:r>
            <a:r>
              <a:rPr lang="el-GR" sz="2800" b="1" dirty="0" smtClean="0">
                <a:solidFill>
                  <a:srgbClr val="00B050"/>
                </a:solidFill>
                <a:sym typeface="Wingdings"/>
              </a:rPr>
              <a:t>βασιλιάς των Ρωμαίων</a:t>
            </a:r>
          </a:p>
        </p:txBody>
      </p:sp>
      <p:pic>
        <p:nvPicPr>
          <p:cNvPr id="9220" name="Picture 4" descr="images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401" y="1916832"/>
            <a:ext cx="218029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935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90875"/>
            <a:ext cx="4824536" cy="961861"/>
          </a:xfrm>
        </p:spPr>
        <p:txBody>
          <a:bodyPr/>
          <a:lstStyle/>
          <a:p>
            <a:r>
              <a:rPr lang="el-GR" dirty="0" smtClean="0"/>
              <a:t>Εσωτερική πολιτική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6048672" cy="56612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3000" dirty="0">
                <a:sym typeface="Wingdings"/>
              </a:rPr>
              <a:t>Ο διάδοχός του </a:t>
            </a:r>
            <a:r>
              <a:rPr lang="el-GR" sz="3000" b="1" dirty="0">
                <a:solidFill>
                  <a:srgbClr val="00B050"/>
                </a:solidFill>
                <a:sym typeface="Wingdings"/>
              </a:rPr>
              <a:t>Ιωάννης </a:t>
            </a:r>
            <a:r>
              <a:rPr lang="el-GR" sz="3000" b="1" dirty="0" err="1">
                <a:solidFill>
                  <a:srgbClr val="00B050"/>
                </a:solidFill>
                <a:sym typeface="Wingdings"/>
              </a:rPr>
              <a:t>Βατάτζης</a:t>
            </a:r>
            <a:r>
              <a:rPr lang="el-GR" sz="3000" b="1" dirty="0">
                <a:solidFill>
                  <a:srgbClr val="00B050"/>
                </a:solidFill>
                <a:sym typeface="Wingdings"/>
              </a:rPr>
              <a:t> </a:t>
            </a:r>
            <a:r>
              <a:rPr lang="el-GR" sz="3000" dirty="0">
                <a:sym typeface="Wingdings"/>
              </a:rPr>
              <a:t>επέκτεινε την επικράτειά του και </a:t>
            </a:r>
            <a:r>
              <a:rPr lang="el-GR" sz="3000" b="1" dirty="0">
                <a:sym typeface="Wingdings"/>
              </a:rPr>
              <a:t>ανύψωσε την αυτοκρατορία </a:t>
            </a:r>
            <a:r>
              <a:rPr lang="el-GR" sz="3000" dirty="0">
                <a:sym typeface="Wingdings"/>
              </a:rPr>
              <a:t>σε σημαντική </a:t>
            </a:r>
            <a:r>
              <a:rPr lang="el-GR" sz="3000" dirty="0" smtClean="0">
                <a:sym typeface="Wingdings"/>
              </a:rPr>
              <a:t>δύναμη.</a:t>
            </a:r>
            <a:endParaRPr lang="el-GR" sz="3000" dirty="0"/>
          </a:p>
          <a:p>
            <a:r>
              <a:rPr lang="el-GR" sz="3000" dirty="0" smtClean="0"/>
              <a:t>Ο </a:t>
            </a:r>
            <a:r>
              <a:rPr lang="el-GR" sz="3000" dirty="0" err="1" smtClean="0"/>
              <a:t>Βατάτζης</a:t>
            </a:r>
            <a:r>
              <a:rPr lang="el-GR" sz="3000" dirty="0" smtClean="0"/>
              <a:t> προσπάθησε να </a:t>
            </a:r>
            <a:r>
              <a:rPr lang="el-GR" sz="3000" b="1" dirty="0" smtClean="0"/>
              <a:t>πατάξει τις καταχρήσεις στη διοίκηση </a:t>
            </a:r>
            <a:r>
              <a:rPr lang="el-GR" sz="2200" i="1" dirty="0" smtClean="0"/>
              <a:t>(</a:t>
            </a:r>
            <a:r>
              <a:rPr lang="el-GR" sz="2200" i="1" dirty="0" err="1" smtClean="0"/>
              <a:t>Εσωτ</a:t>
            </a:r>
            <a:r>
              <a:rPr lang="el-GR" sz="2200" i="1" dirty="0" smtClean="0"/>
              <a:t>. Πολιτική)</a:t>
            </a:r>
          </a:p>
          <a:p>
            <a:r>
              <a:rPr lang="el-GR" sz="3000" dirty="0" smtClean="0"/>
              <a:t>Ίδρυσε πολλά </a:t>
            </a:r>
            <a:r>
              <a:rPr lang="el-GR" sz="3000" b="1" dirty="0" smtClean="0"/>
              <a:t>φιλανθρωπικά ιδρύματα</a:t>
            </a:r>
            <a:r>
              <a:rPr lang="el-GR" sz="3000" dirty="0" smtClean="0"/>
              <a:t> για τους φτωχούς </a:t>
            </a:r>
            <a:r>
              <a:rPr lang="el-GR" sz="2200" i="1" dirty="0" smtClean="0"/>
              <a:t>(</a:t>
            </a:r>
            <a:r>
              <a:rPr lang="el-GR" sz="2200" i="1" dirty="0" err="1"/>
              <a:t>Εσωτ</a:t>
            </a:r>
            <a:r>
              <a:rPr lang="el-GR" sz="2200" i="1" dirty="0"/>
              <a:t>. Πολιτική</a:t>
            </a:r>
            <a:r>
              <a:rPr lang="el-GR" sz="2200" i="1" dirty="0" smtClean="0"/>
              <a:t>)</a:t>
            </a:r>
            <a:endParaRPr lang="el-GR" sz="2200" dirty="0" smtClean="0"/>
          </a:p>
          <a:p>
            <a:r>
              <a:rPr lang="el-GR" sz="3000" dirty="0" smtClean="0"/>
              <a:t>Δημιούργησε </a:t>
            </a:r>
            <a:r>
              <a:rPr lang="el-GR" sz="3000" b="1" dirty="0" smtClean="0"/>
              <a:t>στρατιωτικά κτήματα </a:t>
            </a:r>
            <a:r>
              <a:rPr lang="el-GR" sz="3000" dirty="0" smtClean="0">
                <a:sym typeface="Wingdings"/>
              </a:rPr>
              <a:t> αποτελεσματικό  σύστημα άμυνας ανατολικών συνόρων </a:t>
            </a:r>
            <a:r>
              <a:rPr lang="el-GR" sz="2200" i="1" dirty="0" smtClean="0">
                <a:sym typeface="Wingdings"/>
              </a:rPr>
              <a:t>(άμυνα)</a:t>
            </a:r>
          </a:p>
          <a:p>
            <a:endParaRPr lang="el-GR" dirty="0" smtClean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2"/>
          </p:nvPr>
        </p:nvSpPr>
        <p:spPr>
          <a:xfrm>
            <a:off x="6228184" y="3861048"/>
            <a:ext cx="2448272" cy="25187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1600" b="1" dirty="0" smtClean="0"/>
              <a:t>Ιωάννης Γ΄ Δούκας </a:t>
            </a:r>
            <a:r>
              <a:rPr lang="el-GR" sz="1600" b="1" dirty="0" err="1" smtClean="0"/>
              <a:t>Βατάτζης</a:t>
            </a:r>
            <a:endParaRPr lang="el-GR" sz="1600" b="1" dirty="0" smtClean="0"/>
          </a:p>
          <a:p>
            <a:pPr marL="0" indent="0" algn="ctr">
              <a:buNone/>
            </a:pPr>
            <a:r>
              <a:rPr lang="el-GR" sz="1600" dirty="0" smtClean="0"/>
              <a:t>Αυτοκράτορας. </a:t>
            </a:r>
          </a:p>
          <a:p>
            <a:pPr marL="0" indent="0" algn="ctr">
              <a:buNone/>
            </a:pPr>
            <a:r>
              <a:rPr lang="el-GR" sz="1600" dirty="0" smtClean="0"/>
              <a:t>Βασίλεψε για 32 χρόνια, αύξησε τα εδάφη και ανόρθωσε οικονομικά και κοινωνικά την Αυτοκρατορία της Νίκαιας</a:t>
            </a:r>
            <a:endParaRPr lang="el-GR" sz="1600" dirty="0"/>
          </a:p>
        </p:txBody>
      </p:sp>
      <p:pic>
        <p:nvPicPr>
          <p:cNvPr id="1030" name="Picture 6" descr="Ο Άγιος Ιωάννης Βατάτζης και η ελληνική συνείδησή του | Πεμπτουσί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400"/>
            <a:ext cx="278120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649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796702"/>
          </a:xfrm>
        </p:spPr>
        <p:txBody>
          <a:bodyPr/>
          <a:lstStyle/>
          <a:p>
            <a:r>
              <a:rPr lang="el-GR" dirty="0" smtClean="0"/>
              <a:t>Οικονομική πολιτική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395536" y="1417638"/>
            <a:ext cx="4968552" cy="5107706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Απέδωσε ιδιαίτερη σημασία στην </a:t>
            </a:r>
            <a:r>
              <a:rPr lang="el-GR" sz="3200" b="1" dirty="0" smtClean="0"/>
              <a:t>ανόρθωση της αγροτικής οικονομίας </a:t>
            </a:r>
            <a:r>
              <a:rPr lang="el-GR" sz="2000" i="1" dirty="0" smtClean="0"/>
              <a:t>(οικονομία)</a:t>
            </a:r>
          </a:p>
          <a:p>
            <a:r>
              <a:rPr lang="el-GR" sz="3200" b="1" dirty="0" smtClean="0"/>
              <a:t>Στόχος</a:t>
            </a:r>
            <a:r>
              <a:rPr lang="el-GR" sz="3200" dirty="0" smtClean="0"/>
              <a:t>: η </a:t>
            </a:r>
            <a:r>
              <a:rPr lang="el-GR" sz="3200" b="1" u="sng" dirty="0" smtClean="0"/>
              <a:t>αυτάρκεια</a:t>
            </a:r>
            <a:r>
              <a:rPr lang="el-GR" sz="3200" dirty="0" smtClean="0"/>
              <a:t> </a:t>
            </a:r>
            <a:r>
              <a:rPr lang="el-GR" sz="3200" dirty="0" smtClean="0">
                <a:sym typeface="Wingdings"/>
              </a:rPr>
              <a:t> απαγόρευσε την εισαγωγή ειδών πολυτελείας από τις ιταλικές πόλεις</a:t>
            </a:r>
            <a:endParaRPr lang="el-GR" sz="3200" dirty="0" smtClean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2" descr="Νόμισμα του Ιωάννη Γ Δούκα Βατάτζη (1222-1254), (Αθήνα, Νομισματικό Μουσείο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19145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Θέση περιεχομένου 3"/>
          <p:cNvSpPr txBox="1">
            <a:spLocks/>
          </p:cNvSpPr>
          <p:nvPr/>
        </p:nvSpPr>
        <p:spPr>
          <a:xfrm>
            <a:off x="5508104" y="3789040"/>
            <a:ext cx="3174886" cy="151216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l-GR" sz="1800" dirty="0" smtClean="0"/>
              <a:t>Νόμισμα του Ιωάννη Γ Δούκα </a:t>
            </a:r>
            <a:r>
              <a:rPr lang="el-GR" sz="1800" dirty="0" err="1" smtClean="0"/>
              <a:t>Βατάτζη</a:t>
            </a:r>
            <a:r>
              <a:rPr lang="el-GR" sz="1800" dirty="0" smtClean="0"/>
              <a:t> </a:t>
            </a:r>
            <a:br>
              <a:rPr lang="el-GR" sz="1800" dirty="0" smtClean="0"/>
            </a:br>
            <a:r>
              <a:rPr lang="el-GR" sz="1800" dirty="0" smtClean="0"/>
              <a:t>(1222-1254), </a:t>
            </a:r>
          </a:p>
          <a:p>
            <a:pPr marL="0" indent="0" algn="ctr">
              <a:buFont typeface="Wingdings 2"/>
              <a:buNone/>
            </a:pPr>
            <a:r>
              <a:rPr lang="el-GR" sz="1800" dirty="0" smtClean="0"/>
              <a:t>Αθήνα, Νομισματικό Μουσείο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3388402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864096"/>
          </a:xfrm>
        </p:spPr>
        <p:txBody>
          <a:bodyPr>
            <a:normAutofit/>
          </a:bodyPr>
          <a:lstStyle/>
          <a:p>
            <a:r>
              <a:rPr lang="el-GR" dirty="0" smtClean="0"/>
              <a:t>Κατάληψη της Θεσσαλονίκης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539552" y="4725144"/>
            <a:ext cx="8147248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Ο Ιωάννης </a:t>
            </a:r>
            <a:r>
              <a:rPr lang="el-GR" dirty="0" err="1" smtClean="0"/>
              <a:t>Βατάτζης</a:t>
            </a:r>
            <a:r>
              <a:rPr lang="el-GR" dirty="0" smtClean="0"/>
              <a:t> κατέλαβε οριστικά, χωρίς μάχη, τη </a:t>
            </a:r>
            <a:r>
              <a:rPr lang="el-GR" b="1" dirty="0" smtClean="0"/>
              <a:t>Θεσσαλονίκη</a:t>
            </a:r>
            <a:r>
              <a:rPr lang="el-GR" dirty="0" smtClean="0"/>
              <a:t> και προέλασε στη δυτική και βόρεια Μακεδονία φτάνοντας μέχρι την Αδριατική.</a:t>
            </a:r>
          </a:p>
          <a:p>
            <a:pPr marL="0" indent="0">
              <a:buNone/>
            </a:pPr>
            <a:r>
              <a:rPr lang="el-GR" i="1" dirty="0" smtClean="0"/>
              <a:t>Εικόνα της Αυτοκρατορίας της Νίκαιας το 1246</a:t>
            </a:r>
            <a:endParaRPr lang="el-GR" i="1" dirty="0"/>
          </a:p>
        </p:txBody>
      </p:sp>
      <p:pic>
        <p:nvPicPr>
          <p:cNvPr id="5122" name="Picture 2" descr="http://photodentro.edu.gr/photodentro/hist124_byzantini_krati_1204_chartis_chronogrammi_2018_v1.5_pidx0048974/story_content/external_files/timeglider/images/12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40" y="1196752"/>
            <a:ext cx="5112568" cy="338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39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94122"/>
          </a:xfrm>
        </p:spPr>
        <p:txBody>
          <a:bodyPr/>
          <a:lstStyle/>
          <a:p>
            <a:r>
              <a:rPr lang="el-GR" dirty="0" err="1" smtClean="0"/>
              <a:t>Νίκαια…υπολογίσιμη</a:t>
            </a:r>
            <a:r>
              <a:rPr lang="el-GR" dirty="0" smtClean="0"/>
              <a:t> δύναμη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539552" y="1447800"/>
            <a:ext cx="8208912" cy="5221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dirty="0" smtClean="0"/>
              <a:t>Όταν πέθανε ο </a:t>
            </a:r>
            <a:r>
              <a:rPr lang="el-GR" sz="2800" dirty="0" err="1" smtClean="0"/>
              <a:t>Βατάτζης</a:t>
            </a:r>
            <a:r>
              <a:rPr lang="el-GR" sz="2800" dirty="0" smtClean="0"/>
              <a:t>: </a:t>
            </a:r>
          </a:p>
          <a:p>
            <a:r>
              <a:rPr lang="el-GR" sz="2800" dirty="0" smtClean="0"/>
              <a:t>οι </a:t>
            </a:r>
            <a:r>
              <a:rPr lang="el-GR" sz="2800" b="1" dirty="0" smtClean="0"/>
              <a:t>κτήσεις στη </a:t>
            </a:r>
            <a:r>
              <a:rPr lang="el-GR" sz="2800" b="1" dirty="0" err="1" smtClean="0"/>
              <a:t>Μ.Ασία</a:t>
            </a:r>
            <a:r>
              <a:rPr lang="el-GR" sz="2800" b="1" dirty="0" smtClean="0"/>
              <a:t> </a:t>
            </a:r>
            <a:r>
              <a:rPr lang="el-GR" sz="2800" dirty="0" smtClean="0"/>
              <a:t>ήταν απολύτως ασφαλείς. </a:t>
            </a:r>
          </a:p>
          <a:p>
            <a:r>
              <a:rPr lang="el-GR" sz="2800" dirty="0" smtClean="0"/>
              <a:t>μεγάλο τμήμα των </a:t>
            </a:r>
            <a:r>
              <a:rPr lang="el-GR" sz="2800" b="1" dirty="0" smtClean="0"/>
              <a:t>Βαλκανίων</a:t>
            </a:r>
            <a:r>
              <a:rPr lang="el-GR" sz="2800" dirty="0" smtClean="0"/>
              <a:t> ήταν υπό την εξουσία του.</a:t>
            </a:r>
          </a:p>
          <a:p>
            <a:r>
              <a:rPr lang="el-GR" sz="2800" dirty="0"/>
              <a:t>η</a:t>
            </a:r>
            <a:r>
              <a:rPr lang="el-GR" sz="2800" dirty="0" smtClean="0"/>
              <a:t> </a:t>
            </a:r>
            <a:r>
              <a:rPr lang="el-GR" sz="2800" b="1" dirty="0" smtClean="0"/>
              <a:t>Ήπειρος</a:t>
            </a:r>
            <a:r>
              <a:rPr lang="el-GR" sz="2800" dirty="0" smtClean="0"/>
              <a:t> και η </a:t>
            </a:r>
            <a:r>
              <a:rPr lang="el-GR" sz="2800" b="1" dirty="0" smtClean="0"/>
              <a:t>Βουλγαρία</a:t>
            </a:r>
            <a:r>
              <a:rPr lang="el-GR" sz="2800" dirty="0" smtClean="0"/>
              <a:t> δεν αποτελούσαν σοβαρό κίνδυνο.</a:t>
            </a:r>
          </a:p>
          <a:p>
            <a:r>
              <a:rPr lang="el-GR" sz="2800" dirty="0"/>
              <a:t>η</a:t>
            </a:r>
            <a:r>
              <a:rPr lang="el-GR" sz="2800" dirty="0" smtClean="0"/>
              <a:t> </a:t>
            </a:r>
            <a:r>
              <a:rPr lang="el-GR" sz="2800" b="1" dirty="0" smtClean="0"/>
              <a:t>Λατινική Αυτοκρατορία </a:t>
            </a:r>
            <a:r>
              <a:rPr lang="el-GR" sz="2800" dirty="0" smtClean="0"/>
              <a:t>βρίσκονταν σε αξιοθρήνητη κατάσταση.</a:t>
            </a:r>
          </a:p>
          <a:p>
            <a:pPr marL="0" indent="0">
              <a:buNone/>
            </a:pPr>
            <a:r>
              <a:rPr lang="el-GR" sz="2800" dirty="0" smtClean="0"/>
              <a:t>Χρειάζονταν μία τελευταία προσπάθεια να ανακτηθεί η Κωνσταντινούπολη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431086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el-GR" dirty="0" smtClean="0"/>
              <a:t>Ανάκτηση Κωνσταντινούπολης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251520" y="1268760"/>
            <a:ext cx="6264696" cy="5472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b="1" dirty="0" smtClean="0"/>
              <a:t>Μιχαήλ Παλαιολόγος</a:t>
            </a:r>
          </a:p>
          <a:p>
            <a:r>
              <a:rPr lang="el-GR" b="1" dirty="0" smtClean="0"/>
              <a:t>1261</a:t>
            </a:r>
            <a:r>
              <a:rPr lang="el-GR" dirty="0" smtClean="0"/>
              <a:t>: Ο </a:t>
            </a:r>
            <a:r>
              <a:rPr lang="el-GR" dirty="0" err="1" smtClean="0"/>
              <a:t>Μ.Παλαιολόγος</a:t>
            </a:r>
            <a:r>
              <a:rPr lang="el-GR" dirty="0" smtClean="0"/>
              <a:t> σύναψε συνθήκη με τους </a:t>
            </a:r>
            <a:r>
              <a:rPr lang="el-GR" b="1" dirty="0" smtClean="0"/>
              <a:t>Γενουάτες</a:t>
            </a:r>
            <a:r>
              <a:rPr lang="el-GR" dirty="0" smtClean="0"/>
              <a:t>: </a:t>
            </a:r>
          </a:p>
          <a:p>
            <a:r>
              <a:rPr lang="el-GR" dirty="0" smtClean="0"/>
              <a:t>Αυτοί ανέλαβαν να προσφέρουν στον Μιχαήλ </a:t>
            </a:r>
            <a:r>
              <a:rPr lang="el-GR" b="1" dirty="0" smtClean="0"/>
              <a:t>πολεμική βοήθεια </a:t>
            </a:r>
            <a:r>
              <a:rPr lang="el-GR" dirty="0" smtClean="0"/>
              <a:t>κατά της Βενετίας με </a:t>
            </a:r>
            <a:r>
              <a:rPr lang="el-GR" u="sng" dirty="0" smtClean="0"/>
              <a:t>αντάλλαγμα</a:t>
            </a:r>
            <a:r>
              <a:rPr lang="el-GR" dirty="0" smtClean="0"/>
              <a:t>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 smtClean="0"/>
              <a:t> τελωνειακές και φορολογικές απαλλαγές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 smtClean="0"/>
              <a:t> λιμάνια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 smtClean="0"/>
              <a:t> εμπορικές περιοχές της Αυτοκρατορίας.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>
                <a:sym typeface="Wingdings"/>
              </a:rPr>
              <a:t> Θεμελιώθηκε η δύναμη της Γένουας στην Ανατολή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876256" y="4509120"/>
            <a:ext cx="1878742" cy="10081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1800" dirty="0" smtClean="0"/>
              <a:t>Μιχαήλ Η΄ Παλαιολόγος</a:t>
            </a:r>
          </a:p>
          <a:p>
            <a:pPr marL="0" indent="0" algn="ctr">
              <a:buNone/>
            </a:pPr>
            <a:r>
              <a:rPr lang="el-GR" sz="1800" dirty="0" smtClean="0"/>
              <a:t>1261-1282</a:t>
            </a:r>
            <a:endParaRPr lang="el-GR" sz="1800" dirty="0"/>
          </a:p>
        </p:txBody>
      </p:sp>
      <p:pic>
        <p:nvPicPr>
          <p:cNvPr id="10242" name="Picture 2" descr="Μιχαήλ Η&amp;#39; Παλαιολόγος (1261-1282) - Geopolitics &amp;amp; Daily N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52" y="1124744"/>
            <a:ext cx="2431356" cy="31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106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1143000"/>
          </a:xfrm>
        </p:spPr>
        <p:txBody>
          <a:bodyPr/>
          <a:lstStyle/>
          <a:p>
            <a:r>
              <a:rPr lang="el-GR" dirty="0" smtClean="0"/>
              <a:t>Ανάκτηση Κωνσταντινούπολης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83568" y="1484784"/>
            <a:ext cx="7488832" cy="5112568"/>
          </a:xfrm>
        </p:spPr>
        <p:txBody>
          <a:bodyPr>
            <a:normAutofit/>
          </a:bodyPr>
          <a:lstStyle/>
          <a:p>
            <a:r>
              <a:rPr lang="el-GR" sz="2800" b="1" dirty="0" smtClean="0"/>
              <a:t>25 Ιουλίου 1261</a:t>
            </a:r>
            <a:r>
              <a:rPr lang="el-GR" sz="2800" dirty="0" smtClean="0"/>
              <a:t>: η Κωνσταντινούπολη έπεσε στα χέρια του στρατηγού της Νίκαιας Αλέξιου </a:t>
            </a:r>
            <a:r>
              <a:rPr lang="el-GR" sz="2800" dirty="0" err="1" smtClean="0"/>
              <a:t>Στρατηγόπουλου</a:t>
            </a:r>
            <a:r>
              <a:rPr lang="el-GR" sz="2800" dirty="0" smtClean="0"/>
              <a:t>.</a:t>
            </a:r>
          </a:p>
          <a:p>
            <a:r>
              <a:rPr lang="el-GR" sz="2800" b="1" dirty="0" smtClean="0"/>
              <a:t>Σεπτέμβριος 1261</a:t>
            </a:r>
            <a:r>
              <a:rPr lang="el-GR" sz="2800" dirty="0" smtClean="0"/>
              <a:t>: ο Μιχαήλ Παλαιολόγος </a:t>
            </a:r>
            <a:r>
              <a:rPr lang="el-GR" sz="2800" b="1" dirty="0" smtClean="0"/>
              <a:t>στέφτηκε αυτοκράτορας </a:t>
            </a:r>
            <a:r>
              <a:rPr lang="el-GR" sz="2800" dirty="0" smtClean="0"/>
              <a:t>για 2</a:t>
            </a:r>
            <a:r>
              <a:rPr lang="el-GR" sz="2800" baseline="30000" dirty="0" smtClean="0"/>
              <a:t>η</a:t>
            </a:r>
            <a:r>
              <a:rPr lang="el-GR" sz="2800" dirty="0" smtClean="0"/>
              <a:t> φορά ως Μιχαήλ Η΄.</a:t>
            </a:r>
          </a:p>
          <a:p>
            <a:r>
              <a:rPr lang="el-GR" sz="2800" dirty="0" smtClean="0"/>
              <a:t>Η </a:t>
            </a:r>
            <a:r>
              <a:rPr lang="el-GR" sz="2800" b="1" dirty="0" smtClean="0"/>
              <a:t>στέψη</a:t>
            </a:r>
            <a:r>
              <a:rPr lang="el-GR" sz="2800" dirty="0" smtClean="0"/>
              <a:t> έγινε στο </a:t>
            </a:r>
            <a:r>
              <a:rPr lang="el-GR" sz="2800" b="1" dirty="0" smtClean="0"/>
              <a:t>ναό της Αγίας Σοφίας </a:t>
            </a:r>
            <a:r>
              <a:rPr lang="el-GR" sz="2800" dirty="0" smtClean="0"/>
              <a:t>και συμβόλιζε την </a:t>
            </a:r>
            <a:r>
              <a:rPr lang="el-GR" sz="2800" b="1" dirty="0" smtClean="0">
                <a:solidFill>
                  <a:srgbClr val="00B050"/>
                </a:solidFill>
              </a:rPr>
              <a:t>αναγέννηση της Αυτοκρατορίας</a:t>
            </a:r>
            <a:r>
              <a:rPr lang="el-GR" sz="2800" b="1" dirty="0" smtClean="0"/>
              <a:t> </a:t>
            </a:r>
            <a:r>
              <a:rPr lang="el-GR" sz="2800" dirty="0" smtClean="0"/>
              <a:t>στις ακτές του Βοσπόρου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042166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ΕΙΣΑΓΩΓΙΚΑ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077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Δύο περίοδοι:</a:t>
            </a:r>
          </a:p>
          <a:p>
            <a:r>
              <a:rPr lang="el-GR" dirty="0" smtClean="0"/>
              <a:t>1204-1261 (Λατινική Αυτοκρατορία της Κων/</a:t>
            </a:r>
            <a:r>
              <a:rPr lang="el-GR" dirty="0" err="1" smtClean="0"/>
              <a:t>λης</a:t>
            </a:r>
            <a:r>
              <a:rPr lang="el-GR" dirty="0" smtClean="0"/>
              <a:t>)</a:t>
            </a:r>
          </a:p>
          <a:p>
            <a:r>
              <a:rPr lang="el-GR" dirty="0" smtClean="0"/>
              <a:t>1261-1453 (</a:t>
            </a:r>
            <a:r>
              <a:rPr lang="el-GR" dirty="0" err="1" smtClean="0"/>
              <a:t>Παλαιολόγεια</a:t>
            </a:r>
            <a:r>
              <a:rPr lang="el-GR" dirty="0" smtClean="0"/>
              <a:t> Περίοδο):</a:t>
            </a:r>
          </a:p>
          <a:p>
            <a:pPr marL="0" indent="0">
              <a:buNone/>
            </a:pPr>
            <a:r>
              <a:rPr lang="el-GR" dirty="0" smtClean="0"/>
              <a:t>Το Βυζάντιο </a:t>
            </a:r>
            <a:r>
              <a:rPr lang="el-GR" b="1" dirty="0" smtClean="0"/>
              <a:t>συρρικνώνεται</a:t>
            </a:r>
            <a:r>
              <a:rPr lang="el-GR" dirty="0" smtClean="0"/>
              <a:t> βαθμιαία σε αδύνατο και μικρό σε έκταση κράτος, λόγω:</a:t>
            </a:r>
          </a:p>
          <a:p>
            <a:pPr>
              <a:buFontTx/>
              <a:buChar char="-"/>
            </a:pPr>
            <a:r>
              <a:rPr lang="el-GR" dirty="0" smtClean="0"/>
              <a:t>Εμφύλιοι πόλεμοι</a:t>
            </a:r>
          </a:p>
          <a:p>
            <a:pPr>
              <a:buFontTx/>
              <a:buChar char="-"/>
            </a:pPr>
            <a:r>
              <a:rPr lang="el-GR" dirty="0" smtClean="0"/>
              <a:t>Παρακμή στρατού και οικονομίας</a:t>
            </a:r>
          </a:p>
          <a:p>
            <a:pPr>
              <a:buFontTx/>
              <a:buChar char="-"/>
            </a:pPr>
            <a:r>
              <a:rPr lang="el-GR" dirty="0" smtClean="0"/>
              <a:t>Στάση των δυτικών δυνάμεων</a:t>
            </a:r>
          </a:p>
          <a:p>
            <a:pPr>
              <a:buFontTx/>
              <a:buChar char="-"/>
            </a:pPr>
            <a:r>
              <a:rPr lang="el-GR" dirty="0" smtClean="0"/>
              <a:t>Επέκταση των Σέρβων</a:t>
            </a:r>
          </a:p>
          <a:p>
            <a:pPr>
              <a:buFontTx/>
              <a:buChar char="-"/>
            </a:pPr>
            <a:r>
              <a:rPr lang="el-GR" dirty="0" smtClean="0"/>
              <a:t>Ισχύς Οθωμανών Τούρκων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609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413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p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225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…γεννιούνται νέες δυνάμε</a:t>
            </a:r>
            <a:r>
              <a:rPr lang="el-GR" dirty="0"/>
              <a:t>ι</a:t>
            </a:r>
            <a:r>
              <a:rPr lang="el-GR" dirty="0" smtClean="0"/>
              <a:t>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914400" y="1648584"/>
            <a:ext cx="7772400" cy="1420376"/>
          </a:xfrm>
        </p:spPr>
        <p:txBody>
          <a:bodyPr/>
          <a:lstStyle/>
          <a:p>
            <a:r>
              <a:rPr lang="el-GR" dirty="0" smtClean="0"/>
              <a:t>Η νεοελληνική </a:t>
            </a:r>
            <a:r>
              <a:rPr lang="el-GR" b="1" dirty="0" smtClean="0"/>
              <a:t>εθνότητα</a:t>
            </a:r>
          </a:p>
          <a:p>
            <a:r>
              <a:rPr lang="el-GR" dirty="0" smtClean="0"/>
              <a:t>Η </a:t>
            </a:r>
            <a:r>
              <a:rPr lang="el-GR" b="1" dirty="0" smtClean="0"/>
              <a:t>συνείδηση</a:t>
            </a:r>
            <a:r>
              <a:rPr lang="el-GR" dirty="0" smtClean="0"/>
              <a:t> του Νέου Ελληνισμού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284984"/>
            <a:ext cx="6192688" cy="325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el-GR" dirty="0" smtClean="0"/>
              <a:t>Στη Δύση…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11560" y="1106500"/>
            <a:ext cx="8053892" cy="2826556"/>
          </a:xfrm>
        </p:spPr>
        <p:txBody>
          <a:bodyPr>
            <a:normAutofit/>
          </a:bodyPr>
          <a:lstStyle/>
          <a:p>
            <a:r>
              <a:rPr lang="el-GR" dirty="0" smtClean="0"/>
              <a:t>Έχει αναπτυχθεί πλήρως το </a:t>
            </a:r>
            <a:r>
              <a:rPr lang="el-GR" b="1" dirty="0" smtClean="0"/>
              <a:t>φεουδαρχικό σύστημα </a:t>
            </a:r>
            <a:r>
              <a:rPr lang="el-GR" dirty="0" smtClean="0"/>
              <a:t>κατά το 13</a:t>
            </a:r>
            <a:r>
              <a:rPr lang="el-GR" baseline="30000" dirty="0" smtClean="0"/>
              <a:t>ο</a:t>
            </a:r>
            <a:r>
              <a:rPr lang="el-GR" dirty="0" smtClean="0"/>
              <a:t> αιώνα και αρχίζει ήδη η παρακμή του</a:t>
            </a:r>
          </a:p>
          <a:p>
            <a:r>
              <a:rPr lang="el-GR" dirty="0" smtClean="0"/>
              <a:t>Βαθιά και πολύπλευρη </a:t>
            </a:r>
            <a:r>
              <a:rPr lang="el-GR" b="1" dirty="0" smtClean="0"/>
              <a:t>κρίση</a:t>
            </a:r>
            <a:r>
              <a:rPr lang="el-GR" dirty="0" smtClean="0"/>
              <a:t> που επιτείνεται από φυσικές καταστροφές</a:t>
            </a:r>
          </a:p>
          <a:p>
            <a:r>
              <a:rPr lang="el-GR" dirty="0" smtClean="0"/>
              <a:t>Η </a:t>
            </a:r>
            <a:r>
              <a:rPr lang="el-GR" b="1" dirty="0" smtClean="0"/>
              <a:t>βασιλική εξουσία  </a:t>
            </a:r>
            <a:r>
              <a:rPr lang="el-GR" dirty="0" smtClean="0"/>
              <a:t>(Αγγλία, Γαλλία) </a:t>
            </a:r>
            <a:r>
              <a:rPr lang="el-GR" b="1" dirty="0" smtClean="0"/>
              <a:t>ενισχύεται</a:t>
            </a:r>
            <a:r>
              <a:rPr lang="el-GR" dirty="0" smtClean="0"/>
              <a:t> σε βάρος των φεουδαρχών (Εξαίρεση: η Γερμανία)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861048"/>
            <a:ext cx="4032448" cy="28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64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fterschool bar: Από την πρώτη άλωση μέχρι την δεύτερη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850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473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 fontScale="90000"/>
          </a:bodyPr>
          <a:lstStyle/>
          <a:p>
            <a:r>
              <a:rPr lang="el-GR" dirty="0"/>
              <a:t>α</a:t>
            </a:r>
            <a:r>
              <a:rPr lang="el-GR" dirty="0" smtClean="0"/>
              <a:t>. Η Αυτοκρατορία της Τραπεζούντας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1"/>
          </p:nvPr>
        </p:nvSpPr>
        <p:spPr>
          <a:xfrm>
            <a:off x="262732" y="1196752"/>
            <a:ext cx="4165251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u="sng" dirty="0" smtClean="0"/>
              <a:t>Ιδρύθηκε</a:t>
            </a:r>
            <a:r>
              <a:rPr lang="el-GR" dirty="0" smtClean="0"/>
              <a:t>: </a:t>
            </a:r>
          </a:p>
          <a:p>
            <a:r>
              <a:rPr lang="el-GR" dirty="0" smtClean="0"/>
              <a:t>αμέσως </a:t>
            </a:r>
            <a:r>
              <a:rPr lang="el-GR" b="1" dirty="0" smtClean="0"/>
              <a:t>μετά την άλωση της Κωνσταντινούπολης </a:t>
            </a:r>
            <a:r>
              <a:rPr lang="el-GR" dirty="0" smtClean="0"/>
              <a:t>από τους Σταυροφόρους</a:t>
            </a:r>
          </a:p>
          <a:p>
            <a:r>
              <a:rPr lang="el-GR" dirty="0" smtClean="0"/>
              <a:t>από τους </a:t>
            </a:r>
            <a:r>
              <a:rPr lang="el-GR" b="1" dirty="0" smtClean="0"/>
              <a:t>Μεγάλους Κομνηνούς</a:t>
            </a:r>
          </a:p>
          <a:p>
            <a:r>
              <a:rPr lang="el-GR" dirty="0" smtClean="0"/>
              <a:t>στις </a:t>
            </a:r>
            <a:r>
              <a:rPr lang="el-GR" b="1" dirty="0" smtClean="0"/>
              <a:t>ακτές του Εύξεινου Πόντου</a:t>
            </a:r>
          </a:p>
          <a:p>
            <a:r>
              <a:rPr lang="el-GR" b="1" dirty="0" smtClean="0"/>
              <a:t>Ενσωματώθηκαν</a:t>
            </a:r>
            <a:r>
              <a:rPr lang="el-GR" dirty="0" smtClean="0"/>
              <a:t>: η Σινώπη, η Παφλαγονία και η Ηράκλεια του Πόντου</a:t>
            </a:r>
          </a:p>
        </p:txBody>
      </p:sp>
      <p:sp>
        <p:nvSpPr>
          <p:cNvPr id="2" name="Θέση περιεχομένου 1"/>
          <p:cNvSpPr>
            <a:spLocks noGrp="1"/>
          </p:cNvSpPr>
          <p:nvPr>
            <p:ph sz="quarter" idx="2"/>
          </p:nvPr>
        </p:nvSpPr>
        <p:spPr>
          <a:xfrm>
            <a:off x="5148064" y="4869160"/>
            <a:ext cx="3462918" cy="115212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l-GR" sz="1800" dirty="0" smtClean="0"/>
              <a:t>Ο </a:t>
            </a:r>
            <a:r>
              <a:rPr lang="el-GR" sz="1800" dirty="0" err="1" smtClean="0"/>
              <a:t>μονοκέφαλος</a:t>
            </a:r>
            <a:r>
              <a:rPr lang="el-GR" sz="1800" dirty="0" smtClean="0"/>
              <a:t> αετός επικράτησε σαν έμβλημα της αυτοκρατορίας μετά το 1282</a:t>
            </a:r>
          </a:p>
          <a:p>
            <a:pPr marL="0" indent="0" algn="ctr">
              <a:buNone/>
            </a:pPr>
            <a:r>
              <a:rPr lang="el-GR" sz="1800" dirty="0" smtClean="0"/>
              <a:t>Αργότερα ο δικέφαλος αετός</a:t>
            </a:r>
            <a:endParaRPr lang="el-GR" sz="1800" dirty="0"/>
          </a:p>
        </p:txBody>
      </p:sp>
      <p:pic>
        <p:nvPicPr>
          <p:cNvPr id="2050" name="Picture 2" descr="http://photodentro.edu.gr/photodentro/hist124_byzantini_krati_1204_chartis_chronogrammi_2018_v1.5_pidx0048974/story_content/external_files/timeglider/images/eag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70628"/>
            <a:ext cx="2301013" cy="20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0β. Τα ελληνικά κράτη μετά την άλωση της Πόλης - ppt κατέβασμα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8" t="14395" r="8805" b="9438"/>
          <a:stretch/>
        </p:blipFill>
        <p:spPr bwMode="auto">
          <a:xfrm>
            <a:off x="6876608" y="1447624"/>
            <a:ext cx="2046781" cy="228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164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196030" y="4221088"/>
            <a:ext cx="8840466" cy="2636912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Ο </a:t>
            </a:r>
            <a:r>
              <a:rPr lang="el-GR" b="1" dirty="0"/>
              <a:t>δικέφαλος αετός</a:t>
            </a:r>
            <a:r>
              <a:rPr lang="el-GR" dirty="0"/>
              <a:t> είναι σύμβολο που </a:t>
            </a:r>
            <a:r>
              <a:rPr lang="el-GR" dirty="0" smtClean="0"/>
              <a:t>συνδέεται </a:t>
            </a:r>
            <a:r>
              <a:rPr lang="el-GR" dirty="0"/>
              <a:t>με τη Βυζαντινή </a:t>
            </a:r>
            <a:r>
              <a:rPr lang="el-GR" dirty="0" smtClean="0"/>
              <a:t>Αυτοκρατορία. </a:t>
            </a:r>
            <a:r>
              <a:rPr lang="el-GR" dirty="0"/>
              <a:t>Ο </a:t>
            </a:r>
            <a:r>
              <a:rPr lang="el-GR" b="1" dirty="0"/>
              <a:t>σταυρός</a:t>
            </a:r>
            <a:r>
              <a:rPr lang="el-GR" dirty="0"/>
              <a:t> και η </a:t>
            </a:r>
            <a:r>
              <a:rPr lang="el-GR" b="1" dirty="0"/>
              <a:t>σφαίρα</a:t>
            </a:r>
            <a:r>
              <a:rPr lang="el-GR" dirty="0"/>
              <a:t> στα νύχια του αετού αντιπροσωπεύουν τη </a:t>
            </a:r>
            <a:r>
              <a:rPr lang="el-GR" b="1" u="sng" dirty="0"/>
              <a:t>διπλή εξουσία </a:t>
            </a:r>
            <a:r>
              <a:rPr lang="el-GR" dirty="0"/>
              <a:t>του αυτοκράτορα (κοσμική και πνευματική), </a:t>
            </a:r>
            <a:r>
              <a:rPr lang="el-GR" dirty="0" smtClean="0"/>
              <a:t>από </a:t>
            </a:r>
            <a:r>
              <a:rPr lang="el-GR" dirty="0"/>
              <a:t>την </a:t>
            </a:r>
            <a:r>
              <a:rPr lang="el-GR" b="1" dirty="0"/>
              <a:t>ανατολή έως τη δύση</a:t>
            </a:r>
            <a:r>
              <a:rPr lang="el-GR" dirty="0"/>
              <a:t>. </a:t>
            </a:r>
            <a:endParaRPr lang="el-GR" dirty="0" smtClean="0"/>
          </a:p>
          <a:p>
            <a:r>
              <a:rPr lang="el-GR" dirty="0" smtClean="0"/>
              <a:t>Αποτέλεσε </a:t>
            </a:r>
            <a:r>
              <a:rPr lang="el-GR" dirty="0"/>
              <a:t>το σύμβολο της μικρασιατικής </a:t>
            </a:r>
            <a:r>
              <a:rPr lang="el-GR" b="1" dirty="0"/>
              <a:t>Αυτοκρατορίας της Νίκαιας</a:t>
            </a:r>
            <a:r>
              <a:rPr lang="el-GR" dirty="0"/>
              <a:t>, η οποία κατόρθωσε την επανάκτηση της Κωνσταντινούπολης, κατέλυσε τη Λατινική αυτοκρατορία και </a:t>
            </a:r>
            <a:r>
              <a:rPr lang="el-GR" dirty="0" err="1"/>
              <a:t>επανασύστησε</a:t>
            </a:r>
            <a:r>
              <a:rPr lang="el-GR" dirty="0"/>
              <a:t> τη Βυζαντινή αυτοκρατορία. </a:t>
            </a:r>
            <a:endParaRPr lang="el-GR" dirty="0" smtClean="0"/>
          </a:p>
          <a:p>
            <a:r>
              <a:rPr lang="el-GR" dirty="0" smtClean="0"/>
              <a:t>Σήμερα </a:t>
            </a:r>
            <a:r>
              <a:rPr lang="el-GR" dirty="0"/>
              <a:t>αποτελεί σύμβολο των </a:t>
            </a:r>
            <a:r>
              <a:rPr lang="el-GR" b="1" dirty="0"/>
              <a:t>Μικρασιατών</a:t>
            </a:r>
            <a:r>
              <a:rPr lang="el-GR" dirty="0"/>
              <a:t>. 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6631"/>
            <a:ext cx="5629909" cy="39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4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/>
          <a:srcRect t="17944"/>
          <a:stretch/>
        </p:blipFill>
        <p:spPr>
          <a:xfrm>
            <a:off x="107504" y="188640"/>
            <a:ext cx="6045725" cy="360159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87547"/>
            <a:ext cx="5598790" cy="3043706"/>
          </a:xfrm>
          <a:prstGeom prst="rect">
            <a:avLst/>
          </a:prstGeom>
        </p:spPr>
      </p:pic>
      <p:sp>
        <p:nvSpPr>
          <p:cNvPr id="9" name="Οβάλ 8"/>
          <p:cNvSpPr/>
          <p:nvPr/>
        </p:nvSpPr>
        <p:spPr>
          <a:xfrm>
            <a:off x="4211960" y="5085184"/>
            <a:ext cx="864096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/>
          <p:cNvSpPr/>
          <p:nvPr/>
        </p:nvSpPr>
        <p:spPr>
          <a:xfrm>
            <a:off x="5724128" y="4581128"/>
            <a:ext cx="720080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5810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el-GR" dirty="0" smtClean="0"/>
              <a:t>Απομόνωση αυτοκρατορίας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251520" y="1302884"/>
            <a:ext cx="4320480" cy="5149552"/>
          </a:xfrm>
        </p:spPr>
        <p:txBody>
          <a:bodyPr>
            <a:normAutofit/>
          </a:bodyPr>
          <a:lstStyle/>
          <a:p>
            <a:r>
              <a:rPr lang="el-GR" dirty="0"/>
              <a:t>Αργότερα, η </a:t>
            </a:r>
            <a:r>
              <a:rPr lang="el-GR" b="1" dirty="0"/>
              <a:t>κατάληψη της Σινώπης </a:t>
            </a:r>
            <a:r>
              <a:rPr lang="el-GR" dirty="0"/>
              <a:t>από τους </a:t>
            </a:r>
            <a:r>
              <a:rPr lang="el-GR" dirty="0" smtClean="0"/>
              <a:t>Σελτζούκους (</a:t>
            </a:r>
            <a:r>
              <a:rPr lang="el-GR" i="1" dirty="0" smtClean="0"/>
              <a:t>σουλτάνος του Ικονίου, </a:t>
            </a:r>
            <a:r>
              <a:rPr lang="el-GR" i="1" dirty="0" err="1" smtClean="0"/>
              <a:t>Καϊκαούς</a:t>
            </a:r>
            <a:r>
              <a:rPr lang="el-GR" i="1" dirty="0" smtClean="0"/>
              <a:t> Α΄</a:t>
            </a:r>
            <a:r>
              <a:rPr lang="el-GR" dirty="0" smtClean="0"/>
              <a:t>) </a:t>
            </a:r>
            <a:r>
              <a:rPr lang="el-GR" b="1" dirty="0"/>
              <a:t>απέκοψε</a:t>
            </a:r>
            <a:r>
              <a:rPr lang="el-GR" dirty="0"/>
              <a:t> την αυτοκρατορία από τη δυτική </a:t>
            </a:r>
            <a:r>
              <a:rPr lang="el-GR" dirty="0" err="1"/>
              <a:t>Μ.Ασία</a:t>
            </a:r>
            <a:endParaRPr lang="el-GR" dirty="0"/>
          </a:p>
          <a:p>
            <a:r>
              <a:rPr lang="el-GR" dirty="0"/>
              <a:t>Η Αυτοκρατορία έμεινε σε </a:t>
            </a:r>
            <a:r>
              <a:rPr lang="el-GR" b="1" dirty="0"/>
              <a:t>απομόνωση επί 250 χρόνια </a:t>
            </a:r>
            <a:r>
              <a:rPr lang="el-GR" dirty="0"/>
              <a:t>και </a:t>
            </a:r>
            <a:r>
              <a:rPr lang="el-GR" b="1" dirty="0"/>
              <a:t>δεν άσκησε μεγάλη επίδραση </a:t>
            </a:r>
            <a:r>
              <a:rPr lang="el-GR" dirty="0"/>
              <a:t>στις τύχες του Βυζαντίου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>
          <a:xfrm>
            <a:off x="5292080" y="4437112"/>
            <a:ext cx="3390910" cy="1582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1800" dirty="0" smtClean="0"/>
              <a:t>Επιγραφή του </a:t>
            </a:r>
            <a:r>
              <a:rPr lang="el-GR" sz="1800" dirty="0" err="1" smtClean="0"/>
              <a:t>Καϊκαούς</a:t>
            </a:r>
            <a:r>
              <a:rPr lang="el-GR" sz="1800" dirty="0" smtClean="0"/>
              <a:t> Α΄ με οθωμανική (επάνω) και ελληνική γραφή (κάτω)</a:t>
            </a:r>
            <a:endParaRPr lang="el-GR" sz="1800" dirty="0"/>
          </a:p>
        </p:txBody>
      </p:sp>
      <p:pic>
        <p:nvPicPr>
          <p:cNvPr id="4098" name="Picture 2" descr="http://photodentro.edu.gr/photodentro/hist124_byzantini_krati_1204_chartis_chronogrammi_2018_v1.5_pidx0048974/story_content/external_files/timeglider/images/kayka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67260"/>
            <a:ext cx="30480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8307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καιοσύνη">
  <a:themeElements>
    <a:clrScheme name="Δικαιοσύνη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Δικαιοσύνη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Δικαιοσύνη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175</TotalTime>
  <Words>794</Words>
  <Application>Microsoft Office PowerPoint</Application>
  <PresentationFormat>Προβολή στην οθόνη (4:3)</PresentationFormat>
  <Paragraphs>88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8" baseType="lpstr">
      <vt:lpstr>Calibri</vt:lpstr>
      <vt:lpstr>Cambria</vt:lpstr>
      <vt:lpstr>Franklin Gothic Book</vt:lpstr>
      <vt:lpstr>Perpetua</vt:lpstr>
      <vt:lpstr>Wingdings</vt:lpstr>
      <vt:lpstr>Wingdings 2</vt:lpstr>
      <vt:lpstr>Δικαιοσύνη</vt:lpstr>
      <vt:lpstr>ΚΕΦΑΛΑΙΟ 4ο Η ΛΑΤΙΝΟΚΡΑΤΙΑ ΚΑΙ Η ΠΑΛΑΙΟΛΟΓΕΙΑ ΕΠΟΧΗ (1204-1453).  Ο ΥΣΤΕΡΟΣ ΜΕΣΑΙΩΝΑΣ ΣΤΗ ΔΥΣΗ</vt:lpstr>
      <vt:lpstr>ΕΙΣΑΓΩΓΙΚΑ</vt:lpstr>
      <vt:lpstr>…γεννιούνται νέες δυνάμεις</vt:lpstr>
      <vt:lpstr>Στη Δύση…</vt:lpstr>
      <vt:lpstr>Παρουσίαση του PowerPoint</vt:lpstr>
      <vt:lpstr>α. Η Αυτοκρατορία της Τραπεζούντας</vt:lpstr>
      <vt:lpstr>Παρουσίαση του PowerPoint</vt:lpstr>
      <vt:lpstr>Παρουσίαση του PowerPoint</vt:lpstr>
      <vt:lpstr>Απομόνωση αυτοκρατορίας</vt:lpstr>
      <vt:lpstr>β. Το κράτος της Ηπείρου</vt:lpstr>
      <vt:lpstr>Παρουσίαση του PowerPoint</vt:lpstr>
      <vt:lpstr>Θεόδωρος Κομνηνός Δούκας</vt:lpstr>
      <vt:lpstr>γ. Η Αυτοκρατορία της Νίκαιας και η ανασύσταση της Βυζαντινής Αυτοκρατορίας</vt:lpstr>
      <vt:lpstr>Εσωτερική πολιτική</vt:lpstr>
      <vt:lpstr>Οικονομική πολιτική</vt:lpstr>
      <vt:lpstr>Κατάληψη της Θεσσαλονίκης</vt:lpstr>
      <vt:lpstr>Νίκαια…υπολογίσιμη δύναμη</vt:lpstr>
      <vt:lpstr>Ανάκτηση Κωνσταντινούπολης</vt:lpstr>
      <vt:lpstr>Ανάκτηση Κωνσταντινούπολης</vt:lpstr>
      <vt:lpstr>Παρουσίαση του PowerPoint</vt:lpstr>
      <vt:lpstr>Παρουσίαση του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ΚΕΦΑΛΑΙΟ 4ο Η ΛΑΤΙΝΟΚΡΑΤΙΑ ΚΑΙ Η ΠΑΛΑΙΟΛΟΓΕΙΑ ΕΠΟΧΗ (1204-1453).  Ο ΥΣΤΕΡΟΣ ΜΕΣΑΙΩΝΑΣ ΣΤΗ ΔΥΣΗ</dc:title>
  <dc:creator>panag</dc:creator>
  <cp:lastModifiedBy>panagelousi75@gmail.com</cp:lastModifiedBy>
  <cp:revision>24</cp:revision>
  <dcterms:created xsi:type="dcterms:W3CDTF">2021-12-10T19:39:26Z</dcterms:created>
  <dcterms:modified xsi:type="dcterms:W3CDTF">2023-01-08T09:20:19Z</dcterms:modified>
</cp:coreProperties>
</file>