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Lst>
  <p:sldIdLst>
    <p:sldId id="275" r:id="rId2"/>
    <p:sldId id="276" r:id="rId3"/>
    <p:sldId id="277" r:id="rId4"/>
    <p:sldId id="291" r:id="rId5"/>
    <p:sldId id="257" r:id="rId6"/>
    <p:sldId id="286" r:id="rId7"/>
    <p:sldId id="259" r:id="rId8"/>
    <p:sldId id="260" r:id="rId9"/>
    <p:sldId id="287" r:id="rId10"/>
    <p:sldId id="288" r:id="rId11"/>
    <p:sldId id="289" r:id="rId12"/>
    <p:sldId id="278" r:id="rId13"/>
    <p:sldId id="279" r:id="rId14"/>
    <p:sldId id="280" r:id="rId15"/>
    <p:sldId id="282" r:id="rId16"/>
    <p:sldId id="285" r:id="rId17"/>
    <p:sldId id="283" r:id="rId18"/>
    <p:sldId id="284" r:id="rId19"/>
    <p:sldId id="290" r:id="rId20"/>
    <p:sldId id="292"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0" autoAdjust="0"/>
  </p:normalViewPr>
  <p:slideViewPr>
    <p:cSldViewPr>
      <p:cViewPr varScale="1">
        <p:scale>
          <a:sx n="82" d="100"/>
          <a:sy n="82" d="100"/>
        </p:scale>
        <p:origin x="1474" y="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FD4ED2-C4DD-44B9-950A-74491222F3F8}" type="doc">
      <dgm:prSet loTypeId="urn:microsoft.com/office/officeart/2005/8/layout/StepDownProcess" loCatId="process" qsTypeId="urn:microsoft.com/office/officeart/2005/8/quickstyle/simple1" qsCatId="simple" csTypeId="urn:microsoft.com/office/officeart/2005/8/colors/colorful1" csCatId="colorful" phldr="1"/>
      <dgm:spPr/>
      <dgm:t>
        <a:bodyPr/>
        <a:lstStyle/>
        <a:p>
          <a:endParaRPr lang="el-GR"/>
        </a:p>
      </dgm:t>
    </dgm:pt>
    <dgm:pt modelId="{0A5649ED-94FA-403C-BC0D-AE4D6E3E3E41}">
      <dgm:prSet phldrT="[Κείμενο]"/>
      <dgm:spPr/>
      <dgm:t>
        <a:bodyPr/>
        <a:lstStyle/>
        <a:p>
          <a:r>
            <a:rPr lang="el-GR" dirty="0" err="1" smtClean="0"/>
            <a:t>Οσμάν</a:t>
          </a:r>
          <a:r>
            <a:rPr lang="el-GR" dirty="0" smtClean="0"/>
            <a:t> (1289-1326)</a:t>
          </a:r>
          <a:endParaRPr lang="el-GR" dirty="0"/>
        </a:p>
      </dgm:t>
    </dgm:pt>
    <dgm:pt modelId="{7AAE44B0-06F0-4D81-9E3B-0DE522A6AF9C}" type="parTrans" cxnId="{E42CC69D-AABB-4F1C-BFFD-52EF510B21BB}">
      <dgm:prSet/>
      <dgm:spPr/>
      <dgm:t>
        <a:bodyPr/>
        <a:lstStyle/>
        <a:p>
          <a:endParaRPr lang="el-GR"/>
        </a:p>
      </dgm:t>
    </dgm:pt>
    <dgm:pt modelId="{743A4F22-F020-4DEE-A2EA-06CAF194A193}" type="sibTrans" cxnId="{E42CC69D-AABB-4F1C-BFFD-52EF510B21BB}">
      <dgm:prSet/>
      <dgm:spPr/>
      <dgm:t>
        <a:bodyPr/>
        <a:lstStyle/>
        <a:p>
          <a:endParaRPr lang="el-GR"/>
        </a:p>
      </dgm:t>
    </dgm:pt>
    <dgm:pt modelId="{53288490-EFF0-40BF-AF06-4A59A5D26748}">
      <dgm:prSet phldrT="[Κείμενο]"/>
      <dgm:spPr/>
      <dgm:t>
        <a:bodyPr/>
        <a:lstStyle/>
        <a:p>
          <a:r>
            <a:rPr lang="el-GR" dirty="0" smtClean="0"/>
            <a:t>Ορχάν</a:t>
          </a:r>
        </a:p>
        <a:p>
          <a:r>
            <a:rPr lang="el-GR" dirty="0" smtClean="0"/>
            <a:t>(1326-1362)</a:t>
          </a:r>
          <a:endParaRPr lang="el-GR" dirty="0"/>
        </a:p>
      </dgm:t>
    </dgm:pt>
    <dgm:pt modelId="{25CAF9CE-447D-4610-A303-8481BDC1B098}" type="parTrans" cxnId="{0C283863-1E53-4B3E-8E65-15412637D775}">
      <dgm:prSet/>
      <dgm:spPr/>
      <dgm:t>
        <a:bodyPr/>
        <a:lstStyle/>
        <a:p>
          <a:endParaRPr lang="el-GR"/>
        </a:p>
      </dgm:t>
    </dgm:pt>
    <dgm:pt modelId="{6B4A96F3-E10A-4952-BF5B-C76FB13A528F}" type="sibTrans" cxnId="{0C283863-1E53-4B3E-8E65-15412637D775}">
      <dgm:prSet/>
      <dgm:spPr/>
      <dgm:t>
        <a:bodyPr/>
        <a:lstStyle/>
        <a:p>
          <a:endParaRPr lang="el-GR"/>
        </a:p>
      </dgm:t>
    </dgm:pt>
    <dgm:pt modelId="{0EAA8F9C-CD63-4861-AD74-AD9BE56C04F0}">
      <dgm:prSet phldrT="[Κείμενο]"/>
      <dgm:spPr/>
      <dgm:t>
        <a:bodyPr/>
        <a:lstStyle/>
        <a:p>
          <a:r>
            <a:rPr lang="el-GR" dirty="0" smtClean="0"/>
            <a:t>Μουράτ Α΄</a:t>
          </a:r>
        </a:p>
        <a:p>
          <a:r>
            <a:rPr lang="el-GR" dirty="0" smtClean="0"/>
            <a:t>(1362-1389)</a:t>
          </a:r>
          <a:endParaRPr lang="el-GR" dirty="0"/>
        </a:p>
      </dgm:t>
    </dgm:pt>
    <dgm:pt modelId="{52E146BB-CBBA-4BEF-BF26-3A75C1DE868E}" type="parTrans" cxnId="{F398B5BC-7A79-4416-B5BA-9381267756C6}">
      <dgm:prSet/>
      <dgm:spPr/>
      <dgm:t>
        <a:bodyPr/>
        <a:lstStyle/>
        <a:p>
          <a:endParaRPr lang="el-GR"/>
        </a:p>
      </dgm:t>
    </dgm:pt>
    <dgm:pt modelId="{4A6F2E83-8D5B-43FA-9F15-D62920747588}" type="sibTrans" cxnId="{F398B5BC-7A79-4416-B5BA-9381267756C6}">
      <dgm:prSet/>
      <dgm:spPr/>
      <dgm:t>
        <a:bodyPr/>
        <a:lstStyle/>
        <a:p>
          <a:endParaRPr lang="el-GR"/>
        </a:p>
      </dgm:t>
    </dgm:pt>
    <dgm:pt modelId="{866A219A-05CA-4D76-A54A-72A6D390EAEA}">
      <dgm:prSet/>
      <dgm:spPr/>
      <dgm:t>
        <a:bodyPr/>
        <a:lstStyle/>
        <a:p>
          <a:r>
            <a:rPr lang="el-GR" dirty="0" smtClean="0"/>
            <a:t>Βαγιαζήτ Α΄</a:t>
          </a:r>
        </a:p>
        <a:p>
          <a:r>
            <a:rPr lang="el-GR" dirty="0" smtClean="0"/>
            <a:t>(1389-1402)</a:t>
          </a:r>
          <a:endParaRPr lang="el-GR" dirty="0"/>
        </a:p>
      </dgm:t>
    </dgm:pt>
    <dgm:pt modelId="{1EC69307-CC87-4B31-979E-CE19986A1109}" type="parTrans" cxnId="{22D3732F-6ADF-4D97-882C-E9712C9898B9}">
      <dgm:prSet/>
      <dgm:spPr/>
      <dgm:t>
        <a:bodyPr/>
        <a:lstStyle/>
        <a:p>
          <a:endParaRPr lang="el-GR"/>
        </a:p>
      </dgm:t>
    </dgm:pt>
    <dgm:pt modelId="{1489215A-E4FC-4193-99D8-ADFEDA236B87}" type="sibTrans" cxnId="{22D3732F-6ADF-4D97-882C-E9712C9898B9}">
      <dgm:prSet/>
      <dgm:spPr/>
      <dgm:t>
        <a:bodyPr/>
        <a:lstStyle/>
        <a:p>
          <a:endParaRPr lang="el-GR"/>
        </a:p>
      </dgm:t>
    </dgm:pt>
    <dgm:pt modelId="{58751B35-CD25-4B12-B64E-2DCAD7ECE8E5}">
      <dgm:prSet/>
      <dgm:spPr/>
      <dgm:t>
        <a:bodyPr/>
        <a:lstStyle/>
        <a:p>
          <a:r>
            <a:rPr lang="el-GR" dirty="0" smtClean="0"/>
            <a:t>Μουράτ Β΄</a:t>
          </a:r>
        </a:p>
        <a:p>
          <a:r>
            <a:rPr lang="el-GR" dirty="0" smtClean="0"/>
            <a:t>(1421-1444)</a:t>
          </a:r>
          <a:endParaRPr lang="el-GR" dirty="0"/>
        </a:p>
      </dgm:t>
    </dgm:pt>
    <dgm:pt modelId="{AD058E85-BCF7-4232-83B8-FBA05DD4E628}" type="parTrans" cxnId="{D48E57BC-3490-48BE-9D04-10DFEFDA52D3}">
      <dgm:prSet/>
      <dgm:spPr/>
      <dgm:t>
        <a:bodyPr/>
        <a:lstStyle/>
        <a:p>
          <a:endParaRPr lang="el-GR"/>
        </a:p>
      </dgm:t>
    </dgm:pt>
    <dgm:pt modelId="{4492F0CB-5E1A-40B7-AC08-AD6461BB74AA}" type="sibTrans" cxnId="{D48E57BC-3490-48BE-9D04-10DFEFDA52D3}">
      <dgm:prSet/>
      <dgm:spPr/>
      <dgm:t>
        <a:bodyPr/>
        <a:lstStyle/>
        <a:p>
          <a:endParaRPr lang="el-GR"/>
        </a:p>
      </dgm:t>
    </dgm:pt>
    <dgm:pt modelId="{B4D62637-B049-4B98-A619-C5DC4A080ADC}">
      <dgm:prSet/>
      <dgm:spPr/>
      <dgm:t>
        <a:bodyPr/>
        <a:lstStyle/>
        <a:p>
          <a:r>
            <a:rPr lang="el-GR" dirty="0" smtClean="0"/>
            <a:t>Μωάμεθ Α΄</a:t>
          </a:r>
        </a:p>
        <a:p>
          <a:r>
            <a:rPr lang="el-GR" dirty="0" smtClean="0"/>
            <a:t>(1402-1421)</a:t>
          </a:r>
          <a:endParaRPr lang="el-GR" dirty="0"/>
        </a:p>
      </dgm:t>
    </dgm:pt>
    <dgm:pt modelId="{33587A5F-5D6C-4B88-B015-FC85CA44F851}" type="parTrans" cxnId="{6B4723AE-E53D-49A4-B5EE-5649C0745605}">
      <dgm:prSet/>
      <dgm:spPr/>
      <dgm:t>
        <a:bodyPr/>
        <a:lstStyle/>
        <a:p>
          <a:endParaRPr lang="el-GR"/>
        </a:p>
      </dgm:t>
    </dgm:pt>
    <dgm:pt modelId="{12775B89-2617-4F15-BB0A-DAB9083607BD}" type="sibTrans" cxnId="{6B4723AE-E53D-49A4-B5EE-5649C0745605}">
      <dgm:prSet/>
      <dgm:spPr/>
      <dgm:t>
        <a:bodyPr/>
        <a:lstStyle/>
        <a:p>
          <a:endParaRPr lang="el-GR"/>
        </a:p>
      </dgm:t>
    </dgm:pt>
    <dgm:pt modelId="{7A31BEAA-1DD8-4B7E-B1C8-18A66544DA6A}">
      <dgm:prSet/>
      <dgm:spPr/>
      <dgm:t>
        <a:bodyPr/>
        <a:lstStyle/>
        <a:p>
          <a:r>
            <a:rPr lang="el-GR" dirty="0" smtClean="0"/>
            <a:t>Μωάμεθ Β΄</a:t>
          </a:r>
        </a:p>
        <a:p>
          <a:r>
            <a:rPr lang="el-GR" dirty="0" smtClean="0"/>
            <a:t>(1444-1453)</a:t>
          </a:r>
          <a:endParaRPr lang="el-GR" dirty="0"/>
        </a:p>
      </dgm:t>
    </dgm:pt>
    <dgm:pt modelId="{626F04F7-6310-4133-BE37-29C20866A602}" type="parTrans" cxnId="{2FB269AB-0B83-42E5-91A5-956677E84A90}">
      <dgm:prSet/>
      <dgm:spPr/>
      <dgm:t>
        <a:bodyPr/>
        <a:lstStyle/>
        <a:p>
          <a:endParaRPr lang="el-GR"/>
        </a:p>
      </dgm:t>
    </dgm:pt>
    <dgm:pt modelId="{E138483A-9585-4ECF-8343-FA98756BC126}" type="sibTrans" cxnId="{2FB269AB-0B83-42E5-91A5-956677E84A90}">
      <dgm:prSet/>
      <dgm:spPr/>
      <dgm:t>
        <a:bodyPr/>
        <a:lstStyle/>
        <a:p>
          <a:endParaRPr lang="el-GR"/>
        </a:p>
      </dgm:t>
    </dgm:pt>
    <dgm:pt modelId="{A2BCA04E-0200-4EBC-B3F9-842B0AF56AD8}" type="pres">
      <dgm:prSet presAssocID="{F2FD4ED2-C4DD-44B9-950A-74491222F3F8}" presName="rootnode" presStyleCnt="0">
        <dgm:presLayoutVars>
          <dgm:chMax/>
          <dgm:chPref/>
          <dgm:dir/>
          <dgm:animLvl val="lvl"/>
        </dgm:presLayoutVars>
      </dgm:prSet>
      <dgm:spPr/>
      <dgm:t>
        <a:bodyPr/>
        <a:lstStyle/>
        <a:p>
          <a:endParaRPr lang="el-GR"/>
        </a:p>
      </dgm:t>
    </dgm:pt>
    <dgm:pt modelId="{B7C3A0A0-C553-4DEC-AA1E-647B6B6667C9}" type="pres">
      <dgm:prSet presAssocID="{0A5649ED-94FA-403C-BC0D-AE4D6E3E3E41}" presName="composite" presStyleCnt="0"/>
      <dgm:spPr/>
    </dgm:pt>
    <dgm:pt modelId="{C8C02F1A-601F-4BE5-A71E-3EAC36D0519E}" type="pres">
      <dgm:prSet presAssocID="{0A5649ED-94FA-403C-BC0D-AE4D6E3E3E41}" presName="bentUpArrow1" presStyleLbl="alignImgPlace1" presStyleIdx="0" presStyleCnt="6"/>
      <dgm:spPr/>
    </dgm:pt>
    <dgm:pt modelId="{0C646C91-3676-496E-A214-ED5553E5837A}" type="pres">
      <dgm:prSet presAssocID="{0A5649ED-94FA-403C-BC0D-AE4D6E3E3E41}" presName="ParentText" presStyleLbl="node1" presStyleIdx="0" presStyleCnt="7">
        <dgm:presLayoutVars>
          <dgm:chMax val="1"/>
          <dgm:chPref val="1"/>
          <dgm:bulletEnabled val="1"/>
        </dgm:presLayoutVars>
      </dgm:prSet>
      <dgm:spPr/>
      <dgm:t>
        <a:bodyPr/>
        <a:lstStyle/>
        <a:p>
          <a:endParaRPr lang="el-GR"/>
        </a:p>
      </dgm:t>
    </dgm:pt>
    <dgm:pt modelId="{27B8235F-72AC-46AF-BC23-BC72D1F107C5}" type="pres">
      <dgm:prSet presAssocID="{0A5649ED-94FA-403C-BC0D-AE4D6E3E3E41}" presName="ChildText" presStyleLbl="revTx" presStyleIdx="0" presStyleCnt="6">
        <dgm:presLayoutVars>
          <dgm:chMax val="0"/>
          <dgm:chPref val="0"/>
          <dgm:bulletEnabled val="1"/>
        </dgm:presLayoutVars>
      </dgm:prSet>
      <dgm:spPr/>
      <dgm:t>
        <a:bodyPr/>
        <a:lstStyle/>
        <a:p>
          <a:endParaRPr lang="el-GR"/>
        </a:p>
      </dgm:t>
    </dgm:pt>
    <dgm:pt modelId="{EAB9BFEE-BF79-45CD-BDFF-68991290D13A}" type="pres">
      <dgm:prSet presAssocID="{743A4F22-F020-4DEE-A2EA-06CAF194A193}" presName="sibTrans" presStyleCnt="0"/>
      <dgm:spPr/>
    </dgm:pt>
    <dgm:pt modelId="{8F353B56-62BB-4060-B851-8C183B8A6DF5}" type="pres">
      <dgm:prSet presAssocID="{53288490-EFF0-40BF-AF06-4A59A5D26748}" presName="composite" presStyleCnt="0"/>
      <dgm:spPr/>
    </dgm:pt>
    <dgm:pt modelId="{16474877-0913-4055-B290-70DAC62F35C2}" type="pres">
      <dgm:prSet presAssocID="{53288490-EFF0-40BF-AF06-4A59A5D26748}" presName="bentUpArrow1" presStyleLbl="alignImgPlace1" presStyleIdx="1" presStyleCnt="6"/>
      <dgm:spPr/>
    </dgm:pt>
    <dgm:pt modelId="{AA3AC9BF-4377-4331-8472-D6FEC9533725}" type="pres">
      <dgm:prSet presAssocID="{53288490-EFF0-40BF-AF06-4A59A5D26748}" presName="ParentText" presStyleLbl="node1" presStyleIdx="1" presStyleCnt="7">
        <dgm:presLayoutVars>
          <dgm:chMax val="1"/>
          <dgm:chPref val="1"/>
          <dgm:bulletEnabled val="1"/>
        </dgm:presLayoutVars>
      </dgm:prSet>
      <dgm:spPr/>
      <dgm:t>
        <a:bodyPr/>
        <a:lstStyle/>
        <a:p>
          <a:endParaRPr lang="el-GR"/>
        </a:p>
      </dgm:t>
    </dgm:pt>
    <dgm:pt modelId="{BE393E48-E1A0-4EE2-8531-CBCDDEED8550}" type="pres">
      <dgm:prSet presAssocID="{53288490-EFF0-40BF-AF06-4A59A5D26748}" presName="ChildText" presStyleLbl="revTx" presStyleIdx="1" presStyleCnt="6">
        <dgm:presLayoutVars>
          <dgm:chMax val="0"/>
          <dgm:chPref val="0"/>
          <dgm:bulletEnabled val="1"/>
        </dgm:presLayoutVars>
      </dgm:prSet>
      <dgm:spPr/>
      <dgm:t>
        <a:bodyPr/>
        <a:lstStyle/>
        <a:p>
          <a:endParaRPr lang="el-GR"/>
        </a:p>
      </dgm:t>
    </dgm:pt>
    <dgm:pt modelId="{9C83BBC8-62F1-4D7A-9F9B-A365B94BC4BC}" type="pres">
      <dgm:prSet presAssocID="{6B4A96F3-E10A-4952-BF5B-C76FB13A528F}" presName="sibTrans" presStyleCnt="0"/>
      <dgm:spPr/>
    </dgm:pt>
    <dgm:pt modelId="{74D99A9A-7DB7-4ABB-87E8-84C18D1F813C}" type="pres">
      <dgm:prSet presAssocID="{0EAA8F9C-CD63-4861-AD74-AD9BE56C04F0}" presName="composite" presStyleCnt="0"/>
      <dgm:spPr/>
    </dgm:pt>
    <dgm:pt modelId="{92EF22BD-3F61-4B56-AF11-672B431B8A6A}" type="pres">
      <dgm:prSet presAssocID="{0EAA8F9C-CD63-4861-AD74-AD9BE56C04F0}" presName="bentUpArrow1" presStyleLbl="alignImgPlace1" presStyleIdx="2" presStyleCnt="6"/>
      <dgm:spPr/>
    </dgm:pt>
    <dgm:pt modelId="{08BBD608-1BA4-4C49-B56E-C35A87FE13E1}" type="pres">
      <dgm:prSet presAssocID="{0EAA8F9C-CD63-4861-AD74-AD9BE56C04F0}" presName="ParentText" presStyleLbl="node1" presStyleIdx="2" presStyleCnt="7">
        <dgm:presLayoutVars>
          <dgm:chMax val="1"/>
          <dgm:chPref val="1"/>
          <dgm:bulletEnabled val="1"/>
        </dgm:presLayoutVars>
      </dgm:prSet>
      <dgm:spPr/>
      <dgm:t>
        <a:bodyPr/>
        <a:lstStyle/>
        <a:p>
          <a:endParaRPr lang="el-GR"/>
        </a:p>
      </dgm:t>
    </dgm:pt>
    <dgm:pt modelId="{DF37EBC0-73BE-4F98-B00C-9FDDA93A1D13}" type="pres">
      <dgm:prSet presAssocID="{0EAA8F9C-CD63-4861-AD74-AD9BE56C04F0}" presName="ChildText" presStyleLbl="revTx" presStyleIdx="2" presStyleCnt="6">
        <dgm:presLayoutVars>
          <dgm:chMax val="0"/>
          <dgm:chPref val="0"/>
          <dgm:bulletEnabled val="1"/>
        </dgm:presLayoutVars>
      </dgm:prSet>
      <dgm:spPr/>
      <dgm:t>
        <a:bodyPr/>
        <a:lstStyle/>
        <a:p>
          <a:endParaRPr lang="el-GR"/>
        </a:p>
      </dgm:t>
    </dgm:pt>
    <dgm:pt modelId="{A58CE116-BE07-4DFE-BDA9-520190E61FEE}" type="pres">
      <dgm:prSet presAssocID="{4A6F2E83-8D5B-43FA-9F15-D62920747588}" presName="sibTrans" presStyleCnt="0"/>
      <dgm:spPr/>
    </dgm:pt>
    <dgm:pt modelId="{88C91B50-6E94-446A-8067-7FA7FC8DA4E1}" type="pres">
      <dgm:prSet presAssocID="{866A219A-05CA-4D76-A54A-72A6D390EAEA}" presName="composite" presStyleCnt="0"/>
      <dgm:spPr/>
    </dgm:pt>
    <dgm:pt modelId="{B1DD1D86-EDD7-45C8-84C6-EB035CCB0DCC}" type="pres">
      <dgm:prSet presAssocID="{866A219A-05CA-4D76-A54A-72A6D390EAEA}" presName="bentUpArrow1" presStyleLbl="alignImgPlace1" presStyleIdx="3" presStyleCnt="6"/>
      <dgm:spPr/>
    </dgm:pt>
    <dgm:pt modelId="{CDFA24AF-CC85-480E-B0A2-B5C011299206}" type="pres">
      <dgm:prSet presAssocID="{866A219A-05CA-4D76-A54A-72A6D390EAEA}" presName="ParentText" presStyleLbl="node1" presStyleIdx="3" presStyleCnt="7">
        <dgm:presLayoutVars>
          <dgm:chMax val="1"/>
          <dgm:chPref val="1"/>
          <dgm:bulletEnabled val="1"/>
        </dgm:presLayoutVars>
      </dgm:prSet>
      <dgm:spPr/>
      <dgm:t>
        <a:bodyPr/>
        <a:lstStyle/>
        <a:p>
          <a:endParaRPr lang="el-GR"/>
        </a:p>
      </dgm:t>
    </dgm:pt>
    <dgm:pt modelId="{F7126EA4-3295-4AFA-8FEC-6FD9FD6E46D4}" type="pres">
      <dgm:prSet presAssocID="{866A219A-05CA-4D76-A54A-72A6D390EAEA}" presName="ChildText" presStyleLbl="revTx" presStyleIdx="3" presStyleCnt="6">
        <dgm:presLayoutVars>
          <dgm:chMax val="0"/>
          <dgm:chPref val="0"/>
          <dgm:bulletEnabled val="1"/>
        </dgm:presLayoutVars>
      </dgm:prSet>
      <dgm:spPr/>
    </dgm:pt>
    <dgm:pt modelId="{79BFBE47-F32F-447C-B777-ECBD0CCA5EBF}" type="pres">
      <dgm:prSet presAssocID="{1489215A-E4FC-4193-99D8-ADFEDA236B87}" presName="sibTrans" presStyleCnt="0"/>
      <dgm:spPr/>
    </dgm:pt>
    <dgm:pt modelId="{A7B84606-D37A-4E5C-9C12-6C16352B7D30}" type="pres">
      <dgm:prSet presAssocID="{B4D62637-B049-4B98-A619-C5DC4A080ADC}" presName="composite" presStyleCnt="0"/>
      <dgm:spPr/>
    </dgm:pt>
    <dgm:pt modelId="{5B56DAE8-6951-47E7-A678-B215DFA36787}" type="pres">
      <dgm:prSet presAssocID="{B4D62637-B049-4B98-A619-C5DC4A080ADC}" presName="bentUpArrow1" presStyleLbl="alignImgPlace1" presStyleIdx="4" presStyleCnt="6"/>
      <dgm:spPr/>
    </dgm:pt>
    <dgm:pt modelId="{98A9ACD4-5B7C-4351-BB75-EEE640E95888}" type="pres">
      <dgm:prSet presAssocID="{B4D62637-B049-4B98-A619-C5DC4A080ADC}" presName="ParentText" presStyleLbl="node1" presStyleIdx="4" presStyleCnt="7">
        <dgm:presLayoutVars>
          <dgm:chMax val="1"/>
          <dgm:chPref val="1"/>
          <dgm:bulletEnabled val="1"/>
        </dgm:presLayoutVars>
      </dgm:prSet>
      <dgm:spPr/>
      <dgm:t>
        <a:bodyPr/>
        <a:lstStyle/>
        <a:p>
          <a:endParaRPr lang="el-GR"/>
        </a:p>
      </dgm:t>
    </dgm:pt>
    <dgm:pt modelId="{8112E604-78B6-4BFF-9D3D-BD693C8AC04D}" type="pres">
      <dgm:prSet presAssocID="{B4D62637-B049-4B98-A619-C5DC4A080ADC}" presName="ChildText" presStyleLbl="revTx" presStyleIdx="4" presStyleCnt="6">
        <dgm:presLayoutVars>
          <dgm:chMax val="0"/>
          <dgm:chPref val="0"/>
          <dgm:bulletEnabled val="1"/>
        </dgm:presLayoutVars>
      </dgm:prSet>
      <dgm:spPr/>
    </dgm:pt>
    <dgm:pt modelId="{7610E41A-379C-498E-81F5-A4EE14C5B4E7}" type="pres">
      <dgm:prSet presAssocID="{12775B89-2617-4F15-BB0A-DAB9083607BD}" presName="sibTrans" presStyleCnt="0"/>
      <dgm:spPr/>
    </dgm:pt>
    <dgm:pt modelId="{82F0A849-8FB8-4BF3-A9EA-8E64E0592032}" type="pres">
      <dgm:prSet presAssocID="{58751B35-CD25-4B12-B64E-2DCAD7ECE8E5}" presName="composite" presStyleCnt="0"/>
      <dgm:spPr/>
    </dgm:pt>
    <dgm:pt modelId="{794F2524-4E9D-46CA-B2D3-EF01BD6F9D02}" type="pres">
      <dgm:prSet presAssocID="{58751B35-CD25-4B12-B64E-2DCAD7ECE8E5}" presName="bentUpArrow1" presStyleLbl="alignImgPlace1" presStyleIdx="5" presStyleCnt="6"/>
      <dgm:spPr/>
    </dgm:pt>
    <dgm:pt modelId="{35BDF6C0-2CDF-4BC4-B421-018D0AB8344A}" type="pres">
      <dgm:prSet presAssocID="{58751B35-CD25-4B12-B64E-2DCAD7ECE8E5}" presName="ParentText" presStyleLbl="node1" presStyleIdx="5" presStyleCnt="7">
        <dgm:presLayoutVars>
          <dgm:chMax val="1"/>
          <dgm:chPref val="1"/>
          <dgm:bulletEnabled val="1"/>
        </dgm:presLayoutVars>
      </dgm:prSet>
      <dgm:spPr/>
      <dgm:t>
        <a:bodyPr/>
        <a:lstStyle/>
        <a:p>
          <a:endParaRPr lang="el-GR"/>
        </a:p>
      </dgm:t>
    </dgm:pt>
    <dgm:pt modelId="{A62A6E2E-E502-4C02-A561-09D3ECF817CE}" type="pres">
      <dgm:prSet presAssocID="{58751B35-CD25-4B12-B64E-2DCAD7ECE8E5}" presName="ChildText" presStyleLbl="revTx" presStyleIdx="5" presStyleCnt="6">
        <dgm:presLayoutVars>
          <dgm:chMax val="0"/>
          <dgm:chPref val="0"/>
          <dgm:bulletEnabled val="1"/>
        </dgm:presLayoutVars>
      </dgm:prSet>
      <dgm:spPr/>
    </dgm:pt>
    <dgm:pt modelId="{8696B689-943B-47AD-BF13-376D4190D808}" type="pres">
      <dgm:prSet presAssocID="{4492F0CB-5E1A-40B7-AC08-AD6461BB74AA}" presName="sibTrans" presStyleCnt="0"/>
      <dgm:spPr/>
    </dgm:pt>
    <dgm:pt modelId="{CE14A2F4-AB4D-470A-8125-6A47BE3F815D}" type="pres">
      <dgm:prSet presAssocID="{7A31BEAA-1DD8-4B7E-B1C8-18A66544DA6A}" presName="composite" presStyleCnt="0"/>
      <dgm:spPr/>
    </dgm:pt>
    <dgm:pt modelId="{853C7DD9-B3C4-4981-99FD-B4397941D7DE}" type="pres">
      <dgm:prSet presAssocID="{7A31BEAA-1DD8-4B7E-B1C8-18A66544DA6A}" presName="ParentText" presStyleLbl="node1" presStyleIdx="6" presStyleCnt="7">
        <dgm:presLayoutVars>
          <dgm:chMax val="1"/>
          <dgm:chPref val="1"/>
          <dgm:bulletEnabled val="1"/>
        </dgm:presLayoutVars>
      </dgm:prSet>
      <dgm:spPr/>
      <dgm:t>
        <a:bodyPr/>
        <a:lstStyle/>
        <a:p>
          <a:endParaRPr lang="el-GR"/>
        </a:p>
      </dgm:t>
    </dgm:pt>
  </dgm:ptLst>
  <dgm:cxnLst>
    <dgm:cxn modelId="{22D3732F-6ADF-4D97-882C-E9712C9898B9}" srcId="{F2FD4ED2-C4DD-44B9-950A-74491222F3F8}" destId="{866A219A-05CA-4D76-A54A-72A6D390EAEA}" srcOrd="3" destOrd="0" parTransId="{1EC69307-CC87-4B31-979E-CE19986A1109}" sibTransId="{1489215A-E4FC-4193-99D8-ADFEDA236B87}"/>
    <dgm:cxn modelId="{6B4723AE-E53D-49A4-B5EE-5649C0745605}" srcId="{F2FD4ED2-C4DD-44B9-950A-74491222F3F8}" destId="{B4D62637-B049-4B98-A619-C5DC4A080ADC}" srcOrd="4" destOrd="0" parTransId="{33587A5F-5D6C-4B88-B015-FC85CA44F851}" sibTransId="{12775B89-2617-4F15-BB0A-DAB9083607BD}"/>
    <dgm:cxn modelId="{F398B5BC-7A79-4416-B5BA-9381267756C6}" srcId="{F2FD4ED2-C4DD-44B9-950A-74491222F3F8}" destId="{0EAA8F9C-CD63-4861-AD74-AD9BE56C04F0}" srcOrd="2" destOrd="0" parTransId="{52E146BB-CBBA-4BEF-BF26-3A75C1DE868E}" sibTransId="{4A6F2E83-8D5B-43FA-9F15-D62920747588}"/>
    <dgm:cxn modelId="{240FEC9F-6E16-486F-B1B5-427887FF63EB}" type="presOf" srcId="{866A219A-05CA-4D76-A54A-72A6D390EAEA}" destId="{CDFA24AF-CC85-480E-B0A2-B5C011299206}" srcOrd="0" destOrd="0" presId="urn:microsoft.com/office/officeart/2005/8/layout/StepDownProcess"/>
    <dgm:cxn modelId="{E42CC69D-AABB-4F1C-BFFD-52EF510B21BB}" srcId="{F2FD4ED2-C4DD-44B9-950A-74491222F3F8}" destId="{0A5649ED-94FA-403C-BC0D-AE4D6E3E3E41}" srcOrd="0" destOrd="0" parTransId="{7AAE44B0-06F0-4D81-9E3B-0DE522A6AF9C}" sibTransId="{743A4F22-F020-4DEE-A2EA-06CAF194A193}"/>
    <dgm:cxn modelId="{4E844820-B525-4709-9E47-836475504293}" type="presOf" srcId="{0A5649ED-94FA-403C-BC0D-AE4D6E3E3E41}" destId="{0C646C91-3676-496E-A214-ED5553E5837A}" srcOrd="0" destOrd="0" presId="urn:microsoft.com/office/officeart/2005/8/layout/StepDownProcess"/>
    <dgm:cxn modelId="{0CA41FCD-01B4-468F-9897-8ED6496FA0D7}" type="presOf" srcId="{0EAA8F9C-CD63-4861-AD74-AD9BE56C04F0}" destId="{08BBD608-1BA4-4C49-B56E-C35A87FE13E1}" srcOrd="0" destOrd="0" presId="urn:microsoft.com/office/officeart/2005/8/layout/StepDownProcess"/>
    <dgm:cxn modelId="{4E1378E6-1E82-450D-AED2-6B0D28618DC5}" type="presOf" srcId="{53288490-EFF0-40BF-AF06-4A59A5D26748}" destId="{AA3AC9BF-4377-4331-8472-D6FEC9533725}" srcOrd="0" destOrd="0" presId="urn:microsoft.com/office/officeart/2005/8/layout/StepDownProcess"/>
    <dgm:cxn modelId="{D48E57BC-3490-48BE-9D04-10DFEFDA52D3}" srcId="{F2FD4ED2-C4DD-44B9-950A-74491222F3F8}" destId="{58751B35-CD25-4B12-B64E-2DCAD7ECE8E5}" srcOrd="5" destOrd="0" parTransId="{AD058E85-BCF7-4232-83B8-FBA05DD4E628}" sibTransId="{4492F0CB-5E1A-40B7-AC08-AD6461BB74AA}"/>
    <dgm:cxn modelId="{0C283863-1E53-4B3E-8E65-15412637D775}" srcId="{F2FD4ED2-C4DD-44B9-950A-74491222F3F8}" destId="{53288490-EFF0-40BF-AF06-4A59A5D26748}" srcOrd="1" destOrd="0" parTransId="{25CAF9CE-447D-4610-A303-8481BDC1B098}" sibTransId="{6B4A96F3-E10A-4952-BF5B-C76FB13A528F}"/>
    <dgm:cxn modelId="{F266987E-333A-4290-BD71-B44FAC2B6A76}" type="presOf" srcId="{F2FD4ED2-C4DD-44B9-950A-74491222F3F8}" destId="{A2BCA04E-0200-4EBC-B3F9-842B0AF56AD8}" srcOrd="0" destOrd="0" presId="urn:microsoft.com/office/officeart/2005/8/layout/StepDownProcess"/>
    <dgm:cxn modelId="{78EE3DC7-C526-404B-9BC3-B51B36C37633}" type="presOf" srcId="{7A31BEAA-1DD8-4B7E-B1C8-18A66544DA6A}" destId="{853C7DD9-B3C4-4981-99FD-B4397941D7DE}" srcOrd="0" destOrd="0" presId="urn:microsoft.com/office/officeart/2005/8/layout/StepDownProcess"/>
    <dgm:cxn modelId="{3851CF1B-8C17-4BC1-BDC8-D0823F954BFA}" type="presOf" srcId="{B4D62637-B049-4B98-A619-C5DC4A080ADC}" destId="{98A9ACD4-5B7C-4351-BB75-EEE640E95888}" srcOrd="0" destOrd="0" presId="urn:microsoft.com/office/officeart/2005/8/layout/StepDownProcess"/>
    <dgm:cxn modelId="{2FB269AB-0B83-42E5-91A5-956677E84A90}" srcId="{F2FD4ED2-C4DD-44B9-950A-74491222F3F8}" destId="{7A31BEAA-1DD8-4B7E-B1C8-18A66544DA6A}" srcOrd="6" destOrd="0" parTransId="{626F04F7-6310-4133-BE37-29C20866A602}" sibTransId="{E138483A-9585-4ECF-8343-FA98756BC126}"/>
    <dgm:cxn modelId="{1B8C672D-31E9-4676-BF72-C9EFA8AEA925}" type="presOf" srcId="{58751B35-CD25-4B12-B64E-2DCAD7ECE8E5}" destId="{35BDF6C0-2CDF-4BC4-B421-018D0AB8344A}" srcOrd="0" destOrd="0" presId="urn:microsoft.com/office/officeart/2005/8/layout/StepDownProcess"/>
    <dgm:cxn modelId="{E72BEDD2-FC8E-42A4-94E5-1DAE2623636C}" type="presParOf" srcId="{A2BCA04E-0200-4EBC-B3F9-842B0AF56AD8}" destId="{B7C3A0A0-C553-4DEC-AA1E-647B6B6667C9}" srcOrd="0" destOrd="0" presId="urn:microsoft.com/office/officeart/2005/8/layout/StepDownProcess"/>
    <dgm:cxn modelId="{85E2AF73-7979-4FB9-B4B1-5FDE236F1CD1}" type="presParOf" srcId="{B7C3A0A0-C553-4DEC-AA1E-647B6B6667C9}" destId="{C8C02F1A-601F-4BE5-A71E-3EAC36D0519E}" srcOrd="0" destOrd="0" presId="urn:microsoft.com/office/officeart/2005/8/layout/StepDownProcess"/>
    <dgm:cxn modelId="{CE7BC3F0-55AF-40F9-9EF9-5A3D3972733F}" type="presParOf" srcId="{B7C3A0A0-C553-4DEC-AA1E-647B6B6667C9}" destId="{0C646C91-3676-496E-A214-ED5553E5837A}" srcOrd="1" destOrd="0" presId="urn:microsoft.com/office/officeart/2005/8/layout/StepDownProcess"/>
    <dgm:cxn modelId="{5106E465-23C0-40A2-B5D2-1E081E8F37C9}" type="presParOf" srcId="{B7C3A0A0-C553-4DEC-AA1E-647B6B6667C9}" destId="{27B8235F-72AC-46AF-BC23-BC72D1F107C5}" srcOrd="2" destOrd="0" presId="urn:microsoft.com/office/officeart/2005/8/layout/StepDownProcess"/>
    <dgm:cxn modelId="{682924D9-1027-405C-8F5B-AFC7CDC52BF1}" type="presParOf" srcId="{A2BCA04E-0200-4EBC-B3F9-842B0AF56AD8}" destId="{EAB9BFEE-BF79-45CD-BDFF-68991290D13A}" srcOrd="1" destOrd="0" presId="urn:microsoft.com/office/officeart/2005/8/layout/StepDownProcess"/>
    <dgm:cxn modelId="{1E2B1890-26A2-4D65-89CD-F9F673438C8D}" type="presParOf" srcId="{A2BCA04E-0200-4EBC-B3F9-842B0AF56AD8}" destId="{8F353B56-62BB-4060-B851-8C183B8A6DF5}" srcOrd="2" destOrd="0" presId="urn:microsoft.com/office/officeart/2005/8/layout/StepDownProcess"/>
    <dgm:cxn modelId="{36DD1084-F186-485C-BB67-6CBCAA6C15E9}" type="presParOf" srcId="{8F353B56-62BB-4060-B851-8C183B8A6DF5}" destId="{16474877-0913-4055-B290-70DAC62F35C2}" srcOrd="0" destOrd="0" presId="urn:microsoft.com/office/officeart/2005/8/layout/StepDownProcess"/>
    <dgm:cxn modelId="{C23AAB22-C0A0-48AF-BF4B-9077232AA5E1}" type="presParOf" srcId="{8F353B56-62BB-4060-B851-8C183B8A6DF5}" destId="{AA3AC9BF-4377-4331-8472-D6FEC9533725}" srcOrd="1" destOrd="0" presId="urn:microsoft.com/office/officeart/2005/8/layout/StepDownProcess"/>
    <dgm:cxn modelId="{08228401-4DEA-4D6E-8273-E0FBAC1A3356}" type="presParOf" srcId="{8F353B56-62BB-4060-B851-8C183B8A6DF5}" destId="{BE393E48-E1A0-4EE2-8531-CBCDDEED8550}" srcOrd="2" destOrd="0" presId="urn:microsoft.com/office/officeart/2005/8/layout/StepDownProcess"/>
    <dgm:cxn modelId="{23F136A9-9A0A-4111-83E0-5B6FD1A27B8B}" type="presParOf" srcId="{A2BCA04E-0200-4EBC-B3F9-842B0AF56AD8}" destId="{9C83BBC8-62F1-4D7A-9F9B-A365B94BC4BC}" srcOrd="3" destOrd="0" presId="urn:microsoft.com/office/officeart/2005/8/layout/StepDownProcess"/>
    <dgm:cxn modelId="{1D052D71-0769-43EE-A4FE-A3893FB5486C}" type="presParOf" srcId="{A2BCA04E-0200-4EBC-B3F9-842B0AF56AD8}" destId="{74D99A9A-7DB7-4ABB-87E8-84C18D1F813C}" srcOrd="4" destOrd="0" presId="urn:microsoft.com/office/officeart/2005/8/layout/StepDownProcess"/>
    <dgm:cxn modelId="{B065C102-289E-48B6-809C-E14D654948CD}" type="presParOf" srcId="{74D99A9A-7DB7-4ABB-87E8-84C18D1F813C}" destId="{92EF22BD-3F61-4B56-AF11-672B431B8A6A}" srcOrd="0" destOrd="0" presId="urn:microsoft.com/office/officeart/2005/8/layout/StepDownProcess"/>
    <dgm:cxn modelId="{849F9492-4F52-4BDD-8A9C-B72BE1F171BE}" type="presParOf" srcId="{74D99A9A-7DB7-4ABB-87E8-84C18D1F813C}" destId="{08BBD608-1BA4-4C49-B56E-C35A87FE13E1}" srcOrd="1" destOrd="0" presId="urn:microsoft.com/office/officeart/2005/8/layout/StepDownProcess"/>
    <dgm:cxn modelId="{F2C67F8D-8520-4DB7-9B7C-E3D4B7C9CDA4}" type="presParOf" srcId="{74D99A9A-7DB7-4ABB-87E8-84C18D1F813C}" destId="{DF37EBC0-73BE-4F98-B00C-9FDDA93A1D13}" srcOrd="2" destOrd="0" presId="urn:microsoft.com/office/officeart/2005/8/layout/StepDownProcess"/>
    <dgm:cxn modelId="{6E7B816F-CE40-4E90-A5C6-8BBB8326E5A8}" type="presParOf" srcId="{A2BCA04E-0200-4EBC-B3F9-842B0AF56AD8}" destId="{A58CE116-BE07-4DFE-BDA9-520190E61FEE}" srcOrd="5" destOrd="0" presId="urn:microsoft.com/office/officeart/2005/8/layout/StepDownProcess"/>
    <dgm:cxn modelId="{8B4EC822-1E1D-425E-A42C-1AF3EAB2274F}" type="presParOf" srcId="{A2BCA04E-0200-4EBC-B3F9-842B0AF56AD8}" destId="{88C91B50-6E94-446A-8067-7FA7FC8DA4E1}" srcOrd="6" destOrd="0" presId="urn:microsoft.com/office/officeart/2005/8/layout/StepDownProcess"/>
    <dgm:cxn modelId="{05F88074-6A0D-4947-BC3A-D253F4C6DB13}" type="presParOf" srcId="{88C91B50-6E94-446A-8067-7FA7FC8DA4E1}" destId="{B1DD1D86-EDD7-45C8-84C6-EB035CCB0DCC}" srcOrd="0" destOrd="0" presId="urn:microsoft.com/office/officeart/2005/8/layout/StepDownProcess"/>
    <dgm:cxn modelId="{A7E382B1-C726-455A-B6B3-490122AA8BE3}" type="presParOf" srcId="{88C91B50-6E94-446A-8067-7FA7FC8DA4E1}" destId="{CDFA24AF-CC85-480E-B0A2-B5C011299206}" srcOrd="1" destOrd="0" presId="urn:microsoft.com/office/officeart/2005/8/layout/StepDownProcess"/>
    <dgm:cxn modelId="{C2E788AF-CACE-4A0C-824E-8268E4255C0D}" type="presParOf" srcId="{88C91B50-6E94-446A-8067-7FA7FC8DA4E1}" destId="{F7126EA4-3295-4AFA-8FEC-6FD9FD6E46D4}" srcOrd="2" destOrd="0" presId="urn:microsoft.com/office/officeart/2005/8/layout/StepDownProcess"/>
    <dgm:cxn modelId="{F22301D0-2B14-4F54-B656-9F9853754F26}" type="presParOf" srcId="{A2BCA04E-0200-4EBC-B3F9-842B0AF56AD8}" destId="{79BFBE47-F32F-447C-B777-ECBD0CCA5EBF}" srcOrd="7" destOrd="0" presId="urn:microsoft.com/office/officeart/2005/8/layout/StepDownProcess"/>
    <dgm:cxn modelId="{963303CC-037D-4459-B705-B35A8DA670F8}" type="presParOf" srcId="{A2BCA04E-0200-4EBC-B3F9-842B0AF56AD8}" destId="{A7B84606-D37A-4E5C-9C12-6C16352B7D30}" srcOrd="8" destOrd="0" presId="urn:microsoft.com/office/officeart/2005/8/layout/StepDownProcess"/>
    <dgm:cxn modelId="{6BBB4B80-04A3-4F85-AD24-21B6C8D91DA7}" type="presParOf" srcId="{A7B84606-D37A-4E5C-9C12-6C16352B7D30}" destId="{5B56DAE8-6951-47E7-A678-B215DFA36787}" srcOrd="0" destOrd="0" presId="urn:microsoft.com/office/officeart/2005/8/layout/StepDownProcess"/>
    <dgm:cxn modelId="{9E9141A9-7B20-44D0-B2C3-74326389FCAC}" type="presParOf" srcId="{A7B84606-D37A-4E5C-9C12-6C16352B7D30}" destId="{98A9ACD4-5B7C-4351-BB75-EEE640E95888}" srcOrd="1" destOrd="0" presId="urn:microsoft.com/office/officeart/2005/8/layout/StepDownProcess"/>
    <dgm:cxn modelId="{EFA15CE7-292F-42C5-8D87-078B971A9BF0}" type="presParOf" srcId="{A7B84606-D37A-4E5C-9C12-6C16352B7D30}" destId="{8112E604-78B6-4BFF-9D3D-BD693C8AC04D}" srcOrd="2" destOrd="0" presId="urn:microsoft.com/office/officeart/2005/8/layout/StepDownProcess"/>
    <dgm:cxn modelId="{089167AD-34A4-41B3-A993-92EDB045671D}" type="presParOf" srcId="{A2BCA04E-0200-4EBC-B3F9-842B0AF56AD8}" destId="{7610E41A-379C-498E-81F5-A4EE14C5B4E7}" srcOrd="9" destOrd="0" presId="urn:microsoft.com/office/officeart/2005/8/layout/StepDownProcess"/>
    <dgm:cxn modelId="{DF11390D-00DF-47CD-8128-DED7EDFA0124}" type="presParOf" srcId="{A2BCA04E-0200-4EBC-B3F9-842B0AF56AD8}" destId="{82F0A849-8FB8-4BF3-A9EA-8E64E0592032}" srcOrd="10" destOrd="0" presId="urn:microsoft.com/office/officeart/2005/8/layout/StepDownProcess"/>
    <dgm:cxn modelId="{DF48EA7F-66F6-4AC2-A09C-CEF8781CC284}" type="presParOf" srcId="{82F0A849-8FB8-4BF3-A9EA-8E64E0592032}" destId="{794F2524-4E9D-46CA-B2D3-EF01BD6F9D02}" srcOrd="0" destOrd="0" presId="urn:microsoft.com/office/officeart/2005/8/layout/StepDownProcess"/>
    <dgm:cxn modelId="{E526D05B-4530-4EAB-BCC6-74C54387989E}" type="presParOf" srcId="{82F0A849-8FB8-4BF3-A9EA-8E64E0592032}" destId="{35BDF6C0-2CDF-4BC4-B421-018D0AB8344A}" srcOrd="1" destOrd="0" presId="urn:microsoft.com/office/officeart/2005/8/layout/StepDownProcess"/>
    <dgm:cxn modelId="{B03DF3AF-88F6-4A4A-B295-84DCFA0A9EBA}" type="presParOf" srcId="{82F0A849-8FB8-4BF3-A9EA-8E64E0592032}" destId="{A62A6E2E-E502-4C02-A561-09D3ECF817CE}" srcOrd="2" destOrd="0" presId="urn:microsoft.com/office/officeart/2005/8/layout/StepDownProcess"/>
    <dgm:cxn modelId="{6153A633-96E2-44ED-B4A0-D58B1893496B}" type="presParOf" srcId="{A2BCA04E-0200-4EBC-B3F9-842B0AF56AD8}" destId="{8696B689-943B-47AD-BF13-376D4190D808}" srcOrd="11" destOrd="0" presId="urn:microsoft.com/office/officeart/2005/8/layout/StepDownProcess"/>
    <dgm:cxn modelId="{F827BE93-EC20-45AD-8870-5A83E1B911FA}" type="presParOf" srcId="{A2BCA04E-0200-4EBC-B3F9-842B0AF56AD8}" destId="{CE14A2F4-AB4D-470A-8125-6A47BE3F815D}" srcOrd="12" destOrd="0" presId="urn:microsoft.com/office/officeart/2005/8/layout/StepDownProcess"/>
    <dgm:cxn modelId="{11980E89-81DA-463C-9990-CA6E0C044DB8}" type="presParOf" srcId="{CE14A2F4-AB4D-470A-8125-6A47BE3F815D}" destId="{853C7DD9-B3C4-4981-99FD-B4397941D7DE}"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C02F1A-601F-4BE5-A71E-3EAC36D0519E}">
      <dsp:nvSpPr>
        <dsp:cNvPr id="0" name=""/>
        <dsp:cNvSpPr/>
      </dsp:nvSpPr>
      <dsp:spPr>
        <a:xfrm rot="5400000">
          <a:off x="1316358" y="749668"/>
          <a:ext cx="638152" cy="726514"/>
        </a:xfrm>
        <a:prstGeom prst="bentUpArrow">
          <a:avLst>
            <a:gd name="adj1" fmla="val 32840"/>
            <a:gd name="adj2" fmla="val 25000"/>
            <a:gd name="adj3" fmla="val 3578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646C91-3676-496E-A214-ED5553E5837A}">
      <dsp:nvSpPr>
        <dsp:cNvPr id="0" name=""/>
        <dsp:cNvSpPr/>
      </dsp:nvSpPr>
      <dsp:spPr>
        <a:xfrm>
          <a:off x="1147287" y="42263"/>
          <a:ext cx="1074273" cy="751956"/>
        </a:xfrm>
        <a:prstGeom prst="roundRect">
          <a:avLst>
            <a:gd name="adj" fmla="val 1667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err="1" smtClean="0"/>
            <a:t>Οσμάν</a:t>
          </a:r>
          <a:r>
            <a:rPr lang="el-GR" sz="1400" kern="1200" dirty="0" smtClean="0"/>
            <a:t> (1289-1326)</a:t>
          </a:r>
          <a:endParaRPr lang="el-GR" sz="1400" kern="1200" dirty="0"/>
        </a:p>
      </dsp:txBody>
      <dsp:txXfrm>
        <a:off x="1184001" y="78977"/>
        <a:ext cx="1000845" cy="678528"/>
      </dsp:txXfrm>
    </dsp:sp>
    <dsp:sp modelId="{27B8235F-72AC-46AF-BC23-BC72D1F107C5}">
      <dsp:nvSpPr>
        <dsp:cNvPr id="0" name=""/>
        <dsp:cNvSpPr/>
      </dsp:nvSpPr>
      <dsp:spPr>
        <a:xfrm>
          <a:off x="2221560" y="113980"/>
          <a:ext cx="781324" cy="607764"/>
        </a:xfrm>
        <a:prstGeom prst="rect">
          <a:avLst/>
        </a:prstGeom>
        <a:noFill/>
        <a:ln>
          <a:noFill/>
        </a:ln>
        <a:effectLst/>
      </dsp:spPr>
      <dsp:style>
        <a:lnRef idx="0">
          <a:scrgbClr r="0" g="0" b="0"/>
        </a:lnRef>
        <a:fillRef idx="0">
          <a:scrgbClr r="0" g="0" b="0"/>
        </a:fillRef>
        <a:effectRef idx="0">
          <a:scrgbClr r="0" g="0" b="0"/>
        </a:effectRef>
        <a:fontRef idx="minor"/>
      </dsp:style>
    </dsp:sp>
    <dsp:sp modelId="{16474877-0913-4055-B290-70DAC62F35C2}">
      <dsp:nvSpPr>
        <dsp:cNvPr id="0" name=""/>
        <dsp:cNvSpPr/>
      </dsp:nvSpPr>
      <dsp:spPr>
        <a:xfrm rot="5400000">
          <a:off x="2207045" y="1594364"/>
          <a:ext cx="638152" cy="726514"/>
        </a:xfrm>
        <a:prstGeom prst="bentUpArrow">
          <a:avLst>
            <a:gd name="adj1" fmla="val 32840"/>
            <a:gd name="adj2" fmla="val 25000"/>
            <a:gd name="adj3" fmla="val 35780"/>
          </a:avLst>
        </a:prstGeom>
        <a:solidFill>
          <a:schemeClr val="accent1">
            <a:tint val="50000"/>
            <a:hueOff val="-240560"/>
            <a:satOff val="1920"/>
            <a:lumOff val="27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3AC9BF-4377-4331-8472-D6FEC9533725}">
      <dsp:nvSpPr>
        <dsp:cNvPr id="0" name=""/>
        <dsp:cNvSpPr/>
      </dsp:nvSpPr>
      <dsp:spPr>
        <a:xfrm>
          <a:off x="2037973" y="886959"/>
          <a:ext cx="1074273" cy="751956"/>
        </a:xfrm>
        <a:prstGeom prst="roundRect">
          <a:avLst>
            <a:gd name="adj" fmla="val 1667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smtClean="0"/>
            <a:t>Ορχάν</a:t>
          </a:r>
        </a:p>
        <a:p>
          <a:pPr lvl="0" algn="ctr" defTabSz="622300">
            <a:lnSpc>
              <a:spcPct val="90000"/>
            </a:lnSpc>
            <a:spcBef>
              <a:spcPct val="0"/>
            </a:spcBef>
            <a:spcAft>
              <a:spcPct val="35000"/>
            </a:spcAft>
          </a:pPr>
          <a:r>
            <a:rPr lang="el-GR" sz="1400" kern="1200" dirty="0" smtClean="0"/>
            <a:t>(1326-1362)</a:t>
          </a:r>
          <a:endParaRPr lang="el-GR" sz="1400" kern="1200" dirty="0"/>
        </a:p>
      </dsp:txBody>
      <dsp:txXfrm>
        <a:off x="2074687" y="923673"/>
        <a:ext cx="1000845" cy="678528"/>
      </dsp:txXfrm>
    </dsp:sp>
    <dsp:sp modelId="{BE393E48-E1A0-4EE2-8531-CBCDDEED8550}">
      <dsp:nvSpPr>
        <dsp:cNvPr id="0" name=""/>
        <dsp:cNvSpPr/>
      </dsp:nvSpPr>
      <dsp:spPr>
        <a:xfrm>
          <a:off x="3112247" y="958675"/>
          <a:ext cx="781324" cy="607764"/>
        </a:xfrm>
        <a:prstGeom prst="rect">
          <a:avLst/>
        </a:prstGeom>
        <a:noFill/>
        <a:ln>
          <a:noFill/>
        </a:ln>
        <a:effectLst/>
      </dsp:spPr>
      <dsp:style>
        <a:lnRef idx="0">
          <a:scrgbClr r="0" g="0" b="0"/>
        </a:lnRef>
        <a:fillRef idx="0">
          <a:scrgbClr r="0" g="0" b="0"/>
        </a:fillRef>
        <a:effectRef idx="0">
          <a:scrgbClr r="0" g="0" b="0"/>
        </a:effectRef>
        <a:fontRef idx="minor"/>
      </dsp:style>
    </dsp:sp>
    <dsp:sp modelId="{92EF22BD-3F61-4B56-AF11-672B431B8A6A}">
      <dsp:nvSpPr>
        <dsp:cNvPr id="0" name=""/>
        <dsp:cNvSpPr/>
      </dsp:nvSpPr>
      <dsp:spPr>
        <a:xfrm rot="5400000">
          <a:off x="3097732" y="2439059"/>
          <a:ext cx="638152" cy="726514"/>
        </a:xfrm>
        <a:prstGeom prst="bentUpArrow">
          <a:avLst>
            <a:gd name="adj1" fmla="val 32840"/>
            <a:gd name="adj2" fmla="val 25000"/>
            <a:gd name="adj3" fmla="val 35780"/>
          </a:avLst>
        </a:prstGeom>
        <a:solidFill>
          <a:schemeClr val="accent1">
            <a:tint val="50000"/>
            <a:hueOff val="-481121"/>
            <a:satOff val="3840"/>
            <a:lumOff val="550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BBD608-1BA4-4C49-B56E-C35A87FE13E1}">
      <dsp:nvSpPr>
        <dsp:cNvPr id="0" name=""/>
        <dsp:cNvSpPr/>
      </dsp:nvSpPr>
      <dsp:spPr>
        <a:xfrm>
          <a:off x="2928660" y="1731654"/>
          <a:ext cx="1074273" cy="751956"/>
        </a:xfrm>
        <a:prstGeom prst="roundRect">
          <a:avLst>
            <a:gd name="adj" fmla="val 1667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smtClean="0"/>
            <a:t>Μουράτ Α΄</a:t>
          </a:r>
        </a:p>
        <a:p>
          <a:pPr lvl="0" algn="ctr" defTabSz="622300">
            <a:lnSpc>
              <a:spcPct val="90000"/>
            </a:lnSpc>
            <a:spcBef>
              <a:spcPct val="0"/>
            </a:spcBef>
            <a:spcAft>
              <a:spcPct val="35000"/>
            </a:spcAft>
          </a:pPr>
          <a:r>
            <a:rPr lang="el-GR" sz="1400" kern="1200" dirty="0" smtClean="0"/>
            <a:t>(1362-1389)</a:t>
          </a:r>
          <a:endParaRPr lang="el-GR" sz="1400" kern="1200" dirty="0"/>
        </a:p>
      </dsp:txBody>
      <dsp:txXfrm>
        <a:off x="2965374" y="1768368"/>
        <a:ext cx="1000845" cy="678528"/>
      </dsp:txXfrm>
    </dsp:sp>
    <dsp:sp modelId="{DF37EBC0-73BE-4F98-B00C-9FDDA93A1D13}">
      <dsp:nvSpPr>
        <dsp:cNvPr id="0" name=""/>
        <dsp:cNvSpPr/>
      </dsp:nvSpPr>
      <dsp:spPr>
        <a:xfrm>
          <a:off x="4002933" y="1803370"/>
          <a:ext cx="781324" cy="607764"/>
        </a:xfrm>
        <a:prstGeom prst="rect">
          <a:avLst/>
        </a:prstGeom>
        <a:noFill/>
        <a:ln>
          <a:noFill/>
        </a:ln>
        <a:effectLst/>
      </dsp:spPr>
      <dsp:style>
        <a:lnRef idx="0">
          <a:scrgbClr r="0" g="0" b="0"/>
        </a:lnRef>
        <a:fillRef idx="0">
          <a:scrgbClr r="0" g="0" b="0"/>
        </a:fillRef>
        <a:effectRef idx="0">
          <a:scrgbClr r="0" g="0" b="0"/>
        </a:effectRef>
        <a:fontRef idx="minor"/>
      </dsp:style>
    </dsp:sp>
    <dsp:sp modelId="{B1DD1D86-EDD7-45C8-84C6-EB035CCB0DCC}">
      <dsp:nvSpPr>
        <dsp:cNvPr id="0" name=""/>
        <dsp:cNvSpPr/>
      </dsp:nvSpPr>
      <dsp:spPr>
        <a:xfrm rot="5400000">
          <a:off x="3988419" y="3283754"/>
          <a:ext cx="638152" cy="726514"/>
        </a:xfrm>
        <a:prstGeom prst="bentUpArrow">
          <a:avLst>
            <a:gd name="adj1" fmla="val 32840"/>
            <a:gd name="adj2" fmla="val 25000"/>
            <a:gd name="adj3" fmla="val 35780"/>
          </a:avLst>
        </a:prstGeom>
        <a:solidFill>
          <a:schemeClr val="accent1">
            <a:tint val="50000"/>
            <a:hueOff val="-721681"/>
            <a:satOff val="5761"/>
            <a:lumOff val="826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FA24AF-CC85-480E-B0A2-B5C011299206}">
      <dsp:nvSpPr>
        <dsp:cNvPr id="0" name=""/>
        <dsp:cNvSpPr/>
      </dsp:nvSpPr>
      <dsp:spPr>
        <a:xfrm>
          <a:off x="3819347" y="2576349"/>
          <a:ext cx="1074273" cy="751956"/>
        </a:xfrm>
        <a:prstGeom prst="roundRect">
          <a:avLst>
            <a:gd name="adj" fmla="val 1667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smtClean="0"/>
            <a:t>Βαγιαζήτ Α΄</a:t>
          </a:r>
        </a:p>
        <a:p>
          <a:pPr lvl="0" algn="ctr" defTabSz="622300">
            <a:lnSpc>
              <a:spcPct val="90000"/>
            </a:lnSpc>
            <a:spcBef>
              <a:spcPct val="0"/>
            </a:spcBef>
            <a:spcAft>
              <a:spcPct val="35000"/>
            </a:spcAft>
          </a:pPr>
          <a:r>
            <a:rPr lang="el-GR" sz="1400" kern="1200" dirty="0" smtClean="0"/>
            <a:t>(1389-1402)</a:t>
          </a:r>
          <a:endParaRPr lang="el-GR" sz="1400" kern="1200" dirty="0"/>
        </a:p>
      </dsp:txBody>
      <dsp:txXfrm>
        <a:off x="3856061" y="2613063"/>
        <a:ext cx="1000845" cy="678528"/>
      </dsp:txXfrm>
    </dsp:sp>
    <dsp:sp modelId="{F7126EA4-3295-4AFA-8FEC-6FD9FD6E46D4}">
      <dsp:nvSpPr>
        <dsp:cNvPr id="0" name=""/>
        <dsp:cNvSpPr/>
      </dsp:nvSpPr>
      <dsp:spPr>
        <a:xfrm>
          <a:off x="4893620" y="2648065"/>
          <a:ext cx="781324" cy="607764"/>
        </a:xfrm>
        <a:prstGeom prst="rect">
          <a:avLst/>
        </a:prstGeom>
        <a:noFill/>
        <a:ln>
          <a:noFill/>
        </a:ln>
        <a:effectLst/>
      </dsp:spPr>
      <dsp:style>
        <a:lnRef idx="0">
          <a:scrgbClr r="0" g="0" b="0"/>
        </a:lnRef>
        <a:fillRef idx="0">
          <a:scrgbClr r="0" g="0" b="0"/>
        </a:fillRef>
        <a:effectRef idx="0">
          <a:scrgbClr r="0" g="0" b="0"/>
        </a:effectRef>
        <a:fontRef idx="minor"/>
      </dsp:style>
    </dsp:sp>
    <dsp:sp modelId="{5B56DAE8-6951-47E7-A678-B215DFA36787}">
      <dsp:nvSpPr>
        <dsp:cNvPr id="0" name=""/>
        <dsp:cNvSpPr/>
      </dsp:nvSpPr>
      <dsp:spPr>
        <a:xfrm rot="5400000">
          <a:off x="4879105" y="4128449"/>
          <a:ext cx="638152" cy="726514"/>
        </a:xfrm>
        <a:prstGeom prst="bentUpArrow">
          <a:avLst>
            <a:gd name="adj1" fmla="val 32840"/>
            <a:gd name="adj2" fmla="val 25000"/>
            <a:gd name="adj3" fmla="val 35780"/>
          </a:avLst>
        </a:prstGeom>
        <a:solidFill>
          <a:schemeClr val="accent1">
            <a:tint val="50000"/>
            <a:hueOff val="-962242"/>
            <a:satOff val="7681"/>
            <a:lumOff val="1101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A9ACD4-5B7C-4351-BB75-EEE640E95888}">
      <dsp:nvSpPr>
        <dsp:cNvPr id="0" name=""/>
        <dsp:cNvSpPr/>
      </dsp:nvSpPr>
      <dsp:spPr>
        <a:xfrm>
          <a:off x="4710034" y="3421045"/>
          <a:ext cx="1074273" cy="751956"/>
        </a:xfrm>
        <a:prstGeom prst="roundRect">
          <a:avLst>
            <a:gd name="adj" fmla="val 1667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smtClean="0"/>
            <a:t>Μωάμεθ Α΄</a:t>
          </a:r>
        </a:p>
        <a:p>
          <a:pPr lvl="0" algn="ctr" defTabSz="622300">
            <a:lnSpc>
              <a:spcPct val="90000"/>
            </a:lnSpc>
            <a:spcBef>
              <a:spcPct val="0"/>
            </a:spcBef>
            <a:spcAft>
              <a:spcPct val="35000"/>
            </a:spcAft>
          </a:pPr>
          <a:r>
            <a:rPr lang="el-GR" sz="1400" kern="1200" dirty="0" smtClean="0"/>
            <a:t>(1402-1421)</a:t>
          </a:r>
          <a:endParaRPr lang="el-GR" sz="1400" kern="1200" dirty="0"/>
        </a:p>
      </dsp:txBody>
      <dsp:txXfrm>
        <a:off x="4746748" y="3457759"/>
        <a:ext cx="1000845" cy="678528"/>
      </dsp:txXfrm>
    </dsp:sp>
    <dsp:sp modelId="{8112E604-78B6-4BFF-9D3D-BD693C8AC04D}">
      <dsp:nvSpPr>
        <dsp:cNvPr id="0" name=""/>
        <dsp:cNvSpPr/>
      </dsp:nvSpPr>
      <dsp:spPr>
        <a:xfrm>
          <a:off x="5784307" y="3492761"/>
          <a:ext cx="781324" cy="607764"/>
        </a:xfrm>
        <a:prstGeom prst="rect">
          <a:avLst/>
        </a:prstGeom>
        <a:noFill/>
        <a:ln>
          <a:noFill/>
        </a:ln>
        <a:effectLst/>
      </dsp:spPr>
      <dsp:style>
        <a:lnRef idx="0">
          <a:scrgbClr r="0" g="0" b="0"/>
        </a:lnRef>
        <a:fillRef idx="0">
          <a:scrgbClr r="0" g="0" b="0"/>
        </a:fillRef>
        <a:effectRef idx="0">
          <a:scrgbClr r="0" g="0" b="0"/>
        </a:effectRef>
        <a:fontRef idx="minor"/>
      </dsp:style>
    </dsp:sp>
    <dsp:sp modelId="{794F2524-4E9D-46CA-B2D3-EF01BD6F9D02}">
      <dsp:nvSpPr>
        <dsp:cNvPr id="0" name=""/>
        <dsp:cNvSpPr/>
      </dsp:nvSpPr>
      <dsp:spPr>
        <a:xfrm rot="5400000">
          <a:off x="5769792" y="4973145"/>
          <a:ext cx="638152" cy="726514"/>
        </a:xfrm>
        <a:prstGeom prst="bentUpArrow">
          <a:avLst>
            <a:gd name="adj1" fmla="val 32840"/>
            <a:gd name="adj2" fmla="val 25000"/>
            <a:gd name="adj3" fmla="val 35780"/>
          </a:avLst>
        </a:prstGeom>
        <a:solidFill>
          <a:schemeClr val="accent1">
            <a:tint val="50000"/>
            <a:hueOff val="-1202802"/>
            <a:satOff val="9601"/>
            <a:lumOff val="1376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BDF6C0-2CDF-4BC4-B421-018D0AB8344A}">
      <dsp:nvSpPr>
        <dsp:cNvPr id="0" name=""/>
        <dsp:cNvSpPr/>
      </dsp:nvSpPr>
      <dsp:spPr>
        <a:xfrm>
          <a:off x="5600720" y="4265740"/>
          <a:ext cx="1074273" cy="751956"/>
        </a:xfrm>
        <a:prstGeom prst="roundRect">
          <a:avLst>
            <a:gd name="adj" fmla="val 1667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smtClean="0"/>
            <a:t>Μουράτ Β΄</a:t>
          </a:r>
        </a:p>
        <a:p>
          <a:pPr lvl="0" algn="ctr" defTabSz="622300">
            <a:lnSpc>
              <a:spcPct val="90000"/>
            </a:lnSpc>
            <a:spcBef>
              <a:spcPct val="0"/>
            </a:spcBef>
            <a:spcAft>
              <a:spcPct val="35000"/>
            </a:spcAft>
          </a:pPr>
          <a:r>
            <a:rPr lang="el-GR" sz="1400" kern="1200" dirty="0" smtClean="0"/>
            <a:t>(1421-1444)</a:t>
          </a:r>
          <a:endParaRPr lang="el-GR" sz="1400" kern="1200" dirty="0"/>
        </a:p>
      </dsp:txBody>
      <dsp:txXfrm>
        <a:off x="5637434" y="4302454"/>
        <a:ext cx="1000845" cy="678528"/>
      </dsp:txXfrm>
    </dsp:sp>
    <dsp:sp modelId="{A62A6E2E-E502-4C02-A561-09D3ECF817CE}">
      <dsp:nvSpPr>
        <dsp:cNvPr id="0" name=""/>
        <dsp:cNvSpPr/>
      </dsp:nvSpPr>
      <dsp:spPr>
        <a:xfrm>
          <a:off x="6674994" y="4337456"/>
          <a:ext cx="781324" cy="607764"/>
        </a:xfrm>
        <a:prstGeom prst="rect">
          <a:avLst/>
        </a:prstGeom>
        <a:noFill/>
        <a:ln>
          <a:noFill/>
        </a:ln>
        <a:effectLst/>
      </dsp:spPr>
      <dsp:style>
        <a:lnRef idx="0">
          <a:scrgbClr r="0" g="0" b="0"/>
        </a:lnRef>
        <a:fillRef idx="0">
          <a:scrgbClr r="0" g="0" b="0"/>
        </a:fillRef>
        <a:effectRef idx="0">
          <a:scrgbClr r="0" g="0" b="0"/>
        </a:effectRef>
        <a:fontRef idx="minor"/>
      </dsp:style>
    </dsp:sp>
    <dsp:sp modelId="{853C7DD9-B3C4-4981-99FD-B4397941D7DE}">
      <dsp:nvSpPr>
        <dsp:cNvPr id="0" name=""/>
        <dsp:cNvSpPr/>
      </dsp:nvSpPr>
      <dsp:spPr>
        <a:xfrm>
          <a:off x="6491407" y="5110435"/>
          <a:ext cx="1074273" cy="751956"/>
        </a:xfrm>
        <a:prstGeom prst="roundRect">
          <a:avLst>
            <a:gd name="adj" fmla="val 1667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smtClean="0"/>
            <a:t>Μωάμεθ Β΄</a:t>
          </a:r>
        </a:p>
        <a:p>
          <a:pPr lvl="0" algn="ctr" defTabSz="622300">
            <a:lnSpc>
              <a:spcPct val="90000"/>
            </a:lnSpc>
            <a:spcBef>
              <a:spcPct val="0"/>
            </a:spcBef>
            <a:spcAft>
              <a:spcPct val="35000"/>
            </a:spcAft>
          </a:pPr>
          <a:r>
            <a:rPr lang="el-GR" sz="1400" kern="1200" dirty="0" smtClean="0"/>
            <a:t>(1444-1453)</a:t>
          </a:r>
          <a:endParaRPr lang="el-GR" sz="1400" kern="1200" dirty="0"/>
        </a:p>
      </dsp:txBody>
      <dsp:txXfrm>
        <a:off x="6528121" y="5147149"/>
        <a:ext cx="1000845" cy="678528"/>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l-GR" smtClean="0"/>
              <a:t>Στυλ κύριου τίτλου</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2342CEA3-3058-4D43-AE35-B3DA76CB4003}" type="datetimeFigureOut">
              <a:rPr lang="el-GR" smtClean="0"/>
              <a:pPr/>
              <a:t>15/1/2023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24269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2342CEA3-3058-4D43-AE35-B3DA76CB4003}" type="datetimeFigureOut">
              <a:rPr lang="el-GR" smtClean="0"/>
              <a:pPr/>
              <a:t>15/1/2023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3832298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398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2342CEA3-3058-4D43-AE35-B3DA76CB4003}" type="datetimeFigureOut">
              <a:rPr lang="el-GR" smtClean="0"/>
              <a:pPr/>
              <a:t>15/1/2023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1700192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2342CEA3-3058-4D43-AE35-B3DA76CB4003}" type="datetimeFigureOut">
              <a:rPr lang="el-GR" smtClean="0"/>
              <a:pPr/>
              <a:t>15/1/2023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2381945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l-GR" smtClean="0"/>
              <a:t>Στυλ κύριου τίτλου</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2342CEA3-3058-4D43-AE35-B3DA76CB4003}" type="datetimeFigureOut">
              <a:rPr lang="el-GR" smtClean="0"/>
              <a:pPr/>
              <a:t>15/1/2023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10368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2342CEA3-3058-4D43-AE35-B3DA76CB4003}" type="datetimeFigureOut">
              <a:rPr lang="el-GR" smtClean="0"/>
              <a:pPr/>
              <a:t>15/1/2023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308499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Content Placeholder 3"/>
          <p:cNvSpPr>
            <a:spLocks noGrp="1"/>
          </p:cNvSpPr>
          <p:nvPr>
            <p:ph sz="half" idx="2"/>
          </p:nvPr>
        </p:nvSpPr>
        <p:spPr>
          <a:xfrm>
            <a:off x="822960" y="2582334"/>
            <a:ext cx="3703320" cy="3378200"/>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Content Placeholder 5"/>
          <p:cNvSpPr>
            <a:spLocks noGrp="1"/>
          </p:cNvSpPr>
          <p:nvPr>
            <p:ph sz="quarter" idx="4"/>
          </p:nvPr>
        </p:nvSpPr>
        <p:spPr>
          <a:xfrm>
            <a:off x="4663440" y="2582334"/>
            <a:ext cx="3703320" cy="3378200"/>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2342CEA3-3058-4D43-AE35-B3DA76CB4003}" type="datetimeFigureOut">
              <a:rPr lang="el-GR" smtClean="0"/>
              <a:pPr/>
              <a:t>15/1/2023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3444960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2342CEA3-3058-4D43-AE35-B3DA76CB4003}" type="datetimeFigureOut">
              <a:rPr lang="el-GR" smtClean="0"/>
              <a:pPr/>
              <a:t>15/1/2023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62322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342CEA3-3058-4D43-AE35-B3DA76CB4003}" type="datetimeFigureOut">
              <a:rPr lang="el-GR" smtClean="0"/>
              <a:pPr/>
              <a:t>15/1/2023</a:t>
            </a:fld>
            <a:endParaRPr lang="el-G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l-GR"/>
          </a:p>
        </p:txBody>
      </p:sp>
      <p:sp>
        <p:nvSpPr>
          <p:cNvPr id="9" name="Slide Number Placeholder 8"/>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748471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l-GR" smtClean="0"/>
              <a:t>Στυλ κύριου τίτλου</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2342CEA3-3058-4D43-AE35-B3DA76CB4003}" type="datetimeFigureOut">
              <a:rPr lang="el-GR" smtClean="0"/>
              <a:pPr/>
              <a:t>15/1/2023</a:t>
            </a:fld>
            <a:endParaRPr lang="el-G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l-G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3F1D1C4-C2D9-4231-9FB2-B2D9D97AA41D}" type="slidenum">
              <a:rPr lang="el-GR" smtClean="0"/>
              <a:pPr/>
              <a:t>‹#›</a:t>
            </a:fld>
            <a:endParaRPr lang="el-GR"/>
          </a:p>
        </p:txBody>
      </p:sp>
    </p:spTree>
    <p:extLst>
      <p:ext uri="{BB962C8B-B14F-4D97-AF65-F5344CB8AC3E}">
        <p14:creationId xmlns:p14="http://schemas.microsoft.com/office/powerpoint/2010/main" val="1377717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2342CEA3-3058-4D43-AE35-B3DA76CB4003}" type="datetimeFigureOut">
              <a:rPr lang="el-GR" smtClean="0"/>
              <a:pPr/>
              <a:t>15/1/2023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1164691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2342CEA3-3058-4D43-AE35-B3DA76CB4003}" type="datetimeFigureOut">
              <a:rPr lang="el-GR" smtClean="0"/>
              <a:pPr/>
              <a:t>15/1/2023</a:t>
            </a:fld>
            <a:endParaRPr lang="el-G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l-G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D3F1D1C4-C2D9-4231-9FB2-B2D9D97AA41D}" type="slidenum">
              <a:rPr lang="el-GR" smtClean="0"/>
              <a:pPr/>
              <a:t>‹#›</a:t>
            </a:fld>
            <a:endParaRPr lang="el-G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5280349"/>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hyperlink" Target="https://el.wikipedia.org/wiki/%CE%9F%CF%83%CE%BC%CE%AC%CE%BD_%CE%91%CE%84"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n-US" dirty="0" smtClean="0"/>
              <a:t>4.6. </a:t>
            </a:r>
            <a:r>
              <a:rPr lang="el-GR" dirty="0" smtClean="0"/>
              <a:t>Οι Οθωμανοί και η ραγδαία προέλασή τους</a:t>
            </a:r>
            <a:endParaRPr lang="el-GR" dirty="0"/>
          </a:p>
        </p:txBody>
      </p:sp>
      <p:sp>
        <p:nvSpPr>
          <p:cNvPr id="3" name="Υπότιτλος 2"/>
          <p:cNvSpPr>
            <a:spLocks noGrp="1"/>
          </p:cNvSpPr>
          <p:nvPr>
            <p:ph type="subTitle" idx="1"/>
          </p:nvPr>
        </p:nvSpPr>
        <p:spPr>
          <a:xfrm>
            <a:off x="1371600" y="5013176"/>
            <a:ext cx="6400800" cy="625624"/>
          </a:xfrm>
        </p:spPr>
        <p:txBody>
          <a:bodyPr/>
          <a:lstStyle/>
          <a:p>
            <a:r>
              <a:rPr lang="el-GR" dirty="0" smtClean="0">
                <a:solidFill>
                  <a:schemeClr val="tx1"/>
                </a:solidFill>
              </a:rPr>
              <a:t>Παναγιώτα </a:t>
            </a:r>
            <a:r>
              <a:rPr lang="el-GR" dirty="0" err="1" smtClean="0">
                <a:solidFill>
                  <a:schemeClr val="tx1"/>
                </a:solidFill>
              </a:rPr>
              <a:t>Αγγελούση</a:t>
            </a:r>
            <a:endParaRPr lang="el-GR" dirty="0">
              <a:solidFill>
                <a:schemeClr val="tx1"/>
              </a:solidFill>
            </a:endParaRPr>
          </a:p>
        </p:txBody>
      </p:sp>
    </p:spTree>
    <p:extLst>
      <p:ext uri="{BB962C8B-B14F-4D97-AF65-F5344CB8AC3E}">
        <p14:creationId xmlns:p14="http://schemas.microsoft.com/office/powerpoint/2010/main" val="28286066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Ορχάν</a:t>
            </a:r>
            <a:endParaRPr lang="el-GR" dirty="0"/>
          </a:p>
        </p:txBody>
      </p:sp>
      <p:sp>
        <p:nvSpPr>
          <p:cNvPr id="3" name="Ορθογώνιο 2"/>
          <p:cNvSpPr/>
          <p:nvPr/>
        </p:nvSpPr>
        <p:spPr>
          <a:xfrm>
            <a:off x="179512" y="2008427"/>
            <a:ext cx="5904656" cy="3785652"/>
          </a:xfrm>
          <a:prstGeom prst="rect">
            <a:avLst/>
          </a:prstGeom>
        </p:spPr>
        <p:txBody>
          <a:bodyPr wrap="square">
            <a:spAutoFit/>
          </a:bodyPr>
          <a:lstStyle/>
          <a:p>
            <a:pPr marL="342900" indent="-342900">
              <a:buFont typeface="Wingdings" panose="05000000000000000000" pitchFamily="2" charset="2"/>
              <a:buChar char="v"/>
            </a:pPr>
            <a:r>
              <a:rPr lang="el-GR" sz="3000" dirty="0" smtClean="0"/>
              <a:t> Αποφασιστική </a:t>
            </a:r>
            <a:r>
              <a:rPr lang="el-GR" sz="3000" dirty="0"/>
              <a:t>σημασία για την </a:t>
            </a:r>
            <a:r>
              <a:rPr lang="el-GR" sz="3000" u="sng" dirty="0"/>
              <a:t>εξέλιξη</a:t>
            </a:r>
            <a:r>
              <a:rPr lang="el-GR" sz="3000" dirty="0"/>
              <a:t> από τη </a:t>
            </a:r>
            <a:r>
              <a:rPr lang="el-GR" sz="3000" b="1" dirty="0"/>
              <a:t>νομαδική ορδή </a:t>
            </a:r>
            <a:r>
              <a:rPr lang="el-GR" sz="3000" dirty="0"/>
              <a:t>στο </a:t>
            </a:r>
            <a:r>
              <a:rPr lang="el-GR" sz="3000" b="1" dirty="0"/>
              <a:t>οργανωμένο </a:t>
            </a:r>
            <a:r>
              <a:rPr lang="el-GR" sz="3000" b="1" dirty="0" smtClean="0"/>
              <a:t>κράτος</a:t>
            </a:r>
            <a:r>
              <a:rPr lang="el-GR" sz="3000" dirty="0" smtClean="0"/>
              <a:t>. </a:t>
            </a:r>
          </a:p>
          <a:p>
            <a:endParaRPr lang="el-GR" sz="3000" dirty="0" smtClean="0"/>
          </a:p>
          <a:p>
            <a:pPr marL="342900" indent="-342900">
              <a:buFont typeface="Wingdings" panose="05000000000000000000" pitchFamily="2" charset="2"/>
              <a:buChar char="v"/>
            </a:pPr>
            <a:r>
              <a:rPr lang="el-GR" sz="3000" dirty="0" smtClean="0"/>
              <a:t> Ήταν </a:t>
            </a:r>
            <a:r>
              <a:rPr lang="el-GR" sz="3000" dirty="0"/>
              <a:t>ο </a:t>
            </a:r>
            <a:r>
              <a:rPr lang="el-GR" sz="3000" b="1" dirty="0"/>
              <a:t>πρώτος</a:t>
            </a:r>
            <a:r>
              <a:rPr lang="el-GR" sz="3000" dirty="0"/>
              <a:t> Οθωμανός εμίρης που περιβλήθηκε τον </a:t>
            </a:r>
            <a:r>
              <a:rPr lang="el-GR" sz="3000" b="1" dirty="0"/>
              <a:t>αυτοκρατορικό τίτλο του σουλτάνου</a:t>
            </a:r>
          </a:p>
        </p:txBody>
      </p:sp>
      <p:pic>
        <p:nvPicPr>
          <p:cNvPr id="4" name="Picture 2"/>
          <p:cNvPicPr>
            <a:picLocks noChangeAspect="1" noChangeArrowheads="1"/>
          </p:cNvPicPr>
          <p:nvPr/>
        </p:nvPicPr>
        <p:blipFill>
          <a:blip r:embed="rId2" cstate="print"/>
          <a:srcRect/>
          <a:stretch>
            <a:fillRect/>
          </a:stretch>
        </p:blipFill>
        <p:spPr bwMode="auto">
          <a:xfrm>
            <a:off x="6313123" y="200295"/>
            <a:ext cx="2555776" cy="3616264"/>
          </a:xfrm>
          <a:prstGeom prst="rect">
            <a:avLst/>
          </a:prstGeom>
          <a:noFill/>
          <a:ln w="9525">
            <a:noFill/>
            <a:miter lim="800000"/>
            <a:headEnd/>
            <a:tailEnd/>
          </a:ln>
        </p:spPr>
      </p:pic>
      <p:sp>
        <p:nvSpPr>
          <p:cNvPr id="5" name="Ορθογώνιο 4"/>
          <p:cNvSpPr/>
          <p:nvPr/>
        </p:nvSpPr>
        <p:spPr>
          <a:xfrm>
            <a:off x="5966015" y="3901253"/>
            <a:ext cx="3131840" cy="2308324"/>
          </a:xfrm>
          <a:prstGeom prst="rect">
            <a:avLst/>
          </a:prstGeom>
        </p:spPr>
        <p:txBody>
          <a:bodyPr wrap="square">
            <a:spAutoFit/>
          </a:bodyPr>
          <a:lstStyle/>
          <a:p>
            <a:pPr algn="ctr"/>
            <a:r>
              <a:rPr lang="el-GR" i="1" dirty="0"/>
              <a:t>Ο </a:t>
            </a:r>
            <a:r>
              <a:rPr lang="el-GR" b="1" i="1" dirty="0"/>
              <a:t>Σουλτάνος </a:t>
            </a:r>
            <a:r>
              <a:rPr lang="el-GR" b="1" i="1" dirty="0" err="1"/>
              <a:t>Ορχάν</a:t>
            </a:r>
            <a:r>
              <a:rPr lang="el-GR" b="1" i="1" dirty="0"/>
              <a:t> </a:t>
            </a:r>
            <a:r>
              <a:rPr lang="el-GR" i="1" dirty="0"/>
              <a:t>(1326-1360), ο οποίος έθεσε τα </a:t>
            </a:r>
            <a:r>
              <a:rPr lang="el-GR" i="1" dirty="0" smtClean="0"/>
              <a:t>θεμέλια </a:t>
            </a:r>
            <a:r>
              <a:rPr lang="el-GR" i="1" dirty="0"/>
              <a:t>της μελλοντικής επέκτασης των Οθωμανών. </a:t>
            </a:r>
            <a:r>
              <a:rPr lang="el-GR" i="1" dirty="0" smtClean="0"/>
              <a:t>Μικρογραφία </a:t>
            </a:r>
            <a:r>
              <a:rPr lang="el-GR" i="1" dirty="0"/>
              <a:t>από χειρόγραφο του 16ου αι. (</a:t>
            </a:r>
            <a:r>
              <a:rPr lang="el-GR" i="1" dirty="0" smtClean="0"/>
              <a:t>Κωνσταντινούπολη</a:t>
            </a:r>
            <a:r>
              <a:rPr lang="el-GR" i="1" dirty="0"/>
              <a:t>, Βιβλιοθήκη </a:t>
            </a:r>
            <a:r>
              <a:rPr lang="el-GR" i="1" dirty="0" err="1"/>
              <a:t>Τοπκαπί</a:t>
            </a:r>
            <a:r>
              <a:rPr lang="el-GR" i="1" dirty="0"/>
              <a:t>).</a:t>
            </a:r>
            <a:r>
              <a:rPr lang="el-GR" dirty="0"/>
              <a:t> </a:t>
            </a:r>
          </a:p>
        </p:txBody>
      </p:sp>
    </p:spTree>
    <p:extLst>
      <p:ext uri="{BB962C8B-B14F-4D97-AF65-F5344CB8AC3E}">
        <p14:creationId xmlns:p14="http://schemas.microsoft.com/office/powerpoint/2010/main" val="37879739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7" y="548680"/>
            <a:ext cx="9144000" cy="4715735"/>
          </a:xfrm>
          <a:prstGeom prst="rect">
            <a:avLst/>
          </a:prstGeom>
        </p:spPr>
      </p:pic>
    </p:spTree>
    <p:extLst>
      <p:ext uri="{BB962C8B-B14F-4D97-AF65-F5344CB8AC3E}">
        <p14:creationId xmlns:p14="http://schemas.microsoft.com/office/powerpoint/2010/main" val="1528269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86605"/>
            <a:ext cx="7909560" cy="1198180"/>
          </a:xfrm>
        </p:spPr>
        <p:txBody>
          <a:bodyPr>
            <a:normAutofit fontScale="90000"/>
          </a:bodyPr>
          <a:lstStyle/>
          <a:p>
            <a:r>
              <a:rPr lang="el-GR" dirty="0"/>
              <a:t>γ</a:t>
            </a:r>
            <a:r>
              <a:rPr lang="el-GR" dirty="0" smtClean="0"/>
              <a:t>. Η οθωμανική προέλαση στα Βαλκάνια. Το Βυζάντιο υποτελές</a:t>
            </a:r>
            <a:endParaRPr lang="el-GR" dirty="0"/>
          </a:p>
        </p:txBody>
      </p:sp>
      <p:sp>
        <p:nvSpPr>
          <p:cNvPr id="3" name="Θέση περιεχομένου 2"/>
          <p:cNvSpPr>
            <a:spLocks noGrp="1"/>
          </p:cNvSpPr>
          <p:nvPr>
            <p:ph idx="1"/>
          </p:nvPr>
        </p:nvSpPr>
        <p:spPr>
          <a:xfrm>
            <a:off x="457200" y="1772816"/>
            <a:ext cx="8579296" cy="4525963"/>
          </a:xfrm>
        </p:spPr>
        <p:txBody>
          <a:bodyPr>
            <a:normAutofit lnSpcReduction="10000"/>
          </a:bodyPr>
          <a:lstStyle/>
          <a:p>
            <a:pPr>
              <a:buFont typeface="Wingdings" panose="05000000000000000000" pitchFamily="2" charset="2"/>
              <a:buChar char="Ø"/>
            </a:pPr>
            <a:r>
              <a:rPr lang="el-GR" sz="2400" dirty="0" smtClean="0"/>
              <a:t> </a:t>
            </a:r>
            <a:r>
              <a:rPr lang="el-GR" sz="2800" dirty="0" smtClean="0"/>
              <a:t>Η </a:t>
            </a:r>
            <a:r>
              <a:rPr lang="el-GR" sz="2800" dirty="0"/>
              <a:t>τελευταία εκατονταετία της ζωής του </a:t>
            </a:r>
            <a:r>
              <a:rPr lang="el-GR" sz="2800" dirty="0" smtClean="0"/>
              <a:t>Βυζαντίου </a:t>
            </a:r>
            <a:r>
              <a:rPr lang="el-GR" sz="2800" dirty="0"/>
              <a:t>χαρακτηρίζεται από την </a:t>
            </a:r>
            <a:r>
              <a:rPr lang="el-GR" sz="2800" b="1" dirty="0"/>
              <a:t>αγωνία </a:t>
            </a:r>
            <a:r>
              <a:rPr lang="el-GR" sz="2800" b="1" dirty="0" smtClean="0"/>
              <a:t>μπροστά </a:t>
            </a:r>
            <a:r>
              <a:rPr lang="el-GR" sz="2800" b="1" dirty="0"/>
              <a:t>στην προέλαση των Οθωμανών</a:t>
            </a:r>
            <a:r>
              <a:rPr lang="el-GR" sz="2800" dirty="0"/>
              <a:t>. </a:t>
            </a:r>
            <a:endParaRPr lang="el-GR" sz="2800" dirty="0" smtClean="0"/>
          </a:p>
          <a:p>
            <a:pPr>
              <a:buFont typeface="Wingdings" panose="05000000000000000000" pitchFamily="2" charset="2"/>
              <a:buChar char="Ø"/>
            </a:pPr>
            <a:r>
              <a:rPr lang="el-GR" sz="2800" dirty="0" smtClean="0"/>
              <a:t> Η αυτοκρατορία </a:t>
            </a:r>
            <a:r>
              <a:rPr lang="el-GR" sz="2800" dirty="0"/>
              <a:t>ήταν σε </a:t>
            </a:r>
            <a:r>
              <a:rPr lang="el-GR" sz="2800" b="1" dirty="0"/>
              <a:t>απελπιστική </a:t>
            </a:r>
            <a:r>
              <a:rPr lang="el-GR" sz="2800" b="1" dirty="0" smtClean="0"/>
              <a:t>κατάσταση</a:t>
            </a:r>
            <a:r>
              <a:rPr lang="el-GR" sz="2800" dirty="0"/>
              <a:t>, αφού είχε </a:t>
            </a:r>
            <a:r>
              <a:rPr lang="el-GR" sz="2800" u="sng" dirty="0"/>
              <a:t>ακρωτηριαστεί εδαφικά </a:t>
            </a:r>
            <a:r>
              <a:rPr lang="el-GR" sz="2800" dirty="0"/>
              <a:t>και </a:t>
            </a:r>
            <a:r>
              <a:rPr lang="el-GR" sz="2800" dirty="0" smtClean="0"/>
              <a:t>είχε </a:t>
            </a:r>
            <a:r>
              <a:rPr lang="el-GR" sz="2800" u="sng" dirty="0" smtClean="0"/>
              <a:t>καταρρεύσει </a:t>
            </a:r>
            <a:r>
              <a:rPr lang="el-GR" sz="2800" u="sng" dirty="0"/>
              <a:t>οικονομικά</a:t>
            </a:r>
            <a:r>
              <a:rPr lang="el-GR" sz="2800" dirty="0"/>
              <a:t>. </a:t>
            </a:r>
            <a:endParaRPr lang="el-GR" sz="2800" dirty="0" smtClean="0"/>
          </a:p>
          <a:p>
            <a:pPr>
              <a:buFont typeface="Wingdings" panose="05000000000000000000" pitchFamily="2" charset="2"/>
              <a:buChar char="Ø"/>
            </a:pPr>
            <a:r>
              <a:rPr lang="el-GR" sz="2800" dirty="0" smtClean="0"/>
              <a:t> Το </a:t>
            </a:r>
            <a:r>
              <a:rPr lang="el-GR" sz="2800" b="1" dirty="0"/>
              <a:t>κρατικό </a:t>
            </a:r>
            <a:r>
              <a:rPr lang="el-GR" sz="2800" b="1" dirty="0" smtClean="0"/>
              <a:t>ταμείο </a:t>
            </a:r>
            <a:r>
              <a:rPr lang="el-GR" sz="2800" dirty="0" smtClean="0"/>
              <a:t>ήταν </a:t>
            </a:r>
            <a:r>
              <a:rPr lang="el-GR" sz="2800" dirty="0"/>
              <a:t>εντελώς </a:t>
            </a:r>
            <a:r>
              <a:rPr lang="el-GR" sz="2800" b="1" dirty="0" smtClean="0"/>
              <a:t>άδειο</a:t>
            </a:r>
          </a:p>
          <a:p>
            <a:pPr>
              <a:buFont typeface="Wingdings" panose="05000000000000000000" pitchFamily="2" charset="2"/>
              <a:buChar char="Ø"/>
            </a:pPr>
            <a:r>
              <a:rPr lang="el-GR" sz="2800" dirty="0" smtClean="0"/>
              <a:t> Το </a:t>
            </a:r>
            <a:r>
              <a:rPr lang="el-GR" sz="2800" b="1" dirty="0"/>
              <a:t>διοικητικό </a:t>
            </a:r>
            <a:r>
              <a:rPr lang="el-GR" sz="2800" b="1" dirty="0" smtClean="0"/>
              <a:t>σύστημα </a:t>
            </a:r>
            <a:r>
              <a:rPr lang="el-GR" sz="2800" dirty="0" smtClean="0"/>
              <a:t>σε </a:t>
            </a:r>
            <a:r>
              <a:rPr lang="el-GR" sz="2800" dirty="0"/>
              <a:t>πλήρη </a:t>
            </a:r>
            <a:r>
              <a:rPr lang="el-GR" sz="2800" b="1" dirty="0"/>
              <a:t>διάλυση</a:t>
            </a:r>
            <a:r>
              <a:rPr lang="el-GR" sz="2800" dirty="0"/>
              <a:t>. </a:t>
            </a:r>
            <a:endParaRPr lang="el-GR" sz="2800" dirty="0" smtClean="0"/>
          </a:p>
          <a:p>
            <a:pPr>
              <a:buFont typeface="Wingdings" panose="05000000000000000000" pitchFamily="2" charset="2"/>
              <a:buChar char="Ø"/>
            </a:pPr>
            <a:r>
              <a:rPr lang="el-GR" sz="2800" dirty="0" smtClean="0"/>
              <a:t> Το </a:t>
            </a:r>
            <a:r>
              <a:rPr lang="el-GR" sz="2800" b="1" dirty="0"/>
              <a:t>νόμισμα είχε </a:t>
            </a:r>
            <a:r>
              <a:rPr lang="el-GR" sz="2800" b="1" dirty="0" smtClean="0"/>
              <a:t>υποτιμηθεί </a:t>
            </a:r>
          </a:p>
          <a:p>
            <a:pPr>
              <a:buFont typeface="Wingdings" panose="05000000000000000000" pitchFamily="2" charset="2"/>
              <a:buChar char="Ø"/>
            </a:pPr>
            <a:r>
              <a:rPr lang="el-GR" sz="2800" dirty="0" smtClean="0"/>
              <a:t> Όλες </a:t>
            </a:r>
            <a:r>
              <a:rPr lang="el-GR" sz="2800" dirty="0"/>
              <a:t>οι </a:t>
            </a:r>
            <a:r>
              <a:rPr lang="el-GR" sz="2800" b="1" dirty="0"/>
              <a:t>πηγές εσόδων </a:t>
            </a:r>
            <a:r>
              <a:rPr lang="el-GR" sz="2800" dirty="0"/>
              <a:t>είχαν</a:t>
            </a:r>
            <a:r>
              <a:rPr lang="el-GR" sz="2800" b="1" dirty="0"/>
              <a:t> εξαντληθεί</a:t>
            </a:r>
            <a:r>
              <a:rPr lang="el-GR" sz="2800" dirty="0"/>
              <a:t>. </a:t>
            </a:r>
          </a:p>
        </p:txBody>
      </p:sp>
    </p:spTree>
    <p:extLst>
      <p:ext uri="{BB962C8B-B14F-4D97-AF65-F5344CB8AC3E}">
        <p14:creationId xmlns:p14="http://schemas.microsoft.com/office/powerpoint/2010/main" val="40538403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0"/>
            <a:ext cx="7581731" cy="838140"/>
          </a:xfrm>
        </p:spPr>
        <p:txBody>
          <a:bodyPr/>
          <a:lstStyle/>
          <a:p>
            <a:r>
              <a:rPr lang="el-GR" dirty="0" smtClean="0"/>
              <a:t>Κατακτήσεις Τούρκων</a:t>
            </a:r>
            <a:endParaRPr lang="el-GR" dirty="0"/>
          </a:p>
        </p:txBody>
      </p:sp>
      <p:sp>
        <p:nvSpPr>
          <p:cNvPr id="3" name="Θέση περιεχομένου 2"/>
          <p:cNvSpPr>
            <a:spLocks noGrp="1"/>
          </p:cNvSpPr>
          <p:nvPr>
            <p:ph idx="1"/>
          </p:nvPr>
        </p:nvSpPr>
        <p:spPr>
          <a:xfrm>
            <a:off x="457200" y="980729"/>
            <a:ext cx="8435280" cy="5256583"/>
          </a:xfrm>
        </p:spPr>
        <p:txBody>
          <a:bodyPr>
            <a:normAutofit/>
          </a:bodyPr>
          <a:lstStyle/>
          <a:p>
            <a:pPr marL="0" indent="0">
              <a:buNone/>
            </a:pPr>
            <a:r>
              <a:rPr lang="el-GR" sz="2600" b="1" u="sng" dirty="0" smtClean="0"/>
              <a:t>Ορχάν</a:t>
            </a:r>
            <a:r>
              <a:rPr lang="el-GR" sz="2600" dirty="0" smtClean="0"/>
              <a:t>: ο </a:t>
            </a:r>
            <a:r>
              <a:rPr lang="el-GR" sz="2600" dirty="0"/>
              <a:t>πρώτος που </a:t>
            </a:r>
            <a:r>
              <a:rPr lang="el-GR" sz="2600" b="1" dirty="0" smtClean="0"/>
              <a:t>οδήγησε το </a:t>
            </a:r>
            <a:r>
              <a:rPr lang="el-GR" sz="2600" b="1" dirty="0"/>
              <a:t>λαό του σε κατακτήσεις στην Ευρώπη</a:t>
            </a:r>
            <a:r>
              <a:rPr lang="el-GR" sz="2600" dirty="0"/>
              <a:t>. </a:t>
            </a:r>
            <a:endParaRPr lang="el-GR" sz="2600" dirty="0" smtClean="0"/>
          </a:p>
          <a:p>
            <a:pPr marL="0" indent="0">
              <a:buNone/>
            </a:pPr>
            <a:r>
              <a:rPr lang="el-GR" sz="2600" b="1" dirty="0" smtClean="0"/>
              <a:t>1354</a:t>
            </a:r>
            <a:r>
              <a:rPr lang="el-GR" sz="2600" dirty="0" smtClean="0"/>
              <a:t>: μεγάλος </a:t>
            </a:r>
            <a:r>
              <a:rPr lang="el-GR" sz="2600" b="1" dirty="0" smtClean="0"/>
              <a:t>σεισμός</a:t>
            </a:r>
            <a:r>
              <a:rPr lang="el-GR" sz="2600" dirty="0" smtClean="0"/>
              <a:t>: Οι Τούρκοι </a:t>
            </a:r>
            <a:r>
              <a:rPr lang="el-GR" sz="2600" b="1" dirty="0" smtClean="0"/>
              <a:t>κατέλαβαν </a:t>
            </a:r>
            <a:r>
              <a:rPr lang="el-GR" sz="2600" b="1" dirty="0"/>
              <a:t>το φρούριο της </a:t>
            </a:r>
            <a:r>
              <a:rPr lang="el-GR" sz="2600" b="1" dirty="0" smtClean="0"/>
              <a:t>Καλλίπολης</a:t>
            </a:r>
            <a:r>
              <a:rPr lang="el-GR" sz="2600" dirty="0"/>
              <a:t>. </a:t>
            </a:r>
            <a:endParaRPr lang="el-GR" sz="2600" dirty="0" smtClean="0"/>
          </a:p>
          <a:p>
            <a:pPr marL="0" indent="0">
              <a:buNone/>
            </a:pPr>
            <a:r>
              <a:rPr lang="el-GR" sz="2600" b="1" u="sng" dirty="0" smtClean="0"/>
              <a:t>Κωνσταντινούπολη</a:t>
            </a:r>
            <a:r>
              <a:rPr lang="el-GR" sz="2600" b="1" dirty="0" smtClean="0"/>
              <a:t>:</a:t>
            </a:r>
            <a:r>
              <a:rPr lang="el-GR" sz="2600" dirty="0" smtClean="0"/>
              <a:t> </a:t>
            </a:r>
            <a:r>
              <a:rPr lang="el-GR" sz="2600" dirty="0"/>
              <a:t>ο λαός </a:t>
            </a:r>
            <a:r>
              <a:rPr lang="el-GR" sz="2600" dirty="0" smtClean="0"/>
              <a:t>καταλήφθηκε </a:t>
            </a:r>
            <a:r>
              <a:rPr lang="el-GR" sz="2600" dirty="0"/>
              <a:t>από </a:t>
            </a:r>
            <a:r>
              <a:rPr lang="el-GR" sz="2600" b="1" dirty="0"/>
              <a:t>πανικό</a:t>
            </a:r>
            <a:r>
              <a:rPr lang="el-GR" sz="2600" dirty="0"/>
              <a:t>, πιστεύοντας ότι </a:t>
            </a:r>
            <a:r>
              <a:rPr lang="el-GR" sz="2600" dirty="0" smtClean="0"/>
              <a:t>κινδύνευε </a:t>
            </a:r>
            <a:r>
              <a:rPr lang="el-GR" sz="2600" dirty="0"/>
              <a:t>άμεσα. </a:t>
            </a:r>
            <a:endParaRPr lang="el-GR" sz="2600" dirty="0" smtClean="0"/>
          </a:p>
          <a:p>
            <a:pPr marL="0" indent="0">
              <a:buNone/>
            </a:pPr>
            <a:r>
              <a:rPr lang="el-GR" sz="2600" b="1" u="sng" dirty="0" smtClean="0"/>
              <a:t>Μουράτ </a:t>
            </a:r>
            <a:r>
              <a:rPr lang="el-GR" sz="2600" b="1" u="sng" dirty="0"/>
              <a:t>Α΄</a:t>
            </a:r>
            <a:r>
              <a:rPr lang="el-GR" sz="2600" dirty="0"/>
              <a:t> (1361-1389</a:t>
            </a:r>
            <a:r>
              <a:rPr lang="el-GR" sz="2600" dirty="0" smtClean="0"/>
              <a:t>): οι πόλεις </a:t>
            </a:r>
            <a:r>
              <a:rPr lang="el-GR" sz="2600" dirty="0"/>
              <a:t>της ερημωμένης </a:t>
            </a:r>
            <a:r>
              <a:rPr lang="el-GR" sz="2600" b="1" dirty="0"/>
              <a:t>Θράκης</a:t>
            </a:r>
            <a:r>
              <a:rPr lang="el-GR" sz="2600" dirty="0"/>
              <a:t> υπέκυψαν </a:t>
            </a:r>
            <a:r>
              <a:rPr lang="el-GR" sz="2600" dirty="0" smtClean="0"/>
              <a:t>η μία </a:t>
            </a:r>
            <a:r>
              <a:rPr lang="el-GR" sz="2600" dirty="0"/>
              <a:t>μετά την άλλη: </a:t>
            </a:r>
            <a:endParaRPr lang="el-GR" sz="2600" dirty="0" smtClean="0"/>
          </a:p>
          <a:p>
            <a:pPr>
              <a:buFont typeface="Arial" panose="020B0604020202020204" pitchFamily="34" charset="0"/>
              <a:buChar char="•"/>
            </a:pPr>
            <a:r>
              <a:rPr lang="el-GR" sz="2600" i="1" dirty="0" smtClean="0"/>
              <a:t> 1361 </a:t>
            </a:r>
            <a:r>
              <a:rPr lang="el-GR" sz="2600" i="1" dirty="0"/>
              <a:t>καταλήφθηκε </a:t>
            </a:r>
            <a:r>
              <a:rPr lang="el-GR" sz="2600" i="1" dirty="0" smtClean="0"/>
              <a:t>το </a:t>
            </a:r>
            <a:r>
              <a:rPr lang="el-GR" sz="2600" b="1" i="1" dirty="0" smtClean="0"/>
              <a:t>Διδυμότειχο</a:t>
            </a:r>
            <a:r>
              <a:rPr lang="el-GR" sz="2600" i="1" dirty="0" smtClean="0"/>
              <a:t> </a:t>
            </a:r>
            <a:endParaRPr lang="el-GR" sz="2600" dirty="0" smtClean="0"/>
          </a:p>
          <a:p>
            <a:pPr>
              <a:buFont typeface="Arial" panose="020B0604020202020204" pitchFamily="34" charset="0"/>
              <a:buChar char="•"/>
            </a:pPr>
            <a:r>
              <a:rPr lang="el-GR" sz="2600" dirty="0" smtClean="0"/>
              <a:t> περί </a:t>
            </a:r>
            <a:r>
              <a:rPr lang="el-GR" sz="2600" dirty="0"/>
              <a:t>το 1365</a:t>
            </a:r>
            <a:r>
              <a:rPr lang="el-GR" sz="2600" i="1" dirty="0" smtClean="0"/>
              <a:t> </a:t>
            </a:r>
            <a:r>
              <a:rPr lang="el-GR" sz="2600" i="1" dirty="0"/>
              <a:t>η </a:t>
            </a:r>
            <a:r>
              <a:rPr lang="el-GR" sz="2600" b="1" dirty="0" smtClean="0">
                <a:solidFill>
                  <a:srgbClr val="FF0000"/>
                </a:solidFill>
              </a:rPr>
              <a:t>Αδριανούπολη</a:t>
            </a:r>
            <a:r>
              <a:rPr lang="el-GR" sz="2600" dirty="0"/>
              <a:t>, όπου ο σουλτάνος μετέφερε την </a:t>
            </a:r>
            <a:r>
              <a:rPr lang="el-GR" sz="2600" b="1" dirty="0" smtClean="0"/>
              <a:t>πρωτεύουσά</a:t>
            </a:r>
            <a:r>
              <a:rPr lang="el-GR" sz="2600" dirty="0" smtClean="0"/>
              <a:t> του. </a:t>
            </a:r>
            <a:endParaRPr lang="el-GR" sz="2600" dirty="0"/>
          </a:p>
        </p:txBody>
      </p:sp>
    </p:spTree>
    <p:extLst>
      <p:ext uri="{BB962C8B-B14F-4D97-AF65-F5344CB8AC3E}">
        <p14:creationId xmlns:p14="http://schemas.microsoft.com/office/powerpoint/2010/main" val="9796164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1560" y="286605"/>
            <a:ext cx="8136904" cy="1126172"/>
          </a:xfrm>
        </p:spPr>
        <p:txBody>
          <a:bodyPr/>
          <a:lstStyle/>
          <a:p>
            <a:r>
              <a:rPr lang="el-GR" dirty="0" smtClean="0"/>
              <a:t>Σλάβοι – Βυζάντιο ---Υποτέλεια</a:t>
            </a:r>
            <a:endParaRPr lang="el-GR" dirty="0"/>
          </a:p>
        </p:txBody>
      </p:sp>
      <p:sp>
        <p:nvSpPr>
          <p:cNvPr id="3" name="Θέση περιεχομένου 2"/>
          <p:cNvSpPr>
            <a:spLocks noGrp="1"/>
          </p:cNvSpPr>
          <p:nvPr>
            <p:ph idx="1"/>
          </p:nvPr>
        </p:nvSpPr>
        <p:spPr>
          <a:xfrm>
            <a:off x="467544" y="1916832"/>
            <a:ext cx="8280920" cy="4391578"/>
          </a:xfrm>
        </p:spPr>
        <p:txBody>
          <a:bodyPr>
            <a:noAutofit/>
          </a:bodyPr>
          <a:lstStyle/>
          <a:p>
            <a:pPr marL="0" indent="0">
              <a:buNone/>
            </a:pPr>
            <a:r>
              <a:rPr lang="el-GR" sz="3000" b="1" dirty="0"/>
              <a:t>Σ</a:t>
            </a:r>
            <a:r>
              <a:rPr lang="el-GR" sz="3000" b="1" dirty="0" smtClean="0"/>
              <a:t>λάβοι</a:t>
            </a:r>
            <a:r>
              <a:rPr lang="el-GR" sz="3000" dirty="0" smtClean="0"/>
              <a:t> </a:t>
            </a:r>
            <a:r>
              <a:rPr lang="el-GR" sz="3000" dirty="0"/>
              <a:t>ηγεμόνες και </a:t>
            </a:r>
            <a:r>
              <a:rPr lang="el-GR" sz="3000" b="1" dirty="0" smtClean="0"/>
              <a:t>Βουλγαρία:</a:t>
            </a:r>
            <a:r>
              <a:rPr lang="el-GR" sz="3000" dirty="0" smtClean="0"/>
              <a:t> αναγκάσθηκαν να </a:t>
            </a:r>
            <a:r>
              <a:rPr lang="el-GR" sz="3000" u="sng" dirty="0" smtClean="0"/>
              <a:t>αναγνωρίσουν</a:t>
            </a:r>
            <a:r>
              <a:rPr lang="el-GR" sz="3000" dirty="0" smtClean="0"/>
              <a:t> την </a:t>
            </a:r>
            <a:r>
              <a:rPr lang="el-GR" sz="3000" dirty="0"/>
              <a:t>ηγεμονία του </a:t>
            </a:r>
            <a:r>
              <a:rPr lang="el-GR" sz="3000" b="1" dirty="0" smtClean="0"/>
              <a:t>σουλτάνου.</a:t>
            </a:r>
            <a:endParaRPr lang="el-GR" sz="3000" dirty="0"/>
          </a:p>
          <a:p>
            <a:pPr marL="0" indent="0">
              <a:buNone/>
            </a:pPr>
            <a:r>
              <a:rPr lang="el-GR" sz="3000" dirty="0" smtClean="0"/>
              <a:t>Το </a:t>
            </a:r>
            <a:r>
              <a:rPr lang="el-GR" sz="3000" b="1" dirty="0" smtClean="0"/>
              <a:t>Βυζάντιο</a:t>
            </a:r>
            <a:r>
              <a:rPr lang="el-GR" sz="3000" dirty="0" smtClean="0"/>
              <a:t> υποχρεώθηκε:</a:t>
            </a:r>
          </a:p>
          <a:p>
            <a:pPr>
              <a:buFont typeface="Wingdings" panose="05000000000000000000" pitchFamily="2" charset="2"/>
              <a:buChar char="ü"/>
            </a:pPr>
            <a:r>
              <a:rPr lang="el-GR" sz="3000" dirty="0" smtClean="0"/>
              <a:t> να </a:t>
            </a:r>
            <a:r>
              <a:rPr lang="el-GR" sz="3000" dirty="0"/>
              <a:t>προσφέρει </a:t>
            </a:r>
            <a:r>
              <a:rPr lang="el-GR" sz="3000" b="1" dirty="0"/>
              <a:t>φόρο </a:t>
            </a:r>
            <a:r>
              <a:rPr lang="el-GR" sz="3000" b="1" dirty="0" smtClean="0"/>
              <a:t>υποτέλειας </a:t>
            </a:r>
            <a:r>
              <a:rPr lang="el-GR" sz="3000" b="1" dirty="0"/>
              <a:t>στους Οθωμανούς</a:t>
            </a:r>
            <a:r>
              <a:rPr lang="el-GR" sz="3000" dirty="0"/>
              <a:t> </a:t>
            </a:r>
            <a:endParaRPr lang="el-GR" sz="3000" dirty="0" smtClean="0"/>
          </a:p>
          <a:p>
            <a:pPr>
              <a:buFont typeface="Wingdings" panose="05000000000000000000" pitchFamily="2" charset="2"/>
              <a:buChar char="ü"/>
            </a:pPr>
            <a:r>
              <a:rPr lang="el-GR" sz="3000" dirty="0" smtClean="0"/>
              <a:t> </a:t>
            </a:r>
            <a:r>
              <a:rPr lang="el-GR" sz="3000" b="1" dirty="0"/>
              <a:t>θέτει </a:t>
            </a:r>
            <a:r>
              <a:rPr lang="el-GR" sz="3000" b="1" dirty="0" smtClean="0"/>
              <a:t>στρατιωτικές </a:t>
            </a:r>
            <a:r>
              <a:rPr lang="el-GR" sz="3000" b="1" dirty="0"/>
              <a:t>δυνάμεις στη διάθεση του σουλτάνου</a:t>
            </a:r>
            <a:r>
              <a:rPr lang="el-GR" sz="3000" dirty="0"/>
              <a:t>. </a:t>
            </a:r>
          </a:p>
        </p:txBody>
      </p:sp>
    </p:spTree>
    <p:extLst>
      <p:ext uri="{BB962C8B-B14F-4D97-AF65-F5344CB8AC3E}">
        <p14:creationId xmlns:p14="http://schemas.microsoft.com/office/powerpoint/2010/main" val="22114225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404664"/>
            <a:ext cx="7755200" cy="982156"/>
          </a:xfrm>
        </p:spPr>
        <p:txBody>
          <a:bodyPr/>
          <a:lstStyle/>
          <a:p>
            <a:r>
              <a:rPr lang="el-GR" dirty="0" smtClean="0"/>
              <a:t>Σέρβοι</a:t>
            </a:r>
            <a:endParaRPr lang="el-GR" dirty="0"/>
          </a:p>
        </p:txBody>
      </p:sp>
      <p:sp>
        <p:nvSpPr>
          <p:cNvPr id="3" name="Θέση περιεχομένου 2"/>
          <p:cNvSpPr>
            <a:spLocks noGrp="1"/>
          </p:cNvSpPr>
          <p:nvPr>
            <p:ph idx="1"/>
          </p:nvPr>
        </p:nvSpPr>
        <p:spPr>
          <a:xfrm>
            <a:off x="395536" y="1772816"/>
            <a:ext cx="8291264" cy="4392488"/>
          </a:xfrm>
        </p:spPr>
        <p:txBody>
          <a:bodyPr>
            <a:normAutofit/>
          </a:bodyPr>
          <a:lstStyle/>
          <a:p>
            <a:pPr marL="0" indent="0">
              <a:buNone/>
            </a:pPr>
            <a:r>
              <a:rPr lang="el-GR" sz="2400" b="1" dirty="0"/>
              <a:t>Μ</a:t>
            </a:r>
            <a:r>
              <a:rPr lang="el-GR" sz="2400" b="1" dirty="0" smtClean="0"/>
              <a:t>άχη </a:t>
            </a:r>
            <a:r>
              <a:rPr lang="el-GR" sz="2400" dirty="0"/>
              <a:t>στο </a:t>
            </a:r>
            <a:r>
              <a:rPr lang="el-GR" sz="2400" b="1" u="sng" dirty="0">
                <a:solidFill>
                  <a:srgbClr val="FF0000"/>
                </a:solidFill>
              </a:rPr>
              <a:t>Κοσσυφοπέδιο</a:t>
            </a:r>
            <a:r>
              <a:rPr lang="el-GR" sz="2400" dirty="0"/>
              <a:t> (</a:t>
            </a:r>
            <a:r>
              <a:rPr lang="el-GR" sz="2400" b="1" dirty="0"/>
              <a:t>1389</a:t>
            </a:r>
            <a:r>
              <a:rPr lang="el-GR" sz="2400" dirty="0" smtClean="0"/>
              <a:t>): έκρινε το μέλλον της Χερσονήσου </a:t>
            </a:r>
            <a:r>
              <a:rPr lang="el-GR" sz="2400" dirty="0"/>
              <a:t>του </a:t>
            </a:r>
            <a:r>
              <a:rPr lang="el-GR" sz="2400" dirty="0" smtClean="0"/>
              <a:t>Αίμου. </a:t>
            </a:r>
          </a:p>
          <a:p>
            <a:pPr marL="0" indent="0">
              <a:buNone/>
            </a:pPr>
            <a:r>
              <a:rPr lang="el-GR" sz="2400" dirty="0" smtClean="0"/>
              <a:t>Ο σέρβος </a:t>
            </a:r>
            <a:r>
              <a:rPr lang="el-GR" sz="2400" dirty="0"/>
              <a:t>ηγεμόνας </a:t>
            </a:r>
            <a:r>
              <a:rPr lang="el-GR" sz="2400" b="1" dirty="0" smtClean="0"/>
              <a:t>Λάζαρος</a:t>
            </a:r>
            <a:r>
              <a:rPr lang="el-GR" sz="2400" dirty="0" smtClean="0"/>
              <a:t> (επικεφαλής </a:t>
            </a:r>
            <a:r>
              <a:rPr lang="el-GR" sz="2400" dirty="0"/>
              <a:t>των </a:t>
            </a:r>
            <a:r>
              <a:rPr lang="el-GR" sz="2400" dirty="0" smtClean="0"/>
              <a:t>βοσνιακών </a:t>
            </a:r>
            <a:r>
              <a:rPr lang="el-GR" sz="2400" dirty="0"/>
              <a:t>και σερβικών </a:t>
            </a:r>
            <a:r>
              <a:rPr lang="el-GR" sz="2400" dirty="0" smtClean="0"/>
              <a:t>στρατευμάτων) συγκρούστηκε </a:t>
            </a:r>
            <a:r>
              <a:rPr lang="el-GR" sz="2400" dirty="0"/>
              <a:t>με τον </a:t>
            </a:r>
            <a:r>
              <a:rPr lang="el-GR" sz="2400" b="1" dirty="0" smtClean="0"/>
              <a:t>Μουράτ Α΄</a:t>
            </a:r>
            <a:r>
              <a:rPr lang="el-GR" sz="2400" dirty="0" smtClean="0"/>
              <a:t>. </a:t>
            </a:r>
          </a:p>
          <a:p>
            <a:pPr marL="0" indent="0">
              <a:buNone/>
            </a:pPr>
            <a:r>
              <a:rPr lang="el-GR" sz="2400" dirty="0" smtClean="0"/>
              <a:t>Στην </a:t>
            </a:r>
            <a:r>
              <a:rPr lang="el-GR" sz="2400" u="sng" dirty="0"/>
              <a:t>αρχή</a:t>
            </a:r>
            <a:r>
              <a:rPr lang="el-GR" sz="2400" dirty="0"/>
              <a:t> </a:t>
            </a:r>
            <a:r>
              <a:rPr lang="el-GR" sz="2400" dirty="0" smtClean="0"/>
              <a:t>φάνηκε </a:t>
            </a:r>
            <a:r>
              <a:rPr lang="el-GR" sz="2400" dirty="0"/>
              <a:t>ότι </a:t>
            </a:r>
            <a:r>
              <a:rPr lang="el-GR" sz="2400" b="1" dirty="0" smtClean="0"/>
              <a:t>η τύχη ευνοούσε τους Σέρβους</a:t>
            </a:r>
            <a:r>
              <a:rPr lang="el-GR" sz="2400" dirty="0"/>
              <a:t>. </a:t>
            </a:r>
            <a:endParaRPr lang="el-GR" sz="2400" dirty="0" smtClean="0"/>
          </a:p>
          <a:p>
            <a:pPr marL="0" indent="0">
              <a:buNone/>
            </a:pPr>
            <a:r>
              <a:rPr lang="el-GR" sz="2400" dirty="0" smtClean="0"/>
              <a:t>Ο ίδιος ο </a:t>
            </a:r>
            <a:r>
              <a:rPr lang="el-GR" sz="2400" b="1" dirty="0"/>
              <a:t>σουλτάνος δολοφονήθηκε</a:t>
            </a:r>
            <a:r>
              <a:rPr lang="el-GR" sz="2400" dirty="0"/>
              <a:t>. </a:t>
            </a:r>
            <a:endParaRPr lang="el-GR" sz="2400" dirty="0" smtClean="0"/>
          </a:p>
          <a:p>
            <a:pPr marL="0" indent="0">
              <a:buNone/>
            </a:pPr>
            <a:r>
              <a:rPr lang="el-GR" sz="2400" dirty="0" smtClean="0"/>
              <a:t>Όμως </a:t>
            </a:r>
            <a:r>
              <a:rPr lang="el-GR" sz="2400" dirty="0"/>
              <a:t>οι </a:t>
            </a:r>
            <a:r>
              <a:rPr lang="el-GR" sz="2400" dirty="0" smtClean="0"/>
              <a:t>υπέρτερες </a:t>
            </a:r>
            <a:r>
              <a:rPr lang="el-GR" sz="2400" dirty="0"/>
              <a:t>οθωμανικές δυνάμεις, </a:t>
            </a:r>
            <a:r>
              <a:rPr lang="el-GR" sz="2400" dirty="0" smtClean="0"/>
              <a:t>καθοδηγούμενες από </a:t>
            </a:r>
            <a:r>
              <a:rPr lang="el-GR" sz="2400" dirty="0"/>
              <a:t>τον διάδοχο του </a:t>
            </a:r>
            <a:r>
              <a:rPr lang="el-GR" sz="2400" dirty="0" smtClean="0"/>
              <a:t>Μουράτ,</a:t>
            </a:r>
            <a:r>
              <a:rPr lang="el-GR" sz="2400" b="1" dirty="0" smtClean="0"/>
              <a:t> </a:t>
            </a:r>
            <a:r>
              <a:rPr lang="el-GR" sz="2400" b="1" dirty="0"/>
              <a:t>Βαγιαζήτ</a:t>
            </a:r>
            <a:r>
              <a:rPr lang="el-GR" sz="2400" dirty="0"/>
              <a:t>, </a:t>
            </a:r>
            <a:r>
              <a:rPr lang="el-GR" sz="2400" dirty="0" smtClean="0"/>
              <a:t>απέσπασαν </a:t>
            </a:r>
            <a:r>
              <a:rPr lang="el-GR" sz="2400" dirty="0"/>
              <a:t>τελικά </a:t>
            </a:r>
            <a:r>
              <a:rPr lang="el-GR" sz="2400" dirty="0" smtClean="0"/>
              <a:t>τη </a:t>
            </a:r>
            <a:r>
              <a:rPr lang="el-GR" sz="2400" b="1" dirty="0" smtClean="0"/>
              <a:t>νίκη</a:t>
            </a:r>
            <a:r>
              <a:rPr lang="el-GR" sz="2400" dirty="0"/>
              <a:t>. </a:t>
            </a:r>
            <a:endParaRPr lang="el-GR" sz="2400" dirty="0" smtClean="0"/>
          </a:p>
          <a:p>
            <a:pPr marL="0" indent="0">
              <a:buNone/>
            </a:pPr>
            <a:r>
              <a:rPr lang="el-GR" sz="2400" dirty="0" smtClean="0"/>
              <a:t>Οι </a:t>
            </a:r>
            <a:r>
              <a:rPr lang="el-GR" sz="2400" dirty="0"/>
              <a:t>Σέρβοι </a:t>
            </a:r>
            <a:r>
              <a:rPr lang="el-GR" sz="2400" dirty="0" smtClean="0"/>
              <a:t>αναγκάστηκαν </a:t>
            </a:r>
            <a:r>
              <a:rPr lang="el-GR" sz="2400" dirty="0"/>
              <a:t>να </a:t>
            </a:r>
            <a:r>
              <a:rPr lang="el-GR" sz="2400" b="1" u="sng" dirty="0"/>
              <a:t>αναγνωρίσουν</a:t>
            </a:r>
            <a:r>
              <a:rPr lang="el-GR" sz="2400" b="1" dirty="0"/>
              <a:t> την </a:t>
            </a:r>
            <a:r>
              <a:rPr lang="el-GR" sz="2400" b="1" dirty="0" smtClean="0"/>
              <a:t>επικυριαρχία του </a:t>
            </a:r>
            <a:r>
              <a:rPr lang="el-GR" sz="2400" b="1" dirty="0"/>
              <a:t>σουλτάνου</a:t>
            </a:r>
            <a:r>
              <a:rPr lang="el-GR" sz="2400" dirty="0"/>
              <a:t>. </a:t>
            </a:r>
            <a:endParaRPr lang="el-GR" dirty="0"/>
          </a:p>
        </p:txBody>
      </p:sp>
    </p:spTree>
    <p:extLst>
      <p:ext uri="{BB962C8B-B14F-4D97-AF65-F5344CB8AC3E}">
        <p14:creationId xmlns:p14="http://schemas.microsoft.com/office/powerpoint/2010/main" val="35992064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0"/>
            <a:ext cx="8318372" cy="6309320"/>
          </a:xfrm>
          <a:prstGeom prst="rect">
            <a:avLst/>
          </a:prstGeom>
        </p:spPr>
      </p:pic>
    </p:spTree>
    <p:extLst>
      <p:ext uri="{BB962C8B-B14F-4D97-AF65-F5344CB8AC3E}">
        <p14:creationId xmlns:p14="http://schemas.microsoft.com/office/powerpoint/2010/main" val="37906276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06185" y="260648"/>
            <a:ext cx="8784976" cy="1008112"/>
          </a:xfrm>
        </p:spPr>
        <p:txBody>
          <a:bodyPr>
            <a:noAutofit/>
          </a:bodyPr>
          <a:lstStyle/>
          <a:p>
            <a:r>
              <a:rPr lang="el-GR" sz="4000" b="1" dirty="0" smtClean="0"/>
              <a:t>Βυζαντινή Αυτοκρατορία εντελώς αδύναμη</a:t>
            </a:r>
            <a:endParaRPr lang="el-GR" sz="4000" b="1" dirty="0"/>
          </a:p>
        </p:txBody>
      </p:sp>
      <p:sp>
        <p:nvSpPr>
          <p:cNvPr id="3" name="Θέση περιεχομένου 2"/>
          <p:cNvSpPr>
            <a:spLocks noGrp="1"/>
          </p:cNvSpPr>
          <p:nvPr>
            <p:ph idx="1"/>
          </p:nvPr>
        </p:nvSpPr>
        <p:spPr>
          <a:xfrm>
            <a:off x="432858" y="1700808"/>
            <a:ext cx="8531630" cy="4824536"/>
          </a:xfrm>
        </p:spPr>
        <p:txBody>
          <a:bodyPr>
            <a:normAutofit/>
          </a:bodyPr>
          <a:lstStyle/>
          <a:p>
            <a:r>
              <a:rPr lang="el-GR" sz="2800" dirty="0" smtClean="0"/>
              <a:t>Ο σουλτάνος </a:t>
            </a:r>
            <a:r>
              <a:rPr lang="el-GR" sz="2800" dirty="0"/>
              <a:t>ήταν σε θέση </a:t>
            </a:r>
            <a:r>
              <a:rPr lang="el-GR" sz="2800" dirty="0" smtClean="0"/>
              <a:t>να:</a:t>
            </a:r>
          </a:p>
          <a:p>
            <a:pPr>
              <a:buFont typeface="Wingdings" panose="05000000000000000000" pitchFamily="2" charset="2"/>
              <a:buChar char="Ø"/>
            </a:pPr>
            <a:r>
              <a:rPr lang="el-GR" sz="2800" b="1" dirty="0" smtClean="0"/>
              <a:t> ελέγχει </a:t>
            </a:r>
            <a:r>
              <a:rPr lang="el-GR" sz="2800" b="1" dirty="0"/>
              <a:t>τη διαδοχή </a:t>
            </a:r>
            <a:r>
              <a:rPr lang="el-GR" sz="2800" b="1" dirty="0" smtClean="0"/>
              <a:t>στο θρόνο</a:t>
            </a:r>
            <a:r>
              <a:rPr lang="el-GR" sz="2800" dirty="0" smtClean="0"/>
              <a:t> </a:t>
            </a:r>
          </a:p>
          <a:p>
            <a:pPr>
              <a:buFont typeface="Wingdings" panose="05000000000000000000" pitchFamily="2" charset="2"/>
              <a:buChar char="Ø"/>
            </a:pPr>
            <a:r>
              <a:rPr lang="el-GR" sz="2800" b="1" dirty="0" smtClean="0"/>
              <a:t> επιβάλλει </a:t>
            </a:r>
            <a:r>
              <a:rPr lang="el-GR" sz="2800" b="1" dirty="0"/>
              <a:t>απόλυτα τη θέλησή </a:t>
            </a:r>
            <a:r>
              <a:rPr lang="el-GR" sz="2800" dirty="0" smtClean="0"/>
              <a:t>του</a:t>
            </a:r>
            <a:r>
              <a:rPr lang="el-GR" sz="2800" dirty="0"/>
              <a:t>. </a:t>
            </a:r>
            <a:endParaRPr lang="el-GR" sz="2800" dirty="0" smtClean="0"/>
          </a:p>
          <a:p>
            <a:r>
              <a:rPr lang="el-GR" sz="2800" dirty="0" smtClean="0"/>
              <a:t>Το </a:t>
            </a:r>
            <a:r>
              <a:rPr lang="el-GR" sz="2800" b="1" dirty="0" smtClean="0"/>
              <a:t>1390 επέβαλε στο θρόνο τον Ιωάννη Ζ</a:t>
            </a:r>
            <a:r>
              <a:rPr lang="el-GR" sz="2800" dirty="0" smtClean="0"/>
              <a:t>΄</a:t>
            </a:r>
            <a:endParaRPr lang="el-GR" sz="2800" dirty="0"/>
          </a:p>
          <a:p>
            <a:r>
              <a:rPr lang="el-GR" sz="2800" dirty="0"/>
              <a:t>Ο</a:t>
            </a:r>
            <a:r>
              <a:rPr lang="el-GR" sz="2800" dirty="0" smtClean="0"/>
              <a:t> διάδοχός του (Ιωάννη Ζ΄) </a:t>
            </a:r>
            <a:r>
              <a:rPr lang="el-GR" sz="2800" b="1" dirty="0" smtClean="0"/>
              <a:t>Μανουήλ</a:t>
            </a:r>
            <a:r>
              <a:rPr lang="el-GR" sz="2800" dirty="0" smtClean="0"/>
              <a:t> </a:t>
            </a:r>
            <a:r>
              <a:rPr lang="el-GR" sz="2800" b="1" dirty="0" smtClean="0"/>
              <a:t>Β΄:</a:t>
            </a:r>
          </a:p>
          <a:p>
            <a:r>
              <a:rPr lang="el-GR" sz="2800" b="1" dirty="0"/>
              <a:t>-</a:t>
            </a:r>
            <a:r>
              <a:rPr lang="el-GR" sz="2800" dirty="0" smtClean="0"/>
              <a:t> </a:t>
            </a:r>
            <a:r>
              <a:rPr lang="el-GR" sz="2800" b="1" dirty="0" smtClean="0"/>
              <a:t>διαβιούσε </a:t>
            </a:r>
            <a:r>
              <a:rPr lang="el-GR" sz="2800" b="1" dirty="0"/>
              <a:t>στην αυλή του </a:t>
            </a:r>
            <a:r>
              <a:rPr lang="el-GR" sz="2800" dirty="0" smtClean="0"/>
              <a:t>σουλτάνου</a:t>
            </a:r>
          </a:p>
          <a:p>
            <a:r>
              <a:rPr lang="el-GR" sz="2800" dirty="0" smtClean="0"/>
              <a:t>- αναγκάστηκε </a:t>
            </a:r>
            <a:r>
              <a:rPr lang="el-GR" sz="2800" dirty="0"/>
              <a:t>να </a:t>
            </a:r>
            <a:r>
              <a:rPr lang="el-GR" sz="2800" b="1" dirty="0"/>
              <a:t>συμμετάσχει </a:t>
            </a:r>
            <a:r>
              <a:rPr lang="el-GR" sz="2800" b="1" dirty="0" smtClean="0"/>
              <a:t>στην επιτυχή οθωμανική </a:t>
            </a:r>
            <a:r>
              <a:rPr lang="el-GR" sz="2800" b="1" dirty="0"/>
              <a:t>εκστρατεία εναντίον της</a:t>
            </a:r>
            <a:r>
              <a:rPr lang="el-GR" sz="2800" dirty="0"/>
              <a:t> </a:t>
            </a:r>
            <a:r>
              <a:rPr lang="el-GR" sz="2800" dirty="0" smtClean="0"/>
              <a:t>τελευταίας βυζαντινής </a:t>
            </a:r>
            <a:r>
              <a:rPr lang="el-GR" sz="2800" dirty="0"/>
              <a:t>πόλης της Μ. Ασίας, </a:t>
            </a:r>
            <a:r>
              <a:rPr lang="el-GR" sz="2800" dirty="0" smtClean="0"/>
              <a:t>της </a:t>
            </a:r>
            <a:r>
              <a:rPr lang="el-GR" sz="2800" b="1" dirty="0" smtClean="0"/>
              <a:t>Φιλαδέλφειας</a:t>
            </a:r>
            <a:r>
              <a:rPr lang="el-GR" sz="2800" dirty="0"/>
              <a:t>. </a:t>
            </a:r>
          </a:p>
        </p:txBody>
      </p:sp>
    </p:spTree>
    <p:extLst>
      <p:ext uri="{BB962C8B-B14F-4D97-AF65-F5344CB8AC3E}">
        <p14:creationId xmlns:p14="http://schemas.microsoft.com/office/powerpoint/2010/main" val="32549261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286605"/>
            <a:ext cx="7827208" cy="1054164"/>
          </a:xfrm>
        </p:spPr>
        <p:txBody>
          <a:bodyPr/>
          <a:lstStyle/>
          <a:p>
            <a:r>
              <a:rPr lang="el-GR" dirty="0" smtClean="0"/>
              <a:t>Μανουήλ Β΄ </a:t>
            </a:r>
            <a:endParaRPr lang="el-GR" dirty="0"/>
          </a:p>
        </p:txBody>
      </p:sp>
      <p:sp>
        <p:nvSpPr>
          <p:cNvPr id="3" name="Θέση περιεχομένου 2"/>
          <p:cNvSpPr>
            <a:spLocks noGrp="1"/>
          </p:cNvSpPr>
          <p:nvPr>
            <p:ph idx="1"/>
          </p:nvPr>
        </p:nvSpPr>
        <p:spPr>
          <a:xfrm>
            <a:off x="457200" y="1844824"/>
            <a:ext cx="8507288" cy="4608512"/>
          </a:xfrm>
        </p:spPr>
        <p:txBody>
          <a:bodyPr>
            <a:normAutofit/>
          </a:bodyPr>
          <a:lstStyle/>
          <a:p>
            <a:pPr>
              <a:buFont typeface="Wingdings" panose="05000000000000000000" pitchFamily="2" charset="2"/>
              <a:buChar char="ü"/>
            </a:pPr>
            <a:r>
              <a:rPr lang="el-GR" sz="3000" dirty="0"/>
              <a:t>Ο </a:t>
            </a:r>
            <a:r>
              <a:rPr lang="el-GR" sz="3000" b="1" dirty="0"/>
              <a:t>Μανουήλ</a:t>
            </a:r>
            <a:r>
              <a:rPr lang="el-GR" sz="3000" dirty="0"/>
              <a:t> </a:t>
            </a:r>
            <a:r>
              <a:rPr lang="el-GR" sz="3000" b="1" dirty="0" smtClean="0"/>
              <a:t>δραπέτευσε</a:t>
            </a:r>
            <a:r>
              <a:rPr lang="el-GR" sz="3000" dirty="0" smtClean="0"/>
              <a:t> </a:t>
            </a:r>
            <a:r>
              <a:rPr lang="el-GR" sz="3000" dirty="0"/>
              <a:t>και </a:t>
            </a:r>
            <a:r>
              <a:rPr lang="el-GR" sz="3000" dirty="0" smtClean="0"/>
              <a:t>ανέλαβε το </a:t>
            </a:r>
            <a:r>
              <a:rPr lang="el-GR" sz="3000" b="1" dirty="0"/>
              <a:t>1391 τη διακυβέρνηση της </a:t>
            </a:r>
            <a:r>
              <a:rPr lang="el-GR" sz="3000" b="1" dirty="0" smtClean="0"/>
              <a:t>Βασιλεύουσας</a:t>
            </a:r>
            <a:r>
              <a:rPr lang="el-GR" sz="3000" dirty="0"/>
              <a:t> </a:t>
            </a:r>
            <a:r>
              <a:rPr lang="el-GR" sz="3000" dirty="0" smtClean="0"/>
              <a:t>(είχε μόλις </a:t>
            </a:r>
            <a:r>
              <a:rPr lang="el-GR" sz="3000" i="1" dirty="0"/>
              <a:t>50 χιλιάδες </a:t>
            </a:r>
            <a:r>
              <a:rPr lang="el-GR" sz="3000" i="1" dirty="0" smtClean="0"/>
              <a:t>κατοίκους)</a:t>
            </a:r>
            <a:r>
              <a:rPr lang="el-GR" sz="3000" dirty="0" smtClean="0"/>
              <a:t>, </a:t>
            </a:r>
            <a:r>
              <a:rPr lang="el-GR" sz="3000" dirty="0"/>
              <a:t>σε μια από τις πιο δύσκολες </a:t>
            </a:r>
            <a:r>
              <a:rPr lang="el-GR" sz="3000" dirty="0" smtClean="0"/>
              <a:t>περιόδους της </a:t>
            </a:r>
            <a:r>
              <a:rPr lang="el-GR" sz="3000" dirty="0"/>
              <a:t>βυζαντινής ιστορίας. </a:t>
            </a:r>
            <a:endParaRPr lang="el-GR" sz="3000" dirty="0" smtClean="0"/>
          </a:p>
          <a:p>
            <a:pPr>
              <a:buFont typeface="Wingdings" panose="05000000000000000000" pitchFamily="2" charset="2"/>
              <a:buChar char="ü"/>
            </a:pPr>
            <a:r>
              <a:rPr lang="el-GR" sz="3000" dirty="0" smtClean="0"/>
              <a:t>Ακολούθησε </a:t>
            </a:r>
            <a:r>
              <a:rPr lang="el-GR" sz="3000" dirty="0"/>
              <a:t>ο </a:t>
            </a:r>
            <a:r>
              <a:rPr lang="el-GR" sz="3000" b="1" u="sng" dirty="0" smtClean="0"/>
              <a:t>πρώτος </a:t>
            </a:r>
            <a:r>
              <a:rPr lang="el-GR" sz="3000" b="1" u="sng" dirty="0"/>
              <a:t>αποκλεισμός της Κωνσταντινούπολης </a:t>
            </a:r>
            <a:r>
              <a:rPr lang="el-GR" sz="3000" dirty="0" smtClean="0"/>
              <a:t>από τα </a:t>
            </a:r>
            <a:r>
              <a:rPr lang="el-GR" sz="3000" dirty="0"/>
              <a:t>στρατεύματα του </a:t>
            </a:r>
            <a:r>
              <a:rPr lang="el-GR" sz="3000" b="1" dirty="0"/>
              <a:t>Βαγιαζήτ </a:t>
            </a:r>
            <a:r>
              <a:rPr lang="el-GR" sz="3000" dirty="0" smtClean="0"/>
              <a:t>(διάδοχο του Μουράτ) </a:t>
            </a:r>
            <a:r>
              <a:rPr lang="el-GR" sz="3000" b="1" dirty="0" smtClean="0"/>
              <a:t>(1393-1394)</a:t>
            </a:r>
            <a:endParaRPr lang="el-GR" sz="3000" dirty="0" smtClean="0"/>
          </a:p>
          <a:p>
            <a:pPr>
              <a:buFont typeface="Wingdings" panose="05000000000000000000" pitchFamily="2" charset="2"/>
              <a:buChar char="ü"/>
            </a:pPr>
            <a:r>
              <a:rPr lang="el-GR" sz="3000" dirty="0"/>
              <a:t>Τ</a:t>
            </a:r>
            <a:r>
              <a:rPr lang="el-GR" sz="3000" dirty="0" smtClean="0"/>
              <a:t>α </a:t>
            </a:r>
            <a:r>
              <a:rPr lang="el-GR" sz="3000" b="1" dirty="0"/>
              <a:t>σύνορα</a:t>
            </a:r>
            <a:r>
              <a:rPr lang="el-GR" sz="3000" dirty="0"/>
              <a:t> της </a:t>
            </a:r>
            <a:r>
              <a:rPr lang="el-GR" sz="3000" b="1" dirty="0"/>
              <a:t>οθωμανικής </a:t>
            </a:r>
            <a:r>
              <a:rPr lang="el-GR" sz="3000" b="1" dirty="0" smtClean="0"/>
              <a:t>κυριαρχίας έφθαναν </a:t>
            </a:r>
            <a:r>
              <a:rPr lang="el-GR" sz="3000" b="1" dirty="0"/>
              <a:t>ήδη στο </a:t>
            </a:r>
            <a:r>
              <a:rPr lang="el-GR" sz="3000" b="1" dirty="0" smtClean="0"/>
              <a:t>Δούναβη</a:t>
            </a:r>
            <a:r>
              <a:rPr lang="el-GR" sz="3000" dirty="0" smtClean="0"/>
              <a:t>.</a:t>
            </a:r>
            <a:endParaRPr lang="el-GR" sz="3000" dirty="0"/>
          </a:p>
        </p:txBody>
      </p:sp>
    </p:spTree>
    <p:extLst>
      <p:ext uri="{BB962C8B-B14F-4D97-AF65-F5344CB8AC3E}">
        <p14:creationId xmlns:p14="http://schemas.microsoft.com/office/powerpoint/2010/main" val="40906354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169978"/>
            <a:ext cx="6361887" cy="6192688"/>
          </a:xfrm>
          <a:prstGeom prst="rect">
            <a:avLst/>
          </a:prstGeom>
          <a:ln>
            <a:solidFill>
              <a:srgbClr val="FF0000"/>
            </a:solidFill>
          </a:ln>
        </p:spPr>
        <p:style>
          <a:lnRef idx="3">
            <a:schemeClr val="lt1"/>
          </a:lnRef>
          <a:fillRef idx="1">
            <a:schemeClr val="accent2"/>
          </a:fillRef>
          <a:effectRef idx="1">
            <a:schemeClr val="accent2"/>
          </a:effectRef>
          <a:fontRef idx="minor">
            <a:schemeClr val="lt1"/>
          </a:fontRef>
        </p:style>
      </p:pic>
      <p:sp>
        <p:nvSpPr>
          <p:cNvPr id="2" name="Πολλαπλασιασμός 1"/>
          <p:cNvSpPr/>
          <p:nvPr/>
        </p:nvSpPr>
        <p:spPr>
          <a:xfrm>
            <a:off x="6372200" y="3933056"/>
            <a:ext cx="360040" cy="28803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7514429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22960" y="286605"/>
            <a:ext cx="7543800" cy="1198180"/>
          </a:xfrm>
        </p:spPr>
        <p:txBody>
          <a:bodyPr/>
          <a:lstStyle/>
          <a:p>
            <a:r>
              <a:rPr lang="el-GR" dirty="0" smtClean="0"/>
              <a:t>α. Η κατάσταση της </a:t>
            </a:r>
            <a:r>
              <a:rPr lang="el-GR" dirty="0" err="1" smtClean="0"/>
              <a:t>Μ.Ασίας</a:t>
            </a:r>
            <a:endParaRPr lang="el-GR" dirty="0"/>
          </a:p>
        </p:txBody>
      </p:sp>
      <p:sp>
        <p:nvSpPr>
          <p:cNvPr id="3" name="Θέση περιεχομένου 2"/>
          <p:cNvSpPr>
            <a:spLocks noGrp="1"/>
          </p:cNvSpPr>
          <p:nvPr>
            <p:ph idx="1"/>
          </p:nvPr>
        </p:nvSpPr>
        <p:spPr>
          <a:xfrm>
            <a:off x="822959" y="1700808"/>
            <a:ext cx="7709481" cy="4608512"/>
          </a:xfrm>
        </p:spPr>
        <p:txBody>
          <a:bodyPr>
            <a:normAutofit/>
          </a:bodyPr>
          <a:lstStyle/>
          <a:p>
            <a:pPr>
              <a:buFont typeface="Courier New" panose="02070309020205020404" pitchFamily="49" charset="0"/>
              <a:buChar char="o"/>
            </a:pPr>
            <a:r>
              <a:rPr lang="el-GR" sz="2800" b="1" dirty="0" smtClean="0"/>
              <a:t> </a:t>
            </a:r>
            <a:r>
              <a:rPr lang="el-GR" sz="3000" dirty="0" smtClean="0"/>
              <a:t>Οι </a:t>
            </a:r>
            <a:r>
              <a:rPr lang="el-GR" sz="3000" b="1" dirty="0"/>
              <a:t>νομάδες Τούρκοι</a:t>
            </a:r>
            <a:r>
              <a:rPr lang="el-GR" sz="3000" dirty="0"/>
              <a:t>, </a:t>
            </a:r>
            <a:r>
              <a:rPr lang="el-GR" sz="3000" dirty="0" smtClean="0"/>
              <a:t>γνωστοί </a:t>
            </a:r>
            <a:r>
              <a:rPr lang="el-GR" sz="3000" dirty="0"/>
              <a:t>ως </a:t>
            </a:r>
            <a:r>
              <a:rPr lang="el-GR" sz="3000" b="1" dirty="0"/>
              <a:t>Οθωμανοί</a:t>
            </a:r>
            <a:r>
              <a:rPr lang="el-GR" sz="3000" dirty="0"/>
              <a:t>, προέρχονταν από </a:t>
            </a:r>
            <a:r>
              <a:rPr lang="el-GR" sz="3000" dirty="0" smtClean="0"/>
              <a:t>την Κεντρική </a:t>
            </a:r>
            <a:r>
              <a:rPr lang="el-GR" sz="3000" dirty="0"/>
              <a:t>Ασία. </a:t>
            </a:r>
            <a:endParaRPr lang="el-GR" sz="3000" dirty="0" smtClean="0"/>
          </a:p>
          <a:p>
            <a:pPr>
              <a:buFont typeface="Courier New" panose="02070309020205020404" pitchFamily="49" charset="0"/>
              <a:buChar char="o"/>
            </a:pPr>
            <a:r>
              <a:rPr lang="el-GR" sz="3000" dirty="0"/>
              <a:t> </a:t>
            </a:r>
            <a:r>
              <a:rPr lang="el-GR" sz="3000" dirty="0" smtClean="0"/>
              <a:t>Μετακινήθηκαν </a:t>
            </a:r>
            <a:r>
              <a:rPr lang="el-GR" sz="3000" dirty="0"/>
              <a:t>προς τα </a:t>
            </a:r>
            <a:r>
              <a:rPr lang="el-GR" sz="3000" dirty="0" smtClean="0"/>
              <a:t>δυτικά - ωθούμενοι </a:t>
            </a:r>
            <a:r>
              <a:rPr lang="el-GR" sz="3000" dirty="0"/>
              <a:t>από τους </a:t>
            </a:r>
            <a:r>
              <a:rPr lang="el-GR" sz="3000" dirty="0" smtClean="0"/>
              <a:t>Μογγόλους - και </a:t>
            </a:r>
            <a:r>
              <a:rPr lang="el-GR" sz="3000" b="1" dirty="0" smtClean="0"/>
              <a:t>εγκαταστάθηκαν </a:t>
            </a:r>
            <a:r>
              <a:rPr lang="el-GR" sz="3000" b="1" dirty="0"/>
              <a:t>κοντά στην Προύσα</a:t>
            </a:r>
            <a:r>
              <a:rPr lang="el-GR" sz="3000" dirty="0"/>
              <a:t> (1281</a:t>
            </a:r>
            <a:r>
              <a:rPr lang="el-GR" sz="3000" dirty="0" smtClean="0"/>
              <a:t>).</a:t>
            </a:r>
          </a:p>
          <a:p>
            <a:pPr>
              <a:buFont typeface="Courier New" panose="02070309020205020404" pitchFamily="49" charset="0"/>
              <a:buChar char="o"/>
            </a:pPr>
            <a:r>
              <a:rPr lang="el-GR" sz="3000" dirty="0" smtClean="0"/>
              <a:t> </a:t>
            </a:r>
            <a:r>
              <a:rPr lang="el-GR" sz="3000" u="sng" dirty="0" err="1" smtClean="0"/>
              <a:t>Προσαρτήστηκαν</a:t>
            </a:r>
            <a:r>
              <a:rPr lang="el-GR" sz="3000" dirty="0" smtClean="0"/>
              <a:t> σε αυτούς: </a:t>
            </a:r>
          </a:p>
          <a:p>
            <a:pPr>
              <a:buFont typeface="Wingdings" panose="05000000000000000000" pitchFamily="2" charset="2"/>
              <a:buChar char="§"/>
            </a:pPr>
            <a:r>
              <a:rPr lang="el-GR" sz="3000" b="1" dirty="0" smtClean="0"/>
              <a:t> μισθοφόροι</a:t>
            </a:r>
            <a:r>
              <a:rPr lang="el-GR" sz="3000" dirty="0" smtClean="0"/>
              <a:t> που αναζητούσαν </a:t>
            </a:r>
            <a:r>
              <a:rPr lang="el-GR" sz="3000" b="1" dirty="0" smtClean="0"/>
              <a:t>λάφυρα</a:t>
            </a:r>
            <a:r>
              <a:rPr lang="el-GR" sz="3000" dirty="0" smtClean="0"/>
              <a:t> και </a:t>
            </a:r>
          </a:p>
          <a:p>
            <a:pPr>
              <a:buFont typeface="Wingdings" panose="05000000000000000000" pitchFamily="2" charset="2"/>
              <a:buChar char="§"/>
            </a:pPr>
            <a:r>
              <a:rPr lang="el-GR" sz="3000" b="1" dirty="0" smtClean="0"/>
              <a:t> καλλιεργητές</a:t>
            </a:r>
            <a:r>
              <a:rPr lang="el-GR" sz="3000" dirty="0" smtClean="0"/>
              <a:t> </a:t>
            </a:r>
            <a:r>
              <a:rPr lang="el-GR" sz="3000" dirty="0"/>
              <a:t>που </a:t>
            </a:r>
            <a:r>
              <a:rPr lang="el-GR" sz="3000" dirty="0" smtClean="0"/>
              <a:t>αναζητούσαν </a:t>
            </a:r>
            <a:r>
              <a:rPr lang="el-GR" sz="3000" b="1" dirty="0"/>
              <a:t>κτήματα</a:t>
            </a:r>
            <a:r>
              <a:rPr lang="el-GR" sz="3000" dirty="0"/>
              <a:t>. </a:t>
            </a:r>
          </a:p>
        </p:txBody>
      </p:sp>
    </p:spTree>
    <p:extLst>
      <p:ext uri="{BB962C8B-B14F-4D97-AF65-F5344CB8AC3E}">
        <p14:creationId xmlns:p14="http://schemas.microsoft.com/office/powerpoint/2010/main" val="41172555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Διάγραμμα 1"/>
          <p:cNvGraphicFramePr/>
          <p:nvPr>
            <p:extLst>
              <p:ext uri="{D42A27DB-BD31-4B8C-83A1-F6EECF244321}">
                <p14:modId xmlns:p14="http://schemas.microsoft.com/office/powerpoint/2010/main" val="1575830831"/>
              </p:ext>
            </p:extLst>
          </p:nvPr>
        </p:nvGraphicFramePr>
        <p:xfrm>
          <a:off x="251520" y="476672"/>
          <a:ext cx="8712968"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Τίτλος 2"/>
          <p:cNvSpPr>
            <a:spLocks noGrp="1"/>
          </p:cNvSpPr>
          <p:nvPr>
            <p:ph type="title" idx="4294967295"/>
          </p:nvPr>
        </p:nvSpPr>
        <p:spPr>
          <a:xfrm>
            <a:off x="6408738" y="287338"/>
            <a:ext cx="2735262" cy="1449387"/>
          </a:xfrm>
        </p:spPr>
        <p:txBody>
          <a:bodyPr>
            <a:normAutofit/>
          </a:bodyPr>
          <a:lstStyle/>
          <a:p>
            <a:pPr algn="ctr"/>
            <a:r>
              <a:rPr lang="el-GR" sz="4000" b="1" dirty="0" smtClean="0"/>
              <a:t>Οθωμανοί ηγέτες</a:t>
            </a:r>
            <a:endParaRPr lang="el-GR" sz="4000" b="1" dirty="0"/>
          </a:p>
        </p:txBody>
      </p:sp>
    </p:spTree>
    <p:extLst>
      <p:ext uri="{BB962C8B-B14F-4D97-AF65-F5344CB8AC3E}">
        <p14:creationId xmlns:p14="http://schemas.microsoft.com/office/powerpoint/2010/main" val="35478724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5" y="116633"/>
            <a:ext cx="6336703" cy="1008112"/>
          </a:xfrm>
        </p:spPr>
        <p:txBody>
          <a:bodyPr>
            <a:normAutofit/>
          </a:bodyPr>
          <a:lstStyle/>
          <a:p>
            <a:r>
              <a:rPr lang="el-GR" sz="4000" dirty="0" err="1"/>
              <a:t>Οσμάν</a:t>
            </a:r>
            <a:r>
              <a:rPr lang="el-GR" sz="4000" dirty="0"/>
              <a:t> ή </a:t>
            </a:r>
            <a:r>
              <a:rPr lang="el-GR" sz="4000" dirty="0" err="1"/>
              <a:t>Οθμάν</a:t>
            </a:r>
            <a:r>
              <a:rPr lang="el-GR" sz="4000" dirty="0"/>
              <a:t> (1289-1326</a:t>
            </a:r>
            <a:r>
              <a:rPr lang="el-GR" sz="4000" dirty="0" smtClean="0"/>
              <a:t>)</a:t>
            </a:r>
            <a:endParaRPr lang="el-GR" sz="4000" dirty="0"/>
          </a:p>
        </p:txBody>
      </p:sp>
      <p:sp>
        <p:nvSpPr>
          <p:cNvPr id="3" name="Θέση περιεχομένου 2"/>
          <p:cNvSpPr>
            <a:spLocks noGrp="1"/>
          </p:cNvSpPr>
          <p:nvPr>
            <p:ph idx="1"/>
          </p:nvPr>
        </p:nvSpPr>
        <p:spPr>
          <a:xfrm>
            <a:off x="17849" y="1148045"/>
            <a:ext cx="6725548" cy="4944466"/>
          </a:xfrm>
        </p:spPr>
        <p:txBody>
          <a:bodyPr>
            <a:noAutofit/>
          </a:bodyPr>
          <a:lstStyle/>
          <a:p>
            <a:pPr>
              <a:buFont typeface="Wingdings" panose="05000000000000000000" pitchFamily="2" charset="2"/>
              <a:buChar char="Ø"/>
            </a:pPr>
            <a:r>
              <a:rPr lang="el-GR" sz="2200" b="1" dirty="0" err="1"/>
              <a:t>Οσμάν</a:t>
            </a:r>
            <a:r>
              <a:rPr lang="el-GR" sz="2200" b="1" dirty="0"/>
              <a:t> ή </a:t>
            </a:r>
            <a:r>
              <a:rPr lang="el-GR" sz="2200" b="1" dirty="0" err="1"/>
              <a:t>Οθμάν</a:t>
            </a:r>
            <a:r>
              <a:rPr lang="el-GR" sz="2200" b="1" dirty="0"/>
              <a:t> </a:t>
            </a:r>
            <a:r>
              <a:rPr lang="el-GR" sz="2200" dirty="0"/>
              <a:t>(</a:t>
            </a:r>
            <a:r>
              <a:rPr lang="el-GR" sz="2200" dirty="0" smtClean="0"/>
              <a:t>1289-1326): </a:t>
            </a:r>
            <a:r>
              <a:rPr lang="el-GR" sz="2200" b="1" dirty="0" smtClean="0"/>
              <a:t>Ιδρυτής </a:t>
            </a:r>
            <a:r>
              <a:rPr lang="el-GR" sz="2200" b="1" dirty="0"/>
              <a:t>του Οθωμανικού </a:t>
            </a:r>
            <a:r>
              <a:rPr lang="el-GR" sz="2200" b="1" dirty="0" smtClean="0"/>
              <a:t>κράτους</a:t>
            </a:r>
          </a:p>
          <a:p>
            <a:pPr>
              <a:buFont typeface="Wingdings" panose="05000000000000000000" pitchFamily="2" charset="2"/>
              <a:buChar char="Ø"/>
            </a:pPr>
            <a:r>
              <a:rPr lang="el-GR" sz="2200" dirty="0" smtClean="0"/>
              <a:t>Έκανε </a:t>
            </a:r>
            <a:r>
              <a:rPr lang="el-GR" sz="2200" dirty="0"/>
              <a:t>τις πρώτες </a:t>
            </a:r>
            <a:r>
              <a:rPr lang="el-GR" sz="2200" b="1" dirty="0"/>
              <a:t>κατακτήσεις</a:t>
            </a:r>
            <a:r>
              <a:rPr lang="el-GR" sz="2200" dirty="0"/>
              <a:t>, </a:t>
            </a:r>
            <a:r>
              <a:rPr lang="el-GR" sz="2200" dirty="0" smtClean="0"/>
              <a:t>αξιοποιώντας </a:t>
            </a:r>
            <a:r>
              <a:rPr lang="el-GR" sz="2200" dirty="0"/>
              <a:t>τον παλιό </a:t>
            </a:r>
            <a:r>
              <a:rPr lang="el-GR" sz="2200" b="1" dirty="0"/>
              <a:t>ισλαμικό θεσμό των </a:t>
            </a:r>
            <a:r>
              <a:rPr lang="el-GR" sz="2200" b="1" u="sng" dirty="0" err="1" smtClean="0"/>
              <a:t>γαζήδων</a:t>
            </a:r>
            <a:r>
              <a:rPr lang="el-GR" sz="2200" b="1" dirty="0"/>
              <a:t> </a:t>
            </a:r>
            <a:r>
              <a:rPr lang="el-GR" sz="2200" dirty="0" smtClean="0"/>
              <a:t>(φανατικοί πολεμιστές </a:t>
            </a:r>
            <a:r>
              <a:rPr lang="el-GR" sz="2200" dirty="0"/>
              <a:t>πίστης). </a:t>
            </a:r>
            <a:endParaRPr lang="el-GR" sz="2200" dirty="0" smtClean="0"/>
          </a:p>
          <a:p>
            <a:pPr>
              <a:buFont typeface="Wingdings" panose="05000000000000000000" pitchFamily="2" charset="2"/>
              <a:buChar char="Ø"/>
            </a:pPr>
            <a:r>
              <a:rPr lang="el-GR" sz="2200" dirty="0" smtClean="0"/>
              <a:t>Οι κατακτήσεις </a:t>
            </a:r>
            <a:r>
              <a:rPr lang="el-GR" sz="2200" dirty="0"/>
              <a:t>του Οσμάν </a:t>
            </a:r>
            <a:r>
              <a:rPr lang="el-GR" sz="2200" b="1" dirty="0"/>
              <a:t>διευκολύνθηκαν από </a:t>
            </a:r>
            <a:r>
              <a:rPr lang="el-GR" sz="2200" b="1" dirty="0" smtClean="0"/>
              <a:t>τη </a:t>
            </a:r>
            <a:r>
              <a:rPr lang="el-GR" sz="2200" b="1" u="sng" dirty="0" smtClean="0"/>
              <a:t>διάλυση </a:t>
            </a:r>
            <a:r>
              <a:rPr lang="el-GR" sz="2200" b="1" u="sng" dirty="0"/>
              <a:t>των βυζαντινών ακριτικών </a:t>
            </a:r>
            <a:r>
              <a:rPr lang="el-GR" sz="2200" b="1" u="sng" dirty="0" smtClean="0"/>
              <a:t>σωμάτων </a:t>
            </a:r>
            <a:r>
              <a:rPr lang="el-GR" sz="2200" b="1" dirty="0" smtClean="0"/>
              <a:t>μετά </a:t>
            </a:r>
            <a:r>
              <a:rPr lang="el-GR" sz="2200" b="1" dirty="0"/>
              <a:t>το 1261</a:t>
            </a:r>
            <a:r>
              <a:rPr lang="el-GR" sz="2200" dirty="0"/>
              <a:t>. </a:t>
            </a:r>
            <a:endParaRPr lang="el-GR" sz="2200" dirty="0" smtClean="0"/>
          </a:p>
          <a:p>
            <a:pPr>
              <a:buFont typeface="Wingdings" panose="05000000000000000000" pitchFamily="2" charset="2"/>
              <a:buChar char="Ø"/>
            </a:pPr>
            <a:r>
              <a:rPr lang="el-GR" sz="2200" dirty="0" smtClean="0"/>
              <a:t>Η </a:t>
            </a:r>
            <a:r>
              <a:rPr lang="el-GR" sz="2200" b="1" u="sng" dirty="0"/>
              <a:t>πρώτη νικηφόρα </a:t>
            </a:r>
            <a:r>
              <a:rPr lang="el-GR" sz="2200" b="1" u="sng" dirty="0" smtClean="0"/>
              <a:t>σύγκρουση </a:t>
            </a:r>
            <a:r>
              <a:rPr lang="el-GR" sz="2200" b="1" dirty="0" smtClean="0"/>
              <a:t>του </a:t>
            </a:r>
            <a:r>
              <a:rPr lang="el-GR" sz="2200" b="1" dirty="0"/>
              <a:t>Οσμάν με τα βυζαντινά στρατεύματα </a:t>
            </a:r>
            <a:r>
              <a:rPr lang="el-GR" sz="2200" b="1" dirty="0" smtClean="0"/>
              <a:t>έγινε το </a:t>
            </a:r>
            <a:r>
              <a:rPr lang="el-GR" sz="2200" b="1" dirty="0"/>
              <a:t>1301</a:t>
            </a:r>
            <a:r>
              <a:rPr lang="el-GR" sz="2200" dirty="0"/>
              <a:t> κοντά στην </a:t>
            </a:r>
            <a:r>
              <a:rPr lang="el-GR" sz="2200" b="1" dirty="0"/>
              <a:t>Προύσα</a:t>
            </a:r>
            <a:r>
              <a:rPr lang="el-GR" sz="2200" dirty="0"/>
              <a:t>. </a:t>
            </a:r>
            <a:endParaRPr lang="el-GR" sz="2200" dirty="0" smtClean="0"/>
          </a:p>
          <a:p>
            <a:pPr>
              <a:buFont typeface="Wingdings" panose="05000000000000000000" pitchFamily="2" charset="2"/>
              <a:buChar char="Ø"/>
            </a:pPr>
            <a:r>
              <a:rPr lang="el-GR" sz="2200" dirty="0" smtClean="0"/>
              <a:t>Το </a:t>
            </a:r>
            <a:r>
              <a:rPr lang="el-GR" sz="2200" b="1" dirty="0"/>
              <a:t>1326</a:t>
            </a:r>
            <a:r>
              <a:rPr lang="el-GR" sz="2200" dirty="0"/>
              <a:t> η </a:t>
            </a:r>
            <a:r>
              <a:rPr lang="el-GR" sz="2200" b="1" u="sng" dirty="0" smtClean="0">
                <a:solidFill>
                  <a:srgbClr val="FF0000"/>
                </a:solidFill>
              </a:rPr>
              <a:t>Προύσα</a:t>
            </a:r>
            <a:r>
              <a:rPr lang="el-GR" sz="2200" dirty="0" smtClean="0"/>
              <a:t> </a:t>
            </a:r>
            <a:r>
              <a:rPr lang="el-GR" sz="2200" b="1" dirty="0"/>
              <a:t>καταλήφθηκε</a:t>
            </a:r>
            <a:r>
              <a:rPr lang="el-GR" sz="2200" dirty="0"/>
              <a:t> από τον Ορχάν, </a:t>
            </a:r>
            <a:r>
              <a:rPr lang="el-GR" sz="2200" i="1" dirty="0"/>
              <a:t>διάδοχο </a:t>
            </a:r>
            <a:r>
              <a:rPr lang="el-GR" sz="2200" i="1" dirty="0" smtClean="0"/>
              <a:t>του Οσμάν</a:t>
            </a:r>
            <a:r>
              <a:rPr lang="el-GR" sz="2200" dirty="0"/>
              <a:t>, ο οποίος </a:t>
            </a:r>
            <a:r>
              <a:rPr lang="el-GR" sz="2200" b="1" dirty="0"/>
              <a:t>την έκανε πρωτεύουσά </a:t>
            </a:r>
            <a:r>
              <a:rPr lang="el-GR" sz="2200" dirty="0"/>
              <a:t>του. </a:t>
            </a:r>
            <a:br>
              <a:rPr lang="el-GR" sz="2200" dirty="0"/>
            </a:br>
            <a:endParaRPr lang="el-GR" sz="22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7624" y="19878"/>
            <a:ext cx="2416376" cy="3600400"/>
          </a:xfrm>
          <a:prstGeom prst="rect">
            <a:avLst/>
          </a:prstGeom>
        </p:spPr>
      </p:pic>
      <p:sp>
        <p:nvSpPr>
          <p:cNvPr id="5" name="Ορθογώνιο 4"/>
          <p:cNvSpPr/>
          <p:nvPr/>
        </p:nvSpPr>
        <p:spPr>
          <a:xfrm>
            <a:off x="7171786" y="3861048"/>
            <a:ext cx="1952134" cy="923330"/>
          </a:xfrm>
          <a:prstGeom prst="rect">
            <a:avLst/>
          </a:prstGeom>
        </p:spPr>
        <p:txBody>
          <a:bodyPr wrap="square">
            <a:spAutoFit/>
          </a:bodyPr>
          <a:lstStyle/>
          <a:p>
            <a:r>
              <a:rPr lang="el-GR" dirty="0"/>
              <a:t>Καλλιτεχνική απεικόνιση του </a:t>
            </a:r>
            <a:r>
              <a:rPr lang="el-GR" dirty="0" err="1"/>
              <a:t>γαζή</a:t>
            </a:r>
            <a:r>
              <a:rPr lang="el-GR" dirty="0"/>
              <a:t> </a:t>
            </a:r>
            <a:r>
              <a:rPr lang="el-GR" dirty="0" err="1">
                <a:hlinkClick r:id="rId3" tooltip="Οσμάν Α΄"/>
              </a:rPr>
              <a:t>Οσμάν</a:t>
            </a:r>
            <a:r>
              <a:rPr lang="el-GR" dirty="0">
                <a:hlinkClick r:id="rId3" tooltip="Οσμάν Α΄"/>
              </a:rPr>
              <a:t> Α΄</a:t>
            </a:r>
            <a:endParaRPr lang="el-GR" dirty="0"/>
          </a:p>
        </p:txBody>
      </p:sp>
    </p:spTree>
    <p:extLst>
      <p:ext uri="{BB962C8B-B14F-4D97-AF65-F5344CB8AC3E}">
        <p14:creationId xmlns:p14="http://schemas.microsoft.com/office/powerpoint/2010/main" val="10818434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3" y="286605"/>
            <a:ext cx="8784976" cy="910148"/>
          </a:xfrm>
        </p:spPr>
        <p:txBody>
          <a:bodyPr/>
          <a:lstStyle/>
          <a:p>
            <a:r>
              <a:rPr lang="el-GR" i="1" dirty="0" smtClean="0"/>
              <a:t>Πηγή - Γιατί </a:t>
            </a:r>
            <a:r>
              <a:rPr lang="el-GR" i="1" dirty="0"/>
              <a:t>παραδόθηκε η Προύσα</a:t>
            </a:r>
          </a:p>
        </p:txBody>
      </p:sp>
      <p:sp>
        <p:nvSpPr>
          <p:cNvPr id="3" name="Θέση περιεχομένου 2"/>
          <p:cNvSpPr>
            <a:spLocks noGrp="1"/>
          </p:cNvSpPr>
          <p:nvPr>
            <p:ph idx="1"/>
          </p:nvPr>
        </p:nvSpPr>
        <p:spPr>
          <a:xfrm>
            <a:off x="179513" y="1700809"/>
            <a:ext cx="8784976" cy="4824535"/>
          </a:xfrm>
        </p:spPr>
        <p:txBody>
          <a:bodyPr>
            <a:normAutofit fontScale="92500" lnSpcReduction="20000"/>
          </a:bodyPr>
          <a:lstStyle/>
          <a:p>
            <a:r>
              <a:rPr lang="el-GR" i="1" dirty="0"/>
              <a:t>Ο (βυζαντινός) άρχοντας (</a:t>
            </a:r>
            <a:r>
              <a:rPr lang="el-GR" i="1" dirty="0" err="1"/>
              <a:t>Μπαράς</a:t>
            </a:r>
            <a:r>
              <a:rPr lang="el-GR" i="1" dirty="0"/>
              <a:t>) είχε έναν βεζίρη που τον έλεγαν </a:t>
            </a:r>
            <a:r>
              <a:rPr lang="el-GR" i="1" dirty="0" err="1"/>
              <a:t>Σαρός</a:t>
            </a:r>
            <a:r>
              <a:rPr lang="el-GR" i="1" dirty="0"/>
              <a:t>. Αυτός δεν έφυγε. Και αυτός ήταν η αιτία να παραδοθεί τούτο το κάστρο (δηλαδή η Προύσα). Κι αυτός είχε πάρα πολλά πράματα. Και μόνος του θέλησε να τα προσφέρει. Κι αυτά ο Ορχάν </a:t>
            </a:r>
            <a:r>
              <a:rPr lang="el-GR" i="1" dirty="0" err="1"/>
              <a:t>γαζή</a:t>
            </a:r>
            <a:r>
              <a:rPr lang="el-GR" i="1" dirty="0"/>
              <a:t> τα δώρισε στους πολεμιστές του Ισλάμ. Ρώτησε ο Ορχάν </a:t>
            </a:r>
            <a:r>
              <a:rPr lang="el-GR" i="1" dirty="0" err="1"/>
              <a:t>γαζή</a:t>
            </a:r>
            <a:r>
              <a:rPr lang="el-GR" i="1" dirty="0"/>
              <a:t> αυτόν τον βεζίρη: "Όταν δώσατε αυτό το κάστρο, από τι υποφέρατε και το δώσατε; Ο </a:t>
            </a:r>
            <a:r>
              <a:rPr lang="el-GR" i="1" dirty="0" err="1"/>
              <a:t>Σαρός</a:t>
            </a:r>
            <a:r>
              <a:rPr lang="el-GR" i="1" dirty="0"/>
              <a:t> είπε: "Το δώσαμε για διάφορους λόγους. Ο ένας είναι ότι το κράτος σας μεγαλώνει μέρα με τη μέρα και το δικό μας κράτος μικραίνει. Αυτό το ξέραμε καλά. Ένας άλλος είναι ότι ο πατέρας σου έκανε επιδρομές εναντίον μας κι έφευγε. Μπόρεσε να καθυποτάξει τα χωριά μας. Σας δήλωσαν υποταγή και δεν φρόντιζαν καθόλου πια για μας. Κι εμείς πάλι μάθαμε πως αυτά βρήκαν την ησυχία τους. Άλλος λόγος είναι ότι ο άρχοντας μας συγκέντρωσε πολλά πράματα. Αλλά δεν ωφελούσε. Γιατί δεν βρισκόταν κανείς που να μπορεί να δώσει χρήματα. Όταν ερχόταν η ώρα, κανένας δεν αγόραζε. Όταν είχαμε ανάγκη, δεν ερχόταν κανένας αγοραστής. Το κάστρο έγινε για μας φυλακή. Κι ένας άλλος λόγος είναι πως, όταν ο ηγεμόνας έχει εξασθενήσει, η χώρα καταστρέφεται γρήγορα. Κι ένας άλλος πάλι λόγος είναι πως ακούσαμε εκείνον τον χαμένο, τον άρχοντα της </a:t>
            </a:r>
            <a:r>
              <a:rPr lang="el-GR" i="1" dirty="0" err="1"/>
              <a:t>Κίτε</a:t>
            </a:r>
            <a:r>
              <a:rPr lang="el-GR" i="1" dirty="0"/>
              <a:t> (πρόκειται για τη βυζαντινή πόλη Κατοικία). Κι ένας άλλος πάλι λόγος είναι ότι από τον κόσμο δεν λείπουν οι αλλαγές. Και τώρα γίνεται μια αλλαγή για μας". Αυτή η κατάκτηση έγινε το έτος Εγίρας 726 (=1326).</a:t>
            </a:r>
          </a:p>
          <a:p>
            <a:r>
              <a:rPr lang="el-GR" i="1" dirty="0"/>
              <a:t>Χρονικό του </a:t>
            </a:r>
            <a:r>
              <a:rPr lang="el-GR" i="1" dirty="0" err="1"/>
              <a:t>Ασίκ</a:t>
            </a:r>
            <a:r>
              <a:rPr lang="el-GR" i="1" dirty="0"/>
              <a:t> </a:t>
            </a:r>
            <a:r>
              <a:rPr lang="el-GR" i="1" dirty="0" err="1"/>
              <a:t>Πασάζαντε</a:t>
            </a:r>
            <a:r>
              <a:rPr lang="el-GR" i="1" dirty="0"/>
              <a:t>, κεφ. 57, στο: Ε. Α, Ζαχαριάδου, Ιστορία και Θρύλοι των παλαιών σουλτάνων (1300-1400), Αθήνα 1991, 162-163</a:t>
            </a:r>
          </a:p>
          <a:p>
            <a:endParaRPr lang="el-GR" dirty="0"/>
          </a:p>
        </p:txBody>
      </p:sp>
    </p:spTree>
    <p:extLst>
      <p:ext uri="{BB962C8B-B14F-4D97-AF65-F5344CB8AC3E}">
        <p14:creationId xmlns:p14="http://schemas.microsoft.com/office/powerpoint/2010/main" val="24404443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539552" y="1988840"/>
            <a:ext cx="8158818" cy="4031873"/>
          </a:xfrm>
          <a:prstGeom prst="rect">
            <a:avLst/>
          </a:prstGeom>
          <a:noFill/>
        </p:spPr>
        <p:txBody>
          <a:bodyPr wrap="square" rtlCol="0">
            <a:spAutoFit/>
          </a:bodyPr>
          <a:lstStyle/>
          <a:p>
            <a:r>
              <a:rPr lang="el-GR" sz="3200" b="1" dirty="0" smtClean="0"/>
              <a:t>Ήταν </a:t>
            </a:r>
            <a:r>
              <a:rPr lang="el-GR" sz="3200" dirty="0" smtClean="0"/>
              <a:t>επίτευγμα των σουλτάνων:</a:t>
            </a:r>
          </a:p>
          <a:p>
            <a:pPr marL="457200" indent="-457200">
              <a:buFont typeface="Arial" panose="020B0604020202020204" pitchFamily="34" charset="0"/>
              <a:buChar char="•"/>
            </a:pPr>
            <a:r>
              <a:rPr lang="el-GR" sz="3200" dirty="0" smtClean="0"/>
              <a:t>Ορχάν (1326-1362)</a:t>
            </a:r>
          </a:p>
          <a:p>
            <a:pPr marL="457200" indent="-457200">
              <a:buFont typeface="Arial" panose="020B0604020202020204" pitchFamily="34" charset="0"/>
              <a:buChar char="•"/>
            </a:pPr>
            <a:r>
              <a:rPr lang="el-GR" sz="3200" dirty="0" smtClean="0"/>
              <a:t>Μουράτ Α΄ (1362-1389).</a:t>
            </a:r>
          </a:p>
          <a:p>
            <a:endParaRPr lang="el-GR" sz="3200" u="sng" dirty="0" smtClean="0"/>
          </a:p>
          <a:p>
            <a:r>
              <a:rPr lang="el-GR" sz="3200" b="1" dirty="0" smtClean="0"/>
              <a:t>Η κατάκτηση της Νίκαιας και της Νικομήδειας σημαίνει</a:t>
            </a:r>
          </a:p>
          <a:p>
            <a:pPr lvl="0">
              <a:buFont typeface="Arial" pitchFamily="34" charset="0"/>
              <a:buChar char="•"/>
            </a:pPr>
            <a:r>
              <a:rPr lang="el-GR" sz="3200" dirty="0" smtClean="0"/>
              <a:t> την εξασφάλιση αστικών κέντρων </a:t>
            </a:r>
          </a:p>
          <a:p>
            <a:pPr lvl="0">
              <a:buFont typeface="Arial" pitchFamily="34" charset="0"/>
              <a:buChar char="•"/>
            </a:pPr>
            <a:r>
              <a:rPr lang="el-GR" sz="3200" dirty="0" smtClean="0"/>
              <a:t> τον έλεγχο της Βιθυνίας.</a:t>
            </a:r>
          </a:p>
        </p:txBody>
      </p:sp>
      <p:sp>
        <p:nvSpPr>
          <p:cNvPr id="3" name="Τίτλος 2"/>
          <p:cNvSpPr>
            <a:spLocks noGrp="1"/>
          </p:cNvSpPr>
          <p:nvPr>
            <p:ph type="title"/>
          </p:nvPr>
        </p:nvSpPr>
        <p:spPr>
          <a:xfrm>
            <a:off x="395536" y="104867"/>
            <a:ext cx="5801615" cy="1450757"/>
          </a:xfrm>
        </p:spPr>
        <p:txBody>
          <a:bodyPr>
            <a:normAutofit fontScale="90000"/>
          </a:bodyPr>
          <a:lstStyle/>
          <a:p>
            <a:r>
              <a:rPr lang="el-GR" b="1" dirty="0"/>
              <a:t>β. Η οργάνωση του κράτους των Οθωμανών</a:t>
            </a:r>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rotWithShape="1">
          <a:blip r:embed="rId2">
            <a:extLst>
              <a:ext uri="{28A0092B-C50C-407E-A947-70E740481C1C}">
                <a14:useLocalDpi xmlns:a14="http://schemas.microsoft.com/office/drawing/2010/main" val="0"/>
              </a:ext>
            </a:extLst>
          </a:blip>
          <a:srcRect l="5798" r="2174"/>
          <a:stretch/>
        </p:blipFill>
        <p:spPr>
          <a:xfrm>
            <a:off x="35496" y="260648"/>
            <a:ext cx="9145016" cy="6048672"/>
          </a:xfrm>
          <a:prstGeom prst="rect">
            <a:avLst/>
          </a:prstGeom>
        </p:spPr>
      </p:pic>
    </p:spTree>
    <p:extLst>
      <p:ext uri="{BB962C8B-B14F-4D97-AF65-F5344CB8AC3E}">
        <p14:creationId xmlns:p14="http://schemas.microsoft.com/office/powerpoint/2010/main" val="1714432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395536" y="1772816"/>
            <a:ext cx="7971224" cy="4801314"/>
          </a:xfrm>
          <a:prstGeom prst="rect">
            <a:avLst/>
          </a:prstGeom>
          <a:noFill/>
        </p:spPr>
        <p:txBody>
          <a:bodyPr wrap="square" rtlCol="0">
            <a:spAutoFit/>
          </a:bodyPr>
          <a:lstStyle/>
          <a:p>
            <a:r>
              <a:rPr lang="el-GR" sz="3600" dirty="0" smtClean="0"/>
              <a:t>Η θρησκευτική ανεκτικότητα των Τούρκων στους χριστιανικούς πληθυσμούς:</a:t>
            </a:r>
          </a:p>
          <a:p>
            <a:pPr marL="571500" lvl="0" indent="-571500">
              <a:buFont typeface="Wingdings" panose="05000000000000000000" pitchFamily="2" charset="2"/>
              <a:buChar char="q"/>
            </a:pPr>
            <a:r>
              <a:rPr lang="el-GR" sz="3600" b="1" dirty="0" smtClean="0"/>
              <a:t>περιόρισε τις αντιδράσεις </a:t>
            </a:r>
            <a:r>
              <a:rPr lang="el-GR" sz="3600" dirty="0" smtClean="0"/>
              <a:t>των καταπιεσμένων οικονομικά αγροτικών πληθυσμών </a:t>
            </a:r>
          </a:p>
          <a:p>
            <a:pPr marL="571500" lvl="0" indent="-571500">
              <a:buFont typeface="Wingdings" panose="05000000000000000000" pitchFamily="2" charset="2"/>
              <a:buChar char="q"/>
            </a:pPr>
            <a:r>
              <a:rPr lang="el-GR" sz="3600" b="1" dirty="0" smtClean="0"/>
              <a:t>διευκόλυνε την ενσωμάτωσή </a:t>
            </a:r>
            <a:r>
              <a:rPr lang="el-GR" sz="3600" dirty="0" smtClean="0"/>
              <a:t>τους στην οθωμανική κοινωνία.</a:t>
            </a:r>
          </a:p>
          <a:p>
            <a:endParaRPr lang="el-GR" dirty="0"/>
          </a:p>
        </p:txBody>
      </p:sp>
      <p:sp>
        <p:nvSpPr>
          <p:cNvPr id="2" name="Τίτλος 1"/>
          <p:cNvSpPr>
            <a:spLocks noGrp="1"/>
          </p:cNvSpPr>
          <p:nvPr>
            <p:ph type="title"/>
          </p:nvPr>
        </p:nvSpPr>
        <p:spPr>
          <a:xfrm>
            <a:off x="822960" y="286605"/>
            <a:ext cx="7543800" cy="982156"/>
          </a:xfrm>
        </p:spPr>
        <p:txBody>
          <a:bodyPr/>
          <a:lstStyle/>
          <a:p>
            <a:r>
              <a:rPr lang="el-GR" b="1" dirty="0" smtClean="0"/>
              <a:t>1. Θρησκευτική </a:t>
            </a:r>
            <a:r>
              <a:rPr lang="el-GR" b="1" dirty="0"/>
              <a:t>ανεκτικότητα</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386002" y="1196752"/>
            <a:ext cx="8578486" cy="5170646"/>
          </a:xfrm>
          <a:prstGeom prst="rect">
            <a:avLst/>
          </a:prstGeom>
          <a:noFill/>
        </p:spPr>
        <p:txBody>
          <a:bodyPr wrap="square" rtlCol="0">
            <a:spAutoFit/>
          </a:bodyPr>
          <a:lstStyle/>
          <a:p>
            <a:r>
              <a:rPr lang="el-GR" sz="3000" dirty="0" smtClean="0"/>
              <a:t>1. Αντικατάσταση νομάδων εθελοντών ιππέων από </a:t>
            </a:r>
          </a:p>
          <a:p>
            <a:r>
              <a:rPr lang="el-GR" sz="3000" b="1" u="sng" dirty="0" smtClean="0">
                <a:solidFill>
                  <a:schemeClr val="accent4">
                    <a:lumMod val="75000"/>
                  </a:schemeClr>
                </a:solidFill>
              </a:rPr>
              <a:t>ιππείς-τιμαριούχους</a:t>
            </a:r>
            <a:r>
              <a:rPr lang="el-GR" sz="3000" dirty="0" smtClean="0"/>
              <a:t>.</a:t>
            </a:r>
          </a:p>
          <a:p>
            <a:r>
              <a:rPr lang="el-GR" sz="3000" dirty="0" smtClean="0"/>
              <a:t>2. Τα </a:t>
            </a:r>
            <a:r>
              <a:rPr lang="el-GR" sz="3000" b="1" dirty="0" smtClean="0"/>
              <a:t>τιμάρια</a:t>
            </a:r>
            <a:r>
              <a:rPr lang="el-GR" sz="3000" dirty="0" smtClean="0"/>
              <a:t> λειτουργούν ως </a:t>
            </a:r>
            <a:r>
              <a:rPr lang="el-GR" sz="3000" u="sng" dirty="0" smtClean="0"/>
              <a:t>συνδετικοί δεσμοί </a:t>
            </a:r>
            <a:r>
              <a:rPr lang="el-GR" sz="3000" dirty="0" smtClean="0"/>
              <a:t>των</a:t>
            </a:r>
          </a:p>
          <a:p>
            <a:r>
              <a:rPr lang="el-GR" sz="3000" b="1" dirty="0" smtClean="0"/>
              <a:t>ιππέων με το Σουλτάνο </a:t>
            </a:r>
            <a:r>
              <a:rPr lang="el-GR" sz="3000" dirty="0" smtClean="0"/>
              <a:t>και </a:t>
            </a:r>
            <a:r>
              <a:rPr lang="el-GR" sz="3000" u="sng" dirty="0" smtClean="0"/>
              <a:t>κίνητρα</a:t>
            </a:r>
            <a:r>
              <a:rPr lang="el-GR" sz="3000" dirty="0" smtClean="0"/>
              <a:t> για νέες κατακτήσεις.</a:t>
            </a:r>
          </a:p>
          <a:p>
            <a:r>
              <a:rPr lang="el-GR" sz="3000" dirty="0" smtClean="0"/>
              <a:t>3. Στρατιωτικό </a:t>
            </a:r>
            <a:r>
              <a:rPr lang="el-GR" sz="3000" b="1" dirty="0" smtClean="0"/>
              <a:t>σώμα </a:t>
            </a:r>
            <a:r>
              <a:rPr lang="el-GR" sz="3000" b="1" u="sng" dirty="0" smtClean="0"/>
              <a:t>γενιτσάρων</a:t>
            </a:r>
            <a:r>
              <a:rPr lang="el-GR" sz="3000" dirty="0" smtClean="0"/>
              <a:t> (</a:t>
            </a:r>
            <a:r>
              <a:rPr lang="el-GR" sz="3000" i="1" dirty="0" err="1" smtClean="0"/>
              <a:t>Γενί</a:t>
            </a:r>
            <a:r>
              <a:rPr lang="el-GR" sz="3000" i="1" dirty="0" smtClean="0"/>
              <a:t> </a:t>
            </a:r>
            <a:r>
              <a:rPr lang="el-GR" sz="3000" i="1" dirty="0" err="1" smtClean="0"/>
              <a:t>τσαρί</a:t>
            </a:r>
            <a:r>
              <a:rPr lang="el-GR" sz="3000" i="1" dirty="0" smtClean="0"/>
              <a:t>= νέος στρατός</a:t>
            </a:r>
            <a:r>
              <a:rPr lang="el-GR" sz="3000" dirty="0" smtClean="0"/>
              <a:t>)</a:t>
            </a:r>
          </a:p>
          <a:p>
            <a:pPr lvl="0">
              <a:buFont typeface="Wingdings" pitchFamily="2" charset="2"/>
              <a:buChar char="v"/>
            </a:pPr>
            <a:r>
              <a:rPr lang="el-GR" sz="3000" dirty="0" smtClean="0"/>
              <a:t> Εθελοντές μισθοφόροι</a:t>
            </a:r>
          </a:p>
          <a:p>
            <a:pPr lvl="0">
              <a:buFont typeface="Wingdings" pitchFamily="2" charset="2"/>
              <a:buChar char="v"/>
            </a:pPr>
            <a:r>
              <a:rPr lang="el-GR" sz="3000" dirty="0" smtClean="0"/>
              <a:t> </a:t>
            </a:r>
            <a:r>
              <a:rPr lang="el-GR" sz="3000" dirty="0" err="1" smtClean="0"/>
              <a:t>Στρατολογούμενοι</a:t>
            </a:r>
            <a:r>
              <a:rPr lang="el-GR" sz="3000" dirty="0" smtClean="0"/>
              <a:t> με τη βία υποτελείς χριστιανοί.</a:t>
            </a:r>
          </a:p>
          <a:p>
            <a:pPr lvl="0"/>
            <a:r>
              <a:rPr lang="el-GR" sz="3000" dirty="0" smtClean="0"/>
              <a:t>Αποτελούν </a:t>
            </a:r>
            <a:r>
              <a:rPr lang="el-GR" sz="3000" b="1" dirty="0" smtClean="0"/>
              <a:t>δεξαμενή στρατιωτών και διοικητικών υπαλλήλων</a:t>
            </a:r>
            <a:r>
              <a:rPr lang="el-GR" sz="3000" dirty="0" smtClean="0"/>
              <a:t> στο άμεσο περιβάλλον του Σουλτάνου.</a:t>
            </a:r>
          </a:p>
        </p:txBody>
      </p:sp>
      <p:sp>
        <p:nvSpPr>
          <p:cNvPr id="2" name="Τίτλος 1"/>
          <p:cNvSpPr>
            <a:spLocks noGrp="1"/>
          </p:cNvSpPr>
          <p:nvPr>
            <p:ph type="title"/>
          </p:nvPr>
        </p:nvSpPr>
        <p:spPr>
          <a:xfrm>
            <a:off x="395536" y="116632"/>
            <a:ext cx="8229600" cy="850106"/>
          </a:xfrm>
        </p:spPr>
        <p:txBody>
          <a:bodyPr>
            <a:normAutofit/>
          </a:bodyPr>
          <a:lstStyle/>
          <a:p>
            <a:r>
              <a:rPr lang="el-GR" u="sng" dirty="0" smtClean="0"/>
              <a:t>2. Στρατιωτικές μεταρρυθμίσεις</a:t>
            </a:r>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260648"/>
            <a:ext cx="2524904" cy="622116"/>
          </a:xfrm>
        </p:spPr>
        <p:txBody>
          <a:bodyPr>
            <a:normAutofit fontScale="90000"/>
          </a:bodyPr>
          <a:lstStyle/>
          <a:p>
            <a:r>
              <a:rPr lang="el-GR" dirty="0" smtClean="0"/>
              <a:t>Γενίτσαροι</a:t>
            </a:r>
            <a:endParaRPr lang="el-GR" dirty="0"/>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0789" y="26977"/>
            <a:ext cx="3203211" cy="4844857"/>
          </a:xfrm>
          <a:prstGeom prst="rect">
            <a:avLst/>
          </a:prstGeom>
        </p:spPr>
      </p:pic>
      <p:pic>
        <p:nvPicPr>
          <p:cNvPr id="6" name="Εικόνα 5"/>
          <p:cNvPicPr>
            <a:picLocks noChangeAspect="1"/>
          </p:cNvPicPr>
          <p:nvPr/>
        </p:nvPicPr>
        <p:blipFill rotWithShape="1">
          <a:blip r:embed="rId3">
            <a:extLst>
              <a:ext uri="{28A0092B-C50C-407E-A947-70E740481C1C}">
                <a14:useLocalDpi xmlns:a14="http://schemas.microsoft.com/office/drawing/2010/main" val="0"/>
              </a:ext>
            </a:extLst>
          </a:blip>
          <a:srcRect t="2365" r="50283"/>
          <a:stretch/>
        </p:blipFill>
        <p:spPr>
          <a:xfrm>
            <a:off x="2918446" y="260648"/>
            <a:ext cx="2880320" cy="2972742"/>
          </a:xfrm>
          <a:prstGeom prst="rect">
            <a:avLst/>
          </a:prstGeom>
        </p:spPr>
      </p:pic>
      <p:pic>
        <p:nvPicPr>
          <p:cNvPr id="7" name="Εικόνα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510" y="950751"/>
            <a:ext cx="2725539" cy="2282639"/>
          </a:xfrm>
          <a:prstGeom prst="rect">
            <a:avLst/>
          </a:prstGeom>
        </p:spPr>
      </p:pic>
      <p:pic>
        <p:nvPicPr>
          <p:cNvPr id="8" name="Εικόνα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10946" y="3546664"/>
            <a:ext cx="1874838" cy="2650340"/>
          </a:xfrm>
          <a:prstGeom prst="rect">
            <a:avLst/>
          </a:prstGeom>
        </p:spPr>
      </p:pic>
      <p:pic>
        <p:nvPicPr>
          <p:cNvPr id="10" name="Εικόνα 9"/>
          <p:cNvPicPr>
            <a:picLocks noChangeAspect="1"/>
          </p:cNvPicPr>
          <p:nvPr/>
        </p:nvPicPr>
        <p:blipFill rotWithShape="1">
          <a:blip r:embed="rId3">
            <a:extLst>
              <a:ext uri="{28A0092B-C50C-407E-A947-70E740481C1C}">
                <a14:useLocalDpi xmlns:a14="http://schemas.microsoft.com/office/drawing/2010/main" val="0"/>
              </a:ext>
            </a:extLst>
          </a:blip>
          <a:srcRect l="49989" t="1807" b="1"/>
          <a:stretch/>
        </p:blipFill>
        <p:spPr>
          <a:xfrm>
            <a:off x="467544" y="3376976"/>
            <a:ext cx="2897333" cy="2989716"/>
          </a:xfrm>
          <a:prstGeom prst="rect">
            <a:avLst/>
          </a:prstGeom>
        </p:spPr>
      </p:pic>
    </p:spTree>
    <p:extLst>
      <p:ext uri="{BB962C8B-B14F-4D97-AF65-F5344CB8AC3E}">
        <p14:creationId xmlns:p14="http://schemas.microsoft.com/office/powerpoint/2010/main" val="2200669672"/>
      </p:ext>
    </p:extLst>
  </p:cSld>
  <p:clrMapOvr>
    <a:masterClrMapping/>
  </p:clrMapOvr>
  <p:timing>
    <p:tnLst>
      <p:par>
        <p:cTn id="1" dur="indefinite" restart="never" nodeType="tmRoot"/>
      </p:par>
    </p:tnLst>
  </p:timing>
</p:sld>
</file>

<file path=ppt/theme/theme1.xml><?xml version="1.0" encoding="utf-8"?>
<a:theme xmlns:a="http://schemas.openxmlformats.org/drawingml/2006/main" name="Ανασκόπηση">
  <a:themeElements>
    <a:clrScheme name="Πράσινο">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Ανασκόπηση">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νασκόπηση">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docProps/app.xml><?xml version="1.0" encoding="utf-8"?>
<Properties xmlns="http://schemas.openxmlformats.org/officeDocument/2006/extended-properties" xmlns:vt="http://schemas.openxmlformats.org/officeDocument/2006/docPropsVTypes">
  <Template>Retrospect</Template>
  <TotalTime>364</TotalTime>
  <Words>1132</Words>
  <Application>Microsoft Office PowerPoint</Application>
  <PresentationFormat>Προβολή στην οθόνη (4:3)</PresentationFormat>
  <Paragraphs>97</Paragraphs>
  <Slides>20</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20</vt:i4>
      </vt:variant>
    </vt:vector>
  </HeadingPairs>
  <TitlesOfParts>
    <vt:vector size="26" baseType="lpstr">
      <vt:lpstr>Arial</vt:lpstr>
      <vt:lpstr>Calibri</vt:lpstr>
      <vt:lpstr>Calibri Light</vt:lpstr>
      <vt:lpstr>Courier New</vt:lpstr>
      <vt:lpstr>Wingdings</vt:lpstr>
      <vt:lpstr>Ανασκόπηση</vt:lpstr>
      <vt:lpstr>4.6. Οι Οθωμανοί και η ραγδαία προέλασή τους</vt:lpstr>
      <vt:lpstr>α. Η κατάσταση της Μ.Ασίας</vt:lpstr>
      <vt:lpstr>Οσμάν ή Οθμάν (1289-1326)</vt:lpstr>
      <vt:lpstr>Πηγή - Γιατί παραδόθηκε η Προύσα</vt:lpstr>
      <vt:lpstr>β. Η οργάνωση του κράτους των Οθωμανών</vt:lpstr>
      <vt:lpstr>Παρουσίαση του PowerPoint</vt:lpstr>
      <vt:lpstr>1. Θρησκευτική ανεκτικότητα</vt:lpstr>
      <vt:lpstr>2. Στρατιωτικές μεταρρυθμίσεις</vt:lpstr>
      <vt:lpstr>Γενίτσαροι</vt:lpstr>
      <vt:lpstr>Ορχάν</vt:lpstr>
      <vt:lpstr>Παρουσίαση του PowerPoint</vt:lpstr>
      <vt:lpstr>γ. Η οθωμανική προέλαση στα Βαλκάνια. Το Βυζάντιο υποτελές</vt:lpstr>
      <vt:lpstr>Κατακτήσεις Τούρκων</vt:lpstr>
      <vt:lpstr>Σλάβοι – Βυζάντιο ---Υποτέλεια</vt:lpstr>
      <vt:lpstr>Σέρβοι</vt:lpstr>
      <vt:lpstr>Παρουσίαση του PowerPoint</vt:lpstr>
      <vt:lpstr>Βυζαντινή Αυτοκρατορία εντελώς αδύναμη</vt:lpstr>
      <vt:lpstr>Μανουήλ Β΄ </vt:lpstr>
      <vt:lpstr>Παρουσίαση του PowerPoint</vt:lpstr>
      <vt:lpstr>Οθωμανοί ηγέτες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 Η οργάνωση του κράτους των Οθωμανών </dc:title>
  <dc:creator>User</dc:creator>
  <cp:lastModifiedBy>panagelousi75@gmail.com</cp:lastModifiedBy>
  <cp:revision>36</cp:revision>
  <dcterms:created xsi:type="dcterms:W3CDTF">2018-12-16T19:14:24Z</dcterms:created>
  <dcterms:modified xsi:type="dcterms:W3CDTF">2023-01-15T10:52:49Z</dcterms:modified>
</cp:coreProperties>
</file>