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1" r:id="rId4"/>
    <p:sldId id="290" r:id="rId5"/>
    <p:sldId id="297" r:id="rId6"/>
    <p:sldId id="296" r:id="rId7"/>
    <p:sldId id="295" r:id="rId8"/>
    <p:sldId id="279" r:id="rId9"/>
    <p:sldId id="291" r:id="rId10"/>
    <p:sldId id="280" r:id="rId11"/>
    <p:sldId id="260" r:id="rId12"/>
    <p:sldId id="261" r:id="rId13"/>
    <p:sldId id="282" r:id="rId14"/>
    <p:sldId id="271" r:id="rId15"/>
    <p:sldId id="272" r:id="rId16"/>
    <p:sldId id="275" r:id="rId17"/>
    <p:sldId id="273" r:id="rId18"/>
    <p:sldId id="293" r:id="rId19"/>
    <p:sldId id="285" r:id="rId20"/>
    <p:sldId id="292" r:id="rId21"/>
    <p:sldId id="289" r:id="rId22"/>
    <p:sldId id="277" r:id="rId23"/>
    <p:sldId id="278" r:id="rId24"/>
    <p:sldId id="294" r:id="rId25"/>
    <p:sldId id="287" r:id="rId26"/>
    <p:sldId id="288"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7" autoAdjust="0"/>
  </p:normalViewPr>
  <p:slideViewPr>
    <p:cSldViewPr>
      <p:cViewPr varScale="1">
        <p:scale>
          <a:sx n="83" d="100"/>
          <a:sy n="83" d="100"/>
        </p:scale>
        <p:origin x="1450"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l-GR" smtClean="0"/>
              <a:t>Στυλ κύριου τίτλου</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2D7976C-02DF-4D45-8256-1A0BC44BACED}" type="datetimeFigureOut">
              <a:rPr lang="el-GR" smtClean="0"/>
              <a:t>17/1/2023</a:t>
            </a:fld>
            <a:endParaRPr lang="el-G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l-G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9E5C772-955A-4F60-8E7C-479467902E67}" type="slidenum">
              <a:rPr lang="el-GR" smtClean="0"/>
              <a:t>‹#›</a:t>
            </a:fld>
            <a:endParaRPr lang="el-G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32D7976C-02DF-4D45-8256-1A0BC44BACED}" type="datetimeFigureOut">
              <a:rPr lang="el-GR" smtClean="0"/>
              <a:t>17/1/2023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E5C772-955A-4F60-8E7C-479467902E67}"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l-GR" smtClean="0"/>
              <a:t>Στυλ κύριου τίτλου</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32D7976C-02DF-4D45-8256-1A0BC44BACED}" type="datetimeFigureOut">
              <a:rPr lang="el-GR" smtClean="0"/>
              <a:t>17/1/2023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E5C772-955A-4F60-8E7C-479467902E67}"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2D7976C-02DF-4D45-8256-1A0BC44BACED}" type="datetimeFigureOut">
              <a:rPr lang="el-GR" smtClean="0"/>
              <a:t>17/1/2023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E5C772-955A-4F60-8E7C-479467902E67}"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2D7976C-02DF-4D45-8256-1A0BC44BACED}" type="datetimeFigureOut">
              <a:rPr lang="el-GR" smtClean="0"/>
              <a:t>17/1/2023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E5C772-955A-4F60-8E7C-479467902E67}"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32D7976C-02DF-4D45-8256-1A0BC44BACED}" type="datetimeFigureOut">
              <a:rPr lang="el-GR" smtClean="0"/>
              <a:t>17/1/2023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9E5C772-955A-4F60-8E7C-479467902E67}" type="slidenum">
              <a:rPr lang="el-GR" smtClean="0"/>
              <a:t>‹#›</a:t>
            </a:fld>
            <a:endParaRPr lang="el-GR"/>
          </a:p>
        </p:txBody>
      </p:sp>
      <p:sp>
        <p:nvSpPr>
          <p:cNvPr id="9" name="Content Placeholder 8"/>
          <p:cNvSpPr>
            <a:spLocks noGrp="1"/>
          </p:cNvSpPr>
          <p:nvPr>
            <p:ph sz="quarter" idx="13"/>
          </p:nvPr>
        </p:nvSpPr>
        <p:spPr>
          <a:xfrm>
            <a:off x="1042416" y="2313432"/>
            <a:ext cx="3419856" cy="34930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32D7976C-02DF-4D45-8256-1A0BC44BACED}" type="datetimeFigureOut">
              <a:rPr lang="el-GR" smtClean="0"/>
              <a:t>17/1/2023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9E5C772-955A-4F60-8E7C-479467902E67}"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32D7976C-02DF-4D45-8256-1A0BC44BACED}" type="datetimeFigureOut">
              <a:rPr lang="el-GR" smtClean="0"/>
              <a:t>17/1/2023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9E5C772-955A-4F60-8E7C-479467902E67}"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7976C-02DF-4D45-8256-1A0BC44BACED}" type="datetimeFigureOut">
              <a:rPr lang="el-GR" smtClean="0"/>
              <a:t>17/1/2023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9E5C772-955A-4F60-8E7C-479467902E67}"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2D7976C-02DF-4D45-8256-1A0BC44BACED}" type="datetimeFigureOut">
              <a:rPr lang="el-GR" smtClean="0"/>
              <a:t>17/1/2023</a:t>
            </a:fld>
            <a:endParaRPr lang="el-GR"/>
          </a:p>
        </p:txBody>
      </p:sp>
      <p:sp>
        <p:nvSpPr>
          <p:cNvPr id="7" name="Slide Number Placeholder 6"/>
          <p:cNvSpPr>
            <a:spLocks noGrp="1"/>
          </p:cNvSpPr>
          <p:nvPr>
            <p:ph type="sldNum" sz="quarter" idx="12"/>
          </p:nvPr>
        </p:nvSpPr>
        <p:spPr/>
        <p:txBody>
          <a:bodyPr/>
          <a:lstStyle/>
          <a:p>
            <a:fld id="{F9E5C772-955A-4F60-8E7C-479467902E67}" type="slidenum">
              <a:rPr lang="el-GR" smtClean="0"/>
              <a:t>‹#›</a:t>
            </a:fld>
            <a:endParaRPr lang="el-G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l-GR" smtClean="0"/>
              <a:t>Στυλ κύριου τίτλου</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l-GR" smtClean="0"/>
              <a:t>Στυλ κύριου τίτλου</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2D7976C-02DF-4D45-8256-1A0BC44BACED}" type="datetimeFigureOut">
              <a:rPr lang="el-GR" smtClean="0"/>
              <a:t>17/1/2023</a:t>
            </a:fld>
            <a:endParaRPr lang="el-G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7" name="Slide Number Placeholder 6"/>
          <p:cNvSpPr>
            <a:spLocks noGrp="1"/>
          </p:cNvSpPr>
          <p:nvPr>
            <p:ph type="sldNum" sz="quarter" idx="12"/>
          </p:nvPr>
        </p:nvSpPr>
        <p:spPr/>
        <p:txBody>
          <a:bodyPr/>
          <a:lstStyle/>
          <a:p>
            <a:fld id="{F9E5C772-955A-4F60-8E7C-479467902E67}"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60">
          <a:fgClr>
            <a:srgbClr val="00B050"/>
          </a:fgClr>
          <a:bgClr>
            <a:schemeClr val="bg1"/>
          </a:bgClr>
        </a:patt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2D7976C-02DF-4D45-8256-1A0BC44BACED}" type="datetimeFigureOut">
              <a:rPr lang="el-GR" smtClean="0"/>
              <a:t>17/1/2023</a:t>
            </a:fld>
            <a:endParaRPr lang="el-G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l-G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9E5C772-955A-4F60-8E7C-479467902E67}"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ndex.php?title=%CE%A3%CF%84%CE%B1%CE%BD%CE%AF%CF%83%CE%BF%CF%85%CE%B1%CF%86_%CE%A7%CE%BB%CE%AD%CE%BC%CF%80%CE%BF%CF%86%CF%83%CE%BA%CE%B9&amp;action=edit&amp;redlink=1"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562229" y="2708920"/>
            <a:ext cx="3600400" cy="1917740"/>
          </a:xfrm>
        </p:spPr>
        <p:txBody>
          <a:bodyPr>
            <a:normAutofit fontScale="90000"/>
          </a:bodyPr>
          <a:lstStyle/>
          <a:p>
            <a:pPr algn="ctr"/>
            <a:r>
              <a:rPr lang="el-GR" dirty="0" smtClean="0"/>
              <a:t>4.7. Η άλωση της Κωνσταντινούπολης</a:t>
            </a:r>
            <a:endParaRPr lang="el-GR" dirty="0"/>
          </a:p>
        </p:txBody>
      </p:sp>
      <p:sp>
        <p:nvSpPr>
          <p:cNvPr id="3" name="Υπότιτλος 2"/>
          <p:cNvSpPr>
            <a:spLocks noGrp="1"/>
          </p:cNvSpPr>
          <p:nvPr>
            <p:ph type="subTitle" idx="1"/>
          </p:nvPr>
        </p:nvSpPr>
        <p:spPr>
          <a:xfrm>
            <a:off x="1187624" y="5517232"/>
            <a:ext cx="6400800" cy="913656"/>
          </a:xfrm>
        </p:spPr>
        <p:txBody>
          <a:bodyPr/>
          <a:lstStyle/>
          <a:p>
            <a:r>
              <a:rPr lang="el-GR" dirty="0" smtClean="0">
                <a:solidFill>
                  <a:schemeClr val="tx1"/>
                </a:solidFill>
              </a:rPr>
              <a:t>Παναγιώτα </a:t>
            </a:r>
            <a:r>
              <a:rPr lang="el-GR" dirty="0" err="1" smtClean="0">
                <a:solidFill>
                  <a:schemeClr val="tx1"/>
                </a:solidFill>
              </a:rPr>
              <a:t>Αγγελούση</a:t>
            </a:r>
            <a:endParaRPr lang="el-GR" dirty="0">
              <a:solidFill>
                <a:schemeClr val="tx1"/>
              </a:solidFill>
            </a:endParaRPr>
          </a:p>
        </p:txBody>
      </p:sp>
    </p:spTree>
    <p:extLst>
      <p:ext uri="{BB962C8B-B14F-4D97-AF65-F5344CB8AC3E}">
        <p14:creationId xmlns:p14="http://schemas.microsoft.com/office/powerpoint/2010/main" val="78651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611560" y="689304"/>
            <a:ext cx="8215670" cy="1033710"/>
          </a:xfrm>
        </p:spPr>
        <p:txBody>
          <a:bodyPr>
            <a:normAutofit fontScale="90000"/>
          </a:bodyPr>
          <a:lstStyle/>
          <a:p>
            <a:r>
              <a:rPr lang="el-GR" dirty="0"/>
              <a:t>Ιωάννης Η' Παλαιολόγος </a:t>
            </a:r>
            <a:r>
              <a:rPr lang="el-GR" dirty="0" smtClean="0"/>
              <a:t/>
            </a:r>
            <a:br>
              <a:rPr lang="el-GR" dirty="0" smtClean="0"/>
            </a:br>
            <a:r>
              <a:rPr lang="el-GR" dirty="0" smtClean="0"/>
              <a:t>(</a:t>
            </a:r>
            <a:r>
              <a:rPr lang="el-GR" dirty="0"/>
              <a:t>1425-1448</a:t>
            </a:r>
            <a:r>
              <a:rPr lang="el-GR" dirty="0" smtClean="0"/>
              <a:t>)</a:t>
            </a:r>
            <a:endParaRPr lang="el-GR" dirty="0"/>
          </a:p>
        </p:txBody>
      </p:sp>
      <p:pic>
        <p:nvPicPr>
          <p:cNvPr id="7" name="Θέση περιεχομένου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796136" y="1514893"/>
            <a:ext cx="2641724" cy="2766203"/>
          </a:xfrm>
        </p:spPr>
      </p:pic>
      <p:sp>
        <p:nvSpPr>
          <p:cNvPr id="6" name="Θέση περιεχομένου 5"/>
          <p:cNvSpPr>
            <a:spLocks noGrp="1"/>
          </p:cNvSpPr>
          <p:nvPr>
            <p:ph sz="quarter" idx="14"/>
          </p:nvPr>
        </p:nvSpPr>
        <p:spPr>
          <a:xfrm>
            <a:off x="5796136" y="4437112"/>
            <a:ext cx="2771784" cy="1466305"/>
          </a:xfrm>
        </p:spPr>
        <p:txBody>
          <a:bodyPr>
            <a:normAutofit fontScale="62500" lnSpcReduction="20000"/>
          </a:bodyPr>
          <a:lstStyle/>
          <a:p>
            <a:pPr marL="68580" indent="0" algn="ctr">
              <a:buNone/>
            </a:pPr>
            <a:r>
              <a:rPr lang="el-GR" dirty="0"/>
              <a:t>Ο Ιωάννης Η' Παλαιολόγος σε μετάλλιο τον φλωρεντινού</a:t>
            </a:r>
            <a:br>
              <a:rPr lang="el-GR" dirty="0"/>
            </a:br>
            <a:r>
              <a:rPr lang="el-GR" dirty="0"/>
              <a:t>χαράκτη V. </a:t>
            </a:r>
            <a:r>
              <a:rPr lang="el-GR" dirty="0" err="1" smtClean="0"/>
              <a:t>Pisano</a:t>
            </a:r>
            <a:endParaRPr lang="el-GR" dirty="0" smtClean="0"/>
          </a:p>
          <a:p>
            <a:pPr marL="68580" indent="0" algn="ctr">
              <a:buNone/>
            </a:pPr>
            <a:r>
              <a:rPr lang="el-GR" dirty="0" smtClean="0"/>
              <a:t> </a:t>
            </a:r>
            <a:r>
              <a:rPr lang="el-GR" dirty="0"/>
              <a:t>(Παρίσι, </a:t>
            </a:r>
            <a:r>
              <a:rPr lang="el-GR" dirty="0" err="1"/>
              <a:t>Hotel</a:t>
            </a:r>
            <a:r>
              <a:rPr lang="el-GR" dirty="0"/>
              <a:t> des </a:t>
            </a:r>
            <a:r>
              <a:rPr lang="el-GR" dirty="0" err="1"/>
              <a:t>Medailles</a:t>
            </a:r>
            <a:r>
              <a:rPr lang="el-GR" dirty="0" smtClean="0"/>
              <a:t>)</a:t>
            </a:r>
            <a:endParaRPr lang="el-GR" dirty="0"/>
          </a:p>
        </p:txBody>
      </p:sp>
      <p:sp>
        <p:nvSpPr>
          <p:cNvPr id="8" name="Θέση περιεχομένου 5"/>
          <p:cNvSpPr txBox="1">
            <a:spLocks/>
          </p:cNvSpPr>
          <p:nvPr/>
        </p:nvSpPr>
        <p:spPr>
          <a:xfrm>
            <a:off x="683568" y="2717311"/>
            <a:ext cx="3419856" cy="1225311"/>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endParaRPr lang="el-GR" dirty="0"/>
          </a:p>
        </p:txBody>
      </p:sp>
      <p:sp>
        <p:nvSpPr>
          <p:cNvPr id="9" name="Ορθογώνιο 8"/>
          <p:cNvSpPr/>
          <p:nvPr/>
        </p:nvSpPr>
        <p:spPr>
          <a:xfrm>
            <a:off x="611560" y="2028146"/>
            <a:ext cx="4968552" cy="3816429"/>
          </a:xfrm>
          <a:prstGeom prst="rect">
            <a:avLst/>
          </a:prstGeom>
        </p:spPr>
        <p:txBody>
          <a:bodyPr wrap="square">
            <a:spAutoFit/>
          </a:bodyPr>
          <a:lstStyle/>
          <a:p>
            <a:r>
              <a:rPr lang="el-GR" sz="3200" b="1" dirty="0" smtClean="0"/>
              <a:t>1425:</a:t>
            </a:r>
            <a:r>
              <a:rPr lang="el-GR" sz="3200" dirty="0" smtClean="0"/>
              <a:t> αυτοκράτορας </a:t>
            </a:r>
            <a:r>
              <a:rPr lang="el-GR" sz="3200" dirty="0"/>
              <a:t>ο </a:t>
            </a:r>
            <a:r>
              <a:rPr lang="el-GR" sz="3200" b="1" dirty="0"/>
              <a:t>Ιωάννης Η' Παλαιολόγος (</a:t>
            </a:r>
            <a:r>
              <a:rPr lang="el-GR" sz="3200" b="1" dirty="0" smtClean="0"/>
              <a:t>1425-1448)</a:t>
            </a:r>
            <a:endParaRPr lang="el-GR" sz="3200" dirty="0"/>
          </a:p>
          <a:p>
            <a:pPr marL="457200" indent="-457200">
              <a:buFont typeface="Wingdings" panose="05000000000000000000" pitchFamily="2" charset="2"/>
              <a:buChar char="Ø"/>
            </a:pPr>
            <a:r>
              <a:rPr lang="el-GR" sz="3200" dirty="0" smtClean="0"/>
              <a:t>Προσπάθεια </a:t>
            </a:r>
            <a:r>
              <a:rPr lang="el-GR" sz="3200" dirty="0"/>
              <a:t>να εξασφαλίσει βοήθεια από τη Δύση. </a:t>
            </a:r>
            <a:endParaRPr lang="el-GR" sz="3200" dirty="0" smtClean="0"/>
          </a:p>
          <a:p>
            <a:endParaRPr lang="el-GR" dirty="0" smtClean="0"/>
          </a:p>
        </p:txBody>
      </p:sp>
    </p:spTree>
    <p:extLst>
      <p:ext uri="{BB962C8B-B14F-4D97-AF65-F5344CB8AC3E}">
        <p14:creationId xmlns:p14="http://schemas.microsoft.com/office/powerpoint/2010/main" val="1668552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611560" y="1714949"/>
            <a:ext cx="8208912" cy="4585871"/>
          </a:xfrm>
          <a:prstGeom prst="rect">
            <a:avLst/>
          </a:prstGeom>
          <a:noFill/>
        </p:spPr>
        <p:txBody>
          <a:bodyPr wrap="square" rtlCol="0">
            <a:spAutoFit/>
          </a:bodyPr>
          <a:lstStyle/>
          <a:p>
            <a:pPr>
              <a:buFont typeface="Wingdings" pitchFamily="2" charset="2"/>
              <a:buChar char="Ø"/>
            </a:pPr>
            <a:r>
              <a:rPr lang="el-GR" sz="2800" dirty="0" smtClean="0"/>
              <a:t>Δήλωση </a:t>
            </a:r>
            <a:r>
              <a:rPr lang="el-GR" sz="2800" b="1" dirty="0" smtClean="0"/>
              <a:t>υποταγής της </a:t>
            </a:r>
            <a:r>
              <a:rPr lang="el-GR" sz="2800" b="1" dirty="0"/>
              <a:t>Ο</a:t>
            </a:r>
            <a:r>
              <a:rPr lang="el-GR" sz="2800" b="1" dirty="0" smtClean="0"/>
              <a:t>ρθόδοξης </a:t>
            </a:r>
            <a:r>
              <a:rPr lang="el-GR" sz="2800" dirty="0" smtClean="0"/>
              <a:t>Εκκλησίας στην Καθολική.</a:t>
            </a:r>
          </a:p>
          <a:p>
            <a:endParaRPr lang="el-GR" sz="2800" dirty="0" smtClean="0"/>
          </a:p>
          <a:p>
            <a:pPr>
              <a:buFont typeface="Wingdings" pitchFamily="2" charset="2"/>
              <a:buChar char="Ø"/>
            </a:pPr>
            <a:r>
              <a:rPr lang="el-GR" sz="2800" dirty="0" smtClean="0"/>
              <a:t>Αποδοχή όρων </a:t>
            </a:r>
          </a:p>
          <a:p>
            <a:r>
              <a:rPr lang="el-GR" sz="2800" b="1" u="sng" dirty="0" smtClean="0"/>
              <a:t>Συνόδου </a:t>
            </a:r>
            <a:r>
              <a:rPr lang="el-GR" sz="2800" b="1" u="sng" dirty="0" err="1" smtClean="0"/>
              <a:t>Φερράρας</a:t>
            </a:r>
            <a:r>
              <a:rPr lang="el-GR" sz="2800" b="1" u="sng" dirty="0" smtClean="0"/>
              <a:t> </a:t>
            </a:r>
            <a:r>
              <a:rPr lang="el-GR" sz="2800" b="1" dirty="0" smtClean="0"/>
              <a:t>– </a:t>
            </a:r>
            <a:r>
              <a:rPr lang="el-GR" sz="2800" b="1" u="sng" dirty="0" smtClean="0"/>
              <a:t>Φλωρεντίας (1431).</a:t>
            </a:r>
          </a:p>
          <a:p>
            <a:endParaRPr lang="el-GR" sz="2800" b="1" u="sng" dirty="0" smtClean="0"/>
          </a:p>
          <a:p>
            <a:pPr>
              <a:buFont typeface="Wingdings" pitchFamily="2" charset="2"/>
              <a:buChar char="Ø"/>
            </a:pPr>
            <a:r>
              <a:rPr lang="el-GR" sz="2800" dirty="0" smtClean="0"/>
              <a:t>Σφοδρή </a:t>
            </a:r>
            <a:r>
              <a:rPr lang="el-GR" sz="2800" b="1" dirty="0" smtClean="0"/>
              <a:t>αντίδραση</a:t>
            </a:r>
            <a:r>
              <a:rPr lang="el-GR" sz="2800" dirty="0" smtClean="0"/>
              <a:t> ορθόδοξου </a:t>
            </a:r>
            <a:r>
              <a:rPr lang="el-GR" sz="2800" b="1" dirty="0" smtClean="0"/>
              <a:t>λαού</a:t>
            </a:r>
            <a:r>
              <a:rPr lang="el-GR" sz="2800" dirty="0" smtClean="0"/>
              <a:t>.</a:t>
            </a:r>
          </a:p>
          <a:p>
            <a:pPr>
              <a:buFont typeface="Wingdings" pitchFamily="2" charset="2"/>
              <a:buChar char="Ø"/>
            </a:pPr>
            <a:r>
              <a:rPr lang="el-GR" sz="2800" dirty="0" smtClean="0"/>
              <a:t>Ενδεικτική </a:t>
            </a:r>
            <a:r>
              <a:rPr lang="el-GR" sz="2800" dirty="0" err="1" smtClean="0"/>
              <a:t>αντιλατινική</a:t>
            </a:r>
            <a:r>
              <a:rPr lang="el-GR" sz="2800" dirty="0" smtClean="0"/>
              <a:t> διατύπωση </a:t>
            </a:r>
            <a:r>
              <a:rPr lang="el-GR" sz="2800" b="1" dirty="0" smtClean="0"/>
              <a:t>Λουκά </a:t>
            </a:r>
            <a:r>
              <a:rPr lang="el-GR" sz="2800" b="1" dirty="0"/>
              <a:t>Νοταρά</a:t>
            </a:r>
            <a:r>
              <a:rPr lang="el-GR" sz="2800" dirty="0"/>
              <a:t>: </a:t>
            </a:r>
            <a:r>
              <a:rPr lang="el-GR" sz="2000" dirty="0"/>
              <a:t>«</a:t>
            </a:r>
            <a:r>
              <a:rPr lang="el-GR" sz="2000" i="1" dirty="0"/>
              <a:t>Είναι προτιμότερο να δω να κυριαρχεί στην αγορά της Πόλης το φακιόλι (</a:t>
            </a:r>
            <a:r>
              <a:rPr lang="el-GR" sz="2000" i="1" dirty="0" err="1"/>
              <a:t>τουρμπόνι</a:t>
            </a:r>
            <a:r>
              <a:rPr lang="el-GR" sz="2000" i="1" dirty="0"/>
              <a:t>) των Τούρκων παρά η καλύπτρα των Λατίνων</a:t>
            </a:r>
            <a:r>
              <a:rPr lang="el-GR" sz="2000" dirty="0" smtClean="0"/>
              <a:t>!»</a:t>
            </a:r>
            <a:endParaRPr lang="el-GR" sz="2000" dirty="0"/>
          </a:p>
        </p:txBody>
      </p:sp>
      <p:sp>
        <p:nvSpPr>
          <p:cNvPr id="2" name="Τίτλος 1"/>
          <p:cNvSpPr>
            <a:spLocks noGrp="1"/>
          </p:cNvSpPr>
          <p:nvPr>
            <p:ph type="title"/>
          </p:nvPr>
        </p:nvSpPr>
        <p:spPr>
          <a:xfrm>
            <a:off x="611560" y="557808"/>
            <a:ext cx="7024744" cy="1143000"/>
          </a:xfrm>
        </p:spPr>
        <p:txBody>
          <a:bodyPr>
            <a:normAutofit fontScale="90000"/>
          </a:bodyPr>
          <a:lstStyle/>
          <a:p>
            <a:r>
              <a:rPr lang="el-GR" b="1" u="sng" dirty="0">
                <a:solidFill>
                  <a:srgbClr val="00B050"/>
                </a:solidFill>
              </a:rPr>
              <a:t>Ιωάννης Η΄ Παλαιολόγος  </a:t>
            </a:r>
            <a:r>
              <a:rPr lang="el-GR" b="1" u="sng" dirty="0" smtClean="0">
                <a:solidFill>
                  <a:srgbClr val="00B050"/>
                </a:solidFill>
              </a:rPr>
              <a:t/>
            </a:r>
            <a:br>
              <a:rPr lang="el-GR" b="1" u="sng" dirty="0" smtClean="0">
                <a:solidFill>
                  <a:srgbClr val="00B050"/>
                </a:solidFill>
              </a:rPr>
            </a:br>
            <a:r>
              <a:rPr lang="el-GR" b="1" u="sng" dirty="0" smtClean="0">
                <a:solidFill>
                  <a:srgbClr val="00B050"/>
                </a:solidFill>
              </a:rPr>
              <a:t>(</a:t>
            </a:r>
            <a:r>
              <a:rPr lang="el-GR" b="1" u="sng" dirty="0">
                <a:solidFill>
                  <a:srgbClr val="00B050"/>
                </a:solidFill>
              </a:rPr>
              <a:t>1425-1451</a:t>
            </a:r>
            <a:r>
              <a:rPr lang="el-GR" b="1" u="sng" dirty="0" smtClean="0">
                <a:solidFill>
                  <a:srgbClr val="00B050"/>
                </a:solidFill>
              </a:rPr>
              <a:t>)</a:t>
            </a:r>
            <a:endParaRPr lang="el-GR" dirty="0"/>
          </a:p>
        </p:txBody>
      </p:sp>
    </p:spTree>
    <p:extLst>
      <p:ext uri="{BB962C8B-B14F-4D97-AF65-F5344CB8AC3E}">
        <p14:creationId xmlns:p14="http://schemas.microsoft.com/office/powerpoint/2010/main" val="3561476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8473"/>
            <a:ext cx="5832648" cy="6848554"/>
          </a:xfrm>
          <a:prstGeom prst="rect">
            <a:avLst/>
          </a:prstGeom>
          <a:noFill/>
          <a:ln w="9525">
            <a:noFill/>
            <a:miter lim="800000"/>
            <a:headEnd/>
            <a:tailEnd/>
          </a:ln>
        </p:spPr>
      </p:pic>
      <p:sp>
        <p:nvSpPr>
          <p:cNvPr id="6" name="5 - TextBox"/>
          <p:cNvSpPr txBox="1"/>
          <p:nvPr/>
        </p:nvSpPr>
        <p:spPr>
          <a:xfrm>
            <a:off x="5829696" y="1556792"/>
            <a:ext cx="3059832" cy="2585323"/>
          </a:xfrm>
          <a:prstGeom prst="rect">
            <a:avLst/>
          </a:prstGeom>
          <a:noFill/>
        </p:spPr>
        <p:txBody>
          <a:bodyPr wrap="square" rtlCol="0">
            <a:spAutoFit/>
          </a:bodyPr>
          <a:lstStyle/>
          <a:p>
            <a:pPr algn="ctr"/>
            <a:r>
              <a:rPr lang="el-GR" i="1" dirty="0" smtClean="0"/>
              <a:t>Ο </a:t>
            </a:r>
            <a:r>
              <a:rPr lang="el-GR" b="1" i="1" dirty="0" smtClean="0"/>
              <a:t>Ιωάννης Β΄ Παλαιολόγος </a:t>
            </a:r>
            <a:r>
              <a:rPr lang="el-GR" i="1" dirty="0" smtClean="0"/>
              <a:t>στη </a:t>
            </a:r>
            <a:r>
              <a:rPr lang="el-GR" i="1" dirty="0" err="1" smtClean="0"/>
              <a:t>Φερράρα</a:t>
            </a:r>
            <a:r>
              <a:rPr lang="el-GR" i="1" dirty="0" smtClean="0"/>
              <a:t> </a:t>
            </a:r>
            <a:r>
              <a:rPr lang="el-GR" dirty="0" smtClean="0"/>
              <a:t> </a:t>
            </a:r>
            <a:br>
              <a:rPr lang="el-GR" dirty="0" smtClean="0"/>
            </a:br>
            <a:r>
              <a:rPr lang="el-GR" dirty="0" smtClean="0"/>
              <a:t>Πίνακας </a:t>
            </a:r>
            <a:r>
              <a:rPr lang="el-GR" dirty="0" err="1" smtClean="0"/>
              <a:t>Gozolli</a:t>
            </a:r>
            <a:r>
              <a:rPr lang="el-GR" dirty="0" smtClean="0"/>
              <a:t> από το ανάκτορο των Μεδίκων στη Φλωρεντία</a:t>
            </a:r>
          </a:p>
          <a:p>
            <a:pPr algn="ctr"/>
            <a:r>
              <a:rPr lang="el-GR" dirty="0" smtClean="0"/>
              <a:t>Σφοδρή αντίδραση ορθόδοξου λαού.</a:t>
            </a:r>
          </a:p>
          <a:p>
            <a:endParaRPr lang="el-GR" dirty="0"/>
          </a:p>
        </p:txBody>
      </p:sp>
    </p:spTree>
    <p:extLst>
      <p:ext uri="{BB962C8B-B14F-4D97-AF65-F5344CB8AC3E}">
        <p14:creationId xmlns:p14="http://schemas.microsoft.com/office/powerpoint/2010/main" val="1064234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899592" y="692696"/>
            <a:ext cx="7024744" cy="601136"/>
          </a:xfrm>
        </p:spPr>
        <p:txBody>
          <a:bodyPr>
            <a:normAutofit fontScale="90000"/>
          </a:bodyPr>
          <a:lstStyle/>
          <a:p>
            <a:r>
              <a:rPr lang="el-GR" dirty="0" smtClean="0"/>
              <a:t>Αντίσταση Βαλκανίων</a:t>
            </a:r>
            <a:endParaRPr lang="el-GR" dirty="0"/>
          </a:p>
        </p:txBody>
      </p:sp>
      <p:sp>
        <p:nvSpPr>
          <p:cNvPr id="6" name="Θέση περιεχομένου 5"/>
          <p:cNvSpPr>
            <a:spLocks noGrp="1"/>
          </p:cNvSpPr>
          <p:nvPr>
            <p:ph idx="1"/>
          </p:nvPr>
        </p:nvSpPr>
        <p:spPr>
          <a:xfrm>
            <a:off x="683568" y="1509856"/>
            <a:ext cx="7848872" cy="4799464"/>
          </a:xfrm>
        </p:spPr>
        <p:txBody>
          <a:bodyPr>
            <a:normAutofit/>
          </a:bodyPr>
          <a:lstStyle/>
          <a:p>
            <a:pPr marL="68580" indent="0">
              <a:buNone/>
            </a:pPr>
            <a:r>
              <a:rPr lang="el-GR" dirty="0" smtClean="0"/>
              <a:t>Οι </a:t>
            </a:r>
            <a:r>
              <a:rPr lang="el-GR" dirty="0"/>
              <a:t>Τούρκοι αντιμετώπιζαν </a:t>
            </a:r>
            <a:r>
              <a:rPr lang="el-GR" b="1" dirty="0"/>
              <a:t>δυσχέρειες στη </a:t>
            </a:r>
            <a:r>
              <a:rPr lang="el-GR" b="1" dirty="0" smtClean="0"/>
              <a:t>Βαλκανική:</a:t>
            </a:r>
            <a:r>
              <a:rPr lang="el-GR" dirty="0" smtClean="0"/>
              <a:t> </a:t>
            </a:r>
          </a:p>
          <a:p>
            <a:pPr>
              <a:buFont typeface="Wingdings" panose="05000000000000000000" pitchFamily="2" charset="2"/>
              <a:buChar char="§"/>
            </a:pPr>
            <a:r>
              <a:rPr lang="el-GR" dirty="0" smtClean="0"/>
              <a:t>από </a:t>
            </a:r>
            <a:r>
              <a:rPr lang="el-GR" dirty="0"/>
              <a:t>το βοεβόδα της Τρανσυλβανίας </a:t>
            </a:r>
            <a:r>
              <a:rPr lang="el-GR" b="1" dirty="0"/>
              <a:t>Ιωάννη </a:t>
            </a:r>
            <a:r>
              <a:rPr lang="el-GR" b="1" dirty="0" err="1" smtClean="0"/>
              <a:t>Ουνυάδη</a:t>
            </a:r>
            <a:endParaRPr lang="el-GR" b="1" dirty="0" smtClean="0"/>
          </a:p>
          <a:p>
            <a:pPr>
              <a:buFont typeface="Wingdings" panose="05000000000000000000" pitchFamily="2" charset="2"/>
              <a:buChar char="§"/>
            </a:pPr>
            <a:r>
              <a:rPr lang="el-GR" dirty="0" smtClean="0"/>
              <a:t>τον </a:t>
            </a:r>
            <a:r>
              <a:rPr lang="el-GR" dirty="0" err="1"/>
              <a:t>αλβανό</a:t>
            </a:r>
            <a:r>
              <a:rPr lang="el-GR" dirty="0"/>
              <a:t> </a:t>
            </a:r>
            <a:r>
              <a:rPr lang="el-GR" dirty="0" smtClean="0"/>
              <a:t>ηγέτη</a:t>
            </a:r>
            <a:r>
              <a:rPr lang="el-GR" b="1" dirty="0" smtClean="0"/>
              <a:t> </a:t>
            </a:r>
            <a:r>
              <a:rPr lang="el-GR" b="1" dirty="0"/>
              <a:t>Γεώργιο </a:t>
            </a:r>
            <a:r>
              <a:rPr lang="el-GR" b="1" dirty="0" err="1"/>
              <a:t>Σκεντέρμπεη</a:t>
            </a:r>
            <a:r>
              <a:rPr lang="el-GR" dirty="0" smtClean="0"/>
              <a:t> </a:t>
            </a:r>
            <a:endParaRPr lang="el-GR" dirty="0"/>
          </a:p>
          <a:p>
            <a:pPr marL="68580" indent="0">
              <a:buNone/>
            </a:pPr>
            <a:r>
              <a:rPr lang="el-GR" sz="3200" dirty="0">
                <a:solidFill>
                  <a:srgbClr val="FF0000"/>
                </a:solidFill>
              </a:rPr>
              <a:t>⇨</a:t>
            </a:r>
            <a:r>
              <a:rPr lang="el-GR"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l-GR" b="1" dirty="0" smtClean="0"/>
              <a:t>πέτυχαν </a:t>
            </a:r>
            <a:r>
              <a:rPr lang="el-GR" b="1" dirty="0"/>
              <a:t>λαμπρές νίκες </a:t>
            </a:r>
            <a:r>
              <a:rPr lang="el-GR" dirty="0"/>
              <a:t>εναντίον τους. </a:t>
            </a:r>
            <a:endParaRPr lang="el-GR" dirty="0" smtClean="0"/>
          </a:p>
          <a:p>
            <a:pPr marL="68580" indent="0">
              <a:buNone/>
            </a:pPr>
            <a:endParaRPr lang="el-GR" dirty="0" smtClean="0"/>
          </a:p>
          <a:p>
            <a:pPr marL="68580" indent="0">
              <a:buNone/>
            </a:pPr>
            <a:r>
              <a:rPr lang="el-GR" b="1" dirty="0" smtClean="0"/>
              <a:t>Σταυροφορία</a:t>
            </a:r>
            <a:r>
              <a:rPr lang="el-GR" dirty="0" smtClean="0"/>
              <a:t> από τη Δύση:  </a:t>
            </a:r>
            <a:r>
              <a:rPr lang="el-GR" dirty="0"/>
              <a:t>για να σταματήσει την προέλαση των </a:t>
            </a:r>
            <a:r>
              <a:rPr lang="el-GR" dirty="0" smtClean="0"/>
              <a:t>Τούρκων </a:t>
            </a:r>
            <a:r>
              <a:rPr lang="el-GR" sz="32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l-GR" sz="3200" dirty="0" smtClean="0"/>
              <a:t> </a:t>
            </a:r>
            <a:r>
              <a:rPr lang="el-GR" b="1" dirty="0" smtClean="0"/>
              <a:t>συντρίφτηκε</a:t>
            </a:r>
            <a:r>
              <a:rPr lang="el-GR" dirty="0" smtClean="0"/>
              <a:t> </a:t>
            </a:r>
            <a:r>
              <a:rPr lang="el-GR" dirty="0"/>
              <a:t>τελικά στη </a:t>
            </a:r>
            <a:r>
              <a:rPr lang="el-GR" b="1" dirty="0"/>
              <a:t>Βάρνα</a:t>
            </a:r>
            <a:r>
              <a:rPr lang="el-GR" dirty="0"/>
              <a:t> το (1444).</a:t>
            </a:r>
          </a:p>
        </p:txBody>
      </p:sp>
    </p:spTree>
    <p:extLst>
      <p:ext uri="{BB962C8B-B14F-4D97-AF65-F5344CB8AC3E}">
        <p14:creationId xmlns:p14="http://schemas.microsoft.com/office/powerpoint/2010/main" val="1515595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179512" y="0"/>
            <a:ext cx="4627612" cy="6850084"/>
          </a:xfrm>
          <a:prstGeom prst="rect">
            <a:avLst/>
          </a:prstGeom>
          <a:noFill/>
          <a:ln w="9525">
            <a:noFill/>
            <a:miter lim="800000"/>
            <a:headEnd/>
            <a:tailEnd/>
          </a:ln>
        </p:spPr>
      </p:pic>
      <p:sp>
        <p:nvSpPr>
          <p:cNvPr id="6" name="5 - TextBox"/>
          <p:cNvSpPr txBox="1"/>
          <p:nvPr/>
        </p:nvSpPr>
        <p:spPr>
          <a:xfrm>
            <a:off x="5076056" y="1628800"/>
            <a:ext cx="2268570" cy="954107"/>
          </a:xfrm>
          <a:prstGeom prst="rect">
            <a:avLst/>
          </a:prstGeom>
          <a:noFill/>
        </p:spPr>
        <p:txBody>
          <a:bodyPr wrap="none" rtlCol="0">
            <a:spAutoFit/>
          </a:bodyPr>
          <a:lstStyle/>
          <a:p>
            <a:r>
              <a:rPr lang="el-GR" sz="2800" dirty="0" smtClean="0"/>
              <a:t>Μωάμεθ Β΄ </a:t>
            </a:r>
          </a:p>
          <a:p>
            <a:r>
              <a:rPr lang="el-GR" sz="2800" dirty="0" smtClean="0"/>
              <a:t>ο Πορθητής</a:t>
            </a:r>
            <a:endParaRPr lang="el-GR" sz="2800" dirty="0"/>
          </a:p>
        </p:txBody>
      </p:sp>
    </p:spTree>
    <p:extLst>
      <p:ext uri="{BB962C8B-B14F-4D97-AF65-F5344CB8AC3E}">
        <p14:creationId xmlns:p14="http://schemas.microsoft.com/office/powerpoint/2010/main" val="752847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477888" y="1326778"/>
            <a:ext cx="8208912" cy="5262979"/>
          </a:xfrm>
          <a:prstGeom prst="rect">
            <a:avLst/>
          </a:prstGeom>
          <a:noFill/>
        </p:spPr>
        <p:txBody>
          <a:bodyPr wrap="square" rtlCol="0">
            <a:spAutoFit/>
          </a:bodyPr>
          <a:lstStyle/>
          <a:p>
            <a:pPr marL="68580" indent="0">
              <a:buNone/>
            </a:pPr>
            <a:r>
              <a:rPr lang="el-GR" sz="2400" dirty="0" smtClean="0"/>
              <a:t>Οι Τούρκοι </a:t>
            </a:r>
            <a:r>
              <a:rPr lang="el-GR" sz="2400" b="1" dirty="0" smtClean="0"/>
              <a:t>αφοσιώνονται </a:t>
            </a:r>
            <a:r>
              <a:rPr lang="el-GR" sz="2400" b="1" dirty="0"/>
              <a:t>στην πολιορκία της </a:t>
            </a:r>
            <a:r>
              <a:rPr lang="el-GR" sz="2400" b="1" dirty="0" smtClean="0"/>
              <a:t>Κωνσταντινούπολης </a:t>
            </a:r>
            <a:endParaRPr lang="el-GR" sz="2400" b="1" dirty="0"/>
          </a:p>
          <a:p>
            <a:endParaRPr lang="el-GR" sz="2400" u="sng" dirty="0" smtClean="0"/>
          </a:p>
          <a:p>
            <a:r>
              <a:rPr lang="el-GR" sz="2400" u="sng" dirty="0" smtClean="0"/>
              <a:t>Προεργασία Μωάμεθ Β΄ για την πολιορκία της Πόλης:</a:t>
            </a:r>
            <a:endParaRPr lang="el-GR" sz="2400" dirty="0" smtClean="0"/>
          </a:p>
          <a:p>
            <a:pPr>
              <a:buFont typeface="Wingdings" pitchFamily="2" charset="2"/>
              <a:buChar char="§"/>
            </a:pPr>
            <a:r>
              <a:rPr lang="el-GR" sz="2400" dirty="0" smtClean="0"/>
              <a:t> </a:t>
            </a:r>
            <a:r>
              <a:rPr lang="el-GR" sz="2400" b="1" dirty="0" smtClean="0"/>
              <a:t>Κατασκευή του Ρούμελη-</a:t>
            </a:r>
            <a:r>
              <a:rPr lang="el-GR" sz="2400" b="1" dirty="0" err="1" smtClean="0"/>
              <a:t>Χισάρ</a:t>
            </a:r>
            <a:r>
              <a:rPr lang="el-GR" sz="2400" b="1" dirty="0" smtClean="0"/>
              <a:t> φρουρίου</a:t>
            </a:r>
            <a:r>
              <a:rPr lang="el-GR" sz="2400" dirty="0" smtClean="0"/>
              <a:t>, στις ακτές του Βοσπόρου (αποκοπή ανεφοδιασμού από τα λιμάνια του Ευξείνου Πόντου)</a:t>
            </a:r>
          </a:p>
          <a:p>
            <a:pPr>
              <a:buFont typeface="Wingdings" pitchFamily="2" charset="2"/>
              <a:buChar char="§"/>
            </a:pPr>
            <a:r>
              <a:rPr lang="el-GR" sz="2400" dirty="0" smtClean="0"/>
              <a:t> </a:t>
            </a:r>
            <a:r>
              <a:rPr lang="el-GR" sz="2400" b="1" dirty="0" smtClean="0"/>
              <a:t>Αποκλεισμός Πελοποννήσου</a:t>
            </a:r>
            <a:r>
              <a:rPr lang="el-GR" sz="2400" dirty="0" smtClean="0"/>
              <a:t>, (εμπόδιο ενίσχυσης της Κωνσταντινούπολης από το Δεσπότη του </a:t>
            </a:r>
            <a:r>
              <a:rPr lang="el-GR" sz="2400" dirty="0" err="1" smtClean="0"/>
              <a:t>Μορέως</a:t>
            </a:r>
            <a:r>
              <a:rPr lang="el-GR" sz="2400" dirty="0"/>
              <a:t>)</a:t>
            </a:r>
            <a:r>
              <a:rPr lang="el-GR" sz="2400" dirty="0" smtClean="0"/>
              <a:t>.</a:t>
            </a:r>
          </a:p>
          <a:p>
            <a:endParaRPr lang="el-GR" sz="2400" dirty="0" smtClean="0"/>
          </a:p>
          <a:p>
            <a:r>
              <a:rPr lang="el-GR" sz="2400" dirty="0" smtClean="0"/>
              <a:t>Άρχισε </a:t>
            </a:r>
            <a:r>
              <a:rPr lang="el-GR" sz="2400" dirty="0"/>
              <a:t>η τακτική πολιορκία της Πόλης, την </a:t>
            </a:r>
            <a:r>
              <a:rPr lang="el-GR" sz="2400" dirty="0" smtClean="0"/>
              <a:t>οποία ανέλαβε </a:t>
            </a:r>
            <a:r>
              <a:rPr lang="el-GR" sz="2400" dirty="0"/>
              <a:t>να υπερασπισθεί με αυτοθυσία ο </a:t>
            </a:r>
            <a:r>
              <a:rPr lang="el-GR" sz="2400" b="1" dirty="0" smtClean="0"/>
              <a:t>Κωνσταντίνος ΙΑ</a:t>
            </a:r>
            <a:r>
              <a:rPr lang="el-GR" sz="2400" b="1" dirty="0"/>
              <a:t>' Παλαιολόγος </a:t>
            </a:r>
            <a:r>
              <a:rPr lang="el-GR" sz="2400" dirty="0"/>
              <a:t>(1449-1453). </a:t>
            </a:r>
          </a:p>
        </p:txBody>
      </p:sp>
      <p:sp>
        <p:nvSpPr>
          <p:cNvPr id="2" name="Τίτλος 1"/>
          <p:cNvSpPr>
            <a:spLocks noGrp="1"/>
          </p:cNvSpPr>
          <p:nvPr>
            <p:ph type="title"/>
          </p:nvPr>
        </p:nvSpPr>
        <p:spPr>
          <a:xfrm>
            <a:off x="611560" y="404664"/>
            <a:ext cx="8075240" cy="922114"/>
          </a:xfrm>
        </p:spPr>
        <p:txBody>
          <a:bodyPr>
            <a:normAutofit/>
          </a:bodyPr>
          <a:lstStyle/>
          <a:p>
            <a:r>
              <a:rPr lang="el-GR" b="1" dirty="0"/>
              <a:t>β. Η </a:t>
            </a:r>
            <a:r>
              <a:rPr lang="el-GR" b="1" dirty="0" smtClean="0"/>
              <a:t>Άλωση</a:t>
            </a:r>
            <a:endParaRPr lang="el-GR" dirty="0"/>
          </a:p>
        </p:txBody>
      </p:sp>
      <p:sp>
        <p:nvSpPr>
          <p:cNvPr id="3" name="Ορθογώνιο 2"/>
          <p:cNvSpPr/>
          <p:nvPr/>
        </p:nvSpPr>
        <p:spPr>
          <a:xfrm>
            <a:off x="1403648" y="3659545"/>
            <a:ext cx="4572000" cy="369332"/>
          </a:xfrm>
          <a:prstGeom prst="rect">
            <a:avLst/>
          </a:prstGeom>
        </p:spPr>
        <p:txBody>
          <a:bodyPr>
            <a:spAutoFit/>
          </a:bodyPr>
          <a:lstStyle/>
          <a:p>
            <a:r>
              <a:rPr lang="el-GR" dirty="0" smtClean="0">
                <a:solidFill>
                  <a:srgbClr val="FF0000"/>
                </a:solidFill>
              </a:rPr>
              <a:t>. </a:t>
            </a:r>
            <a:endParaRPr lang="el-GR" dirty="0">
              <a:solidFill>
                <a:srgbClr val="FF0000"/>
              </a:solidFill>
            </a:endParaRPr>
          </a:p>
        </p:txBody>
      </p:sp>
    </p:spTree>
    <p:extLst>
      <p:ext uri="{BB962C8B-B14F-4D97-AF65-F5344CB8AC3E}">
        <p14:creationId xmlns:p14="http://schemas.microsoft.com/office/powerpoint/2010/main" val="568012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683568" y="476672"/>
            <a:ext cx="8567936" cy="1200329"/>
          </a:xfrm>
          <a:prstGeom prst="rect">
            <a:avLst/>
          </a:prstGeom>
          <a:noFill/>
        </p:spPr>
        <p:txBody>
          <a:bodyPr wrap="square" rtlCol="0">
            <a:spAutoFit/>
          </a:bodyPr>
          <a:lstStyle/>
          <a:p>
            <a:r>
              <a:rPr lang="el-GR" sz="3600" dirty="0" smtClean="0"/>
              <a:t>Υπερασπιστής της Πόλης </a:t>
            </a:r>
          </a:p>
          <a:p>
            <a:r>
              <a:rPr lang="el-GR" sz="3600" b="1" dirty="0" smtClean="0"/>
              <a:t>Κωνσταντίνος ΙΑ΄ Παλαιολόγος</a:t>
            </a:r>
            <a:endParaRPr lang="el-GR" sz="3600" b="1" dirty="0"/>
          </a:p>
        </p:txBody>
      </p:sp>
      <p:pic>
        <p:nvPicPr>
          <p:cNvPr id="8194" name="Picture 2"/>
          <p:cNvPicPr>
            <a:picLocks noChangeAspect="1" noChangeArrowheads="1"/>
          </p:cNvPicPr>
          <p:nvPr/>
        </p:nvPicPr>
        <p:blipFill>
          <a:blip r:embed="rId2" cstate="print"/>
          <a:srcRect/>
          <a:stretch>
            <a:fillRect/>
          </a:stretch>
        </p:blipFill>
        <p:spPr bwMode="auto">
          <a:xfrm>
            <a:off x="827584" y="1844824"/>
            <a:ext cx="3181350" cy="449580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211960" y="1844824"/>
            <a:ext cx="4442467" cy="4558223"/>
          </a:xfrm>
          <a:prstGeom prst="rect">
            <a:avLst/>
          </a:prstGeom>
          <a:noFill/>
          <a:ln w="9525">
            <a:noFill/>
            <a:miter lim="800000"/>
            <a:headEnd/>
            <a:tailEnd/>
          </a:ln>
        </p:spPr>
      </p:pic>
    </p:spTree>
    <p:extLst>
      <p:ext uri="{BB962C8B-B14F-4D97-AF65-F5344CB8AC3E}">
        <p14:creationId xmlns:p14="http://schemas.microsoft.com/office/powerpoint/2010/main" val="1635252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179512" y="332656"/>
            <a:ext cx="8865691" cy="5589240"/>
          </a:xfrm>
          <a:prstGeom prst="rect">
            <a:avLst/>
          </a:prstGeom>
          <a:noFill/>
          <a:ln w="9525">
            <a:noFill/>
            <a:miter lim="800000"/>
            <a:headEnd/>
            <a:tailEnd/>
          </a:ln>
        </p:spPr>
      </p:pic>
      <p:sp>
        <p:nvSpPr>
          <p:cNvPr id="2" name="Ορθογώνιο 1"/>
          <p:cNvSpPr/>
          <p:nvPr/>
        </p:nvSpPr>
        <p:spPr>
          <a:xfrm>
            <a:off x="1259632" y="6093296"/>
            <a:ext cx="6264696" cy="369332"/>
          </a:xfrm>
          <a:prstGeom prst="rect">
            <a:avLst/>
          </a:prstGeom>
        </p:spPr>
        <p:txBody>
          <a:bodyPr wrap="square">
            <a:spAutoFit/>
          </a:bodyPr>
          <a:lstStyle/>
          <a:p>
            <a:pPr algn="ctr"/>
            <a:r>
              <a:rPr lang="el-GR" dirty="0" smtClean="0"/>
              <a:t>Τα τείχη της Κωνσταντινούπολης</a:t>
            </a:r>
            <a:endParaRPr lang="el-GR" dirty="0"/>
          </a:p>
        </p:txBody>
      </p:sp>
    </p:spTree>
    <p:extLst>
      <p:ext uri="{BB962C8B-B14F-4D97-AF65-F5344CB8AC3E}">
        <p14:creationId xmlns:p14="http://schemas.microsoft.com/office/powerpoint/2010/main" val="2183162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949280"/>
          </a:xfrm>
          <a:prstGeom prst="rect">
            <a:avLst/>
          </a:prstGeom>
        </p:spPr>
      </p:pic>
      <p:sp>
        <p:nvSpPr>
          <p:cNvPr id="2" name="Ορθογώνιο 1"/>
          <p:cNvSpPr/>
          <p:nvPr/>
        </p:nvSpPr>
        <p:spPr>
          <a:xfrm>
            <a:off x="1619672" y="6093296"/>
            <a:ext cx="5544616" cy="369332"/>
          </a:xfrm>
          <a:prstGeom prst="rect">
            <a:avLst/>
          </a:prstGeom>
        </p:spPr>
        <p:txBody>
          <a:bodyPr wrap="square">
            <a:spAutoFit/>
          </a:bodyPr>
          <a:lstStyle/>
          <a:p>
            <a:pPr algn="ctr"/>
            <a:r>
              <a:rPr lang="el-GR" dirty="0" smtClean="0"/>
              <a:t>Η πολιορκία της Κωνσταντινούπολης</a:t>
            </a:r>
            <a:endParaRPr lang="el-GR" dirty="0"/>
          </a:p>
        </p:txBody>
      </p:sp>
    </p:spTree>
    <p:extLst>
      <p:ext uri="{BB962C8B-B14F-4D97-AF65-F5344CB8AC3E}">
        <p14:creationId xmlns:p14="http://schemas.microsoft.com/office/powerpoint/2010/main" val="1488810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836712"/>
            <a:ext cx="7024744" cy="601136"/>
          </a:xfrm>
        </p:spPr>
        <p:txBody>
          <a:bodyPr>
            <a:normAutofit fontScale="90000"/>
          </a:bodyPr>
          <a:lstStyle/>
          <a:p>
            <a:r>
              <a:rPr lang="el-GR" dirty="0" smtClean="0"/>
              <a:t>Η βοήθεια της Δύσης</a:t>
            </a:r>
            <a:endParaRPr lang="el-GR" dirty="0"/>
          </a:p>
        </p:txBody>
      </p:sp>
      <p:sp>
        <p:nvSpPr>
          <p:cNvPr id="3" name="Θέση περιεχομένου 2"/>
          <p:cNvSpPr>
            <a:spLocks noGrp="1"/>
          </p:cNvSpPr>
          <p:nvPr>
            <p:ph idx="1"/>
          </p:nvPr>
        </p:nvSpPr>
        <p:spPr>
          <a:xfrm>
            <a:off x="467544" y="1628800"/>
            <a:ext cx="8136904" cy="3240360"/>
          </a:xfrm>
        </p:spPr>
        <p:txBody>
          <a:bodyPr>
            <a:normAutofit/>
          </a:bodyPr>
          <a:lstStyle/>
          <a:p>
            <a:r>
              <a:rPr lang="el-GR" dirty="0"/>
              <a:t>Η</a:t>
            </a:r>
            <a:r>
              <a:rPr lang="el-GR" dirty="0" smtClean="0"/>
              <a:t> </a:t>
            </a:r>
            <a:r>
              <a:rPr lang="el-GR" b="1" dirty="0"/>
              <a:t>βοήθεια της Δύσης υπήρξε </a:t>
            </a:r>
            <a:r>
              <a:rPr lang="el-GR" b="1" u="sng" dirty="0"/>
              <a:t>ισχνή</a:t>
            </a:r>
            <a:r>
              <a:rPr lang="el-GR" b="1" dirty="0"/>
              <a:t> και </a:t>
            </a:r>
            <a:r>
              <a:rPr lang="el-GR" b="1" u="sng" dirty="0"/>
              <a:t>ανεπαρκής</a:t>
            </a:r>
            <a:r>
              <a:rPr lang="el-GR" dirty="0"/>
              <a:t>. Ένας από αυτούς που έσπευσαν σε βοήθεια ήταν ο γενουάτης πολεμιστής </a:t>
            </a:r>
            <a:r>
              <a:rPr lang="el-GR" b="1" dirty="0" err="1"/>
              <a:t>Ιουστινιάνης</a:t>
            </a:r>
            <a:r>
              <a:rPr lang="el-GR" dirty="0"/>
              <a:t>. </a:t>
            </a:r>
            <a:endParaRPr lang="el-GR" dirty="0" smtClean="0"/>
          </a:p>
          <a:p>
            <a:r>
              <a:rPr lang="el-GR" dirty="0" smtClean="0"/>
              <a:t>Όμως</a:t>
            </a:r>
            <a:r>
              <a:rPr lang="el-GR" dirty="0"/>
              <a:t>, η </a:t>
            </a:r>
            <a:r>
              <a:rPr lang="el-GR" b="1" dirty="0"/>
              <a:t>υπεροπλία των Τούρκων σε έμψυχο </a:t>
            </a:r>
            <a:r>
              <a:rPr lang="el-GR" dirty="0"/>
              <a:t>(αναλογία 10 προς 1) και </a:t>
            </a:r>
            <a:r>
              <a:rPr lang="el-GR" b="1" dirty="0"/>
              <a:t>άψυχο υλικό ήταν συντριπτική</a:t>
            </a:r>
            <a:r>
              <a:rPr lang="el-GR" dirty="0"/>
              <a:t>. </a:t>
            </a:r>
            <a:endParaRPr lang="el-GR" dirty="0" smtClean="0"/>
          </a:p>
          <a:p>
            <a:r>
              <a:rPr lang="el-GR" dirty="0" smtClean="0"/>
              <a:t>Όπως </a:t>
            </a:r>
            <a:r>
              <a:rPr lang="el-GR" dirty="0"/>
              <a:t>παρατηρήθηκε εύστοχα, </a:t>
            </a:r>
            <a:r>
              <a:rPr lang="el-GR" u="sng" dirty="0"/>
              <a:t>τα κανόνια έκριναν τα πάντα</a:t>
            </a:r>
            <a:r>
              <a:rPr lang="el-GR" dirty="0" smtClean="0"/>
              <a:t>.</a:t>
            </a:r>
            <a:endParaRPr lang="el-GR" dirty="0"/>
          </a:p>
        </p:txBody>
      </p:sp>
      <p:pic>
        <p:nvPicPr>
          <p:cNvPr id="4" name="Picture 2"/>
          <p:cNvPicPr>
            <a:picLocks noChangeAspect="1" noChangeArrowheads="1"/>
          </p:cNvPicPr>
          <p:nvPr/>
        </p:nvPicPr>
        <p:blipFill>
          <a:blip r:embed="rId2" cstate="print"/>
          <a:srcRect/>
          <a:stretch>
            <a:fillRect/>
          </a:stretch>
        </p:blipFill>
        <p:spPr bwMode="auto">
          <a:xfrm>
            <a:off x="5724128" y="4566333"/>
            <a:ext cx="3206136" cy="2052335"/>
          </a:xfrm>
          <a:prstGeom prst="rect">
            <a:avLst/>
          </a:prstGeom>
          <a:noFill/>
          <a:ln w="9525">
            <a:noFill/>
            <a:miter lim="800000"/>
            <a:headEnd/>
            <a:tailEnd/>
          </a:ln>
        </p:spPr>
      </p:pic>
    </p:spTree>
    <p:extLst>
      <p:ext uri="{BB962C8B-B14F-4D97-AF65-F5344CB8AC3E}">
        <p14:creationId xmlns:p14="http://schemas.microsoft.com/office/powerpoint/2010/main" val="2975271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548680"/>
            <a:ext cx="7312658" cy="1152128"/>
          </a:xfrm>
        </p:spPr>
        <p:txBody>
          <a:bodyPr>
            <a:normAutofit fontScale="90000"/>
          </a:bodyPr>
          <a:lstStyle/>
          <a:p>
            <a:r>
              <a:rPr lang="el-GR" dirty="0" smtClean="0"/>
              <a:t>4.7. ΑΛΩΣΗ ΤΗΣ ΚΩΝΣΤΑΝΤΙΝΟΥΠΟΛΗΣ</a:t>
            </a:r>
            <a:endParaRPr lang="el-GR" dirty="0"/>
          </a:p>
        </p:txBody>
      </p:sp>
      <p:sp>
        <p:nvSpPr>
          <p:cNvPr id="3" name="2 - Θέση περιεχομένου"/>
          <p:cNvSpPr>
            <a:spLocks noGrp="1"/>
          </p:cNvSpPr>
          <p:nvPr>
            <p:ph idx="1"/>
          </p:nvPr>
        </p:nvSpPr>
        <p:spPr>
          <a:xfrm>
            <a:off x="539552" y="1988840"/>
            <a:ext cx="8013576" cy="1080120"/>
          </a:xfrm>
        </p:spPr>
        <p:txBody>
          <a:bodyPr>
            <a:normAutofit fontScale="92500" lnSpcReduction="20000"/>
          </a:bodyPr>
          <a:lstStyle/>
          <a:p>
            <a:pPr marL="68580" indent="0">
              <a:buNone/>
            </a:pPr>
            <a:r>
              <a:rPr lang="el-GR" b="1" dirty="0" smtClean="0"/>
              <a:t>α. Αναζήτηση βοήθειας από τη Δύση</a:t>
            </a:r>
          </a:p>
          <a:p>
            <a:pPr marL="68580" indent="0">
              <a:buNone/>
            </a:pPr>
            <a:endParaRPr lang="el-GR" b="1" dirty="0"/>
          </a:p>
          <a:p>
            <a:pPr marL="68580" indent="0">
              <a:buNone/>
            </a:pPr>
            <a:r>
              <a:rPr lang="el-GR" dirty="0" smtClean="0"/>
              <a:t>Μανουήλ </a:t>
            </a:r>
            <a:r>
              <a:rPr lang="el-GR" dirty="0"/>
              <a:t>Β' </a:t>
            </a:r>
            <a:r>
              <a:rPr lang="el-GR" dirty="0" smtClean="0"/>
              <a:t>Παλαιολόγος </a:t>
            </a:r>
            <a:r>
              <a:rPr lang="el-GR" dirty="0"/>
              <a:t>(1391-1425</a:t>
            </a:r>
            <a:r>
              <a:rPr lang="el-GR" dirty="0" smtClean="0"/>
              <a:t>)</a:t>
            </a:r>
          </a:p>
          <a:p>
            <a:pPr marL="0" indent="0">
              <a:buNone/>
            </a:pPr>
            <a:endParaRPr lang="el-GR" dirty="0" smtClean="0"/>
          </a:p>
        </p:txBody>
      </p:sp>
      <p:pic>
        <p:nvPicPr>
          <p:cNvPr id="4" name="Picture 2"/>
          <p:cNvPicPr>
            <a:picLocks noChangeAspect="1" noChangeArrowheads="1"/>
          </p:cNvPicPr>
          <p:nvPr/>
        </p:nvPicPr>
        <p:blipFill>
          <a:blip r:embed="rId2" cstate="print"/>
          <a:srcRect/>
          <a:stretch>
            <a:fillRect/>
          </a:stretch>
        </p:blipFill>
        <p:spPr bwMode="auto">
          <a:xfrm>
            <a:off x="4098253" y="3179732"/>
            <a:ext cx="4473170" cy="3284984"/>
          </a:xfrm>
          <a:prstGeom prst="rect">
            <a:avLst/>
          </a:prstGeom>
          <a:noFill/>
          <a:ln w="9525">
            <a:noFill/>
            <a:miter lim="800000"/>
            <a:headEnd/>
            <a:tailEnd/>
          </a:ln>
        </p:spPr>
      </p:pic>
    </p:spTree>
    <p:extLst>
      <p:ext uri="{BB962C8B-B14F-4D97-AF65-F5344CB8AC3E}">
        <p14:creationId xmlns:p14="http://schemas.microsoft.com/office/powerpoint/2010/main" val="714224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05729"/>
            <a:ext cx="8280920" cy="6589246"/>
          </a:xfrm>
          <a:prstGeom prst="rect">
            <a:avLst/>
          </a:prstGeom>
        </p:spPr>
      </p:pic>
    </p:spTree>
    <p:extLst>
      <p:ext uri="{BB962C8B-B14F-4D97-AF65-F5344CB8AC3E}">
        <p14:creationId xmlns:p14="http://schemas.microsoft.com/office/powerpoint/2010/main" val="645477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490" y="1027664"/>
            <a:ext cx="7024744" cy="601136"/>
          </a:xfrm>
        </p:spPr>
        <p:txBody>
          <a:bodyPr>
            <a:normAutofit fontScale="90000"/>
          </a:bodyPr>
          <a:lstStyle/>
          <a:p>
            <a:r>
              <a:rPr lang="el-GR" dirty="0"/>
              <a:t>ΤΟ ΤΕΛΟΣ…</a:t>
            </a:r>
          </a:p>
        </p:txBody>
      </p:sp>
      <p:sp>
        <p:nvSpPr>
          <p:cNvPr id="3" name="Θέση περιεχομένου 2"/>
          <p:cNvSpPr>
            <a:spLocks noGrp="1"/>
          </p:cNvSpPr>
          <p:nvPr>
            <p:ph idx="1"/>
          </p:nvPr>
        </p:nvSpPr>
        <p:spPr>
          <a:xfrm>
            <a:off x="611560" y="1844824"/>
            <a:ext cx="8064896" cy="4536504"/>
          </a:xfrm>
        </p:spPr>
        <p:txBody>
          <a:bodyPr>
            <a:normAutofit/>
          </a:bodyPr>
          <a:lstStyle/>
          <a:p>
            <a:r>
              <a:rPr lang="el-GR" dirty="0"/>
              <a:t>Με τη γενική επίθεση της </a:t>
            </a:r>
            <a:r>
              <a:rPr lang="el-GR" b="1" dirty="0">
                <a:solidFill>
                  <a:srgbClr val="FF0000"/>
                </a:solidFill>
              </a:rPr>
              <a:t>29ης </a:t>
            </a:r>
            <a:r>
              <a:rPr lang="el-GR" b="1" dirty="0" smtClean="0">
                <a:solidFill>
                  <a:srgbClr val="FF0000"/>
                </a:solidFill>
              </a:rPr>
              <a:t>Μαΐου 1453 </a:t>
            </a:r>
            <a:r>
              <a:rPr lang="el-GR" dirty="0"/>
              <a:t>η Κωνσταντινούπολη, παρά την ηρωική αντίσταση των ολιγάριθμων υπερασπιστών της, </a:t>
            </a:r>
            <a:r>
              <a:rPr lang="el-GR" b="1" dirty="0"/>
              <a:t>έπεσε στα χέρια των Τούρκων</a:t>
            </a:r>
            <a:r>
              <a:rPr lang="el-GR" dirty="0"/>
              <a:t>. </a:t>
            </a:r>
          </a:p>
          <a:p>
            <a:r>
              <a:rPr lang="el-GR" dirty="0"/>
              <a:t>Ακολούθησαν φοβερές </a:t>
            </a:r>
            <a:r>
              <a:rPr lang="el-GR" b="1" dirty="0"/>
              <a:t>σφαγές</a:t>
            </a:r>
            <a:r>
              <a:rPr lang="el-GR" dirty="0"/>
              <a:t> και </a:t>
            </a:r>
            <a:r>
              <a:rPr lang="el-GR" b="1" dirty="0"/>
              <a:t>λεηλασίες</a:t>
            </a:r>
            <a:r>
              <a:rPr lang="el-GR" dirty="0"/>
              <a:t>. </a:t>
            </a:r>
          </a:p>
          <a:p>
            <a:r>
              <a:rPr lang="el-GR" dirty="0" smtClean="0"/>
              <a:t>Επιταχύνθηκε η </a:t>
            </a:r>
            <a:r>
              <a:rPr lang="el-GR" b="1" dirty="0"/>
              <a:t>πτώση και των υπόλοιπων ελεύθερων περιοχών</a:t>
            </a:r>
            <a:r>
              <a:rPr lang="el-GR" dirty="0"/>
              <a:t>. Τελευταία η </a:t>
            </a:r>
            <a:r>
              <a:rPr lang="el-GR" b="1" dirty="0" smtClean="0"/>
              <a:t>Τραπεζούντα </a:t>
            </a:r>
            <a:r>
              <a:rPr lang="el-GR" dirty="0" smtClean="0"/>
              <a:t>(1461). </a:t>
            </a:r>
            <a:endParaRPr lang="el-GR" dirty="0"/>
          </a:p>
          <a:p>
            <a:r>
              <a:rPr lang="el-GR" sz="2800" b="1" u="sng" dirty="0">
                <a:solidFill>
                  <a:srgbClr val="FF0000"/>
                </a:solidFill>
              </a:rPr>
              <a:t>Η Βυζαντινή Αυτοκρατορία δεν υπήρχε πια</a:t>
            </a:r>
            <a:r>
              <a:rPr lang="el-GR" sz="2800" dirty="0">
                <a:solidFill>
                  <a:srgbClr val="FF0000"/>
                </a:solidFill>
              </a:rPr>
              <a:t>.</a:t>
            </a:r>
          </a:p>
          <a:p>
            <a:endParaRPr lang="el-GR" dirty="0"/>
          </a:p>
        </p:txBody>
      </p:sp>
    </p:spTree>
    <p:extLst>
      <p:ext uri="{BB962C8B-B14F-4D97-AF65-F5344CB8AC3E}">
        <p14:creationId xmlns:p14="http://schemas.microsoft.com/office/powerpoint/2010/main" val="3756510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467544" y="332656"/>
            <a:ext cx="4557198" cy="6175003"/>
          </a:xfrm>
          <a:prstGeom prst="rect">
            <a:avLst/>
          </a:prstGeom>
          <a:noFill/>
          <a:ln w="9525">
            <a:noFill/>
            <a:miter lim="800000"/>
            <a:headEnd/>
            <a:tailEnd/>
          </a:ln>
        </p:spPr>
      </p:pic>
      <p:sp>
        <p:nvSpPr>
          <p:cNvPr id="2" name="Ορθογώνιο 1"/>
          <p:cNvSpPr/>
          <p:nvPr/>
        </p:nvSpPr>
        <p:spPr>
          <a:xfrm>
            <a:off x="5220072" y="4797152"/>
            <a:ext cx="3275856" cy="646331"/>
          </a:xfrm>
          <a:prstGeom prst="rect">
            <a:avLst/>
          </a:prstGeom>
        </p:spPr>
        <p:txBody>
          <a:bodyPr wrap="square">
            <a:spAutoFit/>
          </a:bodyPr>
          <a:lstStyle/>
          <a:p>
            <a:pPr algn="ctr"/>
            <a:r>
              <a:rPr lang="el-GR" dirty="0" smtClean="0"/>
              <a:t>Ο Μωάμεθ Β΄ μπαίνει νικητής στην Πόλη</a:t>
            </a:r>
            <a:endParaRPr lang="el-GR" dirty="0"/>
          </a:p>
        </p:txBody>
      </p:sp>
    </p:spTree>
    <p:extLst>
      <p:ext uri="{BB962C8B-B14F-4D97-AF65-F5344CB8AC3E}">
        <p14:creationId xmlns:p14="http://schemas.microsoft.com/office/powerpoint/2010/main" val="1412836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693912" y="1772816"/>
            <a:ext cx="7776864" cy="4401205"/>
          </a:xfrm>
          <a:prstGeom prst="rect">
            <a:avLst/>
          </a:prstGeom>
          <a:noFill/>
        </p:spPr>
        <p:txBody>
          <a:bodyPr wrap="square" rtlCol="0">
            <a:spAutoFit/>
          </a:bodyPr>
          <a:lstStyle/>
          <a:p>
            <a:pPr marL="457200" indent="-457200">
              <a:buFont typeface="Wingdings" panose="05000000000000000000" pitchFamily="2" charset="2"/>
              <a:buChar char="v"/>
            </a:pPr>
            <a:r>
              <a:rPr lang="el-GR" sz="2800" b="1" dirty="0" smtClean="0"/>
              <a:t>Διατηρείται η πνευματική παράδοση του Βυζαντίου </a:t>
            </a:r>
            <a:endParaRPr lang="el-GR" sz="2800" dirty="0" smtClean="0"/>
          </a:p>
          <a:p>
            <a:pPr marL="457200" indent="-457200">
              <a:buFont typeface="Wingdings" panose="05000000000000000000" pitchFamily="2" charset="2"/>
              <a:buChar char="v"/>
            </a:pPr>
            <a:r>
              <a:rPr lang="el-GR" sz="2800" b="1" dirty="0"/>
              <a:t>Ε</a:t>
            </a:r>
            <a:r>
              <a:rPr lang="el-GR" sz="2800" b="1" dirty="0" smtClean="0"/>
              <a:t>πιδρά στη διαμόρφωση της πνευματικής και πολιτιστικής ταυτότητας των βαλκανικών λαών</a:t>
            </a:r>
            <a:r>
              <a:rPr lang="el-GR" sz="2800" dirty="0" smtClean="0"/>
              <a:t>.</a:t>
            </a:r>
          </a:p>
          <a:p>
            <a:r>
              <a:rPr lang="el-GR" sz="2800" dirty="0" smtClean="0"/>
              <a:t> </a:t>
            </a:r>
            <a:endParaRPr lang="el-GR" sz="2800" dirty="0"/>
          </a:p>
          <a:p>
            <a:pPr>
              <a:buFont typeface="Wingdings" pitchFamily="2" charset="2"/>
              <a:buChar char="§"/>
            </a:pPr>
            <a:r>
              <a:rPr lang="el-GR" sz="2800" dirty="0" smtClean="0"/>
              <a:t> Για τη Δυτική </a:t>
            </a:r>
            <a:r>
              <a:rPr lang="el-GR" sz="2800" dirty="0" smtClean="0"/>
              <a:t>Ευρώπη </a:t>
            </a:r>
            <a:r>
              <a:rPr lang="el-GR" sz="2800" dirty="0" smtClean="0"/>
              <a:t>το </a:t>
            </a:r>
            <a:r>
              <a:rPr lang="el-GR" sz="2800" b="1" dirty="0" smtClean="0"/>
              <a:t>Βυζάντιο υπήρξε ακένωτη πηγή του αρχαίου πνεύματος </a:t>
            </a:r>
            <a:r>
              <a:rPr lang="el-GR" sz="2800" dirty="0" smtClean="0"/>
              <a:t>στα χρόνια του Ανθρωπισμού και της Αναγέννησης.</a:t>
            </a:r>
          </a:p>
        </p:txBody>
      </p:sp>
      <p:sp>
        <p:nvSpPr>
          <p:cNvPr id="2" name="Τίτλος 1"/>
          <p:cNvSpPr>
            <a:spLocks noGrp="1"/>
          </p:cNvSpPr>
          <p:nvPr>
            <p:ph type="title"/>
          </p:nvPr>
        </p:nvSpPr>
        <p:spPr>
          <a:xfrm>
            <a:off x="467544" y="529174"/>
            <a:ext cx="8229600" cy="850106"/>
          </a:xfrm>
        </p:spPr>
        <p:txBody>
          <a:bodyPr>
            <a:normAutofit/>
          </a:bodyPr>
          <a:lstStyle/>
          <a:p>
            <a:r>
              <a:rPr lang="el-GR" b="1" dirty="0" smtClean="0"/>
              <a:t>γ. Το </a:t>
            </a:r>
            <a:r>
              <a:rPr lang="el-GR" b="1" dirty="0"/>
              <a:t>Βυζάντιο μετά την </a:t>
            </a:r>
            <a:r>
              <a:rPr lang="el-GR" b="1" dirty="0" smtClean="0"/>
              <a:t>Άλωση</a:t>
            </a:r>
            <a:endParaRPr lang="el-GR" dirty="0"/>
          </a:p>
        </p:txBody>
      </p:sp>
    </p:spTree>
    <p:extLst>
      <p:ext uri="{BB962C8B-B14F-4D97-AF65-F5344CB8AC3E}">
        <p14:creationId xmlns:p14="http://schemas.microsoft.com/office/powerpoint/2010/main" val="625912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620688"/>
            <a:ext cx="7024744" cy="889168"/>
          </a:xfrm>
        </p:spPr>
        <p:txBody>
          <a:bodyPr/>
          <a:lstStyle/>
          <a:p>
            <a:r>
              <a:rPr lang="el-GR" dirty="0" smtClean="0"/>
              <a:t>Η Τρίτη Ρώμη</a:t>
            </a:r>
            <a:endParaRPr lang="el-GR" dirty="0"/>
          </a:p>
        </p:txBody>
      </p:sp>
      <p:sp>
        <p:nvSpPr>
          <p:cNvPr id="3" name="Ορθογώνιο 2"/>
          <p:cNvSpPr/>
          <p:nvPr/>
        </p:nvSpPr>
        <p:spPr>
          <a:xfrm>
            <a:off x="564243" y="1738138"/>
            <a:ext cx="7983473" cy="4401205"/>
          </a:xfrm>
          <a:prstGeom prst="rect">
            <a:avLst/>
          </a:prstGeom>
        </p:spPr>
        <p:txBody>
          <a:bodyPr wrap="square">
            <a:spAutoFit/>
          </a:bodyPr>
          <a:lstStyle/>
          <a:p>
            <a:r>
              <a:rPr lang="el-GR" sz="2800" b="1" dirty="0"/>
              <a:t>Ταύτιση </a:t>
            </a:r>
            <a:r>
              <a:rPr lang="el-GR" sz="2800" b="1" u="sng" dirty="0"/>
              <a:t>Μόσχας</a:t>
            </a:r>
            <a:r>
              <a:rPr lang="el-GR" sz="2800" b="1" dirty="0"/>
              <a:t> με την </a:t>
            </a:r>
            <a:r>
              <a:rPr lang="el-GR" sz="2800" b="1" u="sng" dirty="0"/>
              <a:t>Τρίτη Ρώμη</a:t>
            </a:r>
            <a:r>
              <a:rPr lang="el-GR" sz="2800" b="1" dirty="0" smtClean="0"/>
              <a:t>:</a:t>
            </a:r>
          </a:p>
          <a:p>
            <a:endParaRPr lang="el-GR" sz="2800" b="1" dirty="0"/>
          </a:p>
          <a:p>
            <a:pPr marL="342900" indent="-342900">
              <a:buFont typeface="Wingdings" panose="05000000000000000000" pitchFamily="2" charset="2"/>
              <a:buChar char="Ø"/>
            </a:pPr>
            <a:r>
              <a:rPr lang="el-GR" sz="2800" b="1" dirty="0"/>
              <a:t> </a:t>
            </a:r>
            <a:r>
              <a:rPr lang="el-GR" sz="2800" dirty="0"/>
              <a:t>Γάμος τσάρου </a:t>
            </a:r>
            <a:r>
              <a:rPr lang="el-GR" sz="2800" b="1" dirty="0"/>
              <a:t>Ιβάν Γ</a:t>
            </a:r>
            <a:r>
              <a:rPr lang="el-GR" sz="2800" dirty="0"/>
              <a:t>΄ με τη </a:t>
            </a:r>
            <a:r>
              <a:rPr lang="el-GR" sz="2800" b="1" dirty="0"/>
              <a:t>Ζωή-Σοφία</a:t>
            </a:r>
            <a:r>
              <a:rPr lang="el-GR" sz="2800" dirty="0"/>
              <a:t> </a:t>
            </a:r>
            <a:r>
              <a:rPr lang="el-GR" sz="2800" dirty="0" err="1" smtClean="0"/>
              <a:t>Παλαιολογίνα</a:t>
            </a:r>
            <a:r>
              <a:rPr lang="el-GR" sz="2800" dirty="0" smtClean="0"/>
              <a:t> </a:t>
            </a:r>
            <a:r>
              <a:rPr lang="el-GR" dirty="0" smtClean="0"/>
              <a:t>(ανιψιά του Κων/νου Παλαιολόγου)</a:t>
            </a:r>
          </a:p>
          <a:p>
            <a:endParaRPr lang="el-GR" sz="2800" dirty="0"/>
          </a:p>
          <a:p>
            <a:pPr marL="342900" indent="-342900">
              <a:buFont typeface="Wingdings" panose="05000000000000000000" pitchFamily="2" charset="2"/>
              <a:buChar char="Ø"/>
            </a:pPr>
            <a:r>
              <a:rPr lang="el-GR" sz="2800" dirty="0"/>
              <a:t> </a:t>
            </a:r>
            <a:r>
              <a:rPr lang="el-GR" sz="2800" b="1" dirty="0"/>
              <a:t>Υιοθέτηση βυζαντινών συμβόλων</a:t>
            </a:r>
            <a:r>
              <a:rPr lang="el-GR" sz="2800" dirty="0"/>
              <a:t> (δικέφαλο αετό</a:t>
            </a:r>
            <a:r>
              <a:rPr lang="el-GR" sz="2800" dirty="0" smtClean="0"/>
              <a:t>)</a:t>
            </a:r>
          </a:p>
          <a:p>
            <a:endParaRPr lang="el-GR" sz="2800" dirty="0"/>
          </a:p>
          <a:p>
            <a:pPr marL="342900" indent="-342900">
              <a:buFont typeface="Wingdings" panose="05000000000000000000" pitchFamily="2" charset="2"/>
              <a:buChar char="Ø"/>
            </a:pPr>
            <a:r>
              <a:rPr lang="el-GR" sz="2800" dirty="0"/>
              <a:t> Εισήγαγε στη Μόσχα το </a:t>
            </a:r>
            <a:r>
              <a:rPr lang="el-GR" sz="2800" b="1" dirty="0"/>
              <a:t>βυζαντινό τελετουργικό</a:t>
            </a:r>
            <a:r>
              <a:rPr lang="el-GR" sz="2800" dirty="0"/>
              <a:t>.</a:t>
            </a:r>
          </a:p>
        </p:txBody>
      </p:sp>
    </p:spTree>
    <p:extLst>
      <p:ext uri="{BB962C8B-B14F-4D97-AF65-F5344CB8AC3E}">
        <p14:creationId xmlns:p14="http://schemas.microsoft.com/office/powerpoint/2010/main" val="1152899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908720"/>
            <a:ext cx="7148776" cy="936104"/>
          </a:xfrm>
        </p:spPr>
        <p:txBody>
          <a:bodyPr>
            <a:normAutofit fontScale="90000"/>
          </a:bodyPr>
          <a:lstStyle/>
          <a:p>
            <a:r>
              <a:rPr lang="el-GR" i="1" dirty="0" smtClean="0"/>
              <a:t>Πηγή - Στιγμιότυπα </a:t>
            </a:r>
            <a:r>
              <a:rPr lang="el-GR" i="1" dirty="0"/>
              <a:t>από την πολιορκία της Πόλης</a:t>
            </a:r>
          </a:p>
        </p:txBody>
      </p:sp>
      <p:sp>
        <p:nvSpPr>
          <p:cNvPr id="3" name="Θέση περιεχομένου 2"/>
          <p:cNvSpPr>
            <a:spLocks noGrp="1"/>
          </p:cNvSpPr>
          <p:nvPr>
            <p:ph idx="1"/>
          </p:nvPr>
        </p:nvSpPr>
        <p:spPr>
          <a:xfrm>
            <a:off x="611560" y="1988840"/>
            <a:ext cx="8136904" cy="4320480"/>
          </a:xfrm>
        </p:spPr>
        <p:txBody>
          <a:bodyPr>
            <a:normAutofit fontScale="70000" lnSpcReduction="20000"/>
          </a:bodyPr>
          <a:lstStyle/>
          <a:p>
            <a:pPr marL="68580" indent="0">
              <a:buNone/>
            </a:pPr>
            <a:r>
              <a:rPr lang="el-GR" sz="2600" i="1" dirty="0"/>
              <a:t>Το πρωί (της 7ης </a:t>
            </a:r>
            <a:r>
              <a:rPr lang="el-GR" sz="2600" i="1" dirty="0" smtClean="0"/>
              <a:t>Μαΐου) </a:t>
            </a:r>
            <a:r>
              <a:rPr lang="el-GR" sz="2600" i="1" dirty="0"/>
              <a:t>πάλι οι Τούρκοι έβαλαν με το μεγάλο τηλεβόλο λίγο χαμηλότερα κι </a:t>
            </a:r>
            <a:r>
              <a:rPr lang="el-GR" sz="2600" i="1" dirty="0" err="1"/>
              <a:t>εγκρέμισαν</a:t>
            </a:r>
            <a:r>
              <a:rPr lang="el-GR" sz="2600" i="1" dirty="0"/>
              <a:t> ένα μεγάλο κομμάτι - τα ίδια δεύτερη και τρίτη φορά. Κι όταν ήταν πια μεγάλο το χάλασμα, αμέσως πλήθος ασκέρια όρμησαν αλαλάζοντας στο μέρος αυτό πατώντας ο ένας πάνω στον άλλον </a:t>
            </a:r>
            <a:r>
              <a:rPr lang="el-GR" sz="2600" i="1" dirty="0" smtClean="0"/>
              <a:t>- τα </a:t>
            </a:r>
            <a:r>
              <a:rPr lang="el-GR" sz="2600" i="1" dirty="0"/>
              <a:t>ίδια και οι </a:t>
            </a:r>
            <a:r>
              <a:rPr lang="el-GR" sz="2600" i="1" dirty="0" smtClean="0"/>
              <a:t>Έλληνες </a:t>
            </a:r>
            <a:r>
              <a:rPr lang="el-GR" sz="2600" i="1" dirty="0"/>
              <a:t>από τη μεριά της πόλης: και χτυπούσαν πρόσωπο με πρόσωπο ουρλιάζοντας σαν θηρία. Ήταν φριχτό να βλέπει κανείς και των δυο τη δύναμη και </a:t>
            </a:r>
            <a:r>
              <a:rPr lang="el-GR" sz="2600" i="1" dirty="0" err="1"/>
              <a:t>παρατολμία</a:t>
            </a:r>
            <a:r>
              <a:rPr lang="el-GR" sz="2600" i="1" dirty="0"/>
              <a:t>. Ο </a:t>
            </a:r>
            <a:r>
              <a:rPr lang="el-GR" sz="2600" i="1" dirty="0" err="1"/>
              <a:t>Γιουστινιάνης</a:t>
            </a:r>
            <a:r>
              <a:rPr lang="el-GR" sz="2600" i="1" dirty="0"/>
              <a:t> με κάμποσους πολεμιστές όρμησε κραυγάζοντας απάνω στους Τούρκους με τόση αφοβία, ώστε εν ριπή οφθαλμού τους επέταξε κάτω από τα τείχη κι </a:t>
            </a:r>
            <a:r>
              <a:rPr lang="el-GR" sz="2600" i="1" dirty="0" err="1"/>
              <a:t>εγέμισε</a:t>
            </a:r>
            <a:r>
              <a:rPr lang="el-GR" sz="2600" i="1" dirty="0"/>
              <a:t> το χαντάκι σκοτωμένους. </a:t>
            </a:r>
            <a:r>
              <a:rPr lang="el-GR" sz="2600" i="1" dirty="0" smtClean="0"/>
              <a:t>Ένας </a:t>
            </a:r>
            <a:r>
              <a:rPr lang="el-GR" sz="2600" i="1" dirty="0"/>
              <a:t>δε γενίτσαρος, ο </a:t>
            </a:r>
            <a:r>
              <a:rPr lang="el-GR" sz="2600" i="1" dirty="0" err="1"/>
              <a:t>Αμουράτ</a:t>
            </a:r>
            <a:r>
              <a:rPr lang="el-GR" sz="2600" i="1" dirty="0"/>
              <a:t>, πολύ δυνατός στο κορμί, έφτασε ως το </a:t>
            </a:r>
            <a:r>
              <a:rPr lang="el-GR" sz="2600" i="1" dirty="0" err="1"/>
              <a:t>Γιουστινιάνη</a:t>
            </a:r>
            <a:r>
              <a:rPr lang="el-GR" sz="2600" i="1" dirty="0"/>
              <a:t> κι άρχισε να τον χτυπά με θηριωδία. Τότε κάποιος από τους </a:t>
            </a:r>
            <a:r>
              <a:rPr lang="el-GR" sz="2600" i="1" dirty="0" smtClean="0"/>
              <a:t>Έλληνες </a:t>
            </a:r>
            <a:r>
              <a:rPr lang="el-GR" sz="2600" i="1" dirty="0" err="1"/>
              <a:t>επήδησε</a:t>
            </a:r>
            <a:r>
              <a:rPr lang="el-GR" sz="2600" i="1" dirty="0"/>
              <a:t> από το τείχος και του πήρε το κεφάλι με το πελέκι κι έτσι έσωσε το </a:t>
            </a:r>
            <a:r>
              <a:rPr lang="el-GR" sz="2600" i="1" dirty="0" err="1"/>
              <a:t>Γιουστινιάνη</a:t>
            </a:r>
            <a:r>
              <a:rPr lang="el-GR" sz="2600" i="1" dirty="0"/>
              <a:t> από το θάνατο</a:t>
            </a:r>
            <a:r>
              <a:rPr lang="el-GR" sz="2600" i="1" dirty="0" smtClean="0"/>
              <a:t>.</a:t>
            </a:r>
          </a:p>
          <a:p>
            <a:pPr marL="68580" indent="0">
              <a:buNone/>
            </a:pPr>
            <a:endParaRPr lang="el-GR" sz="2600" dirty="0"/>
          </a:p>
          <a:p>
            <a:pPr marL="68580" indent="0">
              <a:buNone/>
            </a:pPr>
            <a:r>
              <a:rPr lang="el-GR" i="1" dirty="0"/>
              <a:t>Η πολιορκία και η άλωση της Πόλης από τους Τούρκους το 1453. </a:t>
            </a:r>
            <a:r>
              <a:rPr lang="el-GR" i="1" dirty="0" smtClean="0"/>
              <a:t>Το Ρωσικό </a:t>
            </a:r>
            <a:r>
              <a:rPr lang="el-GR" i="1" dirty="0"/>
              <a:t>Χρονικό του </a:t>
            </a:r>
            <a:r>
              <a:rPr lang="el-GR" i="1" dirty="0" err="1"/>
              <a:t>Νέστορα</a:t>
            </a:r>
            <a:r>
              <a:rPr lang="el-GR" i="1" dirty="0"/>
              <a:t> </a:t>
            </a:r>
            <a:r>
              <a:rPr lang="el-GR" i="1" dirty="0" err="1"/>
              <a:t>Ισκεντέρη</a:t>
            </a:r>
            <a:r>
              <a:rPr lang="el-GR" i="1" dirty="0"/>
              <a:t>, απόδ. Μ. </a:t>
            </a:r>
            <a:r>
              <a:rPr lang="el-GR" i="1" dirty="0" err="1"/>
              <a:t>Αλεξανδρόπουλος</a:t>
            </a:r>
            <a:r>
              <a:rPr lang="el-GR" i="1" dirty="0"/>
              <a:t>, Αθήνα 1978,58.</a:t>
            </a:r>
            <a:endParaRPr lang="el-GR" dirty="0"/>
          </a:p>
          <a:p>
            <a:endParaRPr lang="el-GR" dirty="0"/>
          </a:p>
        </p:txBody>
      </p:sp>
    </p:spTree>
    <p:extLst>
      <p:ext uri="{BB962C8B-B14F-4D97-AF65-F5344CB8AC3E}">
        <p14:creationId xmlns:p14="http://schemas.microsoft.com/office/powerpoint/2010/main" val="634372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476672"/>
            <a:ext cx="7024744" cy="1143000"/>
          </a:xfrm>
        </p:spPr>
        <p:txBody>
          <a:bodyPr>
            <a:normAutofit fontScale="90000"/>
          </a:bodyPr>
          <a:lstStyle/>
          <a:p>
            <a:r>
              <a:rPr lang="el-GR" sz="2400" i="1" dirty="0" smtClean="0"/>
              <a:t>Πηγή-Η </a:t>
            </a:r>
            <a:r>
              <a:rPr lang="el-GR" sz="2400" i="1" dirty="0"/>
              <a:t>απάντηση των Ελλήνων στις προτάσεις των Τούρκων για την παράδοση της </a:t>
            </a:r>
            <a:r>
              <a:rPr lang="el-GR" sz="2400" i="1" dirty="0" err="1"/>
              <a:t>Κων</a:t>
            </a:r>
            <a:r>
              <a:rPr lang="el-GR" sz="2400" i="1" dirty="0"/>
              <a:t>/πόλης</a:t>
            </a:r>
          </a:p>
        </p:txBody>
      </p:sp>
      <p:sp>
        <p:nvSpPr>
          <p:cNvPr id="3" name="Θέση περιεχομένου 2"/>
          <p:cNvSpPr>
            <a:spLocks noGrp="1"/>
          </p:cNvSpPr>
          <p:nvPr>
            <p:ph idx="1"/>
          </p:nvPr>
        </p:nvSpPr>
        <p:spPr>
          <a:xfrm>
            <a:off x="683568" y="1700808"/>
            <a:ext cx="7776864" cy="4752528"/>
          </a:xfrm>
        </p:spPr>
        <p:txBody>
          <a:bodyPr>
            <a:normAutofit fontScale="62500" lnSpcReduction="20000"/>
          </a:bodyPr>
          <a:lstStyle/>
          <a:p>
            <a:pPr marL="68580" indent="0">
              <a:buNone/>
            </a:pPr>
            <a:r>
              <a:rPr lang="el-GR" i="1" dirty="0"/>
              <a:t>Ο γιος του άρχοντα της Σινώπης, κάποιος Ισμαήλ, έκανε προτάσεις στους Έλληνες για ειρήνευση, λέγοντάς τους τα εξής: " Έλληνες, δεν καταλαβαίνετε ότι </a:t>
            </a:r>
            <a:r>
              <a:rPr lang="el-GR" i="1" dirty="0" err="1"/>
              <a:t>βρίσκεσθε</a:t>
            </a:r>
            <a:r>
              <a:rPr lang="el-GR" i="1" dirty="0"/>
              <a:t> στην κόψη του ξυραφιού; Γιατί δεν στέλνετε μία πρεσβεία για ειρήνη στο Σουλτάνο; Αν θελήσετε, μπορώ να μεσολαβήσω εγώ να γίνει μία συμφωνία με το Σουλτάνο με την απαραίτητη βέβαια αμοιβή. Αν δε γίνει αυτή η συμφωνία, ο πληθυσμός όλος θα σκλαβωθεί, ακόμη και τις γυναίκες και τα παιδιά και όλους σας ο Σουλτάνος θα σας εξοντώσει, και δε θα υπάρξει μεγαλύτερη συμφορά. Γι' αυτό λοιπόν να στείλετε όσο πιο γρήγορα μπορείτε ένα έμπιστο πρόσωπο στο στρατόπεδο του Σουλτάνου, έτσι ώστε όταν πάει εκεί να μπορώ εγώ να διαπραγματευτώ την ειρήνη". Αυτά έλεγε στους Έλληνες, οι οποίοι συσκέπτονταν. θεώρησαν τελικά ότι έπρεπε να στείλουν έναν αγγελιαφόρο για να πληροφορηθούν τις προθέσεις του Σουλτάνου και τότε να αποφασίσουν ποιο είναι το καλύτερο και πιο συμφέρον για αυτούς. Έστειλαν λοιπόν έναν άσημο άντρα για να μάθουν ποια ήταν η γνώμη του Σουλτάνου. Όταν αυτός έφτασε στο τουρκικό στρατόπεδο, αφού είχε προηγηθεί και ο Ισμαήλ, ο Σουλτάνος πρόσταξε να πληρώνεται στον ίδιο κάθε χρόνο φόρος, </a:t>
            </a:r>
            <a:r>
              <a:rPr lang="el-GR" i="1"/>
              <a:t>ύψους </a:t>
            </a:r>
            <a:r>
              <a:rPr lang="el-GR" i="1" smtClean="0"/>
              <a:t>100.000 </a:t>
            </a:r>
            <a:r>
              <a:rPr lang="el-GR" i="1" dirty="0"/>
              <a:t>(νομισμάτων). Αν οι Έλληνες δεν ήταν σε θέση να κάνουν αυτό, θα μπορούσαν να πάνε όπου ήθελαν, αφού εγκαταλείψουν την πόλη παίρνοντας μαζί τα υπάρχοντά τους. Μόλις αυτές οι προτάσεις ανακοινώθηκαν στους Έλληνες, αυτοί αποφάσισαν να αγωνιστούν με κίνδυνο της ζωής τους, παρά έτσι χωρίς αντίσταση να εγκαταλείψουν την πόλη και να φύγουν μακριά με τα πλοία.</a:t>
            </a:r>
          </a:p>
          <a:p>
            <a:pPr marL="68580" indent="0">
              <a:buNone/>
            </a:pPr>
            <a:endParaRPr lang="el-GR" i="1" dirty="0" smtClean="0"/>
          </a:p>
          <a:p>
            <a:pPr marL="68580" indent="0">
              <a:buNone/>
            </a:pPr>
            <a:r>
              <a:rPr lang="el-GR" i="1" dirty="0" smtClean="0"/>
              <a:t>(</a:t>
            </a:r>
            <a:r>
              <a:rPr lang="el-GR" dirty="0" err="1"/>
              <a:t>Λαόνικος</a:t>
            </a:r>
            <a:r>
              <a:rPr lang="el-GR" dirty="0"/>
              <a:t> Χαλκοκονδύλης</a:t>
            </a:r>
            <a:r>
              <a:rPr lang="el-GR" i="1" dirty="0"/>
              <a:t>, Ιστοριών Αποδείξεις δέκα, </a:t>
            </a:r>
            <a:r>
              <a:rPr lang="el-GR" i="1" dirty="0" err="1"/>
              <a:t>Απόδειξη,VIII</a:t>
            </a:r>
            <a:r>
              <a:rPr lang="el-GR" i="1" dirty="0"/>
              <a:t>).</a:t>
            </a:r>
            <a:endParaRPr lang="el-GR" dirty="0"/>
          </a:p>
        </p:txBody>
      </p:sp>
    </p:spTree>
    <p:extLst>
      <p:ext uri="{BB962C8B-B14F-4D97-AF65-F5344CB8AC3E}">
        <p14:creationId xmlns:p14="http://schemas.microsoft.com/office/powerpoint/2010/main" val="1602232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9592" y="620688"/>
            <a:ext cx="7024744" cy="864096"/>
          </a:xfrm>
        </p:spPr>
        <p:txBody>
          <a:bodyPr/>
          <a:lstStyle/>
          <a:p>
            <a:r>
              <a:rPr lang="el-GR" dirty="0" smtClean="0"/>
              <a:t>Βοήθεια από τη Δύση</a:t>
            </a:r>
            <a:endParaRPr lang="el-GR" dirty="0"/>
          </a:p>
        </p:txBody>
      </p:sp>
      <p:sp>
        <p:nvSpPr>
          <p:cNvPr id="3" name="Θέση περιεχομένου 2"/>
          <p:cNvSpPr>
            <a:spLocks noGrp="1"/>
          </p:cNvSpPr>
          <p:nvPr>
            <p:ph idx="1"/>
          </p:nvPr>
        </p:nvSpPr>
        <p:spPr>
          <a:xfrm>
            <a:off x="706016" y="1628800"/>
            <a:ext cx="7826424" cy="4608512"/>
          </a:xfrm>
        </p:spPr>
        <p:txBody>
          <a:bodyPr>
            <a:normAutofit/>
          </a:bodyPr>
          <a:lstStyle/>
          <a:p>
            <a:pPr marL="68580" indent="0">
              <a:buNone/>
            </a:pPr>
            <a:r>
              <a:rPr lang="el-GR" sz="2800" b="1" dirty="0" smtClean="0"/>
              <a:t>Μανουήλ Β' Παλαιολόγο (1391-1425): </a:t>
            </a:r>
            <a:r>
              <a:rPr lang="el-GR" sz="2800" dirty="0" smtClean="0"/>
              <a:t>ταξίδεψε </a:t>
            </a:r>
            <a:r>
              <a:rPr lang="el-GR" sz="2800" dirty="0"/>
              <a:t>στη Δύση (Βενετία, Παρίσι, Λονδίνο) για να ζητήσει </a:t>
            </a:r>
            <a:r>
              <a:rPr lang="el-GR" sz="2800" b="1" dirty="0" smtClean="0"/>
              <a:t>βοήθεια</a:t>
            </a:r>
            <a:r>
              <a:rPr lang="el-GR" sz="2800" dirty="0" smtClean="0"/>
              <a:t>, εναντίον των Τούρκων. </a:t>
            </a:r>
          </a:p>
          <a:p>
            <a:pPr marL="68580" indent="0">
              <a:buNone/>
            </a:pPr>
            <a:r>
              <a:rPr lang="el-GR" sz="2800" dirty="0"/>
              <a:t>Έ</a:t>
            </a:r>
            <a:r>
              <a:rPr lang="el-GR" sz="2800" dirty="0" smtClean="0"/>
              <a:t>γινε </a:t>
            </a:r>
            <a:r>
              <a:rPr lang="el-GR" sz="2800" b="1" dirty="0"/>
              <a:t>δεκτός με μεγάλες τιμές</a:t>
            </a:r>
            <a:r>
              <a:rPr lang="el-GR" sz="2800" dirty="0"/>
              <a:t> και προκάλεσε στους </a:t>
            </a:r>
            <a:r>
              <a:rPr lang="el-GR" sz="2800" b="1" dirty="0"/>
              <a:t>Δυτικούς αισθήματα θαυμασμού και </a:t>
            </a:r>
            <a:r>
              <a:rPr lang="el-GR" sz="2800" b="1" dirty="0" smtClean="0"/>
              <a:t>συμπάθειας</a:t>
            </a:r>
            <a:r>
              <a:rPr lang="el-GR" sz="2800" dirty="0"/>
              <a:t>.</a:t>
            </a:r>
            <a:r>
              <a:rPr lang="el-GR" sz="2800" dirty="0" smtClean="0"/>
              <a:t> </a:t>
            </a:r>
            <a:endParaRPr lang="en-US" sz="2800" dirty="0" smtClean="0"/>
          </a:p>
          <a:p>
            <a:pPr marL="68580" indent="0">
              <a:buNone/>
            </a:pPr>
            <a:endParaRPr lang="el-GR" sz="2800" dirty="0" smtClean="0"/>
          </a:p>
          <a:p>
            <a:pPr marL="68580" indent="0">
              <a:buNone/>
            </a:pPr>
            <a:r>
              <a:rPr lang="el-GR" sz="2800" b="1" dirty="0"/>
              <a:t>Δ</a:t>
            </a:r>
            <a:r>
              <a:rPr lang="el-GR" sz="2800" b="1" dirty="0" smtClean="0"/>
              <a:t>εν </a:t>
            </a:r>
            <a:r>
              <a:rPr lang="el-GR" sz="2800" b="1" dirty="0"/>
              <a:t>είχε ουσιαστικό αποτέλεσμα</a:t>
            </a:r>
            <a:r>
              <a:rPr lang="el-GR" sz="2800" dirty="0"/>
              <a:t>. </a:t>
            </a:r>
            <a:endParaRPr lang="el-GR" sz="2800" dirty="0" smtClean="0"/>
          </a:p>
          <a:p>
            <a:pPr marL="68580" indent="0">
              <a:buNone/>
            </a:pPr>
            <a:endParaRPr lang="el-GR" dirty="0"/>
          </a:p>
        </p:txBody>
      </p:sp>
    </p:spTree>
    <p:extLst>
      <p:ext uri="{BB962C8B-B14F-4D97-AF65-F5344CB8AC3E}">
        <p14:creationId xmlns:p14="http://schemas.microsoft.com/office/powerpoint/2010/main" val="1398446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332656"/>
            <a:ext cx="4608512" cy="1205179"/>
          </a:xfrm>
        </p:spPr>
        <p:txBody>
          <a:bodyPr>
            <a:normAutofit fontScale="90000"/>
          </a:bodyPr>
          <a:lstStyle/>
          <a:p>
            <a:r>
              <a:rPr lang="el-GR" dirty="0" smtClean="0"/>
              <a:t>Μανουήλ Β΄ Παλαιολόγος</a:t>
            </a:r>
            <a:endParaRPr lang="el-GR" dirty="0"/>
          </a:p>
        </p:txBody>
      </p:sp>
      <p:sp>
        <p:nvSpPr>
          <p:cNvPr id="3" name="Θέση περιεχομένου 2"/>
          <p:cNvSpPr>
            <a:spLocks noGrp="1"/>
          </p:cNvSpPr>
          <p:nvPr>
            <p:ph idx="1"/>
          </p:nvPr>
        </p:nvSpPr>
        <p:spPr>
          <a:xfrm>
            <a:off x="539552" y="1575580"/>
            <a:ext cx="5616624" cy="2518259"/>
          </a:xfrm>
        </p:spPr>
        <p:txBody>
          <a:bodyPr>
            <a:normAutofit/>
          </a:bodyPr>
          <a:lstStyle/>
          <a:p>
            <a:pPr marL="68580" indent="0">
              <a:buNone/>
            </a:pPr>
            <a:r>
              <a:rPr lang="el-GR" dirty="0"/>
              <a:t>Όταν βρισκόταν στο </a:t>
            </a:r>
            <a:r>
              <a:rPr lang="el-GR" b="1" dirty="0"/>
              <a:t>Παρίσι</a:t>
            </a:r>
            <a:r>
              <a:rPr lang="el-GR" dirty="0"/>
              <a:t>, έλαβε μια πολύ σημαντική είδηση: </a:t>
            </a:r>
            <a:endParaRPr lang="el-GR" dirty="0" smtClean="0"/>
          </a:p>
          <a:p>
            <a:pPr marL="68580" indent="0">
              <a:buNone/>
            </a:pPr>
            <a:r>
              <a:rPr lang="el-GR" b="1" i="1" dirty="0" smtClean="0"/>
              <a:t>Ο Βαγιαζήτ </a:t>
            </a:r>
            <a:r>
              <a:rPr lang="el-GR" b="1" i="1" dirty="0"/>
              <a:t>είχε υποστεί </a:t>
            </a:r>
            <a:r>
              <a:rPr lang="el-GR" b="1" i="1" u="sng" dirty="0"/>
              <a:t>πανωλεθρία</a:t>
            </a:r>
            <a:r>
              <a:rPr lang="el-GR" b="1" i="1" dirty="0"/>
              <a:t> στη μάχη της </a:t>
            </a:r>
            <a:r>
              <a:rPr lang="el-GR" b="1" i="1" u="sng" dirty="0"/>
              <a:t>Άγκυρας</a:t>
            </a:r>
            <a:r>
              <a:rPr lang="el-GR" b="1" i="1" dirty="0"/>
              <a:t> από το στρατό των Μογγόλων του Ταμερλάνου </a:t>
            </a:r>
            <a:r>
              <a:rPr lang="el-GR" dirty="0"/>
              <a:t>(1402). </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882"/>
            <a:ext cx="2592288" cy="3928691"/>
          </a:xfrm>
          <a:prstGeom prst="rect">
            <a:avLst/>
          </a:prstGeom>
        </p:spPr>
      </p:pic>
      <p:sp>
        <p:nvSpPr>
          <p:cNvPr id="5" name="Ορθογώνιο 4"/>
          <p:cNvSpPr/>
          <p:nvPr/>
        </p:nvSpPr>
        <p:spPr>
          <a:xfrm>
            <a:off x="3923928" y="4005064"/>
            <a:ext cx="4896544" cy="2585323"/>
          </a:xfrm>
          <a:prstGeom prst="rect">
            <a:avLst/>
          </a:prstGeom>
        </p:spPr>
        <p:txBody>
          <a:bodyPr wrap="square">
            <a:spAutoFit/>
          </a:bodyPr>
          <a:lstStyle/>
          <a:p>
            <a:pPr algn="ctr"/>
            <a:r>
              <a:rPr lang="el-GR" dirty="0"/>
              <a:t>Ο Ταμερλάνος είχε τη φήμη </a:t>
            </a:r>
            <a:r>
              <a:rPr lang="el-GR" b="1" dirty="0"/>
              <a:t>σκληρού κατακτητή</a:t>
            </a:r>
            <a:r>
              <a:rPr lang="el-GR" dirty="0"/>
              <a:t>. </a:t>
            </a:r>
            <a:endParaRPr lang="el-GR" dirty="0" smtClean="0"/>
          </a:p>
          <a:p>
            <a:pPr algn="ctr"/>
            <a:r>
              <a:rPr lang="el-GR" dirty="0" smtClean="0"/>
              <a:t>Όταν </a:t>
            </a:r>
            <a:r>
              <a:rPr lang="el-GR" dirty="0"/>
              <a:t>καταλάμβανε </a:t>
            </a:r>
            <a:r>
              <a:rPr lang="el-GR" dirty="0" smtClean="0"/>
              <a:t>ορισμένες πόλεις, </a:t>
            </a:r>
            <a:r>
              <a:rPr lang="el-GR" dirty="0"/>
              <a:t>σφάγιαζε δεκάδες χιλιάδες από τους υπερασπιστές της (πιθανώς 80.000 μόνο στο Δελχί και άλλες 20.000 στη Βαγδάτη) και έκτιζε πυραμίδες με τα κρανία τους. </a:t>
            </a:r>
            <a:endParaRPr lang="el-GR" dirty="0" smtClean="0"/>
          </a:p>
          <a:p>
            <a:pPr algn="ctr"/>
            <a:r>
              <a:rPr lang="el-GR" dirty="0" smtClean="0"/>
              <a:t>Αν </a:t>
            </a:r>
            <a:r>
              <a:rPr lang="el-GR" dirty="0"/>
              <a:t>και </a:t>
            </a:r>
            <a:r>
              <a:rPr lang="el-GR" dirty="0" smtClean="0"/>
              <a:t>μουσουλμάνος, </a:t>
            </a:r>
            <a:r>
              <a:rPr lang="el-GR" dirty="0"/>
              <a:t>δεν ήταν λιγότερο σκληρός προς τους ομόθρησκούς του. </a:t>
            </a:r>
          </a:p>
        </p:txBody>
      </p:sp>
    </p:spTree>
    <p:extLst>
      <p:ext uri="{BB962C8B-B14F-4D97-AF65-F5344CB8AC3E}">
        <p14:creationId xmlns:p14="http://schemas.microsoft.com/office/powerpoint/2010/main" val="213671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404664"/>
            <a:ext cx="6624736" cy="5224027"/>
          </a:xfrm>
        </p:spPr>
      </p:pic>
      <p:sp>
        <p:nvSpPr>
          <p:cNvPr id="5" name="Ορθογώνιο 4"/>
          <p:cNvSpPr/>
          <p:nvPr/>
        </p:nvSpPr>
        <p:spPr>
          <a:xfrm>
            <a:off x="2240686" y="5816490"/>
            <a:ext cx="5283642" cy="369332"/>
          </a:xfrm>
          <a:prstGeom prst="rect">
            <a:avLst/>
          </a:prstGeom>
        </p:spPr>
        <p:txBody>
          <a:bodyPr wrap="square">
            <a:spAutoFit/>
          </a:bodyPr>
          <a:lstStyle/>
          <a:p>
            <a:r>
              <a:rPr lang="el-GR" dirty="0"/>
              <a:t>Οι κτήσεις του Ταμερλάνου γύρω στο 1400</a:t>
            </a:r>
          </a:p>
        </p:txBody>
      </p:sp>
    </p:spTree>
    <p:extLst>
      <p:ext uri="{BB962C8B-B14F-4D97-AF65-F5344CB8AC3E}">
        <p14:creationId xmlns:p14="http://schemas.microsoft.com/office/powerpoint/2010/main" val="221903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206" y="332656"/>
            <a:ext cx="8417588" cy="5155773"/>
          </a:xfrm>
          <a:prstGeom prst="rect">
            <a:avLst/>
          </a:prstGeom>
        </p:spPr>
      </p:pic>
      <p:sp>
        <p:nvSpPr>
          <p:cNvPr id="9" name="Ορθογώνιο 8"/>
          <p:cNvSpPr/>
          <p:nvPr/>
        </p:nvSpPr>
        <p:spPr>
          <a:xfrm>
            <a:off x="1043608" y="5589240"/>
            <a:ext cx="7056784" cy="646331"/>
          </a:xfrm>
          <a:prstGeom prst="rect">
            <a:avLst/>
          </a:prstGeom>
        </p:spPr>
        <p:txBody>
          <a:bodyPr wrap="square">
            <a:spAutoFit/>
          </a:bodyPr>
          <a:lstStyle/>
          <a:p>
            <a:pPr algn="ctr"/>
            <a:r>
              <a:rPr lang="el-GR" dirty="0"/>
              <a:t>Ο Σουλτάνος Βαγιαζήτ αιχμάλωτος του Ταμερλάνου. </a:t>
            </a:r>
            <a:endParaRPr lang="el-GR" dirty="0" smtClean="0"/>
          </a:p>
          <a:p>
            <a:pPr algn="ctr"/>
            <a:r>
              <a:rPr lang="el-GR" dirty="0" smtClean="0"/>
              <a:t>Πίνακας </a:t>
            </a:r>
            <a:r>
              <a:rPr lang="el-GR" dirty="0"/>
              <a:t>του </a:t>
            </a:r>
            <a:r>
              <a:rPr lang="el-GR" dirty="0" err="1">
                <a:hlinkClick r:id="rId3" tooltip="Στανίσουαφ Χλέμποφσκι (δεν έχει γραφτεί ακόμα)"/>
              </a:rPr>
              <a:t>Στανίσουαφ</a:t>
            </a:r>
            <a:r>
              <a:rPr lang="el-GR" dirty="0">
                <a:hlinkClick r:id="rId3" tooltip="Στανίσουαφ Χλέμποφσκι (δεν έχει γραφτεί ακόμα)"/>
              </a:rPr>
              <a:t> </a:t>
            </a:r>
            <a:r>
              <a:rPr lang="el-GR" dirty="0" err="1">
                <a:hlinkClick r:id="rId3" tooltip="Στανίσουαφ Χλέμποφσκι (δεν έχει γραφτεί ακόμα)"/>
              </a:rPr>
              <a:t>Χλέμποφσκι</a:t>
            </a:r>
            <a:r>
              <a:rPr lang="el-GR" dirty="0"/>
              <a:t>, λάδι σε μουσαμά, 1878.</a:t>
            </a:r>
          </a:p>
        </p:txBody>
      </p:sp>
    </p:spTree>
    <p:extLst>
      <p:ext uri="{BB962C8B-B14F-4D97-AF65-F5344CB8AC3E}">
        <p14:creationId xmlns:p14="http://schemas.microsoft.com/office/powerpoint/2010/main" val="2628451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7970" y="908720"/>
            <a:ext cx="7024744" cy="673144"/>
          </a:xfrm>
        </p:spPr>
        <p:txBody>
          <a:bodyPr>
            <a:normAutofit fontScale="90000"/>
          </a:bodyPr>
          <a:lstStyle/>
          <a:p>
            <a:r>
              <a:rPr lang="el-GR" b="1" u="sng" dirty="0"/>
              <a:t>Συνέπειες</a:t>
            </a:r>
            <a:r>
              <a:rPr lang="el-GR" dirty="0" smtClean="0"/>
              <a:t>:</a:t>
            </a:r>
            <a:endParaRPr lang="el-GR" dirty="0"/>
          </a:p>
        </p:txBody>
      </p:sp>
      <p:sp>
        <p:nvSpPr>
          <p:cNvPr id="3" name="Θέση περιεχομένου 2"/>
          <p:cNvSpPr>
            <a:spLocks noGrp="1"/>
          </p:cNvSpPr>
          <p:nvPr>
            <p:ph idx="1"/>
          </p:nvPr>
        </p:nvSpPr>
        <p:spPr>
          <a:xfrm>
            <a:off x="899592" y="1916832"/>
            <a:ext cx="7344816" cy="4392488"/>
          </a:xfrm>
        </p:spPr>
        <p:txBody>
          <a:bodyPr>
            <a:normAutofit/>
          </a:bodyPr>
          <a:lstStyle/>
          <a:p>
            <a:r>
              <a:rPr lang="el-GR" sz="3200" dirty="0" smtClean="0"/>
              <a:t> Η </a:t>
            </a:r>
            <a:r>
              <a:rPr lang="el-GR" sz="3200" dirty="0"/>
              <a:t>ήττα αυτή προκάλεσε μεγάλη </a:t>
            </a:r>
            <a:r>
              <a:rPr lang="el-GR" sz="3200" b="1" dirty="0"/>
              <a:t>εσωτερική κρίση στο κράτος των Οθωμανών</a:t>
            </a:r>
            <a:r>
              <a:rPr lang="el-GR" sz="3200" dirty="0"/>
              <a:t> </a:t>
            </a:r>
          </a:p>
          <a:p>
            <a:r>
              <a:rPr lang="el-GR" sz="3200" dirty="0" smtClean="0"/>
              <a:t> Το </a:t>
            </a:r>
            <a:r>
              <a:rPr lang="el-GR" sz="3200" b="1" dirty="0"/>
              <a:t>Βυζάντιο έπαψε να πληρώνει φόρο υποτέλειας </a:t>
            </a:r>
            <a:r>
              <a:rPr lang="el-GR" sz="3200" dirty="0"/>
              <a:t>και εξασφάλισε, παράταση ζωής μισού αιώνα.</a:t>
            </a:r>
          </a:p>
          <a:p>
            <a:r>
              <a:rPr lang="el-GR" sz="3200" b="1" dirty="0" smtClean="0">
                <a:solidFill>
                  <a:schemeClr val="tx1"/>
                </a:solidFill>
              </a:rPr>
              <a:t> Παράταση</a:t>
            </a:r>
            <a:r>
              <a:rPr lang="el-GR" sz="3200" dirty="0" smtClean="0">
                <a:solidFill>
                  <a:schemeClr val="tx1"/>
                </a:solidFill>
              </a:rPr>
              <a:t> </a:t>
            </a:r>
            <a:r>
              <a:rPr lang="el-GR" sz="3200" dirty="0">
                <a:solidFill>
                  <a:schemeClr val="tx1"/>
                </a:solidFill>
              </a:rPr>
              <a:t>ύπαρξης μισού αιώνα</a:t>
            </a:r>
          </a:p>
          <a:p>
            <a:endParaRPr lang="el-GR" dirty="0"/>
          </a:p>
        </p:txBody>
      </p:sp>
    </p:spTree>
    <p:extLst>
      <p:ext uri="{BB962C8B-B14F-4D97-AF65-F5344CB8AC3E}">
        <p14:creationId xmlns:p14="http://schemas.microsoft.com/office/powerpoint/2010/main" val="42498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9592" y="584684"/>
            <a:ext cx="3600400" cy="828092"/>
          </a:xfrm>
        </p:spPr>
        <p:txBody>
          <a:bodyPr/>
          <a:lstStyle/>
          <a:p>
            <a:r>
              <a:rPr lang="el-GR" dirty="0"/>
              <a:t>Μουράτ Β'</a:t>
            </a:r>
          </a:p>
        </p:txBody>
      </p:sp>
      <p:sp>
        <p:nvSpPr>
          <p:cNvPr id="3" name="Θέση περιεχομένου 2"/>
          <p:cNvSpPr>
            <a:spLocks noGrp="1"/>
          </p:cNvSpPr>
          <p:nvPr>
            <p:ph idx="1"/>
          </p:nvPr>
        </p:nvSpPr>
        <p:spPr>
          <a:xfrm>
            <a:off x="539552" y="1628800"/>
            <a:ext cx="4824536" cy="4752528"/>
          </a:xfrm>
        </p:spPr>
        <p:txBody>
          <a:bodyPr>
            <a:normAutofit/>
          </a:bodyPr>
          <a:lstStyle/>
          <a:p>
            <a:r>
              <a:rPr lang="el-GR" sz="2800" b="1" dirty="0" err="1" smtClean="0"/>
              <a:t>Αναβιώση</a:t>
            </a:r>
            <a:r>
              <a:rPr lang="el-GR" sz="2800" dirty="0" smtClean="0"/>
              <a:t> </a:t>
            </a:r>
            <a:r>
              <a:rPr lang="el-GR" sz="2800" b="1" dirty="0" smtClean="0"/>
              <a:t>κινδύνου </a:t>
            </a:r>
            <a:r>
              <a:rPr lang="el-GR" sz="2800" dirty="0" smtClean="0"/>
              <a:t>από </a:t>
            </a:r>
            <a:r>
              <a:rPr lang="el-GR" sz="2800" dirty="0"/>
              <a:t>το </a:t>
            </a:r>
            <a:r>
              <a:rPr lang="el-GR" sz="2800" b="1" dirty="0"/>
              <a:t>1421,</a:t>
            </a:r>
            <a:r>
              <a:rPr lang="el-GR" sz="2800" dirty="0"/>
              <a:t> όταν ανέβηκε στο θρόνο των σουλτάνων ο </a:t>
            </a:r>
            <a:r>
              <a:rPr lang="el-GR" sz="2800" b="1" dirty="0"/>
              <a:t>Μουράτ </a:t>
            </a:r>
            <a:r>
              <a:rPr lang="el-GR" sz="2800" b="1" dirty="0" smtClean="0"/>
              <a:t>Β‘</a:t>
            </a:r>
            <a:endParaRPr lang="el-GR" sz="2800" dirty="0"/>
          </a:p>
          <a:p>
            <a:pPr marL="68580" indent="0">
              <a:buNone/>
            </a:pPr>
            <a:endParaRPr lang="el-GR" sz="2800" dirty="0" smtClean="0"/>
          </a:p>
          <a:p>
            <a:r>
              <a:rPr lang="el-GR" sz="2800" b="1" dirty="0" smtClean="0"/>
              <a:t>Επανέλαβε </a:t>
            </a:r>
            <a:r>
              <a:rPr lang="el-GR" sz="2800" b="1" dirty="0"/>
              <a:t>την επιθετική πολιτική του Βαγιαζήτ</a:t>
            </a:r>
            <a:r>
              <a:rPr lang="el-GR" sz="2800" dirty="0"/>
              <a:t> και ανέτρεψε σύντομα την προηγούμενη κατάσταση. </a:t>
            </a:r>
            <a:endParaRPr lang="el-GR" sz="2800" dirty="0" smtClean="0"/>
          </a:p>
        </p:txBody>
      </p:sp>
      <p:pic>
        <p:nvPicPr>
          <p:cNvPr id="4" name="Picture 2"/>
          <p:cNvPicPr>
            <a:picLocks noChangeAspect="1" noChangeArrowheads="1"/>
          </p:cNvPicPr>
          <p:nvPr/>
        </p:nvPicPr>
        <p:blipFill>
          <a:blip r:embed="rId2" cstate="print"/>
          <a:srcRect/>
          <a:stretch>
            <a:fillRect/>
          </a:stretch>
        </p:blipFill>
        <p:spPr bwMode="auto">
          <a:xfrm>
            <a:off x="5353783" y="1052736"/>
            <a:ext cx="3563888" cy="5181002"/>
          </a:xfrm>
          <a:prstGeom prst="rect">
            <a:avLst/>
          </a:prstGeom>
          <a:noFill/>
          <a:ln w="9525">
            <a:noFill/>
            <a:miter lim="800000"/>
            <a:headEnd/>
            <a:tailEnd/>
          </a:ln>
        </p:spPr>
      </p:pic>
    </p:spTree>
    <p:extLst>
      <p:ext uri="{BB962C8B-B14F-4D97-AF65-F5344CB8AC3E}">
        <p14:creationId xmlns:p14="http://schemas.microsoft.com/office/powerpoint/2010/main" val="1480880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755576" y="1771374"/>
            <a:ext cx="4352638" cy="3539430"/>
          </a:xfrm>
          <a:prstGeom prst="rect">
            <a:avLst/>
          </a:prstGeom>
          <a:noFill/>
        </p:spPr>
        <p:txBody>
          <a:bodyPr wrap="square" rtlCol="0">
            <a:spAutoFit/>
          </a:bodyPr>
          <a:lstStyle/>
          <a:p>
            <a:pPr>
              <a:buFont typeface="Wingdings" pitchFamily="2" charset="2"/>
              <a:buChar char="§"/>
            </a:pPr>
            <a:r>
              <a:rPr lang="el-GR" sz="2800" dirty="0" smtClean="0"/>
              <a:t> Συστηματική </a:t>
            </a:r>
            <a:r>
              <a:rPr lang="el-GR" sz="2800" b="1" dirty="0" smtClean="0"/>
              <a:t>πολιορκία</a:t>
            </a:r>
            <a:r>
              <a:rPr lang="el-GR" sz="2800" dirty="0" smtClean="0"/>
              <a:t> Πόλης το 1422 - </a:t>
            </a:r>
            <a:r>
              <a:rPr lang="el-GR" sz="2800" b="1" dirty="0" smtClean="0"/>
              <a:t>Απόκρουση</a:t>
            </a:r>
            <a:endParaRPr lang="en-US" sz="2800" b="1" dirty="0" smtClean="0"/>
          </a:p>
          <a:p>
            <a:pPr>
              <a:buFont typeface="Wingdings" pitchFamily="2" charset="2"/>
              <a:buChar char="§"/>
            </a:pPr>
            <a:endParaRPr lang="el-GR" sz="2800" dirty="0" smtClean="0"/>
          </a:p>
          <a:p>
            <a:pPr>
              <a:buFont typeface="Wingdings" pitchFamily="2" charset="2"/>
              <a:buChar char="§"/>
            </a:pPr>
            <a:r>
              <a:rPr lang="el-GR" sz="2800" dirty="0" smtClean="0"/>
              <a:t> Κατάληψη </a:t>
            </a:r>
            <a:r>
              <a:rPr lang="el-GR" sz="2800" b="1" dirty="0" smtClean="0"/>
              <a:t>Πελοποννήσου</a:t>
            </a:r>
            <a:r>
              <a:rPr lang="el-GR" sz="2800" dirty="0" smtClean="0"/>
              <a:t> </a:t>
            </a:r>
          </a:p>
          <a:p>
            <a:r>
              <a:rPr lang="el-GR" sz="2800" dirty="0" smtClean="0"/>
              <a:t>το 1423 - καθεστώς </a:t>
            </a:r>
            <a:r>
              <a:rPr lang="el-GR" sz="2800" b="1" dirty="0" smtClean="0"/>
              <a:t>φόρου υποτέλειας</a:t>
            </a:r>
          </a:p>
        </p:txBody>
      </p:sp>
      <p:sp>
        <p:nvSpPr>
          <p:cNvPr id="2" name="Τίτλος 1"/>
          <p:cNvSpPr>
            <a:spLocks noGrp="1"/>
          </p:cNvSpPr>
          <p:nvPr>
            <p:ph type="title"/>
          </p:nvPr>
        </p:nvSpPr>
        <p:spPr>
          <a:xfrm>
            <a:off x="867434" y="764704"/>
            <a:ext cx="7024744" cy="745152"/>
          </a:xfrm>
        </p:spPr>
        <p:txBody>
          <a:bodyPr/>
          <a:lstStyle/>
          <a:p>
            <a:r>
              <a:rPr lang="el-GR" dirty="0" smtClean="0"/>
              <a:t>Μουράτ Β΄</a:t>
            </a:r>
            <a:endParaRPr lang="el-GR" dirty="0"/>
          </a:p>
        </p:txBody>
      </p:sp>
      <p:sp>
        <p:nvSpPr>
          <p:cNvPr id="5" name="AutoShape 2" descr="Πολιορκία της Κωνσταντινούπολης (1422) - Wikiw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6" name="Εικόνα 5"/>
          <p:cNvPicPr>
            <a:picLocks noChangeAspect="1"/>
          </p:cNvPicPr>
          <p:nvPr/>
        </p:nvPicPr>
        <p:blipFill>
          <a:blip r:embed="rId2"/>
          <a:stretch>
            <a:fillRect/>
          </a:stretch>
        </p:blipFill>
        <p:spPr>
          <a:xfrm>
            <a:off x="5220072" y="908720"/>
            <a:ext cx="3415764" cy="5040560"/>
          </a:xfrm>
          <a:prstGeom prst="rect">
            <a:avLst/>
          </a:prstGeom>
        </p:spPr>
      </p:pic>
    </p:spTree>
    <p:extLst>
      <p:ext uri="{BB962C8B-B14F-4D97-AF65-F5344CB8AC3E}">
        <p14:creationId xmlns:p14="http://schemas.microsoft.com/office/powerpoint/2010/main" val="4765189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275</TotalTime>
  <Words>1270</Words>
  <Application>Microsoft Office PowerPoint</Application>
  <PresentationFormat>Προβολή στην οθόνη (4:3)</PresentationFormat>
  <Paragraphs>101</Paragraphs>
  <Slides>26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26</vt:i4>
      </vt:variant>
    </vt:vector>
  </HeadingPairs>
  <TitlesOfParts>
    <vt:vector size="31" baseType="lpstr">
      <vt:lpstr>Arial Unicode MS</vt:lpstr>
      <vt:lpstr>Century Gothic</vt:lpstr>
      <vt:lpstr>Wingdings</vt:lpstr>
      <vt:lpstr>Wingdings 2</vt:lpstr>
      <vt:lpstr>Austin</vt:lpstr>
      <vt:lpstr>4.7. Η άλωση της Κωνσταντινούπολης</vt:lpstr>
      <vt:lpstr>4.7. ΑΛΩΣΗ ΤΗΣ ΚΩΝΣΤΑΝΤΙΝΟΥΠΟΛΗΣ</vt:lpstr>
      <vt:lpstr>Βοήθεια από τη Δύση</vt:lpstr>
      <vt:lpstr>Μανουήλ Β΄ Παλαιολόγος</vt:lpstr>
      <vt:lpstr>Παρουσίαση του PowerPoint</vt:lpstr>
      <vt:lpstr>Παρουσίαση του PowerPoint</vt:lpstr>
      <vt:lpstr>Συνέπειες:</vt:lpstr>
      <vt:lpstr>Μουράτ Β'</vt:lpstr>
      <vt:lpstr>Μουράτ Β΄</vt:lpstr>
      <vt:lpstr>Ιωάννης Η' Παλαιολόγος  (1425-1448)</vt:lpstr>
      <vt:lpstr>Ιωάννης Η΄ Παλαιολόγος   (1425-1451)</vt:lpstr>
      <vt:lpstr>Παρουσίαση του PowerPoint</vt:lpstr>
      <vt:lpstr>Αντίσταση Βαλκανίων</vt:lpstr>
      <vt:lpstr>Παρουσίαση του PowerPoint</vt:lpstr>
      <vt:lpstr>β. Η Άλωση</vt:lpstr>
      <vt:lpstr>Παρουσίαση του PowerPoint</vt:lpstr>
      <vt:lpstr>Παρουσίαση του PowerPoint</vt:lpstr>
      <vt:lpstr>Παρουσίαση του PowerPoint</vt:lpstr>
      <vt:lpstr>Η βοήθεια της Δύσης</vt:lpstr>
      <vt:lpstr>Παρουσίαση του PowerPoint</vt:lpstr>
      <vt:lpstr>ΤΟ ΤΕΛΟΣ…</vt:lpstr>
      <vt:lpstr>Παρουσίαση του PowerPoint</vt:lpstr>
      <vt:lpstr>γ. Το Βυζάντιο μετά την Άλωση</vt:lpstr>
      <vt:lpstr>Η Τρίτη Ρώμη</vt:lpstr>
      <vt:lpstr>Πηγή - Στιγμιότυπα από την πολιορκία της Πόλης</vt:lpstr>
      <vt:lpstr>Πηγή-Η απάντηση των Ελλήνων στις προτάσεις των Τούρκων για την παράδοση της Κων/πόλης</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4.7. Η άλωση της Κωνσταντινούπολης</dc:title>
  <dc:creator>panag</dc:creator>
  <cp:lastModifiedBy>panagelousi75@gmail.com</cp:lastModifiedBy>
  <cp:revision>22</cp:revision>
  <dcterms:created xsi:type="dcterms:W3CDTF">2021-12-19T12:38:22Z</dcterms:created>
  <dcterms:modified xsi:type="dcterms:W3CDTF">2023-01-17T16:36:08Z</dcterms:modified>
</cp:coreProperties>
</file>