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7" r:id="rId5"/>
    <p:sldId id="259" r:id="rId6"/>
    <p:sldId id="260" r:id="rId7"/>
    <p:sldId id="280" r:id="rId8"/>
    <p:sldId id="281" r:id="rId9"/>
    <p:sldId id="282" r:id="rId10"/>
    <p:sldId id="276" r:id="rId11"/>
    <p:sldId id="278" r:id="rId12"/>
    <p:sldId id="261" r:id="rId13"/>
    <p:sldId id="279" r:id="rId14"/>
    <p:sldId id="265" r:id="rId15"/>
    <p:sldId id="262" r:id="rId16"/>
    <p:sldId id="272" r:id="rId17"/>
    <p:sldId id="273" r:id="rId18"/>
    <p:sldId id="274" r:id="rId19"/>
    <p:sldId id="263" r:id="rId20"/>
    <p:sldId id="271" r:id="rId21"/>
    <p:sldId id="270" r:id="rId22"/>
    <p:sldId id="275"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A50021"/>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22/1/2023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87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22/1/2023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6809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22/1/2023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2316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22/1/2023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06146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22/1/2023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73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22/1/2023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405588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22960" y="2582334"/>
            <a:ext cx="370332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63440" y="2582334"/>
            <a:ext cx="370332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22/1/2023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25323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22/1/2023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5875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42CEA3-3058-4D43-AE35-B3DA76CB4003}" type="datetimeFigureOut">
              <a:rPr lang="el-GR" smtClean="0"/>
              <a:pPr/>
              <a:t>22/1/2023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406943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342CEA3-3058-4D43-AE35-B3DA76CB4003}" type="datetimeFigureOut">
              <a:rPr lang="el-GR" smtClean="0"/>
              <a:pPr/>
              <a:t>22/1/2023</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70926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22/1/2023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31980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342CEA3-3058-4D43-AE35-B3DA76CB4003}" type="datetimeFigureOut">
              <a:rPr lang="el-GR" smtClean="0"/>
              <a:pPr/>
              <a:t>22/1/2023</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3F1D1C4-C2D9-4231-9FB2-B2D9D97AA41D}" type="slidenum">
              <a:rPr lang="el-GR" smtClean="0"/>
              <a:pPr/>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83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6600" dirty="0" smtClean="0"/>
              <a:t>4.8. Η δυτική Ευρώπη στη διάρκεια του ύστερου Μεσαίωνα</a:t>
            </a:r>
            <a:endParaRPr lang="el-GR" sz="6600" dirty="0"/>
          </a:p>
        </p:txBody>
      </p:sp>
      <p:sp>
        <p:nvSpPr>
          <p:cNvPr id="3" name="2 - Υπότιτλος"/>
          <p:cNvSpPr>
            <a:spLocks noGrp="1"/>
          </p:cNvSpPr>
          <p:nvPr>
            <p:ph type="subTitle" idx="1"/>
          </p:nvPr>
        </p:nvSpPr>
        <p:spPr>
          <a:xfrm>
            <a:off x="2411760" y="5589240"/>
            <a:ext cx="6400800" cy="625624"/>
          </a:xfrm>
        </p:spPr>
        <p:txBody>
          <a:bodyPr/>
          <a:lstStyle/>
          <a:p>
            <a:pPr algn="r"/>
            <a:r>
              <a:rPr lang="el-GR" dirty="0" smtClean="0"/>
              <a:t>Παναγιώτα </a:t>
            </a:r>
            <a:r>
              <a:rPr lang="el-GR" dirty="0" err="1" smtClean="0"/>
              <a:t>Αγγελούση</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a:xfrm>
            <a:off x="683568" y="5517232"/>
            <a:ext cx="7992888" cy="1224136"/>
          </a:xfrm>
        </p:spPr>
        <p:txBody>
          <a:bodyPr>
            <a:noAutofit/>
          </a:bodyPr>
          <a:lstStyle/>
          <a:p>
            <a:pPr algn="ctr"/>
            <a:r>
              <a:rPr lang="el-GR" sz="1800" b="1" dirty="0"/>
              <a:t>Πορεία </a:t>
            </a:r>
            <a:r>
              <a:rPr lang="el-GR" sz="1800" b="1" dirty="0" err="1"/>
              <a:t>αυτομαστιγούμενων</a:t>
            </a:r>
            <a:r>
              <a:rPr lang="el-GR" sz="1800" b="1" dirty="0"/>
              <a:t> </a:t>
            </a:r>
            <a:r>
              <a:rPr lang="el-GR" sz="1800" dirty="0"/>
              <a:t>κατά το έτος 1348. </a:t>
            </a:r>
            <a:endParaRPr lang="el-GR" sz="1800" dirty="0" smtClean="0"/>
          </a:p>
          <a:p>
            <a:pPr algn="ctr"/>
            <a:r>
              <a:rPr lang="el-GR" sz="1800" dirty="0" smtClean="0"/>
              <a:t>Μικρογραφία </a:t>
            </a:r>
            <a:r>
              <a:rPr lang="el-GR" sz="1800" dirty="0"/>
              <a:t>από χειρόγραφο του 14ου αι. </a:t>
            </a:r>
            <a:endParaRPr lang="el-GR" sz="1800" dirty="0" smtClean="0"/>
          </a:p>
          <a:p>
            <a:pPr algn="ctr"/>
            <a:r>
              <a:rPr lang="el-GR" sz="1800" dirty="0" smtClean="0"/>
              <a:t>Σύμφωνα </a:t>
            </a:r>
            <a:r>
              <a:rPr lang="el-GR" sz="1800" dirty="0"/>
              <a:t>με το κείμενο οι προσκυνητές περιφέρονταν με σταυρούς και σημαίες στα χέρια, προσπαθώντας να εξορκίσουν την πανούκλα.</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504" y="116632"/>
            <a:ext cx="4953000" cy="5219700"/>
          </a:xfrm>
          <a:prstGeom prst="rect">
            <a:avLst/>
          </a:prstGeom>
        </p:spPr>
      </p:pic>
    </p:spTree>
    <p:extLst>
      <p:ext uri="{BB962C8B-B14F-4D97-AF65-F5344CB8AC3E}">
        <p14:creationId xmlns:p14="http://schemas.microsoft.com/office/powerpoint/2010/main" val="1632629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88640"/>
            <a:ext cx="7543800" cy="838140"/>
          </a:xfrm>
        </p:spPr>
        <p:txBody>
          <a:bodyPr/>
          <a:lstStyle/>
          <a:p>
            <a:r>
              <a:rPr lang="el-GR" dirty="0"/>
              <a:t>Η κρίση της φεουδαρχίας</a:t>
            </a:r>
          </a:p>
        </p:txBody>
      </p:sp>
      <p:sp>
        <p:nvSpPr>
          <p:cNvPr id="3" name="Θέση περιεχομένου 2"/>
          <p:cNvSpPr>
            <a:spLocks noGrp="1"/>
          </p:cNvSpPr>
          <p:nvPr>
            <p:ph idx="1"/>
          </p:nvPr>
        </p:nvSpPr>
        <p:spPr>
          <a:xfrm>
            <a:off x="251520" y="1268760"/>
            <a:ext cx="7321808" cy="5112568"/>
          </a:xfrm>
        </p:spPr>
        <p:txBody>
          <a:bodyPr>
            <a:normAutofit/>
          </a:bodyPr>
          <a:lstStyle/>
          <a:p>
            <a:pPr marL="0" indent="0">
              <a:buNone/>
            </a:pPr>
            <a:r>
              <a:rPr lang="el-GR" sz="3600" dirty="0"/>
              <a:t>3. </a:t>
            </a:r>
            <a:r>
              <a:rPr lang="el-GR" sz="3600" b="1" i="1" u="sng" dirty="0">
                <a:solidFill>
                  <a:srgbClr val="FF0000"/>
                </a:solidFill>
              </a:rPr>
              <a:t>Εκατονταετής πόλεμος </a:t>
            </a:r>
            <a:r>
              <a:rPr lang="el-GR" sz="3600" dirty="0"/>
              <a:t>(1339-1453) ανάμεσα σε </a:t>
            </a:r>
            <a:r>
              <a:rPr lang="el-GR" sz="3600" b="1" dirty="0"/>
              <a:t>Αγγλία και Γαλλία </a:t>
            </a:r>
            <a:endParaRPr lang="el-GR" sz="3600" b="1" dirty="0" smtClean="0"/>
          </a:p>
          <a:p>
            <a:pPr marL="0" indent="0">
              <a:buNone/>
            </a:pPr>
            <a:r>
              <a:rPr lang="el-GR" sz="2400" dirty="0" smtClean="0"/>
              <a:t>Κύριες </a:t>
            </a:r>
            <a:r>
              <a:rPr lang="el-GR" sz="2400" u="sng" dirty="0"/>
              <a:t>αιτίες</a:t>
            </a:r>
            <a:r>
              <a:rPr lang="el-GR" sz="2400" dirty="0"/>
              <a:t> </a:t>
            </a:r>
            <a:r>
              <a:rPr lang="el-GR" sz="2400" dirty="0" smtClean="0"/>
              <a:t>ήταν:</a:t>
            </a:r>
          </a:p>
          <a:p>
            <a:pPr>
              <a:buFont typeface="Wingdings" panose="05000000000000000000" pitchFamily="2" charset="2"/>
              <a:buChar char="Ø"/>
            </a:pPr>
            <a:r>
              <a:rPr lang="el-GR" sz="2400" dirty="0" smtClean="0"/>
              <a:t> η </a:t>
            </a:r>
            <a:r>
              <a:rPr lang="el-GR" sz="2400" dirty="0"/>
              <a:t>επιδίωξη της </a:t>
            </a:r>
            <a:r>
              <a:rPr lang="el-GR" sz="2400" u="sng" dirty="0"/>
              <a:t>Γαλλίας</a:t>
            </a:r>
            <a:r>
              <a:rPr lang="el-GR" sz="2400" dirty="0"/>
              <a:t> να εκδιώξει τους </a:t>
            </a:r>
            <a:r>
              <a:rPr lang="el-GR" sz="2400" dirty="0" smtClean="0"/>
              <a:t>Άγγλους </a:t>
            </a:r>
            <a:r>
              <a:rPr lang="el-GR" sz="2400" dirty="0"/>
              <a:t>από την </a:t>
            </a:r>
            <a:r>
              <a:rPr lang="el-GR" sz="2400" dirty="0" err="1" smtClean="0"/>
              <a:t>Ακουιτανία</a:t>
            </a:r>
            <a:endParaRPr lang="el-GR" sz="2400" dirty="0" smtClean="0"/>
          </a:p>
          <a:p>
            <a:pPr>
              <a:buFont typeface="Wingdings" panose="05000000000000000000" pitchFamily="2" charset="2"/>
              <a:buChar char="Ø"/>
            </a:pPr>
            <a:r>
              <a:rPr lang="el-GR" sz="2400" dirty="0" smtClean="0"/>
              <a:t> η </a:t>
            </a:r>
            <a:r>
              <a:rPr lang="el-GR" sz="2400" dirty="0"/>
              <a:t>επιδίωξη της </a:t>
            </a:r>
            <a:r>
              <a:rPr lang="el-GR" sz="2400" u="sng" dirty="0"/>
              <a:t>Αγγλίας</a:t>
            </a:r>
            <a:r>
              <a:rPr lang="el-GR" sz="2400" dirty="0"/>
              <a:t> να καταργήσει την υποτέλεια της </a:t>
            </a:r>
            <a:r>
              <a:rPr lang="el-GR" sz="2400" dirty="0" err="1"/>
              <a:t>Γουιένης</a:t>
            </a:r>
            <a:r>
              <a:rPr lang="el-GR" sz="2400" dirty="0"/>
              <a:t> από τη Γαλλία </a:t>
            </a:r>
            <a:endParaRPr lang="el-GR" sz="2400" dirty="0" smtClean="0"/>
          </a:p>
          <a:p>
            <a:pPr>
              <a:buFont typeface="Wingdings" panose="05000000000000000000" pitchFamily="2" charset="2"/>
              <a:buChar char="Ø"/>
            </a:pPr>
            <a:r>
              <a:rPr lang="el-GR" sz="2400" dirty="0" smtClean="0"/>
              <a:t> η </a:t>
            </a:r>
            <a:r>
              <a:rPr lang="el-GR" sz="2400" dirty="0"/>
              <a:t>επιδίωξη της </a:t>
            </a:r>
            <a:r>
              <a:rPr lang="el-GR" sz="2400" u="sng" dirty="0"/>
              <a:t>Αγγλίας</a:t>
            </a:r>
            <a:r>
              <a:rPr lang="el-GR" sz="2400" dirty="0"/>
              <a:t> να </a:t>
            </a:r>
            <a:r>
              <a:rPr lang="el-GR" sz="2400" dirty="0" smtClean="0"/>
              <a:t>πετύχει </a:t>
            </a:r>
            <a:r>
              <a:rPr lang="el-GR" sz="2400" dirty="0"/>
              <a:t>την επιστροφή της Νορμανδίας, του </a:t>
            </a:r>
            <a:r>
              <a:rPr lang="el-GR" sz="2400" dirty="0" err="1"/>
              <a:t>Ανζού</a:t>
            </a:r>
            <a:r>
              <a:rPr lang="el-GR" sz="2400" dirty="0"/>
              <a:t> και άλλων περιοχών. </a:t>
            </a:r>
            <a:endParaRPr lang="el-GR" sz="2400" dirty="0" smtClean="0"/>
          </a:p>
          <a:p>
            <a:pPr>
              <a:buFont typeface="Wingdings" panose="05000000000000000000" pitchFamily="2" charset="2"/>
              <a:buChar char="Ø"/>
            </a:pPr>
            <a:r>
              <a:rPr lang="el-GR" sz="2400" dirty="0" smtClean="0"/>
              <a:t> και </a:t>
            </a:r>
            <a:r>
              <a:rPr lang="el-GR" sz="2400" dirty="0"/>
              <a:t>τα </a:t>
            </a:r>
            <a:r>
              <a:rPr lang="el-GR" sz="2400" u="sng" dirty="0"/>
              <a:t>δύο κράτη </a:t>
            </a:r>
            <a:r>
              <a:rPr lang="el-GR" sz="2400" dirty="0"/>
              <a:t>επιδίωκαν την κυριαρχία στην πλούσια περιοχή της </a:t>
            </a:r>
            <a:r>
              <a:rPr lang="el-GR" sz="2400" dirty="0" smtClean="0"/>
              <a:t>Φλάνδρας)</a:t>
            </a:r>
            <a:endParaRPr lang="el-GR" sz="2400" dirty="0"/>
          </a:p>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903" y="2204864"/>
            <a:ext cx="1353911" cy="1296144"/>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088" y="4005064"/>
            <a:ext cx="1136321" cy="1221545"/>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504" y="5525952"/>
            <a:ext cx="1600959" cy="1332048"/>
          </a:xfrm>
          <a:prstGeom prst="rect">
            <a:avLst/>
          </a:prstGeom>
        </p:spPr>
      </p:pic>
    </p:spTree>
    <p:extLst>
      <p:ext uri="{BB962C8B-B14F-4D97-AF65-F5344CB8AC3E}">
        <p14:creationId xmlns:p14="http://schemas.microsoft.com/office/powerpoint/2010/main" val="155792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95536" y="1916832"/>
            <a:ext cx="8537000" cy="3970318"/>
          </a:xfrm>
          <a:prstGeom prst="rect">
            <a:avLst/>
          </a:prstGeom>
          <a:noFill/>
        </p:spPr>
        <p:txBody>
          <a:bodyPr wrap="square" rtlCol="0">
            <a:spAutoFit/>
          </a:bodyPr>
          <a:lstStyle/>
          <a:p>
            <a:r>
              <a:rPr lang="el-GR" sz="2800" u="sng" dirty="0" smtClean="0"/>
              <a:t>Αρνητικές συνέπειες</a:t>
            </a:r>
            <a:r>
              <a:rPr lang="el-GR" sz="2800" dirty="0" smtClean="0"/>
              <a:t>: </a:t>
            </a:r>
          </a:p>
          <a:p>
            <a:pPr marL="457200" indent="-457200">
              <a:buFont typeface="Wingdings" panose="05000000000000000000" pitchFamily="2" charset="2"/>
              <a:buChar char="ü"/>
            </a:pPr>
            <a:r>
              <a:rPr lang="el-GR" sz="2800" dirty="0"/>
              <a:t>η</a:t>
            </a:r>
            <a:r>
              <a:rPr lang="el-GR" sz="2800" dirty="0" smtClean="0"/>
              <a:t> </a:t>
            </a:r>
            <a:r>
              <a:rPr lang="el-GR" sz="2800" b="1" dirty="0" smtClean="0"/>
              <a:t>εξαθλίωση των φτωχών </a:t>
            </a:r>
          </a:p>
          <a:p>
            <a:pPr marL="457200" indent="-457200">
              <a:buFont typeface="Wingdings" panose="05000000000000000000" pitchFamily="2" charset="2"/>
              <a:buChar char="ü"/>
            </a:pPr>
            <a:r>
              <a:rPr lang="el-GR" sz="2800" dirty="0" smtClean="0"/>
              <a:t>οι </a:t>
            </a:r>
            <a:r>
              <a:rPr lang="el-GR" sz="2800" b="1" dirty="0" smtClean="0"/>
              <a:t>νέοι φόροι </a:t>
            </a:r>
          </a:p>
          <a:p>
            <a:r>
              <a:rPr lang="el-GR" sz="2800" dirty="0" smtClean="0"/>
              <a:t>οδήγησαν σε </a:t>
            </a:r>
            <a:r>
              <a:rPr lang="el-GR" sz="2800" b="1" u="sng" dirty="0" smtClean="0"/>
              <a:t>εξεγέρσεις</a:t>
            </a:r>
            <a:r>
              <a:rPr lang="el-GR" sz="2800" dirty="0" smtClean="0"/>
              <a:t> των φτωχών σε ύπαιθρο και πόλεις, που κατεστάλησαν </a:t>
            </a:r>
            <a:r>
              <a:rPr lang="el-GR" sz="2800" b="1" dirty="0" smtClean="0"/>
              <a:t>βίαια</a:t>
            </a:r>
            <a:r>
              <a:rPr lang="el-GR" sz="2800" dirty="0" smtClean="0"/>
              <a:t>. </a:t>
            </a:r>
          </a:p>
          <a:p>
            <a:endParaRPr lang="el-GR" sz="2800" dirty="0" smtClean="0"/>
          </a:p>
          <a:p>
            <a:r>
              <a:rPr lang="el-GR" sz="2800" u="sng" dirty="0" smtClean="0"/>
              <a:t>Θετικές συνέπειες</a:t>
            </a:r>
            <a:r>
              <a:rPr lang="el-GR" sz="2800" dirty="0" smtClean="0"/>
              <a:t>:</a:t>
            </a:r>
          </a:p>
          <a:p>
            <a:pPr marL="514350" indent="-514350">
              <a:buAutoNum type="arabicPeriod"/>
            </a:pPr>
            <a:r>
              <a:rPr lang="el-GR" sz="2800" dirty="0" smtClean="0"/>
              <a:t>Συμμετοχή των </a:t>
            </a:r>
            <a:r>
              <a:rPr lang="el-GR" sz="2800" b="1" dirty="0" smtClean="0"/>
              <a:t>συντεχνιών στα δημοτικά συμβούλια</a:t>
            </a:r>
          </a:p>
          <a:p>
            <a:pPr marL="514350" indent="-514350">
              <a:buAutoNum type="arabicPeriod"/>
            </a:pPr>
            <a:r>
              <a:rPr lang="el-GR" sz="2800" b="1" dirty="0" smtClean="0"/>
              <a:t>Αύξηση των μισθών </a:t>
            </a:r>
            <a:r>
              <a:rPr lang="el-GR" sz="2800" dirty="0" smtClean="0"/>
              <a:t>των εργαζομένων στις βιοτεχνίες</a:t>
            </a:r>
          </a:p>
        </p:txBody>
      </p:sp>
      <p:sp>
        <p:nvSpPr>
          <p:cNvPr id="2" name="Τίτλος 1"/>
          <p:cNvSpPr>
            <a:spLocks noGrp="1"/>
          </p:cNvSpPr>
          <p:nvPr>
            <p:ph type="title"/>
          </p:nvPr>
        </p:nvSpPr>
        <p:spPr>
          <a:xfrm>
            <a:off x="395536" y="692696"/>
            <a:ext cx="8229600" cy="706090"/>
          </a:xfrm>
        </p:spPr>
        <p:txBody>
          <a:bodyPr>
            <a:normAutofit fontScale="90000"/>
          </a:bodyPr>
          <a:lstStyle/>
          <a:p>
            <a:r>
              <a:rPr lang="el-GR" b="1" dirty="0"/>
              <a:t>Συνέπειες</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86605"/>
            <a:ext cx="7543800" cy="1126172"/>
          </a:xfrm>
        </p:spPr>
        <p:txBody>
          <a:bodyPr/>
          <a:lstStyle/>
          <a:p>
            <a:r>
              <a:rPr lang="el-GR" b="1" dirty="0" smtClean="0"/>
              <a:t>Συμπεράσματα…</a:t>
            </a:r>
            <a:endParaRPr lang="el-GR" b="1" dirty="0"/>
          </a:p>
        </p:txBody>
      </p:sp>
      <p:sp>
        <p:nvSpPr>
          <p:cNvPr id="3" name="Θέση περιεχομένου 2"/>
          <p:cNvSpPr>
            <a:spLocks noGrp="1"/>
          </p:cNvSpPr>
          <p:nvPr>
            <p:ph idx="1"/>
          </p:nvPr>
        </p:nvSpPr>
        <p:spPr>
          <a:xfrm>
            <a:off x="706428" y="2132856"/>
            <a:ext cx="7776864" cy="3196952"/>
          </a:xfrm>
        </p:spPr>
        <p:txBody>
          <a:bodyPr/>
          <a:lstStyle/>
          <a:p>
            <a:pPr marL="0" indent="0">
              <a:buNone/>
            </a:pPr>
            <a:r>
              <a:rPr lang="el-GR" sz="3200" dirty="0" smtClean="0"/>
              <a:t>Οι </a:t>
            </a:r>
            <a:r>
              <a:rPr lang="el-GR" sz="3200" dirty="0"/>
              <a:t>κοινωνικές αυτές </a:t>
            </a:r>
            <a:r>
              <a:rPr lang="el-GR" sz="3200" dirty="0" smtClean="0"/>
              <a:t>συγκρούσεις:</a:t>
            </a:r>
          </a:p>
          <a:p>
            <a:pPr>
              <a:buFont typeface="Wingdings" panose="05000000000000000000" pitchFamily="2" charset="2"/>
              <a:buChar char="q"/>
            </a:pPr>
            <a:r>
              <a:rPr lang="el-GR" sz="3200" dirty="0" smtClean="0"/>
              <a:t> εξέφρασαν </a:t>
            </a:r>
            <a:r>
              <a:rPr lang="el-GR" sz="3200" dirty="0"/>
              <a:t>τη γενικότερη </a:t>
            </a:r>
            <a:r>
              <a:rPr lang="el-GR" sz="3200" b="1" dirty="0"/>
              <a:t>κρίση της φεουδαρχίας</a:t>
            </a:r>
            <a:r>
              <a:rPr lang="el-GR" sz="3200" dirty="0"/>
              <a:t> και </a:t>
            </a:r>
            <a:endParaRPr lang="el-GR" sz="3200" dirty="0" smtClean="0"/>
          </a:p>
          <a:p>
            <a:pPr>
              <a:buFont typeface="Wingdings" panose="05000000000000000000" pitchFamily="2" charset="2"/>
              <a:buChar char="q"/>
            </a:pPr>
            <a:r>
              <a:rPr lang="el-GR" sz="3200" dirty="0" smtClean="0"/>
              <a:t> προετοίμασαν </a:t>
            </a:r>
            <a:r>
              <a:rPr lang="el-GR" sz="3200" dirty="0"/>
              <a:t>την </a:t>
            </a:r>
            <a:r>
              <a:rPr lang="el-GR" sz="3200" b="1" dirty="0"/>
              <a:t>αλλαγή των κοινωνικών και πολιτικών σχέσεων</a:t>
            </a:r>
            <a:r>
              <a:rPr lang="el-GR" sz="3200" dirty="0"/>
              <a:t>.</a:t>
            </a:r>
          </a:p>
          <a:p>
            <a:endParaRPr lang="el-GR" dirty="0"/>
          </a:p>
        </p:txBody>
      </p:sp>
    </p:spTree>
    <p:extLst>
      <p:ext uri="{BB962C8B-B14F-4D97-AF65-F5344CB8AC3E}">
        <p14:creationId xmlns:p14="http://schemas.microsoft.com/office/powerpoint/2010/main" val="248910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86604"/>
            <a:ext cx="8208912" cy="1450757"/>
          </a:xfrm>
        </p:spPr>
        <p:txBody>
          <a:bodyPr>
            <a:normAutofit fontScale="90000"/>
          </a:bodyPr>
          <a:lstStyle/>
          <a:p>
            <a:r>
              <a:rPr lang="el-GR" b="1" i="1" dirty="0" smtClean="0"/>
              <a:t>Πηγή - Σημειώσεις </a:t>
            </a:r>
            <a:r>
              <a:rPr lang="el-GR" b="1" i="1" dirty="0"/>
              <a:t>ενός μοναχού για το Μαύρο Θάνατο στην </a:t>
            </a:r>
            <a:r>
              <a:rPr lang="el-GR" b="1" i="1" dirty="0" err="1"/>
              <a:t>Πομερανία</a:t>
            </a:r>
            <a:r>
              <a:rPr lang="el-GR" b="1" i="1" dirty="0"/>
              <a:t> </a:t>
            </a:r>
          </a:p>
        </p:txBody>
      </p:sp>
      <p:sp>
        <p:nvSpPr>
          <p:cNvPr id="3" name="2 - Θέση περιεχομένου"/>
          <p:cNvSpPr>
            <a:spLocks noGrp="1"/>
          </p:cNvSpPr>
          <p:nvPr>
            <p:ph idx="1"/>
          </p:nvPr>
        </p:nvSpPr>
        <p:spPr>
          <a:xfrm>
            <a:off x="539552" y="1845734"/>
            <a:ext cx="8208911" cy="4463586"/>
          </a:xfrm>
        </p:spPr>
        <p:txBody>
          <a:bodyPr>
            <a:normAutofit/>
          </a:bodyPr>
          <a:lstStyle/>
          <a:p>
            <a:pPr marL="0" indent="0">
              <a:buNone/>
            </a:pPr>
            <a:r>
              <a:rPr lang="el-GR" sz="2600" i="1" dirty="0"/>
              <a:t>Η πανούκλα χτύπησε όλη τη γη για είκοσι σχεδόν χρόνια, προκαλώντας μεγάλη ακρίβεια και πείνα. Όταν ήλθαμε στη μονή, ένα κιλό σίκαλη στοίχιζε 10 σελίνια (υποδιαίρεση της </a:t>
            </a:r>
            <a:r>
              <a:rPr lang="el-GR" sz="2600" i="1" dirty="0" err="1"/>
              <a:t>γκίλντας</a:t>
            </a:r>
            <a:r>
              <a:rPr lang="el-GR" sz="2600" i="1" dirty="0"/>
              <a:t>), δηλαδή μισή </a:t>
            </a:r>
            <a:r>
              <a:rPr lang="el-GR" sz="2600" i="1" dirty="0" err="1"/>
              <a:t>γκίλντα</a:t>
            </a:r>
            <a:r>
              <a:rPr lang="el-GR" sz="2600" i="1" dirty="0"/>
              <a:t> (είδος νομίσματος). Στα μέρη μας σήμερα το κιλό στοιχίζει μια </a:t>
            </a:r>
            <a:r>
              <a:rPr lang="el-GR" sz="2600" i="1" dirty="0" err="1"/>
              <a:t>γκίλντα</a:t>
            </a:r>
            <a:r>
              <a:rPr lang="el-GR" sz="2600" i="1" dirty="0"/>
              <a:t>, αλλά στον πορθμό και στα σύνορα μιάμιση </a:t>
            </a:r>
            <a:r>
              <a:rPr lang="el-GR" sz="2600" i="1" dirty="0" err="1"/>
              <a:t>γκίλντα</a:t>
            </a:r>
            <a:r>
              <a:rPr lang="el-GR" sz="2600" i="1" dirty="0"/>
              <a:t> γι' αυτό πολλοί λαϊκοί πέθαναν από την πανούκλα και την πείνα. Ο Θεός έστειλε τότε την επιδημία του στον κόσμο και ερήμωσε τη γη.</a:t>
            </a:r>
          </a:p>
          <a:p>
            <a:pPr marL="0" indent="0">
              <a:buNone/>
            </a:pPr>
            <a:endParaRPr lang="el-GR" sz="2400" dirty="0" smtClean="0"/>
          </a:p>
          <a:p>
            <a:pPr marL="0" indent="0">
              <a:buNone/>
            </a:pPr>
            <a:r>
              <a:rPr lang="el-GR" sz="2400" dirty="0" smtClean="0"/>
              <a:t>Η</a:t>
            </a:r>
            <a:r>
              <a:rPr lang="el-GR" sz="2400" dirty="0"/>
              <a:t>, </a:t>
            </a:r>
            <a:r>
              <a:rPr lang="el-GR" sz="2400" dirty="0" err="1"/>
              <a:t>Busley</a:t>
            </a:r>
            <a:r>
              <a:rPr lang="el-GR" sz="2400" dirty="0"/>
              <a:t> κ. ά., </a:t>
            </a:r>
            <a:r>
              <a:rPr lang="el-GR" sz="2400" i="1" dirty="0" err="1"/>
              <a:t>Geschichtliche</a:t>
            </a:r>
            <a:r>
              <a:rPr lang="el-GR" sz="2400" i="1" dirty="0"/>
              <a:t> </a:t>
            </a:r>
            <a:r>
              <a:rPr lang="el-GR" sz="2400" i="1" dirty="0" err="1"/>
              <a:t>weltkunde</a:t>
            </a:r>
            <a:r>
              <a:rPr lang="el-GR" sz="2400" i="1" dirty="0"/>
              <a:t>, </a:t>
            </a:r>
            <a:r>
              <a:rPr lang="el-GR" sz="2400" i="1" dirty="0" err="1"/>
              <a:t>Ausgabe</a:t>
            </a:r>
            <a:r>
              <a:rPr lang="el-GR" sz="2400" i="1" dirty="0"/>
              <a:t> </a:t>
            </a:r>
            <a:r>
              <a:rPr lang="el-GR" sz="2400" i="1" dirty="0" err="1"/>
              <a:t>fur</a:t>
            </a:r>
            <a:r>
              <a:rPr lang="el-GR" sz="2400" i="1" dirty="0"/>
              <a:t> </a:t>
            </a:r>
            <a:r>
              <a:rPr lang="el-GR" sz="2400" i="1" dirty="0" err="1"/>
              <a:t>Gymnasien</a:t>
            </a:r>
            <a:r>
              <a:rPr lang="el-GR" sz="2400" i="1" dirty="0"/>
              <a:t> in </a:t>
            </a:r>
            <a:r>
              <a:rPr lang="el-GR" sz="2400" i="1" dirty="0" err="1"/>
              <a:t>Bayern</a:t>
            </a:r>
            <a:r>
              <a:rPr lang="el-GR" sz="2400" i="1" dirty="0"/>
              <a:t>, </a:t>
            </a:r>
            <a:r>
              <a:rPr lang="el-GR" sz="2400" i="1" dirty="0" err="1"/>
              <a:t>τόμ</a:t>
            </a:r>
            <a:r>
              <a:rPr lang="el-GR" sz="2400" i="1" dirty="0"/>
              <a:t>. 2, </a:t>
            </a:r>
            <a:r>
              <a:rPr lang="el-GR" sz="2400" i="1" dirty="0" err="1"/>
              <a:t>Φραγκφούρτη</a:t>
            </a:r>
            <a:r>
              <a:rPr lang="el-GR" sz="2400" i="1" dirty="0"/>
              <a:t> 1981 157.</a:t>
            </a:r>
            <a:endParaRPr lang="el-GR" sz="2400" dirty="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3528" y="1628801"/>
            <a:ext cx="8280920" cy="4493538"/>
          </a:xfrm>
          <a:prstGeom prst="rect">
            <a:avLst/>
          </a:prstGeom>
          <a:noFill/>
        </p:spPr>
        <p:txBody>
          <a:bodyPr wrap="square" rtlCol="0">
            <a:spAutoFit/>
          </a:bodyPr>
          <a:lstStyle/>
          <a:p>
            <a:r>
              <a:rPr lang="el-GR" sz="2600" dirty="0" smtClean="0"/>
              <a:t>Από τα τέλη του 13</a:t>
            </a:r>
            <a:r>
              <a:rPr lang="el-GR" sz="2600" baseline="30000" dirty="0" smtClean="0"/>
              <a:t>ου</a:t>
            </a:r>
            <a:r>
              <a:rPr lang="el-GR" sz="2600" dirty="0" smtClean="0"/>
              <a:t> αι. οι βασιλείς της Αγγλίας και της Γαλλίας επιχείρησαν να υποτάξουν</a:t>
            </a:r>
          </a:p>
          <a:p>
            <a:r>
              <a:rPr lang="el-GR" sz="2600" dirty="0" smtClean="0"/>
              <a:t>τους φεουδάρχες με τη βοήθεια των αστών και να συγκροτήσουν ισχυρά κράτη.</a:t>
            </a:r>
          </a:p>
          <a:p>
            <a:endParaRPr lang="el-GR" sz="2600" dirty="0" smtClean="0"/>
          </a:p>
          <a:p>
            <a:r>
              <a:rPr lang="el-GR" sz="2600" dirty="0" smtClean="0"/>
              <a:t>Γαλλία: ο βασιλιάς έρχεται αντιμέτωπος με τον πάπα τον οποίο υποχρέωσε (με τη σύμφωνη γνώμη μιας συνέλευσης στην οποία συμμετείχαν και αστοί) να μεταφέρει την έδρα του στην Αβινιόν ( αιχμαλωσία της Αβινιόν). Η ταπείνωση της Αβινιόν και τα φαινόμενα διαφθοράς στην Εκκλησία τραυμάτισαν το κύρος της         αίτημα για μεταρρύθμιση </a:t>
            </a:r>
            <a:endParaRPr lang="el-GR" sz="2600" dirty="0"/>
          </a:p>
        </p:txBody>
      </p:sp>
      <p:sp>
        <p:nvSpPr>
          <p:cNvPr id="5" name="4 - Δεξιό βέλος"/>
          <p:cNvSpPr/>
          <p:nvPr/>
        </p:nvSpPr>
        <p:spPr>
          <a:xfrm>
            <a:off x="4018796" y="5661248"/>
            <a:ext cx="576064" cy="295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normAutofit/>
          </a:bodyPr>
          <a:lstStyle/>
          <a:p>
            <a:r>
              <a:rPr lang="el-GR" dirty="0"/>
              <a:t>δ. Η συγκρότηση κρατών και η αιχμαλωσία της </a:t>
            </a:r>
            <a:r>
              <a:rPr lang="el-GR" dirty="0" smtClean="0"/>
              <a:t>Αβινιόν</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188640"/>
            <a:ext cx="6591300" cy="6381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188640"/>
            <a:ext cx="8892480" cy="3628132"/>
          </a:xfrm>
          <a:prstGeom prst="rect">
            <a:avLst/>
          </a:prstGeom>
          <a:noFill/>
          <a:ln w="9525">
            <a:noFill/>
            <a:miter lim="800000"/>
            <a:headEnd/>
            <a:tailEnd/>
          </a:ln>
        </p:spPr>
      </p:pic>
      <p:sp>
        <p:nvSpPr>
          <p:cNvPr id="6" name="5 - TextBox"/>
          <p:cNvSpPr txBox="1"/>
          <p:nvPr/>
        </p:nvSpPr>
        <p:spPr>
          <a:xfrm>
            <a:off x="1259632" y="4725144"/>
            <a:ext cx="2204578" cy="369332"/>
          </a:xfrm>
          <a:prstGeom prst="rect">
            <a:avLst/>
          </a:prstGeom>
          <a:noFill/>
        </p:spPr>
        <p:txBody>
          <a:bodyPr wrap="none" rtlCol="0">
            <a:spAutoFit/>
          </a:bodyPr>
          <a:lstStyle/>
          <a:p>
            <a:r>
              <a:rPr lang="el-GR" dirty="0" smtClean="0"/>
              <a:t>Το παλάτι των παπών</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6492240" cy="6858000"/>
          </a:xfrm>
          <a:prstGeom prst="rect">
            <a:avLst/>
          </a:prstGeom>
          <a:noFill/>
          <a:ln w="9525">
            <a:noFill/>
            <a:miter lim="800000"/>
            <a:headEnd/>
            <a:tailEnd/>
          </a:ln>
        </p:spPr>
      </p:pic>
      <p:sp>
        <p:nvSpPr>
          <p:cNvPr id="6" name="5 - TextBox"/>
          <p:cNvSpPr txBox="1"/>
          <p:nvPr/>
        </p:nvSpPr>
        <p:spPr>
          <a:xfrm>
            <a:off x="6660232" y="332656"/>
            <a:ext cx="2304256" cy="923330"/>
          </a:xfrm>
          <a:prstGeom prst="rect">
            <a:avLst/>
          </a:prstGeom>
          <a:noFill/>
        </p:spPr>
        <p:txBody>
          <a:bodyPr wrap="square" rtlCol="0">
            <a:spAutoFit/>
          </a:bodyPr>
          <a:lstStyle/>
          <a:p>
            <a:pPr algn="ctr"/>
            <a:r>
              <a:rPr lang="el-GR" i="1" dirty="0" smtClean="0"/>
              <a:t>Οι δεσποινίδες της Αβινιόν </a:t>
            </a:r>
          </a:p>
          <a:p>
            <a:pPr algn="ctr"/>
            <a:r>
              <a:rPr lang="el-GR" dirty="0" smtClean="0"/>
              <a:t>Πικάσο (1907)</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504" y="332656"/>
            <a:ext cx="5976664" cy="6278642"/>
          </a:xfrm>
          <a:prstGeom prst="rect">
            <a:avLst/>
          </a:prstGeom>
          <a:noFill/>
        </p:spPr>
        <p:txBody>
          <a:bodyPr wrap="square" rtlCol="0">
            <a:spAutoFit/>
          </a:bodyPr>
          <a:lstStyle/>
          <a:p>
            <a:r>
              <a:rPr lang="el-GR" sz="3200" b="1" dirty="0" smtClean="0"/>
              <a:t>Αγγλία</a:t>
            </a:r>
            <a:r>
              <a:rPr lang="el-GR" sz="3200" dirty="0" smtClean="0"/>
              <a:t>: οι φεουδάρχες συνεργάστηκαν με τον κλήρο και τους αστούς και επέβαλαν σημαντικούς περιορισμούς στη βασιλική εξουσία. </a:t>
            </a:r>
            <a:endParaRPr lang="en-US" sz="3200" dirty="0" smtClean="0"/>
          </a:p>
          <a:p>
            <a:r>
              <a:rPr lang="el-GR" sz="3200" dirty="0" smtClean="0"/>
              <a:t>Τις απαιτήσεις τους τις διατύπωσαν στην περίφημη </a:t>
            </a:r>
            <a:r>
              <a:rPr lang="el-GR" sz="3200" b="1" dirty="0" smtClean="0"/>
              <a:t>Μεγάλη Χάρτα των Ελευθεριών</a:t>
            </a:r>
            <a:r>
              <a:rPr lang="el-GR" sz="3200" dirty="0" smtClean="0"/>
              <a:t> (</a:t>
            </a:r>
            <a:r>
              <a:rPr lang="el-GR" sz="3200" dirty="0" err="1" smtClean="0"/>
              <a:t>Magna</a:t>
            </a:r>
            <a:r>
              <a:rPr lang="el-GR" sz="3200" dirty="0" smtClean="0"/>
              <a:t> </a:t>
            </a:r>
            <a:r>
              <a:rPr lang="el-GR" sz="3200" dirty="0" err="1" smtClean="0"/>
              <a:t>Charta</a:t>
            </a:r>
            <a:r>
              <a:rPr lang="el-GR" sz="3200" dirty="0" smtClean="0"/>
              <a:t>, 1215), την οποία αναγκάστηκε να αποδεχθεί ο βασιλιάς Ιωάννης Α' ο Ακτήμονας.</a:t>
            </a:r>
          </a:p>
          <a:p>
            <a:endParaRPr lang="el-GR" dirty="0"/>
          </a:p>
        </p:txBody>
      </p:sp>
      <p:sp>
        <p:nvSpPr>
          <p:cNvPr id="5" name="4 - TextBox"/>
          <p:cNvSpPr txBox="1"/>
          <p:nvPr/>
        </p:nvSpPr>
        <p:spPr>
          <a:xfrm>
            <a:off x="2699792" y="3933056"/>
            <a:ext cx="184731" cy="369332"/>
          </a:xfrm>
          <a:prstGeom prst="rect">
            <a:avLst/>
          </a:prstGeom>
          <a:noFill/>
        </p:spPr>
        <p:txBody>
          <a:bodyPr wrap="none" rtlCol="0">
            <a:spAutoFit/>
          </a:bodyPr>
          <a:lstStyle/>
          <a:p>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6383811" y="980728"/>
            <a:ext cx="2760189" cy="35882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57200" y="1124744"/>
            <a:ext cx="8398769" cy="4893647"/>
          </a:xfrm>
          <a:prstGeom prst="rect">
            <a:avLst/>
          </a:prstGeom>
          <a:noFill/>
        </p:spPr>
        <p:txBody>
          <a:bodyPr wrap="square" rtlCol="0">
            <a:spAutoFit/>
          </a:bodyPr>
          <a:lstStyle/>
          <a:p>
            <a:r>
              <a:rPr lang="el-GR" sz="3200" b="1" i="1" dirty="0" smtClean="0"/>
              <a:t>  </a:t>
            </a:r>
            <a:r>
              <a:rPr lang="el-GR" sz="2800" b="1" u="sng" dirty="0" smtClean="0">
                <a:solidFill>
                  <a:schemeClr val="accent2">
                    <a:lumMod val="75000"/>
                  </a:schemeClr>
                </a:solidFill>
              </a:rPr>
              <a:t>13</a:t>
            </a:r>
            <a:r>
              <a:rPr lang="el-GR" sz="2800" b="1" u="sng" baseline="30000" dirty="0" smtClean="0">
                <a:solidFill>
                  <a:schemeClr val="accent2">
                    <a:lumMod val="75000"/>
                  </a:schemeClr>
                </a:solidFill>
              </a:rPr>
              <a:t>ος</a:t>
            </a:r>
            <a:r>
              <a:rPr lang="el-GR" sz="2800" b="1" u="sng" dirty="0" smtClean="0">
                <a:solidFill>
                  <a:schemeClr val="accent2">
                    <a:lumMod val="75000"/>
                  </a:schemeClr>
                </a:solidFill>
              </a:rPr>
              <a:t> αι.: οικονομική ευμάρεια</a:t>
            </a:r>
          </a:p>
          <a:p>
            <a:pPr>
              <a:buFont typeface="Wingdings" pitchFamily="2" charset="2"/>
              <a:buChar char="§"/>
            </a:pPr>
            <a:r>
              <a:rPr lang="el-GR" sz="2800" dirty="0" smtClean="0"/>
              <a:t>  Αύξηση </a:t>
            </a:r>
            <a:r>
              <a:rPr lang="el-GR" sz="2800" b="1" u="sng" dirty="0" smtClean="0">
                <a:solidFill>
                  <a:schemeClr val="accent3">
                    <a:lumMod val="50000"/>
                  </a:schemeClr>
                </a:solidFill>
              </a:rPr>
              <a:t>αγροτικής</a:t>
            </a:r>
            <a:r>
              <a:rPr lang="el-GR" sz="2800" dirty="0" smtClean="0"/>
              <a:t> παραγωγής</a:t>
            </a:r>
            <a:r>
              <a:rPr lang="en-US" sz="2800" dirty="0" smtClean="0"/>
              <a:t> </a:t>
            </a:r>
          </a:p>
          <a:p>
            <a:pPr>
              <a:buFont typeface="Wingdings" pitchFamily="2" charset="2"/>
              <a:buChar char="§"/>
            </a:pPr>
            <a:r>
              <a:rPr lang="el-GR" sz="2800" dirty="0" smtClean="0"/>
              <a:t>  Ανάπτυξη </a:t>
            </a:r>
            <a:r>
              <a:rPr lang="el-GR" sz="2800" b="1" u="sng" dirty="0" smtClean="0">
                <a:solidFill>
                  <a:srgbClr val="C00000"/>
                </a:solidFill>
              </a:rPr>
              <a:t>βιοτεχνίας</a:t>
            </a:r>
            <a:r>
              <a:rPr lang="el-GR" sz="2800" dirty="0" smtClean="0"/>
              <a:t> (νερόμυλος, υδραυλικό πριόνι, ποδοκίνητος αργαλειός</a:t>
            </a:r>
          </a:p>
          <a:p>
            <a:r>
              <a:rPr lang="el-GR" sz="2800" dirty="0" smtClean="0"/>
              <a:t>Βιοτεχνία μεταξωτών και άλλων πολυτελών ενδυμάτων π.χ. Φλάνδρα, Β. Ιταλία</a:t>
            </a:r>
          </a:p>
          <a:p>
            <a:pPr>
              <a:buFont typeface="Wingdings" pitchFamily="2" charset="2"/>
              <a:buChar char="§"/>
            </a:pPr>
            <a:r>
              <a:rPr lang="el-GR" sz="2800" dirty="0" smtClean="0"/>
              <a:t>  Άνθιση </a:t>
            </a:r>
            <a:r>
              <a:rPr lang="el-GR" sz="2800" b="1" u="sng" dirty="0" smtClean="0">
                <a:solidFill>
                  <a:srgbClr val="CC3300"/>
                </a:solidFill>
              </a:rPr>
              <a:t>εμπορίου</a:t>
            </a:r>
            <a:r>
              <a:rPr lang="el-GR" sz="2800" dirty="0" smtClean="0"/>
              <a:t> (κατασκευή δρόμων, βελτίωση ναυτικής τεχνολογίας, εμποροπανηγύρεις)</a:t>
            </a:r>
          </a:p>
          <a:p>
            <a:pPr>
              <a:buFont typeface="Wingdings" pitchFamily="2" charset="2"/>
              <a:buChar char="§"/>
            </a:pPr>
            <a:r>
              <a:rPr lang="el-GR" sz="2800" dirty="0" smtClean="0"/>
              <a:t>  Επανεμφάνιση </a:t>
            </a:r>
            <a:r>
              <a:rPr lang="el-GR" sz="2800" b="1" u="sng" dirty="0" smtClean="0">
                <a:solidFill>
                  <a:srgbClr val="FFC000"/>
                </a:solidFill>
              </a:rPr>
              <a:t>νομίσματος</a:t>
            </a:r>
            <a:r>
              <a:rPr lang="el-GR" sz="2800" dirty="0" smtClean="0"/>
              <a:t> ως ανταλλακτικού μέσου</a:t>
            </a:r>
          </a:p>
          <a:p>
            <a:pPr>
              <a:buFont typeface="Wingdings" pitchFamily="2" charset="2"/>
              <a:buChar char="§"/>
            </a:pPr>
            <a:r>
              <a:rPr lang="el-GR" sz="2800" dirty="0" smtClean="0"/>
              <a:t>  Ανάδειξη νέων </a:t>
            </a:r>
            <a:r>
              <a:rPr lang="el-GR" sz="2800" b="1" u="sng" dirty="0" smtClean="0">
                <a:solidFill>
                  <a:srgbClr val="7030A0"/>
                </a:solidFill>
              </a:rPr>
              <a:t>πόλεων</a:t>
            </a:r>
            <a:r>
              <a:rPr lang="el-GR" sz="2800" dirty="0" smtClean="0"/>
              <a:t> (Φλωρεντία, Μιλάνο)</a:t>
            </a:r>
          </a:p>
          <a:p>
            <a:pPr>
              <a:buFont typeface="Wingdings" pitchFamily="2" charset="2"/>
              <a:buChar char="§"/>
            </a:pPr>
            <a:r>
              <a:rPr lang="el-GR" sz="2800" dirty="0" smtClean="0"/>
              <a:t>  Θεαματική αύξηση </a:t>
            </a:r>
            <a:r>
              <a:rPr lang="el-GR" sz="2800" b="1" u="sng" dirty="0" smtClean="0">
                <a:solidFill>
                  <a:srgbClr val="660066"/>
                </a:solidFill>
              </a:rPr>
              <a:t>πληθυσμού</a:t>
            </a:r>
            <a:endParaRPr lang="el-GR" sz="2800" b="1" u="sng" dirty="0">
              <a:solidFill>
                <a:srgbClr val="660066"/>
              </a:solidFill>
            </a:endParaRPr>
          </a:p>
        </p:txBody>
      </p:sp>
      <p:cxnSp>
        <p:nvCxnSpPr>
          <p:cNvPr id="5" name="4 - Ευθύγραμμο βέλος σύνδεσης"/>
          <p:cNvCxnSpPr/>
          <p:nvPr/>
        </p:nvCxnSpPr>
        <p:spPr>
          <a:xfrm>
            <a:off x="5436096" y="2780928"/>
            <a:ext cx="864096"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457200" y="274638"/>
            <a:ext cx="8229600" cy="706090"/>
          </a:xfrm>
        </p:spPr>
        <p:txBody>
          <a:bodyPr>
            <a:normAutofit/>
          </a:bodyPr>
          <a:lstStyle/>
          <a:p>
            <a:r>
              <a:rPr lang="el-GR" sz="4000" dirty="0"/>
              <a:t>Οικονομική και δημογραφική ανάπτυξη </a:t>
            </a:r>
            <a:r>
              <a:rPr lang="el-GR" sz="4000" dirty="0" smtClean="0"/>
              <a:t>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2348880"/>
            <a:ext cx="8229600" cy="2692896"/>
          </a:xfrm>
        </p:spPr>
        <p:txBody>
          <a:bodyPr/>
          <a:lstStyle/>
          <a:p>
            <a:r>
              <a:rPr lang="el-GR" dirty="0" smtClean="0"/>
              <a:t>Τα επόμενα χρόνια ιδρύθηκε το Αγγλικό Κοινοβούλιο, το οποίο αποτελούσαν ευγενείς και αστοί. Από το κοινοβούλιο αυτό προήλθαν η Βουλή των Αντιπροσώπων και η Βουλή των Λόρδων.</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67544" y="404664"/>
            <a:ext cx="8352928" cy="2554545"/>
          </a:xfrm>
          <a:prstGeom prst="rect">
            <a:avLst/>
          </a:prstGeom>
          <a:noFill/>
        </p:spPr>
        <p:txBody>
          <a:bodyPr wrap="square" rtlCol="0">
            <a:spAutoFit/>
          </a:bodyPr>
          <a:lstStyle/>
          <a:p>
            <a:r>
              <a:rPr lang="el-GR" sz="3200" dirty="0" smtClean="0"/>
              <a:t>Η </a:t>
            </a:r>
            <a:r>
              <a:rPr lang="el-GR" sz="3200" b="1" dirty="0" smtClean="0"/>
              <a:t>Μάγκνα Χάρτα </a:t>
            </a:r>
            <a:r>
              <a:rPr lang="el-GR" sz="3200" dirty="0" smtClean="0"/>
              <a:t>θεωρείται ένα από τα πιο σημαντικά έγγραφα στην ιστορία της δημοκρατίας και του κράτους δικαίου. Επηρέασε την Αμερικάνικη Διακήρυξη της Ανεξαρτησίας και τα Δικαιώματα του Ανθρώπου</a:t>
            </a:r>
            <a:endParaRPr lang="el-GR" sz="3200" dirty="0"/>
          </a:p>
        </p:txBody>
      </p:sp>
      <p:pic>
        <p:nvPicPr>
          <p:cNvPr id="1026" name="Picture 2"/>
          <p:cNvPicPr>
            <a:picLocks noChangeAspect="1" noChangeArrowheads="1"/>
          </p:cNvPicPr>
          <p:nvPr/>
        </p:nvPicPr>
        <p:blipFill>
          <a:blip r:embed="rId2" cstate="print"/>
          <a:srcRect/>
          <a:stretch>
            <a:fillRect/>
          </a:stretch>
        </p:blipFill>
        <p:spPr bwMode="auto">
          <a:xfrm>
            <a:off x="1691680" y="3175670"/>
            <a:ext cx="5464770" cy="365145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58521" y="1391068"/>
            <a:ext cx="8507288" cy="4401205"/>
          </a:xfrm>
          <a:prstGeom prst="rect">
            <a:avLst/>
          </a:prstGeom>
          <a:noFill/>
        </p:spPr>
        <p:txBody>
          <a:bodyPr wrap="square" rtlCol="0">
            <a:spAutoFit/>
          </a:bodyPr>
          <a:lstStyle/>
          <a:p>
            <a:r>
              <a:rPr lang="el-GR" sz="2000" i="1" dirty="0" smtClean="0"/>
              <a:t>Η Αγγλική Εκκλησία παραμένει ελεύθερη, τα δικαιώματα και οι ελευθερίες της απαραβίαστες.</a:t>
            </a:r>
            <a:br>
              <a:rPr lang="el-GR" sz="2000" i="1" dirty="0" smtClean="0"/>
            </a:br>
            <a:r>
              <a:rPr lang="el-GR" sz="2000" i="1" dirty="0" smtClean="0"/>
              <a:t>Δεν επιτρέπεται να επιβληθούν φόροι στο Βασίλειο μας, χωρίς την έγκριση του Κοινοβουλίου. </a:t>
            </a:r>
            <a:br>
              <a:rPr lang="el-GR" sz="2000" i="1" dirty="0" smtClean="0"/>
            </a:br>
            <a:r>
              <a:rPr lang="el-GR" sz="2000" i="1" dirty="0" smtClean="0"/>
              <a:t>Η πόλη του Λονδίνου πρέπει να διατηρήσει όλα τα αρχαία προνόμια της και τις ελεύθερες συνήθειές της. Εκτός αυτού επιβεβαιώνουμε ότι όλες οι άλλες πόλεις, οι κώμες, τα χωριά και τα λιμάνια διατηρούν τα αρχαία προνόμιά τους. </a:t>
            </a:r>
            <a:br>
              <a:rPr lang="el-GR" sz="2000" i="1" dirty="0" smtClean="0"/>
            </a:br>
            <a:r>
              <a:rPr lang="el-GR" sz="2000" i="1" dirty="0" smtClean="0"/>
              <a:t>Κανείς ελεύθερος άνθρωπος δεν επιτρέπεται να συλληφθεί ή να φυλακισθεί ή να χάσει την περιουσία του ή να εξορισθεί ή να θιγεί με οποιοδήποτε τρόπο, εκτός αν υπάρχει σχετική νόμιμη απόφαση ανθρώπου της τάξης του ή αν αυτό προβλέπεται από τους νόμους της χώρας.</a:t>
            </a:r>
          </a:p>
          <a:p>
            <a:endParaRPr lang="el-GR" sz="2000" dirty="0" smtClean="0"/>
          </a:p>
          <a:p>
            <a:r>
              <a:rPr lang="el-GR" sz="2000" dirty="0" smtClean="0"/>
              <a:t>Η. </a:t>
            </a:r>
            <a:r>
              <a:rPr lang="el-GR" sz="2000" dirty="0" err="1" smtClean="0"/>
              <a:t>Busley</a:t>
            </a:r>
            <a:r>
              <a:rPr lang="el-GR" sz="2000" dirty="0" smtClean="0"/>
              <a:t> κ.ά.</a:t>
            </a:r>
            <a:r>
              <a:rPr lang="el-GR" sz="2000" i="1" dirty="0" smtClean="0"/>
              <a:t>, </a:t>
            </a:r>
            <a:r>
              <a:rPr lang="el-GR" sz="2000" i="1" dirty="0" err="1" smtClean="0"/>
              <a:t>Geschichtliche</a:t>
            </a:r>
            <a:r>
              <a:rPr lang="el-GR" sz="2000" i="1" dirty="0" smtClean="0"/>
              <a:t> </a:t>
            </a:r>
            <a:r>
              <a:rPr lang="el-GR" sz="2000" i="1" dirty="0" err="1" smtClean="0"/>
              <a:t>Weltkunde</a:t>
            </a:r>
            <a:r>
              <a:rPr lang="el-GR" sz="2000" i="1" dirty="0" smtClean="0"/>
              <a:t>, </a:t>
            </a:r>
            <a:r>
              <a:rPr lang="el-GR" sz="2000" i="1" dirty="0" err="1" smtClean="0"/>
              <a:t>Ausgabe</a:t>
            </a:r>
            <a:r>
              <a:rPr lang="el-GR" sz="2000" i="1" dirty="0" smtClean="0"/>
              <a:t> </a:t>
            </a:r>
            <a:r>
              <a:rPr lang="el-GR" sz="2000" i="1" dirty="0" err="1" smtClean="0"/>
              <a:t>fur</a:t>
            </a:r>
            <a:r>
              <a:rPr lang="el-GR" sz="2000" i="1" dirty="0" smtClean="0"/>
              <a:t> </a:t>
            </a:r>
            <a:r>
              <a:rPr lang="el-GR" sz="2000" i="1" dirty="0" err="1" smtClean="0"/>
              <a:t>Gymnasien</a:t>
            </a:r>
            <a:r>
              <a:rPr lang="el-GR" sz="2000" i="1" dirty="0" smtClean="0"/>
              <a:t> in </a:t>
            </a:r>
            <a:r>
              <a:rPr lang="el-GR" sz="2000" i="1" dirty="0" err="1" smtClean="0"/>
              <a:t>Bayern</a:t>
            </a:r>
            <a:r>
              <a:rPr lang="el-GR" sz="2000" i="1" dirty="0" smtClean="0"/>
              <a:t>, τομ.2, Φραγκφούρτη 1981, 99-700.</a:t>
            </a:r>
            <a:endParaRPr lang="el-GR" sz="2000" dirty="0" smtClean="0"/>
          </a:p>
        </p:txBody>
      </p:sp>
      <p:sp>
        <p:nvSpPr>
          <p:cNvPr id="2" name="Τίτλος 1"/>
          <p:cNvSpPr>
            <a:spLocks noGrp="1"/>
          </p:cNvSpPr>
          <p:nvPr>
            <p:ph type="title"/>
          </p:nvPr>
        </p:nvSpPr>
        <p:spPr/>
        <p:txBody>
          <a:bodyPr>
            <a:normAutofit/>
          </a:bodyPr>
          <a:lstStyle/>
          <a:p>
            <a:r>
              <a:rPr lang="el-GR" b="1" i="1" dirty="0" smtClean="0"/>
              <a:t>Πηγή- Από </a:t>
            </a:r>
            <a:r>
              <a:rPr lang="el-GR" b="1" i="1" dirty="0"/>
              <a:t>τη Μεγάλη Χάρτα των Ελευθεριών (1215</a:t>
            </a:r>
            <a:r>
              <a:rPr lang="el-GR" b="1" i="1" dirty="0" smtClean="0"/>
              <a:t>)</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39552" y="260648"/>
            <a:ext cx="8604448" cy="2554545"/>
          </a:xfrm>
          <a:prstGeom prst="rect">
            <a:avLst/>
          </a:prstGeom>
          <a:noFill/>
        </p:spPr>
        <p:txBody>
          <a:bodyPr wrap="square" rtlCol="0">
            <a:spAutoFit/>
          </a:bodyPr>
          <a:lstStyle/>
          <a:p>
            <a:r>
              <a:rPr lang="el-GR" sz="3200" b="1" dirty="0" smtClean="0"/>
              <a:t>Γερμανία</a:t>
            </a:r>
            <a:r>
              <a:rPr lang="el-GR" sz="3200" dirty="0" smtClean="0"/>
              <a:t>:  δεν μπόρεσε να συγκροτηθεί ενιαίο κράτος που θα συνένωνε τα φέουδα και τα επί μέρους κρατίδια, γιατί εκεί οι μεγάλοι φεουδάρχες κατόρθωσαν να επιβάλουν χωρίς περιορισμούς τη βούλησή τους στους βασιλείς.</a:t>
            </a:r>
            <a:endParaRPr lang="el-G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3528" y="1268760"/>
            <a:ext cx="8820472" cy="4832092"/>
          </a:xfrm>
          <a:prstGeom prst="rect">
            <a:avLst/>
          </a:prstGeom>
          <a:noFill/>
        </p:spPr>
        <p:txBody>
          <a:bodyPr wrap="square" rtlCol="0">
            <a:spAutoFit/>
          </a:bodyPr>
          <a:lstStyle/>
          <a:p>
            <a:pPr>
              <a:buFont typeface="Wingdings" pitchFamily="2" charset="2"/>
              <a:buChar char="§"/>
            </a:pPr>
            <a:r>
              <a:rPr lang="el-GR" sz="2800" b="1" i="1" u="sng" dirty="0" smtClean="0">
                <a:solidFill>
                  <a:schemeClr val="tx2">
                    <a:lumMod val="50000"/>
                  </a:schemeClr>
                </a:solidFill>
              </a:rPr>
              <a:t> Ενίσχυση κεντρικής εξουσίας </a:t>
            </a:r>
            <a:r>
              <a:rPr lang="el-GR" sz="2800" dirty="0" smtClean="0"/>
              <a:t>– μείωση της δύναμης των </a:t>
            </a:r>
            <a:r>
              <a:rPr lang="el-GR" sz="2800" b="1" i="1" dirty="0" smtClean="0"/>
              <a:t>μικρών φεουδαρχών </a:t>
            </a:r>
            <a:r>
              <a:rPr lang="el-GR" sz="2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l-GR" sz="2800" dirty="0" smtClean="0"/>
              <a:t> η </a:t>
            </a:r>
            <a:r>
              <a:rPr lang="el-GR" sz="2800" b="1" i="1" dirty="0" smtClean="0"/>
              <a:t>ανώτερη φεουδαρχία </a:t>
            </a:r>
            <a:r>
              <a:rPr lang="el-GR" sz="2800" dirty="0" smtClean="0"/>
              <a:t>διατηρεί τη δύναμή της</a:t>
            </a:r>
          </a:p>
          <a:p>
            <a:pPr>
              <a:buFont typeface="Wingdings" pitchFamily="2" charset="2"/>
              <a:buChar char="§"/>
            </a:pPr>
            <a:r>
              <a:rPr lang="el-GR" sz="2800" dirty="0" smtClean="0"/>
              <a:t>  </a:t>
            </a:r>
            <a:r>
              <a:rPr lang="el-GR" sz="2800" b="1" dirty="0" smtClean="0"/>
              <a:t>Ύ</a:t>
            </a:r>
            <a:r>
              <a:rPr lang="el-GR" sz="2800" b="1" u="sng" dirty="0" smtClean="0"/>
              <a:t>παιθρος</a:t>
            </a:r>
            <a:r>
              <a:rPr lang="el-GR" sz="2800" dirty="0" smtClean="0"/>
              <a:t>:  πολλοί </a:t>
            </a:r>
            <a:r>
              <a:rPr lang="el-GR" sz="2800" b="1" i="1" dirty="0" smtClean="0"/>
              <a:t>αγρότες</a:t>
            </a:r>
            <a:r>
              <a:rPr lang="el-GR" sz="2800" dirty="0" smtClean="0"/>
              <a:t> εξαγόρασαν τις υποχρεώσεις τους απέναντι στους φεουδάρχες και βελτίωσαν τη θέση τους. Η μεγάλη μάζα των αγροτών γινόταν όλο και χειρότερη.</a:t>
            </a:r>
          </a:p>
          <a:p>
            <a:pPr>
              <a:buFont typeface="Wingdings" pitchFamily="2" charset="2"/>
              <a:buChar char="§"/>
            </a:pPr>
            <a:r>
              <a:rPr lang="el-GR" sz="2800" b="1" u="sng" dirty="0" smtClean="0"/>
              <a:t> Πόλεις</a:t>
            </a:r>
            <a:r>
              <a:rPr lang="el-GR" sz="2800" dirty="0" smtClean="0"/>
              <a:t>: επαγγελματίες οργανώνονται σε </a:t>
            </a:r>
            <a:r>
              <a:rPr lang="el-GR" sz="2800" b="1" u="sng" dirty="0" smtClean="0">
                <a:solidFill>
                  <a:schemeClr val="bg2">
                    <a:lumMod val="25000"/>
                  </a:schemeClr>
                </a:solidFill>
              </a:rPr>
              <a:t>συντεχνίες</a:t>
            </a:r>
            <a:r>
              <a:rPr lang="el-GR" sz="2800" dirty="0" smtClean="0"/>
              <a:t>.</a:t>
            </a:r>
          </a:p>
          <a:p>
            <a:r>
              <a:rPr lang="el-GR" sz="2800" dirty="0" smtClean="0"/>
              <a:t>Τις πόλεις διοικούν οι </a:t>
            </a:r>
            <a:r>
              <a:rPr lang="el-GR" sz="2800" b="1" u="sng" dirty="0" smtClean="0">
                <a:solidFill>
                  <a:srgbClr val="CC3300"/>
                </a:solidFill>
              </a:rPr>
              <a:t>πατρίκιοι</a:t>
            </a:r>
            <a:r>
              <a:rPr lang="el-GR" sz="2800" dirty="0" smtClean="0"/>
              <a:t> (</a:t>
            </a:r>
            <a:r>
              <a:rPr lang="el-GR" sz="2800" i="1" dirty="0" smtClean="0"/>
              <a:t>μια μικρή ομάδα ισχυρών οικογενειών που αποτελούν τα δημοτικά συμβούλια</a:t>
            </a:r>
            <a:r>
              <a:rPr lang="el-GR" sz="2800" dirty="0" smtClean="0"/>
              <a:t>) , αν και οι περισσότεροι είχαν πολιτικά δικαιώματα</a:t>
            </a:r>
          </a:p>
        </p:txBody>
      </p:sp>
      <p:sp>
        <p:nvSpPr>
          <p:cNvPr id="2" name="Τίτλος 1"/>
          <p:cNvSpPr>
            <a:spLocks noGrp="1"/>
          </p:cNvSpPr>
          <p:nvPr>
            <p:ph type="title"/>
          </p:nvPr>
        </p:nvSpPr>
        <p:spPr>
          <a:xfrm>
            <a:off x="296888" y="260648"/>
            <a:ext cx="7543800" cy="838140"/>
          </a:xfrm>
        </p:spPr>
        <p:txBody>
          <a:bodyPr>
            <a:normAutofit/>
          </a:bodyPr>
          <a:lstStyle/>
          <a:p>
            <a:r>
              <a:rPr lang="el-GR" dirty="0"/>
              <a:t>Κοινωνικός – πολιτικός </a:t>
            </a:r>
            <a:r>
              <a:rPr lang="el-GR" dirty="0" smtClean="0"/>
              <a:t>τομέας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a:xfrm>
            <a:off x="827584" y="5367338"/>
            <a:ext cx="7416824" cy="804862"/>
          </a:xfrm>
        </p:spPr>
        <p:txBody>
          <a:bodyPr>
            <a:noAutofit/>
          </a:bodyPr>
          <a:lstStyle/>
          <a:p>
            <a:r>
              <a:rPr lang="el-GR" sz="2400" dirty="0"/>
              <a:t>Κατασκευαστές ενδυμάτων και ταπετσαριών. </a:t>
            </a:r>
            <a:endParaRPr lang="el-GR" sz="2400" dirty="0" smtClean="0"/>
          </a:p>
          <a:p>
            <a:r>
              <a:rPr lang="el-GR" sz="2400" dirty="0" smtClean="0"/>
              <a:t>Από </a:t>
            </a:r>
            <a:r>
              <a:rPr lang="el-GR" sz="2400" dirty="0"/>
              <a:t>ιταλικό χειρόγραφο που χρονολογείται περί το 1400.</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55" y="260648"/>
            <a:ext cx="7396250" cy="4646362"/>
          </a:xfrm>
          <a:prstGeom prst="rect">
            <a:avLst/>
          </a:prstGeom>
        </p:spPr>
      </p:pic>
    </p:spTree>
    <p:extLst>
      <p:ext uri="{BB962C8B-B14F-4D97-AF65-F5344CB8AC3E}">
        <p14:creationId xmlns:p14="http://schemas.microsoft.com/office/powerpoint/2010/main" val="67638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699792" y="1052736"/>
            <a:ext cx="184731" cy="369332"/>
          </a:xfrm>
          <a:prstGeom prst="rect">
            <a:avLst/>
          </a:prstGeom>
          <a:noFill/>
        </p:spPr>
        <p:txBody>
          <a:bodyPr wrap="none" rtlCol="0">
            <a:spAutoFit/>
          </a:bodyPr>
          <a:lstStyle/>
          <a:p>
            <a:endParaRPr lang="el-GR"/>
          </a:p>
        </p:txBody>
      </p:sp>
      <p:sp>
        <p:nvSpPr>
          <p:cNvPr id="3" name="2 - TextBox"/>
          <p:cNvSpPr txBox="1"/>
          <p:nvPr/>
        </p:nvSpPr>
        <p:spPr>
          <a:xfrm>
            <a:off x="323528" y="1266723"/>
            <a:ext cx="8363272" cy="5016758"/>
          </a:xfrm>
          <a:prstGeom prst="rect">
            <a:avLst/>
          </a:prstGeom>
          <a:noFill/>
        </p:spPr>
        <p:txBody>
          <a:bodyPr wrap="square" rtlCol="0">
            <a:spAutoFit/>
          </a:bodyPr>
          <a:lstStyle/>
          <a:p>
            <a:pPr marL="457200" indent="-457200">
              <a:buFont typeface="Wingdings" panose="05000000000000000000" pitchFamily="2" charset="2"/>
              <a:buChar char="q"/>
            </a:pPr>
            <a:r>
              <a:rPr lang="el-GR" sz="3200" b="1" i="1" dirty="0" smtClean="0">
                <a:solidFill>
                  <a:srgbClr val="0070C0"/>
                </a:solidFill>
              </a:rPr>
              <a:t>1270-1330: περίοδος κρίσης</a:t>
            </a:r>
          </a:p>
          <a:p>
            <a:r>
              <a:rPr lang="el-GR" sz="3200" u="sng" dirty="0" smtClean="0"/>
              <a:t>Αίτια:</a:t>
            </a:r>
          </a:p>
          <a:p>
            <a:r>
              <a:rPr lang="el-GR" sz="3200" b="1" i="1" dirty="0" smtClean="0">
                <a:solidFill>
                  <a:srgbClr val="FF0000"/>
                </a:solidFill>
              </a:rPr>
              <a:t>1. </a:t>
            </a:r>
            <a:r>
              <a:rPr lang="el-GR" sz="3200" b="1" i="1" u="sng" dirty="0">
                <a:solidFill>
                  <a:srgbClr val="FF0000"/>
                </a:solidFill>
              </a:rPr>
              <a:t>Π</a:t>
            </a:r>
            <a:r>
              <a:rPr lang="el-GR" sz="3200" b="1" i="1" u="sng" dirty="0" smtClean="0">
                <a:solidFill>
                  <a:srgbClr val="FF0000"/>
                </a:solidFill>
              </a:rPr>
              <a:t>ροβλήματα επισιτισμού</a:t>
            </a:r>
          </a:p>
          <a:p>
            <a:pPr>
              <a:buFont typeface="Wingdings" pitchFamily="2" charset="2"/>
              <a:buChar char="ü"/>
            </a:pPr>
            <a:r>
              <a:rPr lang="el-GR" sz="3200" dirty="0" smtClean="0"/>
              <a:t>η </a:t>
            </a:r>
            <a:r>
              <a:rPr lang="el-GR" sz="3200" b="1" dirty="0" smtClean="0"/>
              <a:t>αύξηση του πληθυσμού </a:t>
            </a:r>
            <a:r>
              <a:rPr lang="el-GR" sz="3200" dirty="0" smtClean="0"/>
              <a:t>ξεπερνάει την αγροτική παραγωγή </a:t>
            </a:r>
          </a:p>
          <a:p>
            <a:pPr>
              <a:buFont typeface="Wingdings" pitchFamily="2" charset="2"/>
              <a:buChar char="ü"/>
            </a:pPr>
            <a:r>
              <a:rPr lang="el-GR" sz="3200" dirty="0" smtClean="0"/>
              <a:t>Οι αγρότες καλλιεργούν </a:t>
            </a:r>
            <a:r>
              <a:rPr lang="el-GR" sz="3200" b="1" dirty="0" smtClean="0"/>
              <a:t>εξαγώγιμα προϊόντα </a:t>
            </a:r>
            <a:r>
              <a:rPr lang="el-GR" sz="3200" dirty="0" smtClean="0"/>
              <a:t>(κρασί, λινάρι) και όχι δημητριακά                   η οικονομία εξαρτάται από την εμπορική συγκυρία</a:t>
            </a:r>
          </a:p>
          <a:p>
            <a:pPr>
              <a:buFont typeface="Wingdings" pitchFamily="2" charset="2"/>
              <a:buChar char="ü"/>
            </a:pPr>
            <a:r>
              <a:rPr lang="el-GR" sz="3200" b="1" dirty="0" smtClean="0"/>
              <a:t>Φυσικές καταστροφές </a:t>
            </a:r>
            <a:r>
              <a:rPr lang="el-GR" sz="3200" dirty="0" smtClean="0"/>
              <a:t>προκαλούν ζημιές στο εμπόριο, γεωργία, βιοτεχνία</a:t>
            </a:r>
          </a:p>
        </p:txBody>
      </p:sp>
      <p:sp>
        <p:nvSpPr>
          <p:cNvPr id="5" name="4 - Δεξιό βέλος"/>
          <p:cNvSpPr/>
          <p:nvPr/>
        </p:nvSpPr>
        <p:spPr>
          <a:xfrm>
            <a:off x="6167028" y="4443340"/>
            <a:ext cx="1357300" cy="28180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
        <p:nvSpPr>
          <p:cNvPr id="6" name="5 - Ορθογώνιο"/>
          <p:cNvSpPr/>
          <p:nvPr/>
        </p:nvSpPr>
        <p:spPr>
          <a:xfrm>
            <a:off x="6346794" y="4211199"/>
            <a:ext cx="9144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6305618" y="4134545"/>
            <a:ext cx="1080120" cy="369332"/>
          </a:xfrm>
          <a:prstGeom prst="rect">
            <a:avLst/>
          </a:prstGeom>
          <a:noFill/>
        </p:spPr>
        <p:txBody>
          <a:bodyPr wrap="square" rtlCol="0">
            <a:spAutoFit/>
          </a:bodyPr>
          <a:lstStyle/>
          <a:p>
            <a:r>
              <a:rPr lang="el-GR" dirty="0" smtClean="0"/>
              <a:t>συνέπεια</a:t>
            </a:r>
            <a:endParaRPr lang="el-GR" dirty="0"/>
          </a:p>
        </p:txBody>
      </p:sp>
      <p:sp>
        <p:nvSpPr>
          <p:cNvPr id="2" name="Τίτλος 1"/>
          <p:cNvSpPr>
            <a:spLocks noGrp="1"/>
          </p:cNvSpPr>
          <p:nvPr>
            <p:ph type="title"/>
          </p:nvPr>
        </p:nvSpPr>
        <p:spPr>
          <a:xfrm>
            <a:off x="457200" y="274638"/>
            <a:ext cx="8229600" cy="915431"/>
          </a:xfrm>
        </p:spPr>
        <p:txBody>
          <a:bodyPr>
            <a:normAutofit/>
          </a:bodyPr>
          <a:lstStyle/>
          <a:p>
            <a:r>
              <a:rPr lang="el-GR" b="1" dirty="0"/>
              <a:t>γ</a:t>
            </a:r>
            <a:r>
              <a:rPr lang="el-GR" b="1" dirty="0" smtClean="0"/>
              <a:t>. Η </a:t>
            </a:r>
            <a:r>
              <a:rPr lang="el-GR" b="1" dirty="0"/>
              <a:t>κρίση της </a:t>
            </a:r>
            <a:r>
              <a:rPr lang="el-GR" b="1" dirty="0" smtClean="0"/>
              <a:t>φεουδαρχίας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39552" y="1258530"/>
            <a:ext cx="7776864" cy="1938992"/>
          </a:xfrm>
          <a:prstGeom prst="rect">
            <a:avLst/>
          </a:prstGeom>
          <a:noFill/>
        </p:spPr>
        <p:txBody>
          <a:bodyPr wrap="square" rtlCol="0">
            <a:spAutoFit/>
          </a:bodyPr>
          <a:lstStyle/>
          <a:p>
            <a:r>
              <a:rPr lang="el-GR" sz="3200" i="1" dirty="0" smtClean="0">
                <a:solidFill>
                  <a:srgbClr val="FF0000"/>
                </a:solidFill>
              </a:rPr>
              <a:t>2. </a:t>
            </a:r>
            <a:r>
              <a:rPr lang="el-GR" sz="3200" i="1" u="sng" dirty="0" smtClean="0">
                <a:solidFill>
                  <a:srgbClr val="FF0000"/>
                </a:solidFill>
              </a:rPr>
              <a:t>Επιδημία </a:t>
            </a:r>
            <a:r>
              <a:rPr lang="el-GR" sz="3200" b="1" i="1" u="sng" dirty="0" smtClean="0">
                <a:solidFill>
                  <a:srgbClr val="FF0000"/>
                </a:solidFill>
              </a:rPr>
              <a:t>βουβωνικής πανώλης </a:t>
            </a:r>
            <a:r>
              <a:rPr lang="el-GR" sz="3200" dirty="0" smtClean="0"/>
              <a:t>/πανούκλα  (Μαύρος θάνατος)          χάνονται τα 2/5 του πληθυσμού ( 1347).</a:t>
            </a:r>
          </a:p>
          <a:p>
            <a:r>
              <a:rPr lang="el-GR" sz="2400" dirty="0" smtClean="0"/>
              <a:t> </a:t>
            </a:r>
            <a:endParaRPr lang="el-GR" sz="2400" dirty="0"/>
          </a:p>
        </p:txBody>
      </p:sp>
      <p:sp>
        <p:nvSpPr>
          <p:cNvPr id="5" name="4 - Δεξιό βέλος"/>
          <p:cNvSpPr/>
          <p:nvPr/>
        </p:nvSpPr>
        <p:spPr>
          <a:xfrm>
            <a:off x="5868144" y="1955267"/>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539552" y="188640"/>
            <a:ext cx="7543800" cy="714440"/>
          </a:xfrm>
        </p:spPr>
        <p:txBody>
          <a:bodyPr/>
          <a:lstStyle/>
          <a:p>
            <a:r>
              <a:rPr lang="el-GR" b="1" dirty="0" smtClean="0"/>
              <a:t> </a:t>
            </a:r>
            <a:r>
              <a:rPr lang="el-GR" dirty="0"/>
              <a:t>Η κρίση της φεουδαρχίας</a:t>
            </a: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85" y="3068960"/>
            <a:ext cx="3883152" cy="3706368"/>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197522"/>
            <a:ext cx="4766626" cy="26812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0"/>
            <a:ext cx="6984776" cy="6791794"/>
          </a:xfrm>
        </p:spPr>
      </p:pic>
    </p:spTree>
    <p:extLst>
      <p:ext uri="{BB962C8B-B14F-4D97-AF65-F5344CB8AC3E}">
        <p14:creationId xmlns:p14="http://schemas.microsoft.com/office/powerpoint/2010/main" val="111512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6438"/>
            <a:ext cx="7776864" cy="5982882"/>
          </a:xfrm>
          <a:prstGeom prst="rect">
            <a:avLst/>
          </a:prstGeom>
        </p:spPr>
      </p:pic>
    </p:spTree>
    <p:extLst>
      <p:ext uri="{BB962C8B-B14F-4D97-AF65-F5344CB8AC3E}">
        <p14:creationId xmlns:p14="http://schemas.microsoft.com/office/powerpoint/2010/main" val="74798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67544" y="433247"/>
            <a:ext cx="3384376" cy="5632311"/>
          </a:xfrm>
          <a:prstGeom prst="rect">
            <a:avLst/>
          </a:prstGeom>
        </p:spPr>
        <p:txBody>
          <a:bodyPr wrap="square">
            <a:spAutoFit/>
          </a:bodyPr>
          <a:lstStyle/>
          <a:p>
            <a:r>
              <a:rPr lang="el-GR" sz="2400" dirty="0"/>
              <a:t>«</a:t>
            </a:r>
            <a:r>
              <a:rPr lang="el-GR" sz="2400" b="1" dirty="0"/>
              <a:t>Ο γιατρός της Ρώμης</a:t>
            </a:r>
            <a:r>
              <a:rPr lang="el-GR" sz="2400" dirty="0"/>
              <a:t>» είναι χαλκογραφία του 1656. </a:t>
            </a:r>
            <a:br>
              <a:rPr lang="el-GR" sz="2400" dirty="0"/>
            </a:br>
            <a:r>
              <a:rPr lang="el-GR" sz="2400" dirty="0"/>
              <a:t>Η ενδυμασία που απεικονίζεται χρησίμευε, κατά την άποψη των γιατρών </a:t>
            </a:r>
            <a:br>
              <a:rPr lang="el-GR" sz="2400" dirty="0"/>
            </a:br>
            <a:r>
              <a:rPr lang="el-GR" sz="2400" dirty="0"/>
              <a:t>της εποχής εκείνης, στην προστασία τους από την επιδημία.</a:t>
            </a:r>
            <a:br>
              <a:rPr lang="el-GR" sz="2400" dirty="0"/>
            </a:br>
            <a:r>
              <a:rPr lang="el-GR" sz="2400" dirty="0"/>
              <a:t>Στην </a:t>
            </a:r>
            <a:r>
              <a:rPr lang="el-GR" sz="2400" b="1" i="1" dirty="0"/>
              <a:t>κορακοειδή μύτη </a:t>
            </a:r>
            <a:r>
              <a:rPr lang="el-GR" sz="2400" dirty="0"/>
              <a:t>τοποθετούσαν ένα σφουγγαράκι που πότιζαν με ξίδι και μετά το 1700 με κολόνια.</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72668"/>
            <a:ext cx="4392488" cy="6153470"/>
          </a:xfrm>
          <a:prstGeom prst="rect">
            <a:avLst/>
          </a:prstGeom>
        </p:spPr>
      </p:pic>
    </p:spTree>
    <p:extLst>
      <p:ext uri="{BB962C8B-B14F-4D97-AF65-F5344CB8AC3E}">
        <p14:creationId xmlns:p14="http://schemas.microsoft.com/office/powerpoint/2010/main" val="814063412"/>
      </p:ext>
    </p:extLst>
  </p:cSld>
  <p:clrMapOvr>
    <a:masterClrMapping/>
  </p:clrMapOvr>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194</TotalTime>
  <Words>1020</Words>
  <Application>Microsoft Office PowerPoint</Application>
  <PresentationFormat>Προβολή στην οθόνη (4:3)</PresentationFormat>
  <Paragraphs>74</Paragraphs>
  <Slides>23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 Unicode MS</vt:lpstr>
      <vt:lpstr>Calibri</vt:lpstr>
      <vt:lpstr>Calibri Light</vt:lpstr>
      <vt:lpstr>Wingdings</vt:lpstr>
      <vt:lpstr>Ανασκόπηση</vt:lpstr>
      <vt:lpstr>4.8. Η δυτική Ευρώπη στη διάρκεια του ύστερου Μεσαίωνα</vt:lpstr>
      <vt:lpstr>Οικονομική και δημογραφική ανάπτυξη            </vt:lpstr>
      <vt:lpstr>Κοινωνικός – πολιτικός τομέας</vt:lpstr>
      <vt:lpstr>Παρουσίαση του PowerPoint</vt:lpstr>
      <vt:lpstr>γ. Η κρίση της φεουδαρχίας</vt:lpstr>
      <vt:lpstr> Η κρίση της φεουδαρχίας</vt:lpstr>
      <vt:lpstr>Παρουσίαση του PowerPoint</vt:lpstr>
      <vt:lpstr>Παρουσίαση του PowerPoint</vt:lpstr>
      <vt:lpstr>Παρουσίαση του PowerPoint</vt:lpstr>
      <vt:lpstr>Παρουσίαση του PowerPoint</vt:lpstr>
      <vt:lpstr>Η κρίση της φεουδαρχίας</vt:lpstr>
      <vt:lpstr>Συνέπειες</vt:lpstr>
      <vt:lpstr>Συμπεράσματα…</vt:lpstr>
      <vt:lpstr>Πηγή - Σημειώσεις ενός μοναχού για το Μαύρο Θάνατο στην Πομερανία </vt:lpstr>
      <vt:lpstr>δ. Η συγκρότηση κρατών και η αιχμαλωσία της Αβινιόν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Πηγή- Από τη Μεγάλη Χάρτα των Ελευθεριών (1215)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δυτική Ευρώπη στη διάρκεια του ύστερου Μεσαίωνα</dc:title>
  <dc:creator>User</dc:creator>
  <cp:lastModifiedBy>panagelousi75@gmail.com</cp:lastModifiedBy>
  <cp:revision>31</cp:revision>
  <dcterms:created xsi:type="dcterms:W3CDTF">2019-01-01T18:08:50Z</dcterms:created>
  <dcterms:modified xsi:type="dcterms:W3CDTF">2023-01-22T11:37:36Z</dcterms:modified>
</cp:coreProperties>
</file>