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70" r:id="rId8"/>
    <p:sldId id="261" r:id="rId9"/>
    <p:sldId id="262" r:id="rId10"/>
    <p:sldId id="271" r:id="rId11"/>
    <p:sldId id="274" r:id="rId12"/>
    <p:sldId id="263" r:id="rId13"/>
    <p:sldId id="264" r:id="rId14"/>
    <p:sldId id="265" r:id="rId15"/>
    <p:sldId id="267" r:id="rId16"/>
    <p:sldId id="268" r:id="rId17"/>
    <p:sldId id="266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5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3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293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69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2041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13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9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9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1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6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8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3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8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1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3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7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1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ebooks.edu.gr/ebooks/v/html/8547/2698/Istoria_B-Lykeiou_html-empl/index_glos.html#p20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899401" y="1219200"/>
            <a:ext cx="5127041" cy="341696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6.2. Αναγέννηση και ανθρωπισμός</a:t>
            </a: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14</a:t>
            </a:r>
            <a:r>
              <a:rPr lang="el-GR" baseline="30000" smtClean="0"/>
              <a:t>ος </a:t>
            </a:r>
            <a:r>
              <a:rPr lang="el-GR" smtClean="0"/>
              <a:t>-</a:t>
            </a:r>
            <a:r>
              <a:rPr lang="el-GR" dirty="0" smtClean="0"/>
              <a:t>15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Παναγιώτα </a:t>
            </a:r>
            <a:r>
              <a:rPr lang="el-GR" dirty="0" err="1" smtClean="0"/>
              <a:t>Αγγελούση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0"/>
          <a:stretch/>
        </p:blipFill>
        <p:spPr>
          <a:xfrm>
            <a:off x="7450286" y="995916"/>
            <a:ext cx="4324619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7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69809" y="247522"/>
            <a:ext cx="4330992" cy="847639"/>
          </a:xfrm>
        </p:spPr>
        <p:txBody>
          <a:bodyPr/>
          <a:lstStyle/>
          <a:p>
            <a:r>
              <a:rPr lang="el-GR" dirty="0" smtClean="0"/>
              <a:t>Έλληνες λόγιοι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03621" y="1227909"/>
            <a:ext cx="5657805" cy="5503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Λίγο αργότερα έφτασαν στην Ιταλία εξέχουσες προσωπικότητες του ελληνικού πνεύματος που συνόδευσαν τον αυτοκράτορα </a:t>
            </a:r>
            <a:r>
              <a:rPr lang="el-GR" sz="2400" b="1" dirty="0"/>
              <a:t>Ιωάννη Η' Παλαιολόγο </a:t>
            </a:r>
            <a:r>
              <a:rPr lang="el-GR" sz="2400" dirty="0"/>
              <a:t>στη </a:t>
            </a:r>
            <a:r>
              <a:rPr lang="el-GR" sz="2400" b="1" dirty="0"/>
              <a:t>Σύνοδο της </a:t>
            </a:r>
            <a:r>
              <a:rPr lang="el-GR" sz="2400" b="1" dirty="0" err="1" smtClean="0"/>
              <a:t>Φερράρας</a:t>
            </a:r>
            <a:r>
              <a:rPr lang="el-GR" sz="2400" b="1" dirty="0" smtClean="0"/>
              <a:t>-Φλωρεντίας</a:t>
            </a:r>
            <a:r>
              <a:rPr lang="el-GR" sz="2400" dirty="0" smtClean="0"/>
              <a:t> </a:t>
            </a:r>
            <a:r>
              <a:rPr lang="el-GR" sz="2400" dirty="0"/>
              <a:t>(1439). </a:t>
            </a:r>
          </a:p>
          <a:p>
            <a:pPr marL="0" indent="0">
              <a:buNone/>
            </a:pPr>
            <a:r>
              <a:rPr lang="el-GR" sz="2400" dirty="0"/>
              <a:t>Ανάμεσά τους </a:t>
            </a:r>
            <a:r>
              <a:rPr lang="el-GR" sz="2400" dirty="0" smtClean="0"/>
              <a:t>ήταν: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ο </a:t>
            </a:r>
            <a:r>
              <a:rPr lang="el-GR" sz="2400" b="1" dirty="0">
                <a:solidFill>
                  <a:srgbClr val="00B050"/>
                </a:solidFill>
              </a:rPr>
              <a:t>Γεώργιος </a:t>
            </a:r>
            <a:r>
              <a:rPr lang="el-GR" sz="2400" b="1" dirty="0" err="1">
                <a:solidFill>
                  <a:srgbClr val="00B050"/>
                </a:solidFill>
              </a:rPr>
              <a:t>Σχολάριος</a:t>
            </a:r>
            <a:r>
              <a:rPr lang="el-GR" sz="2400" dirty="0"/>
              <a:t>, δηλαδή ο μετέπειτα Πατριάρχης </a:t>
            </a:r>
            <a:r>
              <a:rPr lang="el-GR" sz="2400" dirty="0" smtClean="0"/>
              <a:t>Γεννάδιος </a:t>
            </a:r>
            <a:endParaRPr lang="el-G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/>
              <a:t>ο </a:t>
            </a:r>
            <a:r>
              <a:rPr lang="el-GR" sz="2400" b="1" dirty="0">
                <a:solidFill>
                  <a:srgbClr val="00B050"/>
                </a:solidFill>
              </a:rPr>
              <a:t>Μάρκος ο </a:t>
            </a:r>
            <a:r>
              <a:rPr lang="el-GR" sz="2400" b="1" dirty="0" smtClean="0">
                <a:solidFill>
                  <a:srgbClr val="00B050"/>
                </a:solidFill>
              </a:rPr>
              <a:t>Ευγενικός</a:t>
            </a:r>
            <a:r>
              <a:rPr lang="el-GR" sz="2400" dirty="0" smtClean="0">
                <a:solidFill>
                  <a:srgbClr val="00B050"/>
                </a:solidFill>
              </a:rPr>
              <a:t> </a:t>
            </a:r>
            <a:endParaRPr lang="el-GR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/>
              <a:t>ο επίσκοπος </a:t>
            </a:r>
            <a:r>
              <a:rPr lang="el-GR" sz="2400" b="1" dirty="0" err="1"/>
              <a:t>Νικαίας</a:t>
            </a:r>
            <a:r>
              <a:rPr lang="el-GR" sz="2400" b="1" dirty="0"/>
              <a:t> </a:t>
            </a:r>
            <a:r>
              <a:rPr lang="el-GR" sz="2400" b="1" dirty="0">
                <a:solidFill>
                  <a:srgbClr val="00B050"/>
                </a:solidFill>
              </a:rPr>
              <a:t>Βησσαρίων</a:t>
            </a:r>
            <a:r>
              <a:rPr lang="el-GR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/>
              <a:t>ο </a:t>
            </a:r>
            <a:r>
              <a:rPr lang="el-GR" sz="2400" b="1" dirty="0">
                <a:solidFill>
                  <a:srgbClr val="00B050"/>
                </a:solidFill>
              </a:rPr>
              <a:t>Γεώργιος Γεμιστός </a:t>
            </a:r>
            <a:r>
              <a:rPr lang="el-GR" sz="2400" b="1" dirty="0"/>
              <a:t>ή Πλήθων</a:t>
            </a:r>
            <a:r>
              <a:rPr lang="el-GR" sz="2400" dirty="0"/>
              <a:t>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918" y="861898"/>
            <a:ext cx="1741052" cy="25951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26" y="200882"/>
            <a:ext cx="1900834" cy="256844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14" y="3443325"/>
            <a:ext cx="2039746" cy="215193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b="4689"/>
          <a:stretch/>
        </p:blipFill>
        <p:spPr>
          <a:xfrm>
            <a:off x="10091588" y="3982491"/>
            <a:ext cx="1779814" cy="2478405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0021918" y="6550223"/>
            <a:ext cx="1770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400" dirty="0"/>
              <a:t>Γεώργιος </a:t>
            </a:r>
            <a:r>
              <a:rPr lang="el-GR" sz="1400" dirty="0" smtClean="0"/>
              <a:t>Γεμιστός</a:t>
            </a:r>
            <a:endParaRPr lang="el-GR" sz="1400" dirty="0"/>
          </a:p>
        </p:txBody>
      </p:sp>
      <p:sp>
        <p:nvSpPr>
          <p:cNvPr id="9" name="Ορθογώνιο 8"/>
          <p:cNvSpPr/>
          <p:nvPr/>
        </p:nvSpPr>
        <p:spPr>
          <a:xfrm>
            <a:off x="7645441" y="5777746"/>
            <a:ext cx="1829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dirty="0" smtClean="0"/>
              <a:t>Επίσκοπος Νίκαιας Βησσαρίων</a:t>
            </a:r>
            <a:endParaRPr lang="el-GR" sz="1400" dirty="0"/>
          </a:p>
        </p:txBody>
      </p:sp>
      <p:sp>
        <p:nvSpPr>
          <p:cNvPr id="10" name="Ορθογώνιο 9"/>
          <p:cNvSpPr/>
          <p:nvPr/>
        </p:nvSpPr>
        <p:spPr>
          <a:xfrm>
            <a:off x="9984919" y="3540950"/>
            <a:ext cx="1778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Μάρκος Ευγενικός</a:t>
            </a:r>
            <a:endParaRPr lang="el-GR" sz="1400" dirty="0"/>
          </a:p>
        </p:txBody>
      </p:sp>
      <p:sp>
        <p:nvSpPr>
          <p:cNvPr id="11" name="Ορθογώνιο 10"/>
          <p:cNvSpPr/>
          <p:nvPr/>
        </p:nvSpPr>
        <p:spPr>
          <a:xfrm>
            <a:off x="7772106" y="2824340"/>
            <a:ext cx="1943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Γεώργιος </a:t>
            </a:r>
            <a:r>
              <a:rPr lang="el-GR" sz="1400" dirty="0" err="1"/>
              <a:t>Σχολάριος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34502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Ενίσχυση ανθρωπιστικών σπουδών στη Δύση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Την ίδια περίοδο </a:t>
            </a:r>
            <a:r>
              <a:rPr lang="el-GR" sz="2400" b="1" dirty="0"/>
              <a:t>διδάσκουν τα </a:t>
            </a:r>
            <a:r>
              <a:rPr lang="el-GR" sz="2400" b="1" dirty="0">
                <a:solidFill>
                  <a:srgbClr val="00B050"/>
                </a:solidFill>
              </a:rPr>
              <a:t>ελληνικά γράμματα στα ιταλικά πανεπιστήμια</a:t>
            </a:r>
            <a:r>
              <a:rPr lang="el-GR" sz="2400" b="1" dirty="0"/>
              <a:t> διαπρεπείς Έλληνες </a:t>
            </a:r>
            <a:r>
              <a:rPr lang="el-GR" sz="2400" dirty="0"/>
              <a:t>λόγιοι που διακρίθηκαν για το </a:t>
            </a:r>
            <a:r>
              <a:rPr lang="el-GR" sz="2400" u="sng" dirty="0"/>
              <a:t>εκδοτικό τους έργο </a:t>
            </a:r>
            <a:r>
              <a:rPr lang="el-GR" sz="2400" dirty="0"/>
              <a:t>και γενικότερα για το </a:t>
            </a:r>
            <a:r>
              <a:rPr lang="el-GR" sz="2400" u="sng" dirty="0"/>
              <a:t>ήθος</a:t>
            </a:r>
            <a:r>
              <a:rPr lang="el-GR" sz="2400" dirty="0"/>
              <a:t> τους</a:t>
            </a:r>
            <a:r>
              <a:rPr lang="el-GR" sz="2400" dirty="0" smtClean="0"/>
              <a:t>.</a:t>
            </a:r>
          </a:p>
          <a:p>
            <a:endParaRPr lang="el-GR" sz="2400" dirty="0"/>
          </a:p>
          <a:p>
            <a:r>
              <a:rPr lang="el-GR" sz="2400" dirty="0"/>
              <a:t>Η δραστηριότητα αυτή των </a:t>
            </a:r>
            <a:r>
              <a:rPr lang="el-GR" sz="2400" b="1" dirty="0"/>
              <a:t>Ελλήνων λογίων </a:t>
            </a:r>
            <a:r>
              <a:rPr lang="el-GR" sz="2400" dirty="0"/>
              <a:t>κατά το </a:t>
            </a:r>
            <a:r>
              <a:rPr lang="el-GR" sz="2400" b="1" dirty="0"/>
              <a:t>15ο και 16ο αιώνα </a:t>
            </a:r>
            <a:r>
              <a:rPr lang="el-GR" sz="2400" dirty="0"/>
              <a:t>συνέβαλε αποφασιστικά στην </a:t>
            </a:r>
            <a:r>
              <a:rPr lang="el-GR" sz="2400" b="1" dirty="0">
                <a:solidFill>
                  <a:srgbClr val="00B050"/>
                </a:solidFill>
              </a:rPr>
              <a:t>ενίσχυση των ανθρωπιστικών σπουδών στη Δύση</a:t>
            </a:r>
            <a:r>
              <a:rPr lang="el-GR" sz="2400" dirty="0"/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244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22365" y="240933"/>
            <a:ext cx="4870321" cy="743136"/>
          </a:xfrm>
        </p:spPr>
        <p:txBody>
          <a:bodyPr/>
          <a:lstStyle/>
          <a:p>
            <a:r>
              <a:rPr lang="el-GR" dirty="0" smtClean="0"/>
              <a:t>Ελληνικά χειρόγραφα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14149" y="1053737"/>
            <a:ext cx="5579428" cy="580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Εκδηλώθηκε </a:t>
            </a:r>
            <a:r>
              <a:rPr lang="el-GR" sz="2400" dirty="0"/>
              <a:t>έντονο ενδιαφέρον </a:t>
            </a:r>
            <a:r>
              <a:rPr lang="el-GR" sz="2400" dirty="0" smtClean="0"/>
              <a:t>για:</a:t>
            </a:r>
          </a:p>
          <a:p>
            <a:r>
              <a:rPr lang="el-GR" sz="2400" dirty="0" smtClean="0"/>
              <a:t>την </a:t>
            </a:r>
            <a:r>
              <a:rPr lang="el-GR" sz="2400" dirty="0"/>
              <a:t>έκδοση</a:t>
            </a:r>
            <a:r>
              <a:rPr lang="el-GR" sz="2400" b="1" dirty="0"/>
              <a:t> </a:t>
            </a:r>
            <a:r>
              <a:rPr lang="el-GR" sz="2400" b="1" dirty="0">
                <a:solidFill>
                  <a:srgbClr val="00B050"/>
                </a:solidFill>
              </a:rPr>
              <a:t>κειμένων αρχαίων Ελλήνων συγγραφέων </a:t>
            </a:r>
            <a:r>
              <a:rPr lang="el-GR" sz="2400" b="1" dirty="0"/>
              <a:t>και </a:t>
            </a:r>
            <a:endParaRPr lang="el-GR" sz="2400" b="1" dirty="0" smtClean="0"/>
          </a:p>
          <a:p>
            <a:r>
              <a:rPr lang="el-GR" sz="2400" b="1" dirty="0" smtClean="0"/>
              <a:t>τη </a:t>
            </a:r>
            <a:r>
              <a:rPr lang="el-GR" sz="2400" b="1" dirty="0">
                <a:solidFill>
                  <a:srgbClr val="00B050"/>
                </a:solidFill>
              </a:rPr>
              <a:t>συλλογή αρχαίων </a:t>
            </a:r>
            <a:r>
              <a:rPr lang="el-GR" sz="2400" b="1" dirty="0" err="1">
                <a:solidFill>
                  <a:srgbClr val="00B050"/>
                </a:solidFill>
              </a:rPr>
              <a:t>χειρογράφων</a:t>
            </a:r>
            <a:r>
              <a:rPr lang="el-GR" sz="2400" b="1" dirty="0">
                <a:solidFill>
                  <a:srgbClr val="00B050"/>
                </a:solidFill>
              </a:rPr>
              <a:t> </a:t>
            </a:r>
            <a:r>
              <a:rPr lang="el-GR" sz="2400" dirty="0"/>
              <a:t>από βιβλιοθήκες και ηγεμόνες.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Έτσι </a:t>
            </a:r>
            <a:r>
              <a:rPr lang="el-GR" sz="2400" u="sng" dirty="0"/>
              <a:t>μεταφέρθηκαν</a:t>
            </a:r>
            <a:r>
              <a:rPr lang="el-GR" sz="2400" dirty="0"/>
              <a:t> και </a:t>
            </a:r>
            <a:r>
              <a:rPr lang="el-GR" sz="2400" u="sng" dirty="0"/>
              <a:t>σώθηκαν</a:t>
            </a:r>
            <a:r>
              <a:rPr lang="el-GR" sz="2400" dirty="0"/>
              <a:t> πολλά </a:t>
            </a:r>
            <a:r>
              <a:rPr lang="el-GR" sz="2400" b="1" dirty="0"/>
              <a:t>ελληνικά </a:t>
            </a:r>
            <a:r>
              <a:rPr lang="el-GR" sz="2400" b="1" dirty="0" smtClean="0"/>
              <a:t>χειρόγραφα: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στη </a:t>
            </a:r>
            <a:r>
              <a:rPr lang="el-GR" sz="2400" b="1" dirty="0"/>
              <a:t>Μαρκιανή Βιβλιοθήκη της Βενετίας</a:t>
            </a:r>
            <a:r>
              <a:rPr lang="el-GR" sz="2400" dirty="0"/>
              <a:t> και </a:t>
            </a:r>
            <a:endParaRPr lang="el-G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στη </a:t>
            </a:r>
            <a:r>
              <a:rPr lang="el-GR" sz="2400" b="1" dirty="0"/>
              <a:t>Λαυρεντιανή Βιβλιοθήκη της Φλωρεντίας</a:t>
            </a:r>
            <a:r>
              <a:rPr lang="el-GR" sz="2400" dirty="0"/>
              <a:t>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21" y="240933"/>
            <a:ext cx="4181690" cy="2891246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8364110" y="3336185"/>
            <a:ext cx="3090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400" dirty="0"/>
              <a:t>Μαρκιανή Βιβλιοθήκη της Βενετίας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457" y="3814355"/>
            <a:ext cx="4217954" cy="2214426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8047517" y="6266209"/>
            <a:ext cx="3724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Λαυρεντιανή Βιβλιοθήκη της Φλωρεντίας</a:t>
            </a:r>
          </a:p>
        </p:txBody>
      </p:sp>
    </p:spTree>
    <p:extLst>
      <p:ext uri="{BB962C8B-B14F-4D97-AF65-F5344CB8AC3E}">
        <p14:creationId xmlns:p14="http://schemas.microsoft.com/office/powerpoint/2010/main" val="373130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31074" y="80363"/>
            <a:ext cx="6220150" cy="1280890"/>
          </a:xfrm>
        </p:spPr>
        <p:txBody>
          <a:bodyPr/>
          <a:lstStyle/>
          <a:p>
            <a:r>
              <a:rPr lang="el-GR" dirty="0"/>
              <a:t>Μια νέα αντίληψη για την αγωγή και για την επιστήμη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13760" y="1515291"/>
            <a:ext cx="5268686" cy="5190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srgbClr val="C00000"/>
                </a:solidFill>
              </a:rPr>
              <a:t>Έρασμος</a:t>
            </a:r>
            <a:r>
              <a:rPr lang="el-GR" sz="2000" dirty="0" smtClean="0"/>
              <a:t>: σημαντικός εκπρόσωπος </a:t>
            </a:r>
            <a:r>
              <a:rPr lang="el-GR" sz="2000" dirty="0"/>
              <a:t>της ανθρωπιστικής κίνησης στην </a:t>
            </a:r>
            <a:r>
              <a:rPr lang="el-GR" sz="2000" dirty="0" smtClean="0"/>
              <a:t>Ευρώπη</a:t>
            </a:r>
          </a:p>
          <a:p>
            <a:pPr marL="0" indent="0">
              <a:buNone/>
            </a:pPr>
            <a:r>
              <a:rPr lang="el-GR" sz="2000" dirty="0" smtClean="0"/>
              <a:t>Στη φράση του «</a:t>
            </a:r>
            <a:r>
              <a:rPr lang="el-GR" sz="2000" b="1" dirty="0" smtClean="0">
                <a:solidFill>
                  <a:srgbClr val="00B0F0"/>
                </a:solidFill>
              </a:rPr>
              <a:t>οι </a:t>
            </a:r>
            <a:r>
              <a:rPr lang="el-GR" sz="2000" b="1" i="1" dirty="0">
                <a:solidFill>
                  <a:srgbClr val="00B0F0"/>
                </a:solidFill>
              </a:rPr>
              <a:t>άνθρωποι δε </a:t>
            </a:r>
            <a:r>
              <a:rPr lang="el-GR" sz="2000" b="1" i="1" dirty="0" smtClean="0">
                <a:solidFill>
                  <a:srgbClr val="00B0F0"/>
                </a:solidFill>
              </a:rPr>
              <a:t>γεννιούνται, </a:t>
            </a:r>
            <a:r>
              <a:rPr lang="el-GR" sz="2000" b="1" i="1" dirty="0">
                <a:solidFill>
                  <a:srgbClr val="00B0F0"/>
                </a:solidFill>
              </a:rPr>
              <a:t>αλλά </a:t>
            </a:r>
            <a:r>
              <a:rPr lang="el-GR" sz="2000" b="1" i="1" dirty="0" smtClean="0">
                <a:solidFill>
                  <a:srgbClr val="00B0F0"/>
                </a:solidFill>
              </a:rPr>
              <a:t>γίνονται</a:t>
            </a:r>
            <a:r>
              <a:rPr lang="el-GR" sz="2000" i="1" dirty="0" smtClean="0"/>
              <a:t>»</a:t>
            </a:r>
            <a:r>
              <a:rPr lang="el-GR" sz="2000" dirty="0" smtClean="0"/>
              <a:t> περικλείεται: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b="1" dirty="0" smtClean="0"/>
              <a:t>η </a:t>
            </a:r>
            <a:r>
              <a:rPr lang="el-GR" sz="2000" b="1" dirty="0"/>
              <a:t>αντίληψη του αναγεννησιακού ανθρώπου για το </a:t>
            </a:r>
            <a:r>
              <a:rPr lang="el-GR" sz="2000" b="1" u="sng" dirty="0">
                <a:solidFill>
                  <a:srgbClr val="00B050"/>
                </a:solidFill>
              </a:rPr>
              <a:t>ρόλο και τη δύναμη της εκπαίδευσης</a:t>
            </a:r>
            <a:r>
              <a:rPr lang="el-GR" sz="2000" dirty="0"/>
              <a:t>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Τ</a:t>
            </a:r>
            <a:r>
              <a:rPr lang="el-GR" sz="2000" dirty="0" smtClean="0"/>
              <a:t>ο </a:t>
            </a:r>
            <a:r>
              <a:rPr lang="el-GR" sz="2000" b="1" u="sng" dirty="0"/>
              <a:t>πνεύμα της αγωγής </a:t>
            </a:r>
            <a:r>
              <a:rPr lang="el-GR" sz="2000" dirty="0"/>
              <a:t>είναι διάχυτο στα κείμενα της αναγέννησης.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Πεποίθηση</a:t>
            </a:r>
            <a:r>
              <a:rPr lang="el-GR" sz="2000" dirty="0"/>
              <a:t>, εξάλλου, του ανθρώπου της εποχής ήταν </a:t>
            </a:r>
            <a:r>
              <a:rPr lang="el-GR" sz="2000" dirty="0" smtClean="0"/>
              <a:t>ότι: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b="1" dirty="0" smtClean="0"/>
              <a:t>η </a:t>
            </a:r>
            <a:r>
              <a:rPr lang="el-GR" sz="2000" b="1" dirty="0">
                <a:solidFill>
                  <a:srgbClr val="00B050"/>
                </a:solidFill>
              </a:rPr>
              <a:t>επιστήμη</a:t>
            </a:r>
            <a:r>
              <a:rPr lang="el-GR" sz="2000" b="1" dirty="0"/>
              <a:t> εξελίσσεται με την </a:t>
            </a:r>
            <a:r>
              <a:rPr lang="el-GR" sz="2000" b="1" u="sng" dirty="0"/>
              <a:t>παρατήρηση</a:t>
            </a:r>
            <a:r>
              <a:rPr lang="el-GR" sz="2000" b="1" dirty="0"/>
              <a:t>, την </a:t>
            </a:r>
            <a:r>
              <a:rPr lang="el-GR" sz="2000" b="1" u="sng" dirty="0"/>
              <a:t>εμπειρία</a:t>
            </a:r>
            <a:r>
              <a:rPr lang="el-GR" sz="2000" b="1" dirty="0"/>
              <a:t> και το </a:t>
            </a:r>
            <a:r>
              <a:rPr lang="el-GR" sz="2000" b="1" u="sng" dirty="0"/>
              <a:t>πείραμα</a:t>
            </a:r>
            <a:r>
              <a:rPr lang="el-GR" sz="2000" dirty="0"/>
              <a:t>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425" y="514895"/>
            <a:ext cx="3049826" cy="4131128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9020614" y="5002523"/>
            <a:ext cx="3138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Το νέο πνεύμα της αγωγής. Παρίσι, Εθνική Βιβλιοθήκη.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99" y="1796142"/>
            <a:ext cx="1948322" cy="3206381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482534" y="5269048"/>
            <a:ext cx="1101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Έρασμος</a:t>
            </a:r>
          </a:p>
        </p:txBody>
      </p:sp>
    </p:spTree>
    <p:extLst>
      <p:ext uri="{BB962C8B-B14F-4D97-AF65-F5344CB8AC3E}">
        <p14:creationId xmlns:p14="http://schemas.microsoft.com/office/powerpoint/2010/main" val="9374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72343" y="92886"/>
            <a:ext cx="9423263" cy="1280890"/>
          </a:xfrm>
        </p:spPr>
        <p:txBody>
          <a:bodyPr/>
          <a:lstStyle/>
          <a:p>
            <a:r>
              <a:rPr lang="el-GR" dirty="0"/>
              <a:t>γ. Η τυπογραφία και η διάδοση της Αναγέννησης και του Ανθρωπισμού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50536" y="1373776"/>
            <a:ext cx="5579290" cy="540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/>
              <a:t>Η </a:t>
            </a:r>
            <a:r>
              <a:rPr lang="el-GR" sz="2200" u="sng" dirty="0"/>
              <a:t>Αναγέννηση</a:t>
            </a:r>
            <a:r>
              <a:rPr lang="el-GR" sz="2200" dirty="0"/>
              <a:t> και ο </a:t>
            </a:r>
            <a:r>
              <a:rPr lang="el-GR" sz="2200" u="sng" dirty="0"/>
              <a:t>Ανθρωπισμός</a:t>
            </a:r>
            <a:r>
              <a:rPr lang="el-GR" sz="2200" dirty="0"/>
              <a:t> γρήγορα ξεπέρασαν τα όρια της Ιταλικής Χερσονήσου και έγιναν </a:t>
            </a:r>
            <a:r>
              <a:rPr lang="el-GR" sz="2200" b="1" dirty="0"/>
              <a:t>κίνημα ευρωπαϊκό</a:t>
            </a:r>
            <a:r>
              <a:rPr lang="el-GR" sz="2200" dirty="0"/>
              <a:t>. 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dirty="0" smtClean="0"/>
              <a:t>Η </a:t>
            </a:r>
            <a:r>
              <a:rPr lang="el-GR" sz="2200" b="1" dirty="0">
                <a:solidFill>
                  <a:srgbClr val="C00000"/>
                </a:solidFill>
              </a:rPr>
              <a:t>Γαλλία</a:t>
            </a:r>
            <a:r>
              <a:rPr lang="el-GR" sz="2200" b="1" dirty="0"/>
              <a:t>, η </a:t>
            </a:r>
            <a:r>
              <a:rPr lang="el-GR" sz="2200" b="1" dirty="0">
                <a:solidFill>
                  <a:srgbClr val="C00000"/>
                </a:solidFill>
              </a:rPr>
              <a:t>Γερμανία</a:t>
            </a:r>
            <a:r>
              <a:rPr lang="el-GR" sz="2200" b="1" dirty="0"/>
              <a:t>, οι </a:t>
            </a:r>
            <a:r>
              <a:rPr lang="el-GR" sz="2200" b="1" dirty="0">
                <a:solidFill>
                  <a:srgbClr val="C00000"/>
                </a:solidFill>
              </a:rPr>
              <a:t>Κάτω Χώρες </a:t>
            </a:r>
            <a:r>
              <a:rPr lang="el-GR" sz="2200" b="1" dirty="0"/>
              <a:t>και η </a:t>
            </a:r>
            <a:r>
              <a:rPr lang="el-GR" sz="2200" b="1" dirty="0">
                <a:solidFill>
                  <a:srgbClr val="C00000"/>
                </a:solidFill>
              </a:rPr>
              <a:t>Ιβηρική Χερσόνησος </a:t>
            </a:r>
            <a:r>
              <a:rPr lang="el-GR" sz="2200" b="1" dirty="0"/>
              <a:t>έγιναν </a:t>
            </a:r>
            <a:r>
              <a:rPr lang="el-GR" sz="2200" b="1" u="sng" dirty="0">
                <a:solidFill>
                  <a:srgbClr val="00B050"/>
                </a:solidFill>
              </a:rPr>
              <a:t>εστίες</a:t>
            </a:r>
            <a:r>
              <a:rPr lang="el-GR" sz="2200" b="1" dirty="0"/>
              <a:t> της Αναγέννησης στη Δυτική Ευρώπη</a:t>
            </a:r>
            <a:r>
              <a:rPr lang="el-GR" sz="2200" dirty="0"/>
              <a:t>. 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dirty="0" smtClean="0"/>
              <a:t>Σημαντική </a:t>
            </a:r>
            <a:r>
              <a:rPr lang="el-GR" sz="2200" dirty="0"/>
              <a:t>επίσης υπήρξε η ανθρωπιστική δραστηριότητα σε </a:t>
            </a:r>
            <a:r>
              <a:rPr lang="el-GR" sz="2200" b="1" dirty="0" smtClean="0"/>
              <a:t>πόλεις </a:t>
            </a:r>
            <a:r>
              <a:rPr lang="el-GR" sz="2200" dirty="0" smtClean="0"/>
              <a:t>με</a:t>
            </a:r>
            <a:r>
              <a:rPr lang="el-GR" sz="2200" b="1" dirty="0" smtClean="0"/>
              <a:t>:</a:t>
            </a:r>
          </a:p>
          <a:p>
            <a:r>
              <a:rPr lang="el-GR" sz="2200" b="1" dirty="0" smtClean="0"/>
              <a:t>πανεπιστήμια</a:t>
            </a:r>
            <a:r>
              <a:rPr lang="el-GR" sz="2200" dirty="0" smtClean="0"/>
              <a:t> </a:t>
            </a:r>
            <a:r>
              <a:rPr lang="el-GR" sz="2200" dirty="0"/>
              <a:t>και </a:t>
            </a:r>
            <a:endParaRPr lang="el-GR" sz="2200" dirty="0" smtClean="0"/>
          </a:p>
          <a:p>
            <a:r>
              <a:rPr lang="el-GR" sz="2200" b="1" dirty="0" smtClean="0"/>
              <a:t>εκδοτικά κέντρα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dirty="0" smtClean="0"/>
              <a:t>Π.χ. </a:t>
            </a:r>
            <a:r>
              <a:rPr lang="el-GR" sz="2200" b="1" dirty="0" smtClean="0"/>
              <a:t>Αμβέρσα</a:t>
            </a:r>
            <a:r>
              <a:rPr lang="el-GR" sz="2200" dirty="0" smtClean="0"/>
              <a:t>, </a:t>
            </a:r>
            <a:r>
              <a:rPr lang="el-GR" sz="2200" b="1" dirty="0" smtClean="0"/>
              <a:t>Παρίσι</a:t>
            </a:r>
            <a:r>
              <a:rPr lang="el-GR" sz="2200" dirty="0"/>
              <a:t>, </a:t>
            </a:r>
            <a:r>
              <a:rPr lang="el-GR" sz="2200" b="1" dirty="0" smtClean="0"/>
              <a:t>Στρασβούργο</a:t>
            </a:r>
            <a:r>
              <a:rPr lang="el-GR" sz="2200" dirty="0" smtClean="0"/>
              <a:t>, </a:t>
            </a:r>
            <a:r>
              <a:rPr lang="el-GR" sz="2200" b="1" dirty="0"/>
              <a:t>Μιλάνο</a:t>
            </a:r>
            <a:r>
              <a:rPr lang="el-GR" sz="2200" dirty="0"/>
              <a:t> </a:t>
            </a:r>
            <a:r>
              <a:rPr lang="el-GR" sz="2200" dirty="0" smtClean="0"/>
              <a:t>και </a:t>
            </a:r>
            <a:r>
              <a:rPr lang="el-GR" sz="2200" b="1" dirty="0"/>
              <a:t>Βενετία</a:t>
            </a:r>
            <a:r>
              <a:rPr lang="el-GR" sz="2200" dirty="0"/>
              <a:t>. 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14" y="1373776"/>
            <a:ext cx="3519533" cy="3365252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8621622" y="5096588"/>
            <a:ext cx="3449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Τυπογραφείο. Μικρογραφία εποχής. Παρίσι, Εθνική Βιβλιοθήκη.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0" y="1373776"/>
            <a:ext cx="1905000" cy="241935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814060" y="407561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err="1" smtClean="0"/>
              <a:t>Ι.Γουτεμβέργιος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583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70" y="386080"/>
            <a:ext cx="9882280" cy="4802777"/>
          </a:xfrm>
        </p:spPr>
      </p:pic>
      <p:sp>
        <p:nvSpPr>
          <p:cNvPr id="5" name="Ορθογώνιο 4"/>
          <p:cNvSpPr/>
          <p:nvPr/>
        </p:nvSpPr>
        <p:spPr>
          <a:xfrm>
            <a:off x="2869475" y="5483276"/>
            <a:ext cx="7829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διάδοση της Αναγέννησης </a:t>
            </a:r>
            <a:r>
              <a:rPr lang="el-GR" dirty="0" smtClean="0"/>
              <a:t>και του </a:t>
            </a:r>
            <a:r>
              <a:rPr lang="el-GR" dirty="0"/>
              <a:t>Ανθρωπισμού στην Ευρώπη.</a:t>
            </a:r>
          </a:p>
        </p:txBody>
      </p:sp>
    </p:spTree>
    <p:extLst>
      <p:ext uri="{BB962C8B-B14F-4D97-AF65-F5344CB8AC3E}">
        <p14:creationId xmlns:p14="http://schemas.microsoft.com/office/powerpoint/2010/main" val="322472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58583" y="179971"/>
            <a:ext cx="7125841" cy="943433"/>
          </a:xfrm>
        </p:spPr>
        <p:txBody>
          <a:bodyPr>
            <a:normAutofit/>
          </a:bodyPr>
          <a:lstStyle/>
          <a:p>
            <a:r>
              <a:rPr lang="el-GR" dirty="0" smtClean="0"/>
              <a:t>Η εφεύρεση </a:t>
            </a:r>
            <a:r>
              <a:rPr lang="el-GR" dirty="0"/>
              <a:t>της τυπογραφίας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99062" y="1062445"/>
            <a:ext cx="6045749" cy="5669281"/>
          </a:xfrm>
        </p:spPr>
        <p:txBody>
          <a:bodyPr>
            <a:noAutofit/>
          </a:bodyPr>
          <a:lstStyle/>
          <a:p>
            <a:r>
              <a:rPr lang="el-GR" sz="2200" dirty="0"/>
              <a:t>Κ</a:t>
            </a:r>
            <a:r>
              <a:rPr lang="el-GR" sz="2200" dirty="0" smtClean="0"/>
              <a:t>αταλυτική υπήρξε </a:t>
            </a:r>
            <a:r>
              <a:rPr lang="el-GR" sz="2200" dirty="0"/>
              <a:t>η συμβολή της </a:t>
            </a:r>
            <a:r>
              <a:rPr lang="el-GR" sz="2200" b="1" dirty="0">
                <a:solidFill>
                  <a:srgbClr val="00B050"/>
                </a:solidFill>
              </a:rPr>
              <a:t>τυπογραφίας</a:t>
            </a:r>
            <a:r>
              <a:rPr lang="el-GR" sz="2200" dirty="0"/>
              <a:t>. </a:t>
            </a:r>
            <a:endParaRPr lang="el-GR" sz="2200" dirty="0" smtClean="0"/>
          </a:p>
          <a:p>
            <a:r>
              <a:rPr lang="el-GR" sz="2200" b="1" dirty="0"/>
              <a:t>Μ</a:t>
            </a:r>
            <a:r>
              <a:rPr lang="el-GR" sz="2200" b="1" dirty="0" smtClean="0"/>
              <a:t>έσα </a:t>
            </a:r>
            <a:r>
              <a:rPr lang="el-GR" sz="2200" b="1" dirty="0"/>
              <a:t>του </a:t>
            </a:r>
            <a:r>
              <a:rPr lang="el-GR" sz="2200" b="1" dirty="0">
                <a:solidFill>
                  <a:srgbClr val="00B050"/>
                </a:solidFill>
              </a:rPr>
              <a:t>15ου</a:t>
            </a:r>
            <a:r>
              <a:rPr lang="el-GR" sz="2200" b="1" dirty="0"/>
              <a:t> </a:t>
            </a:r>
            <a:r>
              <a:rPr lang="el-GR" sz="2200" b="1" dirty="0" smtClean="0"/>
              <a:t>αιώνα: </a:t>
            </a:r>
            <a:r>
              <a:rPr lang="el-GR" sz="2200" b="1" dirty="0"/>
              <a:t>τα βιβλία ήταν χειρόγραφα </a:t>
            </a:r>
            <a:r>
              <a:rPr lang="el-GR" sz="2200" dirty="0"/>
              <a:t>και </a:t>
            </a:r>
            <a:r>
              <a:rPr lang="el-GR" sz="2200" dirty="0" smtClean="0"/>
              <a:t>γι’ </a:t>
            </a:r>
            <a:r>
              <a:rPr lang="el-GR" sz="2200" dirty="0"/>
              <a:t>αυτό πολύ </a:t>
            </a:r>
            <a:r>
              <a:rPr lang="el-GR" sz="2200" b="1" dirty="0"/>
              <a:t>ακριβά και σπάνια</a:t>
            </a:r>
            <a:r>
              <a:rPr lang="el-GR" sz="2200" dirty="0"/>
              <a:t>. </a:t>
            </a:r>
            <a:endParaRPr lang="el-GR" sz="2200" dirty="0" smtClean="0"/>
          </a:p>
          <a:p>
            <a:r>
              <a:rPr lang="el-GR" sz="2200" b="1" dirty="0" smtClean="0"/>
              <a:t>Ιωάννης </a:t>
            </a:r>
            <a:r>
              <a:rPr lang="el-GR" sz="2200" b="1" dirty="0"/>
              <a:t>Γουτεμβέργιος</a:t>
            </a:r>
            <a:r>
              <a:rPr lang="el-GR" sz="2200" dirty="0"/>
              <a:t> από τη Μαγεντία της </a:t>
            </a:r>
            <a:r>
              <a:rPr lang="el-GR" sz="2200" b="1" dirty="0"/>
              <a:t>Γερμανίας</a:t>
            </a:r>
            <a:r>
              <a:rPr lang="el-GR" sz="2200" dirty="0"/>
              <a:t> χρησιμοποίησε, γύρω στο </a:t>
            </a:r>
            <a:r>
              <a:rPr lang="el-GR" sz="2200" b="1" dirty="0">
                <a:solidFill>
                  <a:srgbClr val="00B050"/>
                </a:solidFill>
              </a:rPr>
              <a:t>1450</a:t>
            </a:r>
            <a:r>
              <a:rPr lang="el-GR" sz="2200" b="1" dirty="0"/>
              <a:t>, κινητά μεταλλικά στοιχεία για την εκτύπωση των </a:t>
            </a:r>
            <a:r>
              <a:rPr lang="el-GR" sz="2200" b="1" dirty="0" smtClean="0"/>
              <a:t>βιβλίων</a:t>
            </a:r>
            <a:r>
              <a:rPr lang="el-GR" sz="2200" dirty="0" smtClean="0"/>
              <a:t>. </a:t>
            </a:r>
          </a:p>
          <a:p>
            <a:r>
              <a:rPr lang="el-GR" sz="2200" dirty="0" smtClean="0"/>
              <a:t>Κοσμοϊστορικό γεγονός: η </a:t>
            </a:r>
            <a:r>
              <a:rPr lang="el-GR" sz="2200" b="1" u="sng" dirty="0">
                <a:solidFill>
                  <a:srgbClr val="C00000"/>
                </a:solidFill>
              </a:rPr>
              <a:t>εφεύρεση της τυπογραφίας</a:t>
            </a:r>
            <a:r>
              <a:rPr lang="el-GR" sz="2200" dirty="0"/>
              <a:t>. </a:t>
            </a:r>
            <a:endParaRPr lang="el-GR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2200" u="sng" dirty="0" smtClean="0"/>
              <a:t>15ος αιώνας</a:t>
            </a:r>
            <a:r>
              <a:rPr lang="el-GR" sz="2200" dirty="0" smtClean="0"/>
              <a:t>: </a:t>
            </a:r>
            <a:r>
              <a:rPr lang="el-GR" sz="2200" b="1" dirty="0" smtClean="0"/>
              <a:t>30-35.000 </a:t>
            </a:r>
            <a:r>
              <a:rPr lang="el-GR" sz="2200" b="1" dirty="0"/>
              <a:t>βιβλία </a:t>
            </a:r>
            <a:endParaRPr lang="el-GR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2200" u="sng" dirty="0" smtClean="0"/>
              <a:t>16</a:t>
            </a:r>
            <a:r>
              <a:rPr lang="el-GR" sz="2200" u="sng" baseline="30000" dirty="0" smtClean="0"/>
              <a:t>ος</a:t>
            </a:r>
            <a:r>
              <a:rPr lang="el-GR" sz="2200" u="sng" dirty="0" smtClean="0"/>
              <a:t> αιώνας</a:t>
            </a:r>
            <a:r>
              <a:rPr lang="el-GR" sz="2200" dirty="0" smtClean="0"/>
              <a:t>: </a:t>
            </a:r>
            <a:r>
              <a:rPr lang="el-GR" sz="2200" b="1" dirty="0" smtClean="0"/>
              <a:t>150-200.000 βιβλία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dirty="0" smtClean="0"/>
              <a:t>ευνοώντας </a:t>
            </a:r>
            <a:r>
              <a:rPr lang="el-GR" sz="2200" dirty="0"/>
              <a:t>έτσι την </a:t>
            </a:r>
            <a:r>
              <a:rPr lang="el-GR" sz="2200" u="sng" dirty="0"/>
              <a:t>πρόσβαση στη γνώση</a:t>
            </a:r>
            <a:r>
              <a:rPr lang="el-GR" sz="2200" dirty="0"/>
              <a:t>. </a:t>
            </a:r>
            <a:endParaRPr lang="el-GR" sz="22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12" y="1062445"/>
            <a:ext cx="3521523" cy="49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43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89669" y="223882"/>
            <a:ext cx="3187337" cy="681193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Η </a:t>
            </a:r>
            <a:r>
              <a:rPr lang="el-GR" sz="2800" dirty="0"/>
              <a:t>Βίβλος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498" y="1137917"/>
            <a:ext cx="2800181" cy="4043684"/>
          </a:xfrm>
        </p:spPr>
      </p:pic>
      <p:sp>
        <p:nvSpPr>
          <p:cNvPr id="5" name="Ορθογώνιο 4"/>
          <p:cNvSpPr/>
          <p:nvPr/>
        </p:nvSpPr>
        <p:spPr>
          <a:xfrm>
            <a:off x="7548555" y="5414443"/>
            <a:ext cx="40320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/>
              <a:t>Το πρώτο βιβλίο που τυπώθηκε ήταν η </a:t>
            </a:r>
            <a:r>
              <a:rPr lang="el-GR" sz="1600" b="1" dirty="0"/>
              <a:t>Βίβλος</a:t>
            </a:r>
            <a:r>
              <a:rPr lang="el-GR" sz="1600" dirty="0"/>
              <a:t> στο τυπογραφείο τον </a:t>
            </a:r>
            <a:r>
              <a:rPr lang="el-GR" sz="1600" b="1" dirty="0"/>
              <a:t>Γουτεμβέργιου</a:t>
            </a:r>
            <a:r>
              <a:rPr lang="el-GR" sz="1600" dirty="0"/>
              <a:t>. </a:t>
            </a:r>
            <a:endParaRPr lang="el-GR" sz="1600" dirty="0" smtClean="0"/>
          </a:p>
          <a:p>
            <a:pPr algn="ctr"/>
            <a:r>
              <a:rPr lang="el-GR" sz="1600" dirty="0" smtClean="0"/>
              <a:t>Στην </a:t>
            </a:r>
            <a:r>
              <a:rPr lang="el-GR" sz="1600" dirty="0"/>
              <a:t>εικόνα, μια από τις σελίδες </a:t>
            </a:r>
            <a:r>
              <a:rPr lang="el-GR" sz="1600" dirty="0" smtClean="0"/>
              <a:t>της. </a:t>
            </a:r>
          </a:p>
          <a:p>
            <a:pPr algn="ctr"/>
            <a:r>
              <a:rPr lang="el-GR" sz="1600" dirty="0" smtClean="0"/>
              <a:t>Παρίσι</a:t>
            </a:r>
            <a:r>
              <a:rPr lang="el-GR" sz="1600" dirty="0"/>
              <a:t>, Εθνική Βιβλιοθήκη.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4" y="1504772"/>
            <a:ext cx="4740397" cy="4881902"/>
          </a:xfrm>
          <a:prstGeom prst="rect">
            <a:avLst/>
          </a:prstGeom>
        </p:spPr>
      </p:pic>
      <p:sp>
        <p:nvSpPr>
          <p:cNvPr id="7" name="Τίτλος 1"/>
          <p:cNvSpPr txBox="1">
            <a:spLocks/>
          </p:cNvSpPr>
          <p:nvPr/>
        </p:nvSpPr>
        <p:spPr>
          <a:xfrm>
            <a:off x="1985554" y="308062"/>
            <a:ext cx="4432663" cy="9285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dirty="0" smtClean="0"/>
              <a:t>Η τυπογραφική μηχανή του Γουτεμβέργιου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294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14252" y="261214"/>
            <a:ext cx="4365224" cy="673467"/>
          </a:xfrm>
        </p:spPr>
        <p:txBody>
          <a:bodyPr/>
          <a:lstStyle/>
          <a:p>
            <a:r>
              <a:rPr lang="el-GR" dirty="0" smtClean="0"/>
              <a:t>Πόλεις – επαρχία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21776" y="1158241"/>
            <a:ext cx="9807664" cy="2145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u="sng" dirty="0" smtClean="0"/>
              <a:t>Πόλεις</a:t>
            </a:r>
            <a:r>
              <a:rPr lang="el-GR" sz="2200" b="1" dirty="0" smtClean="0"/>
              <a:t>: </a:t>
            </a:r>
            <a:r>
              <a:rPr lang="el-GR" sz="2200" dirty="0" smtClean="0"/>
              <a:t>επεκτάθηκε η </a:t>
            </a:r>
            <a:r>
              <a:rPr lang="el-GR" sz="2200" b="1" dirty="0">
                <a:solidFill>
                  <a:srgbClr val="C00000"/>
                </a:solidFill>
              </a:rPr>
              <a:t>φιλομάθεια</a:t>
            </a:r>
            <a:r>
              <a:rPr lang="el-GR" sz="2200" dirty="0"/>
              <a:t> </a:t>
            </a:r>
            <a:r>
              <a:rPr lang="el-GR" sz="2200" dirty="0" smtClean="0"/>
              <a:t>του </a:t>
            </a:r>
            <a:r>
              <a:rPr lang="el-GR" sz="2200" dirty="0"/>
              <a:t>κοινού 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b="1" u="sng" dirty="0" smtClean="0"/>
              <a:t>Επαρχία</a:t>
            </a:r>
            <a:r>
              <a:rPr lang="el-GR" sz="2200" dirty="0" smtClean="0"/>
              <a:t>: </a:t>
            </a:r>
            <a:r>
              <a:rPr lang="el-GR" sz="2200" dirty="0"/>
              <a:t>η πλειονότητα του πληθυσμού παρέμενε </a:t>
            </a:r>
            <a:r>
              <a:rPr lang="el-GR" sz="2200" b="1" dirty="0">
                <a:solidFill>
                  <a:srgbClr val="C00000"/>
                </a:solidFill>
              </a:rPr>
              <a:t>αναλφάβητη</a:t>
            </a:r>
            <a:r>
              <a:rPr lang="el-GR" sz="2200" b="1" dirty="0"/>
              <a:t> και μακριά από τις εξελίξεις</a:t>
            </a:r>
            <a:r>
              <a:rPr lang="el-GR" sz="2200" dirty="0"/>
              <a:t>. 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dirty="0" smtClean="0"/>
              <a:t>Με το κίνημα </a:t>
            </a:r>
            <a:r>
              <a:rPr lang="el-GR" sz="2200" dirty="0"/>
              <a:t>του </a:t>
            </a:r>
            <a:r>
              <a:rPr lang="el-GR" sz="2200" b="1" dirty="0"/>
              <a:t>Διαφωτισμού</a:t>
            </a:r>
            <a:r>
              <a:rPr lang="el-GR" sz="2200" dirty="0" smtClean="0"/>
              <a:t>, 2 αιώνες αργότερα, θα </a:t>
            </a:r>
            <a:r>
              <a:rPr lang="el-GR" sz="2200" b="1" dirty="0"/>
              <a:t>αφυπνιστούν</a:t>
            </a:r>
            <a:r>
              <a:rPr lang="el-GR" sz="2200" dirty="0"/>
              <a:t> περισσότερο οι ανθρώπινες </a:t>
            </a:r>
            <a:r>
              <a:rPr lang="el-GR" sz="2200" b="1" dirty="0"/>
              <a:t>συνειδήσεις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247" y="3303755"/>
            <a:ext cx="5228434" cy="347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3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56076" y="511815"/>
            <a:ext cx="4934536" cy="682176"/>
          </a:xfrm>
        </p:spPr>
        <p:txBody>
          <a:bodyPr/>
          <a:lstStyle/>
          <a:p>
            <a:r>
              <a:rPr lang="el-GR" dirty="0" smtClean="0"/>
              <a:t>Εισαγωγικά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56075" y="1288869"/>
            <a:ext cx="6041441" cy="5240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Αναγέννηση</a:t>
            </a:r>
            <a:r>
              <a:rPr lang="el-GR" sz="2000" dirty="0" smtClean="0"/>
              <a:t>: πρόκειται </a:t>
            </a:r>
            <a:r>
              <a:rPr lang="el-GR" sz="2000" dirty="0"/>
              <a:t>για μια γενικότερη πνευματική </a:t>
            </a:r>
            <a:r>
              <a:rPr lang="el-GR" sz="2000" dirty="0" smtClean="0"/>
              <a:t>κίνηση</a:t>
            </a:r>
          </a:p>
          <a:p>
            <a:pPr marL="0" indent="0">
              <a:buNone/>
            </a:pPr>
            <a:r>
              <a:rPr lang="el-GR" sz="2000" b="1" dirty="0"/>
              <a:t>Κ</a:t>
            </a:r>
            <a:r>
              <a:rPr lang="el-GR" sz="2000" b="1" dirty="0" smtClean="0"/>
              <a:t>ύριο </a:t>
            </a:r>
            <a:r>
              <a:rPr lang="el-GR" sz="2000" b="1" dirty="0"/>
              <a:t>χαρακτηριστικό </a:t>
            </a:r>
            <a:r>
              <a:rPr lang="el-GR" sz="2000" dirty="0"/>
              <a:t>της είναι η </a:t>
            </a:r>
            <a:r>
              <a:rPr lang="el-GR" sz="2000" b="1" dirty="0"/>
              <a:t>αναβίωση των </a:t>
            </a:r>
            <a:r>
              <a:rPr lang="el-GR" sz="2000" b="1" u="sng" dirty="0">
                <a:solidFill>
                  <a:srgbClr val="00B0F0"/>
                </a:solidFill>
              </a:rPr>
              <a:t>αξιών</a:t>
            </a:r>
            <a:r>
              <a:rPr lang="el-GR" sz="2000" b="1" dirty="0"/>
              <a:t> της κλασικής αρχαιότητας</a:t>
            </a:r>
            <a:r>
              <a:rPr lang="el-GR" sz="2000" dirty="0"/>
              <a:t>, οι οποίες είχαν παραμεριστεί κατά το Μεσαίωνα.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b="1" u="sng" dirty="0"/>
              <a:t>πνεύμα</a:t>
            </a:r>
            <a:r>
              <a:rPr lang="el-GR" sz="2000" b="1" dirty="0"/>
              <a:t> των </a:t>
            </a:r>
            <a:r>
              <a:rPr lang="el-GR" sz="2000" b="1" dirty="0" smtClean="0"/>
              <a:t>ανθρώπων: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b="1" dirty="0" smtClean="0"/>
              <a:t>απελευθερώνεται </a:t>
            </a:r>
            <a:r>
              <a:rPr lang="el-GR" sz="2000" dirty="0"/>
              <a:t>τώρα (15ος-16ος αι.) από τη μονομέρεια της θρησκευτικής μεσαιωνικής σκέψης </a:t>
            </a:r>
            <a:endParaRPr lang="el-GR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b="1" dirty="0" smtClean="0"/>
              <a:t>γίνεται </a:t>
            </a:r>
            <a:r>
              <a:rPr lang="el-GR" sz="2000" b="1" dirty="0"/>
              <a:t>πιο φιλελεύθερο, δημιουργικό και ερευνητικό</a:t>
            </a:r>
            <a:r>
              <a:rPr lang="el-GR" sz="2000" dirty="0"/>
              <a:t>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Ο </a:t>
            </a:r>
            <a:r>
              <a:rPr lang="el-GR" sz="2000" dirty="0"/>
              <a:t>αναγεννησιακός άνθρωπος </a:t>
            </a:r>
            <a:r>
              <a:rPr lang="el-GR" sz="2000" b="1" dirty="0"/>
              <a:t>εμπνέεται από τον αρχαίο κόσμο</a:t>
            </a:r>
            <a:r>
              <a:rPr lang="el-GR" sz="2000" dirty="0"/>
              <a:t>, </a:t>
            </a:r>
            <a:r>
              <a:rPr lang="el-GR" sz="2000" u="sng" dirty="0"/>
              <a:t>στόχος</a:t>
            </a:r>
            <a:r>
              <a:rPr lang="el-GR" sz="2000" dirty="0"/>
              <a:t> του όμως είναι το </a:t>
            </a:r>
            <a:r>
              <a:rPr lang="el-GR" sz="2000" b="1" dirty="0"/>
              <a:t>μέλλον</a:t>
            </a:r>
            <a:r>
              <a:rPr lang="el-GR" sz="2000" dirty="0"/>
              <a:t>. </a:t>
            </a:r>
            <a:endParaRPr lang="el-GR" sz="2000" dirty="0" smtClean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2188" r="34842" b="27755"/>
          <a:stretch/>
        </p:blipFill>
        <p:spPr>
          <a:xfrm>
            <a:off x="8438147" y="824753"/>
            <a:ext cx="3632344" cy="54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7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53" y="-40388"/>
            <a:ext cx="9657347" cy="68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3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79579" y="208547"/>
            <a:ext cx="4642064" cy="1039599"/>
          </a:xfrm>
        </p:spPr>
        <p:txBody>
          <a:bodyPr>
            <a:normAutofit fontScale="90000"/>
          </a:bodyPr>
          <a:lstStyle/>
          <a:p>
            <a:r>
              <a:rPr lang="el-GR" dirty="0"/>
              <a:t>α. Οι νέοι δρόμοι δημιουργίας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80674" y="1411705"/>
            <a:ext cx="4940970" cy="544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πολιτιστική </a:t>
            </a:r>
            <a:r>
              <a:rPr lang="el-GR" sz="2400" dirty="0"/>
              <a:t>άνοιξη ξεκίνησε από τις </a:t>
            </a:r>
            <a:r>
              <a:rPr lang="el-GR" sz="2400" b="1" dirty="0"/>
              <a:t>ακμαίες οικονομικά πόλεις της Ιταλίας</a:t>
            </a:r>
            <a:r>
              <a:rPr lang="el-GR" sz="2400" dirty="0"/>
              <a:t>, όπως η </a:t>
            </a:r>
            <a:r>
              <a:rPr lang="el-GR" sz="2400" b="1" dirty="0"/>
              <a:t>Φλωρεντία</a:t>
            </a:r>
            <a:r>
              <a:rPr lang="el-GR" sz="2400" dirty="0"/>
              <a:t>, η </a:t>
            </a:r>
            <a:r>
              <a:rPr lang="el-GR" sz="2400" b="1" dirty="0"/>
              <a:t>Βενετία</a:t>
            </a:r>
            <a:r>
              <a:rPr lang="el-GR" sz="2400" dirty="0"/>
              <a:t> και η </a:t>
            </a:r>
            <a:r>
              <a:rPr lang="el-GR" sz="2400" b="1" dirty="0" smtClean="0"/>
              <a:t>Ρώμη</a:t>
            </a:r>
          </a:p>
          <a:p>
            <a:r>
              <a:rPr lang="el-GR" sz="2400" b="1" dirty="0" smtClean="0"/>
              <a:t>οικονομική </a:t>
            </a:r>
            <a:r>
              <a:rPr lang="el-GR" sz="2400" b="1" dirty="0"/>
              <a:t>άνθηση </a:t>
            </a:r>
            <a:r>
              <a:rPr lang="el-GR" sz="2400" dirty="0"/>
              <a:t>στις πόλεις </a:t>
            </a:r>
            <a:endParaRPr lang="el-GR" sz="2400" dirty="0" smtClean="0"/>
          </a:p>
          <a:p>
            <a:r>
              <a:rPr lang="el-GR" sz="2400" dirty="0" smtClean="0"/>
              <a:t>εκδήλωση </a:t>
            </a:r>
            <a:r>
              <a:rPr lang="el-GR" sz="2400" b="1" dirty="0" smtClean="0"/>
              <a:t>καλλιτεχνικής </a:t>
            </a:r>
            <a:r>
              <a:rPr lang="el-GR" sz="2400" b="1" dirty="0"/>
              <a:t>και πνευματικής δραστηριότητας</a:t>
            </a:r>
            <a:r>
              <a:rPr lang="el-GR" sz="2400" dirty="0"/>
              <a:t>, </a:t>
            </a:r>
            <a:r>
              <a:rPr lang="el-GR" sz="2400" dirty="0" smtClean="0"/>
              <a:t>που </a:t>
            </a:r>
            <a:r>
              <a:rPr lang="el-GR" sz="2400" dirty="0"/>
              <a:t>υποστήριζαν </a:t>
            </a:r>
            <a:endParaRPr lang="el-GR" sz="2400" dirty="0" smtClean="0"/>
          </a:p>
          <a:p>
            <a:r>
              <a:rPr lang="el-GR" sz="2400" b="1" dirty="0" smtClean="0"/>
              <a:t>φιλόδοξοι εκπρόσωποι της αστικής τάξης και </a:t>
            </a:r>
            <a:r>
              <a:rPr lang="el-GR" sz="2400" b="1" dirty="0"/>
              <a:t>φιλόμουσοι </a:t>
            </a:r>
            <a:r>
              <a:rPr lang="el-GR" sz="2400" b="1" dirty="0" smtClean="0"/>
              <a:t>ηγεμόνες</a:t>
            </a:r>
            <a:r>
              <a:rPr lang="el-GR" sz="2400" dirty="0" smtClean="0"/>
              <a:t> (π.χ. Μέδικοι </a:t>
            </a:r>
            <a:r>
              <a:rPr lang="el-GR" sz="2400" dirty="0"/>
              <a:t>στη </a:t>
            </a:r>
            <a:r>
              <a:rPr lang="el-GR" sz="2400" dirty="0" smtClean="0"/>
              <a:t>Φλωρεντία).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63" y="1"/>
            <a:ext cx="5252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61083" y="93322"/>
            <a:ext cx="3872043" cy="915932"/>
          </a:xfrm>
        </p:spPr>
        <p:txBody>
          <a:bodyPr/>
          <a:lstStyle/>
          <a:p>
            <a:r>
              <a:rPr lang="el-GR" dirty="0" smtClean="0"/>
              <a:t>Πανεπιστήμια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33600" y="1009254"/>
            <a:ext cx="9994232" cy="3400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Τα </a:t>
            </a:r>
            <a:r>
              <a:rPr lang="el-GR" sz="2400" b="1" dirty="0"/>
              <a:t>πανεπιστήμια</a:t>
            </a:r>
            <a:r>
              <a:rPr lang="el-GR" sz="2400" dirty="0"/>
              <a:t>, πέραν των φιλοσοφικών αναζητήσεων, επιχειρούν τώρα μια προσέγγιση στην </a:t>
            </a:r>
            <a:r>
              <a:rPr lang="el-GR" sz="2400" b="1" dirty="0"/>
              <a:t>οικονομική, κοινωνική και πνευματική ζωή</a:t>
            </a:r>
            <a:r>
              <a:rPr lang="el-GR" sz="2400" dirty="0"/>
              <a:t>.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Οι </a:t>
            </a:r>
            <a:r>
              <a:rPr lang="el-GR" sz="2400" u="sng" dirty="0"/>
              <a:t>πνευματικές </a:t>
            </a:r>
            <a:r>
              <a:rPr lang="el-GR" sz="2400" u="sng" dirty="0" smtClean="0"/>
              <a:t>δυνάμεις</a:t>
            </a:r>
            <a:r>
              <a:rPr lang="el-GR" sz="2400" dirty="0" smtClean="0"/>
              <a:t>:</a:t>
            </a:r>
          </a:p>
          <a:p>
            <a:r>
              <a:rPr lang="el-GR" sz="2400" b="1" dirty="0" smtClean="0"/>
              <a:t>απελευθερωμένες</a:t>
            </a:r>
            <a:r>
              <a:rPr lang="el-GR" sz="2400" dirty="0" smtClean="0"/>
              <a:t> </a:t>
            </a:r>
            <a:r>
              <a:rPr lang="el-GR" sz="2400" dirty="0"/>
              <a:t>πλέον από το μεσαιωνικό </a:t>
            </a:r>
            <a:r>
              <a:rPr lang="el-GR" sz="2400" dirty="0" smtClean="0"/>
              <a:t>πλαίσιο</a:t>
            </a:r>
          </a:p>
          <a:p>
            <a:r>
              <a:rPr lang="el-GR" sz="2400" dirty="0" smtClean="0"/>
              <a:t>διαμορφώνουν </a:t>
            </a:r>
            <a:r>
              <a:rPr lang="el-GR" sz="2400" dirty="0"/>
              <a:t>μια </a:t>
            </a:r>
            <a:r>
              <a:rPr lang="el-GR" sz="2400" b="1" dirty="0"/>
              <a:t>νέα αντίληψη </a:t>
            </a:r>
            <a:r>
              <a:rPr lang="el-GR" sz="2400" dirty="0"/>
              <a:t>για τον άνθρωπο, πάνω στην οποία θα προσπαθήσουν να </a:t>
            </a:r>
            <a:r>
              <a:rPr lang="el-GR" sz="2400" b="1" dirty="0"/>
              <a:t>οικοδομήσουν τον καινούργιο κόσμο</a:t>
            </a:r>
            <a:r>
              <a:rPr lang="el-GR" sz="2400" dirty="0"/>
              <a:t>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7" y="4115537"/>
            <a:ext cx="5823285" cy="27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96240" y="505314"/>
            <a:ext cx="8911687" cy="1280890"/>
          </a:xfrm>
        </p:spPr>
        <p:txBody>
          <a:bodyPr>
            <a:normAutofit/>
          </a:bodyPr>
          <a:lstStyle/>
          <a:p>
            <a:r>
              <a:rPr lang="el-GR" dirty="0" smtClean="0"/>
              <a:t>β. Το κίνημα του Ανθρωπισμού</a:t>
            </a:r>
            <a:br>
              <a:rPr lang="el-GR" dirty="0" smtClean="0"/>
            </a:br>
            <a:r>
              <a:rPr lang="el-GR" dirty="0" smtClean="0"/>
              <a:t>     Η ρήξη με το Μεσαίωνα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85554" y="1905000"/>
            <a:ext cx="6453052" cy="4628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/>
              <a:t>Ο άνθρωπος της Αναγέννησης αναζητούσε τρόπους </a:t>
            </a:r>
            <a:r>
              <a:rPr lang="el-GR" sz="2200" b="1" dirty="0" smtClean="0"/>
              <a:t>έκφρασης των νέων ιδεών</a:t>
            </a:r>
            <a:r>
              <a:rPr lang="el-GR" sz="2200" dirty="0" smtClean="0"/>
              <a:t>. </a:t>
            </a:r>
          </a:p>
          <a:p>
            <a:pPr marL="0" indent="0">
              <a:buNone/>
            </a:pPr>
            <a:r>
              <a:rPr lang="el-GR" sz="2200" dirty="0" smtClean="0"/>
              <a:t>Στράφηκε προς:</a:t>
            </a:r>
          </a:p>
          <a:p>
            <a:r>
              <a:rPr lang="el-GR" sz="2200" dirty="0" smtClean="0"/>
              <a:t> τον </a:t>
            </a:r>
            <a:r>
              <a:rPr lang="el-GR" sz="2200" b="1" dirty="0" smtClean="0"/>
              <a:t>ελληνορωμαϊκό πολιτισμό </a:t>
            </a:r>
            <a:r>
              <a:rPr lang="el-GR" sz="2200" dirty="0" smtClean="0"/>
              <a:t>και </a:t>
            </a:r>
          </a:p>
          <a:p>
            <a:r>
              <a:rPr lang="el-GR" sz="2200" dirty="0" smtClean="0"/>
              <a:t> επιδόθηκε στη συστηματική μελέτη, </a:t>
            </a:r>
            <a:r>
              <a:rPr lang="el-GR" sz="2200" b="1" dirty="0" smtClean="0"/>
              <a:t>μετάφραση και σχολιασμό των αρχαίων συγγραφέων</a:t>
            </a:r>
            <a:r>
              <a:rPr lang="el-GR" sz="2200" dirty="0" smtClean="0"/>
              <a:t>. </a:t>
            </a:r>
          </a:p>
          <a:p>
            <a:pPr marL="0" indent="0">
              <a:buNone/>
            </a:pPr>
            <a:r>
              <a:rPr lang="el-GR" sz="2200" u="sng" dirty="0" smtClean="0"/>
              <a:t>Η στροφή αυτή προς τη βαθύτερη γνώση των ελληνικών και λατινικών γραμμάτων και της αρχαιότητας γενικότερα, ονομάστηκε </a:t>
            </a:r>
            <a:r>
              <a:rPr lang="el-GR" sz="2200" b="1" u="sng" dirty="0" smtClean="0"/>
              <a:t>ΑΝΘΡΩΠΙΣΜΟΣ</a:t>
            </a:r>
            <a:r>
              <a:rPr lang="el-GR" sz="2200" dirty="0" smtClean="0"/>
              <a:t>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06" y="1547948"/>
            <a:ext cx="3690788" cy="353785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8882742" y="5333052"/>
            <a:ext cx="3161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Σχέδιο τον Λεονάρντο ντα Βίντσι. </a:t>
            </a:r>
            <a:endParaRPr lang="el-GR" dirty="0" smtClean="0"/>
          </a:p>
          <a:p>
            <a:pPr algn="ctr"/>
            <a:r>
              <a:rPr lang="el-GR" dirty="0" smtClean="0"/>
              <a:t>Μουσείο </a:t>
            </a:r>
            <a:r>
              <a:rPr lang="el-GR" dirty="0"/>
              <a:t>της Ακαδημίας της Βενετίας</a:t>
            </a:r>
          </a:p>
        </p:txBody>
      </p:sp>
    </p:spTree>
    <p:extLst>
      <p:ext uri="{BB962C8B-B14F-4D97-AF65-F5344CB8AC3E}">
        <p14:creationId xmlns:p14="http://schemas.microsoft.com/office/powerpoint/2010/main" val="250078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61708" y="397687"/>
            <a:ext cx="8911687" cy="87376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Αναγεννησιακή μελέτη αρχαίου πολιτισμού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10239" y="1166949"/>
            <a:ext cx="9759543" cy="4789714"/>
          </a:xfrm>
        </p:spPr>
        <p:txBody>
          <a:bodyPr>
            <a:normAutofit/>
          </a:bodyPr>
          <a:lstStyle/>
          <a:p>
            <a:r>
              <a:rPr lang="el-GR" sz="1900" dirty="0"/>
              <a:t>Ήδη στα </a:t>
            </a:r>
            <a:r>
              <a:rPr lang="el-GR" sz="1900" b="1" dirty="0"/>
              <a:t>ευρωπαϊκά πανεπιστήμια του 12ου αι</a:t>
            </a:r>
            <a:r>
              <a:rPr lang="el-GR" sz="1900" dirty="0"/>
              <a:t>. μελετήθηκαν </a:t>
            </a:r>
            <a:r>
              <a:rPr lang="el-GR" sz="1900" b="1" dirty="0"/>
              <a:t>αρχαία φιλοσοφικά κείμενα</a:t>
            </a:r>
            <a:r>
              <a:rPr lang="el-GR" sz="1900" dirty="0"/>
              <a:t>. </a:t>
            </a:r>
            <a:endParaRPr lang="el-GR" sz="1900" dirty="0" smtClean="0"/>
          </a:p>
          <a:p>
            <a:r>
              <a:rPr lang="el-GR" sz="1900" dirty="0" smtClean="0"/>
              <a:t>Οι </a:t>
            </a:r>
            <a:r>
              <a:rPr lang="el-GR" sz="1900" b="1" dirty="0"/>
              <a:t>Βυζαντινοί κατά την περίοδο από το 10ο έως το 15ο αιώνα</a:t>
            </a:r>
            <a:r>
              <a:rPr lang="el-GR" sz="1900" dirty="0"/>
              <a:t>, ιδιαίτερα κατά την εποχή των Παλαιολόγων, ασχολήθηκαν συστηματικά με τη </a:t>
            </a:r>
            <a:r>
              <a:rPr lang="el-GR" sz="1900" b="1" dirty="0"/>
              <a:t>μελέτη της αρχαίας γραμματείας</a:t>
            </a:r>
            <a:r>
              <a:rPr lang="el-GR" sz="1900" dirty="0"/>
              <a:t>. </a:t>
            </a:r>
            <a:endParaRPr lang="el-GR" sz="1900" dirty="0" smtClean="0"/>
          </a:p>
          <a:p>
            <a:r>
              <a:rPr lang="el-GR" sz="1900" dirty="0" smtClean="0"/>
              <a:t>Η </a:t>
            </a:r>
            <a:r>
              <a:rPr lang="el-GR" sz="1900" u="sng" dirty="0"/>
              <a:t>διαφορά</a:t>
            </a:r>
            <a:r>
              <a:rPr lang="el-GR" sz="1900" dirty="0"/>
              <a:t> έγκειται στο γεγονός ότι ο </a:t>
            </a:r>
            <a:r>
              <a:rPr lang="el-GR" sz="1900" b="1" u="sng" dirty="0"/>
              <a:t>αναγεννησιακός λόγιος </a:t>
            </a:r>
            <a:r>
              <a:rPr lang="el-GR" sz="1900" dirty="0"/>
              <a:t>δεν μελετά τον αρχαίο πολιτισμό μόνο σε θεωρητικό επίπεδο, αλλά </a:t>
            </a:r>
            <a:r>
              <a:rPr lang="el-GR" sz="1900" dirty="0">
                <a:solidFill>
                  <a:schemeClr val="tx1"/>
                </a:solidFill>
              </a:rPr>
              <a:t>επιχειρεί να </a:t>
            </a:r>
            <a:r>
              <a:rPr lang="el-GR" sz="1900" b="1" u="sng" dirty="0">
                <a:solidFill>
                  <a:srgbClr val="00B0F0"/>
                </a:solidFill>
              </a:rPr>
              <a:t>αντλήσει από αυτόν αξίες για τη θεμελίωση του </a:t>
            </a:r>
            <a:r>
              <a:rPr lang="el-GR" sz="1900" b="1" u="sng" dirty="0" smtClean="0">
                <a:solidFill>
                  <a:srgbClr val="00B0F0"/>
                </a:solidFill>
              </a:rPr>
              <a:t>σύγχρονού </a:t>
            </a:r>
            <a:r>
              <a:rPr lang="el-GR" sz="1900" b="1" u="sng" dirty="0">
                <a:solidFill>
                  <a:srgbClr val="00B0F0"/>
                </a:solidFill>
              </a:rPr>
              <a:t>του κόσμου</a:t>
            </a:r>
            <a:r>
              <a:rPr lang="el-GR" sz="1900" dirty="0"/>
              <a:t>. </a:t>
            </a:r>
            <a:endParaRPr lang="el-GR" sz="1900" dirty="0" smtClean="0"/>
          </a:p>
          <a:p>
            <a:r>
              <a:rPr lang="el-GR" sz="1900" dirty="0" smtClean="0"/>
              <a:t>Η </a:t>
            </a:r>
            <a:r>
              <a:rPr lang="el-GR" sz="1900" dirty="0"/>
              <a:t>τάση απομάκρυνσης από το μεσαιωνικό παρελθόν εκφράζεται ήδη από τις τρεις </a:t>
            </a:r>
            <a:r>
              <a:rPr lang="el-GR" sz="1900" u="sng" dirty="0"/>
              <a:t>προδρομικές μορφές του </a:t>
            </a:r>
            <a:r>
              <a:rPr lang="el-GR" sz="1900" u="sng" dirty="0" smtClean="0"/>
              <a:t>ανθρωπισμού</a:t>
            </a:r>
            <a:r>
              <a:rPr lang="el-GR" sz="1900" dirty="0" smtClean="0"/>
              <a:t>:</a:t>
            </a:r>
          </a:p>
          <a:p>
            <a:r>
              <a:rPr lang="el-GR" sz="1900" dirty="0" smtClean="0"/>
              <a:t>τον </a:t>
            </a:r>
            <a:r>
              <a:rPr lang="el-GR" sz="1900" b="1" dirty="0" err="1" smtClean="0"/>
              <a:t>Δάντη</a:t>
            </a:r>
            <a:endParaRPr lang="el-GR" sz="1900" dirty="0" smtClean="0"/>
          </a:p>
          <a:p>
            <a:r>
              <a:rPr lang="el-GR" sz="1900" dirty="0" smtClean="0"/>
              <a:t>τον </a:t>
            </a:r>
            <a:r>
              <a:rPr lang="el-GR" sz="1900" b="1" dirty="0" smtClean="0"/>
              <a:t>Πετράρχη</a:t>
            </a:r>
            <a:r>
              <a:rPr lang="el-GR" sz="1900" dirty="0" smtClean="0"/>
              <a:t> </a:t>
            </a:r>
          </a:p>
          <a:p>
            <a:r>
              <a:rPr lang="el-GR" sz="1900" dirty="0" smtClean="0"/>
              <a:t>τον </a:t>
            </a:r>
            <a:r>
              <a:rPr lang="el-GR" sz="1900" b="1" dirty="0"/>
              <a:t>Βοκκάκιο</a:t>
            </a:r>
            <a:r>
              <a:rPr lang="el-GR" sz="1900" dirty="0"/>
              <a:t>.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216" y="4589648"/>
            <a:ext cx="1600065" cy="224940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723" y="4626587"/>
            <a:ext cx="2165167" cy="217552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/>
          <a:srcRect l="26595" r="25889"/>
          <a:stretch/>
        </p:blipFill>
        <p:spPr>
          <a:xfrm>
            <a:off x="10145485" y="4608597"/>
            <a:ext cx="1619795" cy="22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0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3967" y="133530"/>
            <a:ext cx="5976310" cy="702493"/>
          </a:xfrm>
        </p:spPr>
        <p:txBody>
          <a:bodyPr/>
          <a:lstStyle/>
          <a:p>
            <a:r>
              <a:rPr lang="el-GR" dirty="0"/>
              <a:t>Ο </a:t>
            </a:r>
            <a:r>
              <a:rPr lang="el-GR" dirty="0" smtClean="0">
                <a:solidFill>
                  <a:schemeClr val="tx1"/>
                </a:solidFill>
                <a:hlinkClick r:id="rId2" tooltip="Γλωσσάρι"/>
              </a:rPr>
              <a:t>καθολικός </a:t>
            </a:r>
            <a:r>
              <a:rPr lang="el-GR" dirty="0">
                <a:solidFill>
                  <a:schemeClr val="tx1"/>
                </a:solidFill>
                <a:hlinkClick r:id="rId2" tooltip="Γλωσσάρι"/>
              </a:rPr>
              <a:t>άνθρωπος*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3966" y="911499"/>
            <a:ext cx="7380751" cy="58811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u="sng" dirty="0"/>
              <a:t>Φ</a:t>
            </a:r>
            <a:r>
              <a:rPr lang="el-GR" u="sng" dirty="0" smtClean="0"/>
              <a:t>ορείς </a:t>
            </a:r>
            <a:r>
              <a:rPr lang="el-GR" u="sng" dirty="0"/>
              <a:t>του </a:t>
            </a:r>
            <a:r>
              <a:rPr lang="el-GR" u="sng" dirty="0" smtClean="0"/>
              <a:t>ανθρωπισμού: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είναι </a:t>
            </a:r>
            <a:r>
              <a:rPr lang="el-GR" b="1" dirty="0"/>
              <a:t>βαθιά </a:t>
            </a:r>
            <a:r>
              <a:rPr lang="el-GR" b="1" dirty="0" smtClean="0"/>
              <a:t>θρησκευόμενοι</a:t>
            </a:r>
            <a:endParaRPr lang="el-G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επιζητούν την </a:t>
            </a:r>
            <a:r>
              <a:rPr lang="el-GR" b="1" dirty="0"/>
              <a:t>αληθινή πίστη </a:t>
            </a:r>
            <a:r>
              <a:rPr lang="el-GR" dirty="0"/>
              <a:t>και </a:t>
            </a:r>
            <a:endParaRPr lang="el-G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τοποθετούν </a:t>
            </a:r>
            <a:r>
              <a:rPr lang="el-GR" dirty="0"/>
              <a:t>τον </a:t>
            </a:r>
            <a:r>
              <a:rPr lang="el-GR" b="1" u="sng" dirty="0">
                <a:solidFill>
                  <a:srgbClr val="00B050"/>
                </a:solidFill>
              </a:rPr>
              <a:t>άνθρωπο</a:t>
            </a:r>
            <a:r>
              <a:rPr lang="el-GR" dirty="0">
                <a:solidFill>
                  <a:srgbClr val="00B050"/>
                </a:solidFill>
              </a:rPr>
              <a:t> στο </a:t>
            </a:r>
            <a:r>
              <a:rPr lang="el-GR" b="1" dirty="0">
                <a:solidFill>
                  <a:srgbClr val="00B050"/>
                </a:solidFill>
              </a:rPr>
              <a:t>κέντρο του κόσμου</a:t>
            </a:r>
            <a:r>
              <a:rPr lang="el-GR" dirty="0"/>
              <a:t>. 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b="1" u="sng" dirty="0" smtClean="0"/>
              <a:t>προσωπικότητά</a:t>
            </a:r>
            <a:r>
              <a:rPr lang="el-GR" dirty="0" smtClean="0"/>
              <a:t> </a:t>
            </a:r>
            <a:r>
              <a:rPr lang="el-GR" dirty="0"/>
              <a:t>του πρέπει να </a:t>
            </a:r>
            <a:r>
              <a:rPr lang="el-GR" dirty="0" smtClean="0"/>
              <a:t>είναι: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 smtClean="0">
                <a:solidFill>
                  <a:srgbClr val="00B050"/>
                </a:solidFill>
              </a:rPr>
              <a:t>πολύπλευρη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endParaRPr lang="el-G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να </a:t>
            </a:r>
            <a:r>
              <a:rPr lang="el-GR" dirty="0"/>
              <a:t>χαρακτηρίζεται </a:t>
            </a:r>
            <a:r>
              <a:rPr lang="el-GR" b="1" dirty="0"/>
              <a:t>από την </a:t>
            </a:r>
            <a:r>
              <a:rPr lang="el-GR" b="1" dirty="0">
                <a:solidFill>
                  <a:srgbClr val="00B050"/>
                </a:solidFill>
              </a:rPr>
              <a:t>αγάπη</a:t>
            </a:r>
            <a:r>
              <a:rPr lang="el-GR" b="1" dirty="0"/>
              <a:t> για δημιουργική </a:t>
            </a:r>
            <a:r>
              <a:rPr lang="el-GR" dirty="0"/>
              <a:t>και</a:t>
            </a:r>
            <a:r>
              <a:rPr lang="el-GR" b="1" dirty="0"/>
              <a:t> δραστήρια </a:t>
            </a:r>
            <a:r>
              <a:rPr lang="el-GR" b="1" dirty="0" smtClean="0">
                <a:solidFill>
                  <a:srgbClr val="00B050"/>
                </a:solidFill>
              </a:rPr>
              <a:t>ζωή</a:t>
            </a:r>
            <a:endParaRPr lang="el-GR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από </a:t>
            </a:r>
            <a:r>
              <a:rPr lang="el-GR" dirty="0"/>
              <a:t>την </a:t>
            </a:r>
            <a:r>
              <a:rPr lang="el-GR" b="1" dirty="0">
                <a:solidFill>
                  <a:srgbClr val="00B050"/>
                </a:solidFill>
              </a:rPr>
              <a:t>πίστη στις δυνάμεις του ανθρώπου</a:t>
            </a:r>
            <a:r>
              <a:rPr lang="el-GR" b="1" dirty="0"/>
              <a:t>, σωματικές και πνευματικές</a:t>
            </a:r>
            <a:r>
              <a:rPr lang="el-GR" dirty="0"/>
              <a:t>. </a:t>
            </a:r>
          </a:p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/>
              <a:t>άνθρωπος αισθάνεται </a:t>
            </a:r>
            <a:r>
              <a:rPr lang="el-GR" b="1" dirty="0"/>
              <a:t>πλέον ελεύθερος </a:t>
            </a:r>
            <a:r>
              <a:rPr lang="el-GR" dirty="0"/>
              <a:t>και έτοιμος να αναλάβει </a:t>
            </a:r>
            <a:r>
              <a:rPr lang="el-GR" dirty="0" smtClean="0"/>
              <a:t>τη </a:t>
            </a:r>
            <a:r>
              <a:rPr lang="el-GR" dirty="0"/>
              <a:t>διαμόρφωση του κόσμου του. </a:t>
            </a:r>
            <a:endParaRPr lang="el-GR" dirty="0" smtClean="0"/>
          </a:p>
          <a:p>
            <a:pPr marL="0" indent="0">
              <a:buNone/>
            </a:pPr>
            <a:r>
              <a:rPr lang="el-GR" u="sng" dirty="0" smtClean="0"/>
              <a:t>Οι </a:t>
            </a:r>
            <a:r>
              <a:rPr lang="el-GR" u="sng" dirty="0"/>
              <a:t>ανθρωπιστές οραματίζονται να διαμορφώσουν ένα </a:t>
            </a:r>
            <a:r>
              <a:rPr lang="el-GR" u="sng" dirty="0">
                <a:solidFill>
                  <a:srgbClr val="00B050"/>
                </a:solidFill>
              </a:rPr>
              <a:t>νέο τύπο </a:t>
            </a:r>
            <a:r>
              <a:rPr lang="el-GR" u="sng" dirty="0" smtClean="0">
                <a:solidFill>
                  <a:srgbClr val="00B050"/>
                </a:solidFill>
              </a:rPr>
              <a:t>ανθρώπου</a:t>
            </a:r>
            <a:r>
              <a:rPr lang="el-GR" u="sng" dirty="0" smtClean="0"/>
              <a:t>: </a:t>
            </a:r>
            <a:r>
              <a:rPr lang="el-GR" u="sng" dirty="0"/>
              <a:t>τον </a:t>
            </a:r>
            <a:r>
              <a:rPr lang="el-GR" b="1" u="sng" dirty="0"/>
              <a:t>καθολικό άνθρωπο</a:t>
            </a:r>
            <a:r>
              <a:rPr lang="el-GR" u="sng" dirty="0"/>
              <a:t> </a:t>
            </a:r>
            <a:r>
              <a:rPr lang="el-GR" dirty="0"/>
              <a:t>(</a:t>
            </a:r>
            <a:r>
              <a:rPr lang="el-GR" dirty="0" err="1"/>
              <a:t>homo</a:t>
            </a:r>
            <a:r>
              <a:rPr lang="el-GR" dirty="0"/>
              <a:t> </a:t>
            </a:r>
            <a:r>
              <a:rPr lang="el-GR" dirty="0" err="1" smtClean="0"/>
              <a:t>univ</a:t>
            </a:r>
            <a:r>
              <a:rPr lang="en-US" dirty="0" smtClean="0"/>
              <a:t>e</a:t>
            </a:r>
            <a:r>
              <a:rPr lang="el-GR" dirty="0" err="1" smtClean="0"/>
              <a:t>rsalis</a:t>
            </a:r>
            <a:r>
              <a:rPr lang="el-GR" dirty="0"/>
              <a:t>), </a:t>
            </a:r>
            <a:r>
              <a:rPr lang="el-GR" u="sng" dirty="0"/>
              <a:t>δημιουργό του πολιτισμού του και υπεύθυνο για τη μοίρα του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sz="1400" b="1" i="1" dirty="0" smtClean="0">
                <a:solidFill>
                  <a:srgbClr val="C00000"/>
                </a:solidFill>
              </a:rPr>
              <a:t>Καθολικός άνθρωπος</a:t>
            </a:r>
            <a:r>
              <a:rPr lang="el-GR" sz="1400" i="1" dirty="0" smtClean="0">
                <a:solidFill>
                  <a:srgbClr val="C00000"/>
                </a:solidFill>
              </a:rPr>
              <a:t>: Ο άνθρωπος με τα πολλαπλά ενδιαφέροντα, ο πολύπλευρα αναπτυγμένος άνθρωπος, που αποτέλεσε ιδανικό της Αναγέννησης</a:t>
            </a:r>
            <a:endParaRPr lang="el-GR" sz="1400" i="1" dirty="0">
              <a:solidFill>
                <a:srgbClr val="C000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718" y="615407"/>
            <a:ext cx="2894642" cy="306832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9204962" y="4230080"/>
            <a:ext cx="29870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/>
              <a:t>Ο ανθρωπιστής </a:t>
            </a:r>
            <a:r>
              <a:rPr lang="el-GR" sz="1600" i="1" dirty="0" err="1"/>
              <a:t>Γκιγιώμ</a:t>
            </a:r>
            <a:r>
              <a:rPr lang="el-GR" sz="1600" i="1" dirty="0"/>
              <a:t> </a:t>
            </a:r>
            <a:r>
              <a:rPr lang="el-GR" sz="1600" i="1" dirty="0" err="1"/>
              <a:t>Φισέ</a:t>
            </a:r>
            <a:r>
              <a:rPr lang="el-GR" sz="1600" i="1" dirty="0"/>
              <a:t> προσφέρει ρητορικό σύγγραμμα στο Βησσαρίωνα. </a:t>
            </a:r>
            <a:endParaRPr lang="el-GR" sz="1600" i="1" dirty="0" smtClean="0"/>
          </a:p>
          <a:p>
            <a:pPr algn="ctr"/>
            <a:r>
              <a:rPr lang="el-GR" sz="1600" i="1" dirty="0" smtClean="0"/>
              <a:t>Βενετία</a:t>
            </a:r>
            <a:r>
              <a:rPr lang="el-GR" sz="1600" i="1" dirty="0"/>
              <a:t>, Μαρκιανή Βιβλιοθήκη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23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07771" y="183134"/>
            <a:ext cx="9193129" cy="1280890"/>
          </a:xfrm>
        </p:spPr>
        <p:txBody>
          <a:bodyPr/>
          <a:lstStyle/>
          <a:p>
            <a:r>
              <a:rPr lang="el-GR" dirty="0"/>
              <a:t>Η συμβολή των Ελλήνων λογίων στην ανθρωπιστική κίνηση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07771" y="1565366"/>
            <a:ext cx="6914606" cy="5116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Έλληνες Λόγιοι: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i="1" dirty="0" smtClean="0"/>
              <a:t>κατέφυγαν </a:t>
            </a:r>
            <a:r>
              <a:rPr lang="el-GR" sz="2400" i="1" dirty="0"/>
              <a:t>στην ιταλική χερσόνησο πριν και μετά την άλωση της </a:t>
            </a:r>
            <a:r>
              <a:rPr lang="el-GR" sz="2400" i="1" dirty="0" err="1" smtClean="0"/>
              <a:t>Κων</a:t>
            </a:r>
            <a:r>
              <a:rPr lang="el-GR" sz="2400" i="1" dirty="0" smtClean="0"/>
              <a:t>/</a:t>
            </a:r>
            <a:r>
              <a:rPr lang="el-GR" sz="2400" i="1" dirty="0" err="1" smtClean="0"/>
              <a:t>λης</a:t>
            </a:r>
            <a:r>
              <a:rPr lang="el-GR" sz="2400" i="1" dirty="0" smtClean="0"/>
              <a:t> από τους Τούρκους, για να ζητήσουν βοήθεια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i="1" dirty="0" smtClean="0"/>
              <a:t>συνέβαλαν σ</a:t>
            </a:r>
            <a:r>
              <a:rPr lang="el-GR" sz="2400" b="1" dirty="0" smtClean="0"/>
              <a:t>την αναβίωση των ελληνικών γραμμάτων στη Δύση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b="1" dirty="0"/>
              <a:t>Τ</a:t>
            </a:r>
            <a:r>
              <a:rPr lang="el-GR" sz="2400" b="1" dirty="0" smtClean="0"/>
              <a:t>ελευταία </a:t>
            </a:r>
            <a:r>
              <a:rPr lang="el-GR" sz="2400" b="1" dirty="0"/>
              <a:t>δεκαετία του 14ου </a:t>
            </a:r>
            <a:r>
              <a:rPr lang="el-GR" sz="2400" dirty="0" smtClean="0"/>
              <a:t>αιώνα: </a:t>
            </a:r>
          </a:p>
          <a:p>
            <a:r>
              <a:rPr lang="el-GR" sz="2400" dirty="0" smtClean="0"/>
              <a:t>λόγιος </a:t>
            </a:r>
            <a:r>
              <a:rPr lang="el-GR" sz="2400" b="1" dirty="0">
                <a:solidFill>
                  <a:srgbClr val="C00000"/>
                </a:solidFill>
              </a:rPr>
              <a:t>Μανουήλ </a:t>
            </a:r>
            <a:r>
              <a:rPr lang="el-GR" sz="2400" b="1" dirty="0" smtClean="0">
                <a:solidFill>
                  <a:srgbClr val="C00000"/>
                </a:solidFill>
              </a:rPr>
              <a:t>Χρυσολωράς </a:t>
            </a:r>
            <a:r>
              <a:rPr lang="el-GR" sz="2400" dirty="0"/>
              <a:t>στη </a:t>
            </a:r>
            <a:r>
              <a:rPr lang="el-GR" sz="2400" dirty="0" smtClean="0"/>
              <a:t>Βενετία  </a:t>
            </a:r>
            <a:r>
              <a:rPr lang="el-GR" sz="2400" dirty="0"/>
              <a:t>(</a:t>
            </a:r>
            <a:r>
              <a:rPr lang="el-GR" sz="2400" dirty="0" smtClean="0"/>
              <a:t>μετέβη </a:t>
            </a:r>
            <a:r>
              <a:rPr lang="el-GR" sz="2400" dirty="0"/>
              <a:t>ως </a:t>
            </a:r>
            <a:r>
              <a:rPr lang="el-GR" sz="2400" b="1" i="1" dirty="0"/>
              <a:t>απεσταλμένος</a:t>
            </a:r>
            <a:r>
              <a:rPr lang="el-GR" sz="2400" dirty="0"/>
              <a:t> του βυζαντινού αυτοκράτορα για να ζητήσει βοήθεια εναντίον των </a:t>
            </a:r>
            <a:r>
              <a:rPr lang="el-GR" sz="2400" dirty="0" smtClean="0"/>
              <a:t>Τούρκων). </a:t>
            </a:r>
            <a:endParaRPr lang="el-GR" sz="24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453" y="1628504"/>
            <a:ext cx="2272982" cy="328984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9377453" y="5256013"/>
            <a:ext cx="2581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Μανουήλ </a:t>
            </a:r>
            <a:r>
              <a:rPr lang="el-GR" sz="1600" dirty="0" smtClean="0"/>
              <a:t>Χρυσολωράς 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908076243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998</TotalTime>
  <Words>1080</Words>
  <Application>Microsoft Office PowerPoint</Application>
  <PresentationFormat>Ευρεία οθόνη</PresentationFormat>
  <Paragraphs>118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Θρόισμα</vt:lpstr>
      <vt:lpstr>6.2. Αναγέννηση και ανθρωπισμός 14ος -15ος αι.</vt:lpstr>
      <vt:lpstr>Εισαγωγικά</vt:lpstr>
      <vt:lpstr>Παρουσίαση του PowerPoint</vt:lpstr>
      <vt:lpstr>α. Οι νέοι δρόμοι δημιουργίας</vt:lpstr>
      <vt:lpstr>Πανεπιστήμια</vt:lpstr>
      <vt:lpstr>β. Το κίνημα του Ανθρωπισμού      Η ρήξη με το Μεσαίωνα</vt:lpstr>
      <vt:lpstr>Αναγεννησιακή μελέτη αρχαίου πολιτισμού</vt:lpstr>
      <vt:lpstr>Ο καθολικός άνθρωπος*</vt:lpstr>
      <vt:lpstr>Η συμβολή των Ελλήνων λογίων στην ανθρωπιστική κίνηση</vt:lpstr>
      <vt:lpstr>Έλληνες λόγιοι</vt:lpstr>
      <vt:lpstr>Ενίσχυση ανθρωπιστικών σπουδών στη Δύση</vt:lpstr>
      <vt:lpstr>Ελληνικά χειρόγραφα</vt:lpstr>
      <vt:lpstr>Μια νέα αντίληψη για την αγωγή και για την επιστήμη</vt:lpstr>
      <vt:lpstr>γ. Η τυπογραφία και η διάδοση της Αναγέννησης και του Ανθρωπισμού</vt:lpstr>
      <vt:lpstr>Παρουσίαση του PowerPoint</vt:lpstr>
      <vt:lpstr>Η εφεύρεση της τυπογραφίας</vt:lpstr>
      <vt:lpstr>Η Βίβλος</vt:lpstr>
      <vt:lpstr>Πόλεις – επαρχία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6.2. Αναγέννηση και ανθρωπισμός</dc:title>
  <dc:creator>panagelousi75@gmail.com</dc:creator>
  <cp:lastModifiedBy>panagelousi75@gmail.com</cp:lastModifiedBy>
  <cp:revision>34</cp:revision>
  <dcterms:created xsi:type="dcterms:W3CDTF">2021-12-22T17:57:31Z</dcterms:created>
  <dcterms:modified xsi:type="dcterms:W3CDTF">2023-02-12T19:13:44Z</dcterms:modified>
</cp:coreProperties>
</file>