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56" r:id="rId2"/>
    <p:sldId id="258" r:id="rId3"/>
    <p:sldId id="275" r:id="rId4"/>
    <p:sldId id="276" r:id="rId5"/>
    <p:sldId id="274" r:id="rId6"/>
    <p:sldId id="260" r:id="rId7"/>
    <p:sldId id="277" r:id="rId8"/>
    <p:sldId id="257" r:id="rId9"/>
    <p:sldId id="261" r:id="rId10"/>
    <p:sldId id="264" r:id="rId11"/>
    <p:sldId id="278" r:id="rId12"/>
    <p:sldId id="262" r:id="rId13"/>
    <p:sldId id="266" r:id="rId14"/>
    <p:sldId id="270" r:id="rId15"/>
    <p:sldId id="272" r:id="rId16"/>
    <p:sldId id="265" r:id="rId17"/>
    <p:sldId id="263" r:id="rId18"/>
    <p:sldId id="279" r:id="rId19"/>
    <p:sldId id="268" r:id="rId20"/>
    <p:sldId id="267" r:id="rId21"/>
    <p:sldId id="280" r:id="rId22"/>
    <p:sldId id="269" r:id="rId23"/>
    <p:sldId id="271" r:id="rId24"/>
    <p:sldId id="27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C7DCC27-B45E-409B-8D2E-3BFB1CE1F36B}" type="datetimeFigureOut">
              <a:rPr lang="el-GR" smtClean="0"/>
              <a:t>13/3/2022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F71CDAF-7E22-4430-A8FD-8153DE277461}"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06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C7DCC27-B45E-409B-8D2E-3BFB1CE1F36B}" type="datetimeFigureOut">
              <a:rPr lang="el-GR" smtClean="0"/>
              <a:t>13/3/2022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F71CDAF-7E22-4430-A8FD-8153DE277461}" type="slidenum">
              <a:rPr lang="el-GR" smtClean="0"/>
              <a:t>‹#›</a:t>
            </a:fld>
            <a:endParaRPr lang="el-GR"/>
          </a:p>
        </p:txBody>
      </p:sp>
    </p:spTree>
    <p:extLst>
      <p:ext uri="{BB962C8B-B14F-4D97-AF65-F5344CB8AC3E}">
        <p14:creationId xmlns:p14="http://schemas.microsoft.com/office/powerpoint/2010/main" val="3546450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C7DCC27-B45E-409B-8D2E-3BFB1CE1F36B}" type="datetimeFigureOut">
              <a:rPr lang="el-GR" smtClean="0"/>
              <a:t>13/3/2022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F71CDAF-7E22-4430-A8FD-8153DE277461}" type="slidenum">
              <a:rPr lang="el-GR" smtClean="0"/>
              <a:t>‹#›</a:t>
            </a:fld>
            <a:endParaRPr lang="el-GR"/>
          </a:p>
        </p:txBody>
      </p:sp>
    </p:spTree>
    <p:extLst>
      <p:ext uri="{BB962C8B-B14F-4D97-AF65-F5344CB8AC3E}">
        <p14:creationId xmlns:p14="http://schemas.microsoft.com/office/powerpoint/2010/main" val="1439395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C7DCC27-B45E-409B-8D2E-3BFB1CE1F36B}" type="datetimeFigureOut">
              <a:rPr lang="el-GR" smtClean="0"/>
              <a:t>13/3/2022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F71CDAF-7E22-4430-A8FD-8153DE277461}" type="slidenum">
              <a:rPr lang="el-GR" smtClean="0"/>
              <a:t>‹#›</a:t>
            </a:fld>
            <a:endParaRPr lang="el-GR"/>
          </a:p>
        </p:txBody>
      </p:sp>
    </p:spTree>
    <p:extLst>
      <p:ext uri="{BB962C8B-B14F-4D97-AF65-F5344CB8AC3E}">
        <p14:creationId xmlns:p14="http://schemas.microsoft.com/office/powerpoint/2010/main" val="881915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FC7DCC27-B45E-409B-8D2E-3BFB1CE1F36B}" type="datetimeFigureOut">
              <a:rPr lang="el-GR" smtClean="0"/>
              <a:t>13/3/2022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F71CDAF-7E22-4430-A8FD-8153DE277461}"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346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FC7DCC27-B45E-409B-8D2E-3BFB1CE1F36B}" type="datetimeFigureOut">
              <a:rPr lang="el-GR" smtClean="0"/>
              <a:t>13/3/2022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F71CDAF-7E22-4430-A8FD-8153DE277461}" type="slidenum">
              <a:rPr lang="el-GR" smtClean="0"/>
              <a:t>‹#›</a:t>
            </a:fld>
            <a:endParaRPr lang="el-GR"/>
          </a:p>
        </p:txBody>
      </p:sp>
    </p:spTree>
    <p:extLst>
      <p:ext uri="{BB962C8B-B14F-4D97-AF65-F5344CB8AC3E}">
        <p14:creationId xmlns:p14="http://schemas.microsoft.com/office/powerpoint/2010/main" val="1533703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097280" y="2582334"/>
            <a:ext cx="4937760" cy="33782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217920" y="2582334"/>
            <a:ext cx="4937760" cy="33782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FC7DCC27-B45E-409B-8D2E-3BFB1CE1F36B}" type="datetimeFigureOut">
              <a:rPr lang="el-GR" smtClean="0"/>
              <a:t>13/3/2022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F71CDAF-7E22-4430-A8FD-8153DE277461}" type="slidenum">
              <a:rPr lang="el-GR" smtClean="0"/>
              <a:t>‹#›</a:t>
            </a:fld>
            <a:endParaRPr lang="el-GR"/>
          </a:p>
        </p:txBody>
      </p:sp>
    </p:spTree>
    <p:extLst>
      <p:ext uri="{BB962C8B-B14F-4D97-AF65-F5344CB8AC3E}">
        <p14:creationId xmlns:p14="http://schemas.microsoft.com/office/powerpoint/2010/main" val="1226186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FC7DCC27-B45E-409B-8D2E-3BFB1CE1F36B}" type="datetimeFigureOut">
              <a:rPr lang="el-GR" smtClean="0"/>
              <a:t>13/3/2022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F71CDAF-7E22-4430-A8FD-8153DE277461}" type="slidenum">
              <a:rPr lang="el-GR" smtClean="0"/>
              <a:t>‹#›</a:t>
            </a:fld>
            <a:endParaRPr lang="el-GR"/>
          </a:p>
        </p:txBody>
      </p:sp>
    </p:spTree>
    <p:extLst>
      <p:ext uri="{BB962C8B-B14F-4D97-AF65-F5344CB8AC3E}">
        <p14:creationId xmlns:p14="http://schemas.microsoft.com/office/powerpoint/2010/main" val="2905310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C7DCC27-B45E-409B-8D2E-3BFB1CE1F36B}" type="datetimeFigureOut">
              <a:rPr lang="el-GR" smtClean="0"/>
              <a:t>13/3/2022</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BF71CDAF-7E22-4430-A8FD-8153DE277461}" type="slidenum">
              <a:rPr lang="el-GR" smtClean="0"/>
              <a:t>‹#›</a:t>
            </a:fld>
            <a:endParaRPr lang="el-GR"/>
          </a:p>
        </p:txBody>
      </p:sp>
    </p:spTree>
    <p:extLst>
      <p:ext uri="{BB962C8B-B14F-4D97-AF65-F5344CB8AC3E}">
        <p14:creationId xmlns:p14="http://schemas.microsoft.com/office/powerpoint/2010/main" val="4060725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C7DCC27-B45E-409B-8D2E-3BFB1CE1F36B}" type="datetimeFigureOut">
              <a:rPr lang="el-GR" smtClean="0"/>
              <a:t>13/3/2022</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F71CDAF-7E22-4430-A8FD-8153DE277461}" type="slidenum">
              <a:rPr lang="el-GR" smtClean="0"/>
              <a:t>‹#›</a:t>
            </a:fld>
            <a:endParaRPr lang="el-GR"/>
          </a:p>
        </p:txBody>
      </p:sp>
    </p:spTree>
    <p:extLst>
      <p:ext uri="{BB962C8B-B14F-4D97-AF65-F5344CB8AC3E}">
        <p14:creationId xmlns:p14="http://schemas.microsoft.com/office/powerpoint/2010/main" val="1054591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FC7DCC27-B45E-409B-8D2E-3BFB1CE1F36B}" type="datetimeFigureOut">
              <a:rPr lang="el-GR" smtClean="0"/>
              <a:t>13/3/2022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F71CDAF-7E22-4430-A8FD-8153DE277461}" type="slidenum">
              <a:rPr lang="el-GR" smtClean="0"/>
              <a:t>‹#›</a:t>
            </a:fld>
            <a:endParaRPr lang="el-GR"/>
          </a:p>
        </p:txBody>
      </p:sp>
    </p:spTree>
    <p:extLst>
      <p:ext uri="{BB962C8B-B14F-4D97-AF65-F5344CB8AC3E}">
        <p14:creationId xmlns:p14="http://schemas.microsoft.com/office/powerpoint/2010/main" val="1484495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C7DCC27-B45E-409B-8D2E-3BFB1CE1F36B}" type="datetimeFigureOut">
              <a:rPr lang="el-GR" smtClean="0"/>
              <a:t>13/3/2022</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F71CDAF-7E22-4430-A8FD-8153DE277461}"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11224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pPr algn="ctr"/>
            <a:r>
              <a:rPr lang="el-GR" sz="4000" dirty="0"/>
              <a:t>ΚΕΦΑΛΑΙΟ 6</a:t>
            </a:r>
            <a:r>
              <a:rPr lang="el-GR" sz="4000" baseline="30000" dirty="0"/>
              <a:t>ο</a:t>
            </a:r>
            <a:br>
              <a:rPr lang="el-GR" sz="4000" baseline="30000" dirty="0"/>
            </a:br>
            <a:r>
              <a:rPr lang="el-GR" sz="4000" baseline="30000" dirty="0"/>
              <a:t/>
            </a:r>
            <a:br>
              <a:rPr lang="el-GR" sz="4000" baseline="30000" dirty="0"/>
            </a:br>
            <a:r>
              <a:rPr lang="el-GR" sz="4000" dirty="0"/>
              <a:t> ΑΠΌ ΤΗΝ ΑΛΩΣΗ ΤΗΣ ΚΩΝ/ΛΗΣ ΚΑΙ ΤΙΣ ΑΝΑΚΑΛΥΨΕΙΣ ΤΩΝ ΝΕΩΝ ΧΩΡΩΝ Ως ΤΗ ΣΥΝΘΗΚΗ ΤΗΣ ΒΕΣΤΦΑΛΙΑΣ (1453-1648)</a:t>
            </a:r>
            <a:r>
              <a:rPr lang="el-GR" sz="4000" dirty="0" smtClean="0"/>
              <a:t>. </a:t>
            </a:r>
            <a:br>
              <a:rPr lang="el-GR" sz="4000" dirty="0" smtClean="0"/>
            </a:br>
            <a:r>
              <a:rPr lang="el-GR" sz="4000" dirty="0" smtClean="0"/>
              <a:t/>
            </a:r>
            <a:br>
              <a:rPr lang="el-GR" sz="4000" dirty="0" smtClean="0"/>
            </a:br>
            <a:r>
              <a:rPr lang="el-GR" sz="4900" dirty="0" smtClean="0"/>
              <a:t>6.3. Οι ανακαλύψεις</a:t>
            </a:r>
            <a:endParaRPr lang="el-GR" sz="4900" dirty="0"/>
          </a:p>
        </p:txBody>
      </p:sp>
      <p:sp>
        <p:nvSpPr>
          <p:cNvPr id="3" name="Υπότιτλος 2"/>
          <p:cNvSpPr>
            <a:spLocks noGrp="1"/>
          </p:cNvSpPr>
          <p:nvPr>
            <p:ph type="subTitle" idx="1"/>
          </p:nvPr>
        </p:nvSpPr>
        <p:spPr>
          <a:xfrm>
            <a:off x="1554480" y="5286101"/>
            <a:ext cx="9144000" cy="877389"/>
          </a:xfrm>
        </p:spPr>
        <p:txBody>
          <a:bodyPr/>
          <a:lstStyle/>
          <a:p>
            <a:pPr algn="r"/>
            <a:r>
              <a:rPr lang="el-GR" dirty="0" smtClean="0"/>
              <a:t>Παναγιώτα </a:t>
            </a:r>
            <a:r>
              <a:rPr lang="el-GR" dirty="0" err="1" smtClean="0"/>
              <a:t>Αγγελούση</a:t>
            </a:r>
            <a:endParaRPr lang="el-GR" dirty="0"/>
          </a:p>
        </p:txBody>
      </p:sp>
    </p:spTree>
    <p:extLst>
      <p:ext uri="{BB962C8B-B14F-4D97-AF65-F5344CB8AC3E}">
        <p14:creationId xmlns:p14="http://schemas.microsoft.com/office/powerpoint/2010/main" val="2080003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1234" y="873310"/>
            <a:ext cx="6692781" cy="5222690"/>
          </a:xfrm>
          <a:prstGeom prst="rect">
            <a:avLst/>
          </a:prstGeom>
        </p:spPr>
      </p:pic>
      <p:sp>
        <p:nvSpPr>
          <p:cNvPr id="9" name="Θέση κειμένου 8"/>
          <p:cNvSpPr>
            <a:spLocks noGrp="1"/>
          </p:cNvSpPr>
          <p:nvPr>
            <p:ph type="body" sz="half" idx="2"/>
          </p:nvPr>
        </p:nvSpPr>
        <p:spPr>
          <a:xfrm>
            <a:off x="492035" y="2560319"/>
            <a:ext cx="3200400" cy="2438401"/>
          </a:xfrm>
        </p:spPr>
        <p:txBody>
          <a:bodyPr>
            <a:normAutofit/>
          </a:bodyPr>
          <a:lstStyle/>
          <a:p>
            <a:pPr algn="ctr"/>
            <a:r>
              <a:rPr lang="el-GR" sz="2000" dirty="0"/>
              <a:t>Οι ιθαγενείς τον Σαν Σαλβαδόρ (Αγίου Σωτήρα) υποδέχονται τον Κολόμβο και τους Ισπανούς. </a:t>
            </a:r>
            <a:endParaRPr lang="el-GR" sz="2000" dirty="0" smtClean="0"/>
          </a:p>
          <a:p>
            <a:pPr algn="ctr"/>
            <a:r>
              <a:rPr lang="el-GR" sz="2000" dirty="0" smtClean="0"/>
              <a:t>Γκραβούρα </a:t>
            </a:r>
            <a:r>
              <a:rPr lang="el-GR" sz="2000" dirty="0"/>
              <a:t>του Θεοδώρου de </a:t>
            </a:r>
            <a:r>
              <a:rPr lang="el-GR" sz="2000" dirty="0" err="1"/>
              <a:t>Bry</a:t>
            </a:r>
            <a:r>
              <a:rPr lang="el-GR" sz="2000" dirty="0"/>
              <a:t>, 1602. </a:t>
            </a:r>
            <a:endParaRPr lang="el-GR" sz="2000" dirty="0" smtClean="0"/>
          </a:p>
          <a:p>
            <a:pPr algn="ctr"/>
            <a:r>
              <a:rPr lang="el-GR" sz="2000" dirty="0" smtClean="0"/>
              <a:t>Παρίσι</a:t>
            </a:r>
            <a:r>
              <a:rPr lang="el-GR" sz="2000" dirty="0"/>
              <a:t>, Εθνική Βιβλιοθήκη.</a:t>
            </a:r>
          </a:p>
          <a:p>
            <a:pPr algn="ctr"/>
            <a:endParaRPr lang="el-GR" sz="2000" dirty="0"/>
          </a:p>
        </p:txBody>
      </p:sp>
    </p:spTree>
    <p:extLst>
      <p:ext uri="{BB962C8B-B14F-4D97-AF65-F5344CB8AC3E}">
        <p14:creationId xmlns:p14="http://schemas.microsoft.com/office/powerpoint/2010/main" val="378907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0891" y="321439"/>
            <a:ext cx="5251269" cy="1063226"/>
          </a:xfrm>
        </p:spPr>
        <p:txBody>
          <a:bodyPr/>
          <a:lstStyle/>
          <a:p>
            <a:r>
              <a:rPr lang="el-GR" b="1" dirty="0"/>
              <a:t>Αμέρικο Βεσπούτσι</a:t>
            </a:r>
            <a:endParaRPr lang="el-GR" dirty="0"/>
          </a:p>
        </p:txBody>
      </p:sp>
      <p:sp>
        <p:nvSpPr>
          <p:cNvPr id="3" name="Θέση περιεχομένου 2"/>
          <p:cNvSpPr>
            <a:spLocks noGrp="1"/>
          </p:cNvSpPr>
          <p:nvPr>
            <p:ph idx="1"/>
          </p:nvPr>
        </p:nvSpPr>
        <p:spPr>
          <a:xfrm>
            <a:off x="365760" y="1811383"/>
            <a:ext cx="4180114" cy="4397827"/>
          </a:xfrm>
        </p:spPr>
        <p:txBody>
          <a:bodyPr>
            <a:noAutofit/>
          </a:bodyPr>
          <a:lstStyle/>
          <a:p>
            <a:r>
              <a:rPr lang="el-GR" sz="2400" b="1" u="sng" dirty="0"/>
              <a:t>Αμέρικο Βεσπούτσι</a:t>
            </a:r>
            <a:r>
              <a:rPr lang="el-GR" sz="2400" u="sng" dirty="0"/>
              <a:t> </a:t>
            </a:r>
            <a:r>
              <a:rPr lang="el-GR" sz="2400" dirty="0"/>
              <a:t>(1454-1512): στα </a:t>
            </a:r>
            <a:r>
              <a:rPr lang="el-GR" sz="2400" dirty="0">
                <a:solidFill>
                  <a:srgbClr val="FF0000"/>
                </a:solidFill>
              </a:rPr>
              <a:t>1507</a:t>
            </a:r>
            <a:r>
              <a:rPr lang="el-GR" sz="2400" dirty="0"/>
              <a:t>, ο φλωρεντινός θαλασσοπόρος στην υπηρεσία του βασιλιά της </a:t>
            </a:r>
            <a:r>
              <a:rPr lang="el-GR" sz="2400" i="1" dirty="0"/>
              <a:t>Πορτογαλίας</a:t>
            </a:r>
            <a:r>
              <a:rPr lang="el-GR" sz="2400" dirty="0"/>
              <a:t>, διαπίστωσε ότι </a:t>
            </a:r>
            <a:r>
              <a:rPr lang="el-GR" sz="2400" b="1" dirty="0"/>
              <a:t>οι περιοχές που είχε ανακαλύψει ο Κολόμβος δεν ανήκαν στην Ασία αλλά σε μια </a:t>
            </a:r>
            <a:r>
              <a:rPr lang="el-GR" sz="2400" b="1" u="sng" dirty="0"/>
              <a:t>νέα ήπειρο</a:t>
            </a:r>
            <a:r>
              <a:rPr lang="el-GR" sz="2400" dirty="0"/>
              <a:t>, την οποία μάλιστα προσπάθησε να </a:t>
            </a:r>
            <a:r>
              <a:rPr lang="el-GR" sz="2400" b="1" dirty="0"/>
              <a:t>χαρτογραφήσει</a:t>
            </a:r>
            <a:r>
              <a:rPr lang="el-GR" sz="2400" dirty="0"/>
              <a:t>. </a:t>
            </a:r>
            <a:endParaRPr lang="el-GR" sz="2400" dirty="0" smtClean="0"/>
          </a:p>
          <a:p>
            <a:r>
              <a:rPr lang="el-GR" sz="2400" dirty="0" smtClean="0"/>
              <a:t>Η </a:t>
            </a:r>
            <a:r>
              <a:rPr lang="el-GR" sz="2400" dirty="0"/>
              <a:t>νέα ήπειρος πήρε αργότερα το </a:t>
            </a:r>
            <a:r>
              <a:rPr lang="el-GR" sz="2400" b="1" dirty="0"/>
              <a:t>όνομά</a:t>
            </a:r>
            <a:r>
              <a:rPr lang="el-GR" sz="2400" dirty="0"/>
              <a:t> του.</a:t>
            </a:r>
          </a:p>
          <a:p>
            <a:endParaRPr lang="el-GR" sz="2200" dirty="0"/>
          </a:p>
        </p:txBody>
      </p:sp>
      <p:pic>
        <p:nvPicPr>
          <p:cNvPr id="4" name="Εικόνα 3"/>
          <p:cNvPicPr>
            <a:picLocks noChangeAspect="1"/>
          </p:cNvPicPr>
          <p:nvPr/>
        </p:nvPicPr>
        <p:blipFill rotWithShape="1">
          <a:blip r:embed="rId2">
            <a:extLst>
              <a:ext uri="{28A0092B-C50C-407E-A947-70E740481C1C}">
                <a14:useLocalDpi xmlns:a14="http://schemas.microsoft.com/office/drawing/2010/main" val="0"/>
              </a:ext>
            </a:extLst>
          </a:blip>
          <a:srcRect l="14488" r="11906"/>
          <a:stretch/>
        </p:blipFill>
        <p:spPr>
          <a:xfrm>
            <a:off x="7567749" y="124339"/>
            <a:ext cx="4415246" cy="3374088"/>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508" y="3498427"/>
            <a:ext cx="5042631" cy="3101218"/>
          </a:xfrm>
          <a:prstGeom prst="rect">
            <a:avLst/>
          </a:prstGeom>
        </p:spPr>
      </p:pic>
    </p:spTree>
    <p:extLst>
      <p:ext uri="{BB962C8B-B14F-4D97-AF65-F5344CB8AC3E}">
        <p14:creationId xmlns:p14="http://schemas.microsoft.com/office/powerpoint/2010/main" val="2806169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1" y="522514"/>
            <a:ext cx="10058400" cy="928243"/>
          </a:xfrm>
        </p:spPr>
        <p:txBody>
          <a:bodyPr/>
          <a:lstStyle/>
          <a:p>
            <a:pPr algn="ctr"/>
            <a:r>
              <a:rPr lang="el-GR" dirty="0" smtClean="0"/>
              <a:t>Ο πρώτος </a:t>
            </a:r>
            <a:r>
              <a:rPr lang="el-GR" dirty="0" err="1" smtClean="0"/>
              <a:t>περίπλους</a:t>
            </a:r>
            <a:r>
              <a:rPr lang="el-GR" dirty="0" smtClean="0"/>
              <a:t> της γης</a:t>
            </a:r>
            <a:endParaRPr lang="el-GR" dirty="0"/>
          </a:p>
        </p:txBody>
      </p:sp>
      <p:sp>
        <p:nvSpPr>
          <p:cNvPr id="3" name="Θέση περιεχομένου 2"/>
          <p:cNvSpPr>
            <a:spLocks noGrp="1"/>
          </p:cNvSpPr>
          <p:nvPr>
            <p:ph idx="1"/>
          </p:nvPr>
        </p:nvSpPr>
        <p:spPr>
          <a:xfrm>
            <a:off x="618309" y="1845734"/>
            <a:ext cx="5634446" cy="4415730"/>
          </a:xfrm>
        </p:spPr>
        <p:txBody>
          <a:bodyPr>
            <a:normAutofit/>
          </a:bodyPr>
          <a:lstStyle/>
          <a:p>
            <a:r>
              <a:rPr lang="el-GR" sz="2200" b="1" dirty="0" smtClean="0"/>
              <a:t>Ισπανοί</a:t>
            </a:r>
            <a:r>
              <a:rPr lang="el-GR" sz="2200" dirty="0"/>
              <a:t>:</a:t>
            </a:r>
            <a:r>
              <a:rPr lang="el-GR" sz="2200" dirty="0" smtClean="0"/>
              <a:t> </a:t>
            </a:r>
            <a:r>
              <a:rPr lang="el-GR" sz="2200" b="1" dirty="0"/>
              <a:t>αναζητούσαν ένα συντομότερο δρόμο προς την </a:t>
            </a:r>
            <a:r>
              <a:rPr lang="el-GR" sz="2200" b="1" dirty="0" smtClean="0"/>
              <a:t>Ασία </a:t>
            </a:r>
            <a:r>
              <a:rPr lang="el-GR" sz="2200" dirty="0" smtClean="0"/>
              <a:t>(να </a:t>
            </a:r>
            <a:r>
              <a:rPr lang="el-GR" sz="2200" dirty="0"/>
              <a:t>μην αφήσουν το εμπορικό μονοπώλιο με την Ανατολή στα χέρια των </a:t>
            </a:r>
            <a:r>
              <a:rPr lang="el-GR" sz="2200" dirty="0" smtClean="0"/>
              <a:t>Πορτογάλων). </a:t>
            </a:r>
          </a:p>
          <a:p>
            <a:r>
              <a:rPr lang="el-GR" sz="2200" dirty="0" smtClean="0"/>
              <a:t>Το </a:t>
            </a:r>
            <a:r>
              <a:rPr lang="el-GR" sz="2200" dirty="0"/>
              <a:t>σχέδιο αυτό </a:t>
            </a:r>
            <a:r>
              <a:rPr lang="el-GR" sz="2200" b="1" dirty="0"/>
              <a:t>ανέλαβε να πραγματοποιήσει ένας Πορτογάλος </a:t>
            </a:r>
            <a:r>
              <a:rPr lang="el-GR" sz="2200" dirty="0"/>
              <a:t>στην υπηρεσία της </a:t>
            </a:r>
            <a:r>
              <a:rPr lang="el-GR" sz="2200" b="1" dirty="0"/>
              <a:t>Ισπανίας</a:t>
            </a:r>
            <a:r>
              <a:rPr lang="el-GR" sz="2200" dirty="0"/>
              <a:t>, ο </a:t>
            </a:r>
            <a:r>
              <a:rPr lang="el-GR" sz="2200" b="1" u="sng" dirty="0"/>
              <a:t>Φερδινάνδος Μαγγελάνος</a:t>
            </a:r>
            <a:r>
              <a:rPr lang="el-GR" sz="2200" u="sng" dirty="0"/>
              <a:t> </a:t>
            </a:r>
            <a:r>
              <a:rPr lang="el-GR" sz="2200" dirty="0"/>
              <a:t>(1480-1521), ταξιδεύοντας </a:t>
            </a:r>
            <a:r>
              <a:rPr lang="el-GR" sz="2200" b="1" dirty="0"/>
              <a:t>δυτικά</a:t>
            </a:r>
            <a:r>
              <a:rPr lang="el-GR" sz="2200" dirty="0"/>
              <a:t> και </a:t>
            </a:r>
            <a:r>
              <a:rPr lang="el-GR" sz="2200" b="1" dirty="0"/>
              <a:t>παρακάμπτοντας τη Νότια Αμερική</a:t>
            </a:r>
            <a:r>
              <a:rPr lang="el-GR" sz="2200" dirty="0"/>
              <a:t>. </a:t>
            </a:r>
            <a:endParaRPr lang="el-GR" sz="2200" dirty="0" smtClean="0"/>
          </a:p>
          <a:p>
            <a:r>
              <a:rPr lang="el-GR" sz="2200" dirty="0" smtClean="0"/>
              <a:t>Με </a:t>
            </a:r>
            <a:r>
              <a:rPr lang="el-GR" sz="2200" dirty="0"/>
              <a:t>το ταξίδι αυτό, που διήρκεσε </a:t>
            </a:r>
            <a:r>
              <a:rPr lang="el-GR" sz="2200" b="1" dirty="0"/>
              <a:t>δυόμισι χρόνια </a:t>
            </a:r>
            <a:r>
              <a:rPr lang="el-GR" sz="2200" dirty="0"/>
              <a:t>(1519-1522), </a:t>
            </a:r>
            <a:r>
              <a:rPr lang="el-GR" sz="2200" b="1" u="sng" dirty="0"/>
              <a:t>αποδείχθηκε ότι η γη είναι σφαιρική.</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3528" y="2086093"/>
            <a:ext cx="5503818" cy="2751909"/>
          </a:xfrm>
          <a:prstGeom prst="rect">
            <a:avLst/>
          </a:prstGeom>
        </p:spPr>
      </p:pic>
      <p:sp>
        <p:nvSpPr>
          <p:cNvPr id="5" name="Ορθογώνιο 4"/>
          <p:cNvSpPr/>
          <p:nvPr/>
        </p:nvSpPr>
        <p:spPr>
          <a:xfrm>
            <a:off x="7300965" y="5288672"/>
            <a:ext cx="3868944" cy="369332"/>
          </a:xfrm>
          <a:prstGeom prst="rect">
            <a:avLst/>
          </a:prstGeom>
        </p:spPr>
        <p:txBody>
          <a:bodyPr wrap="none">
            <a:spAutoFit/>
          </a:bodyPr>
          <a:lstStyle/>
          <a:p>
            <a:r>
              <a:rPr lang="el-GR" dirty="0"/>
              <a:t>Το ταξίδι του </a:t>
            </a:r>
            <a:r>
              <a:rPr lang="el-GR" dirty="0" smtClean="0"/>
              <a:t>Μαγγελάνου (1519-1522)</a:t>
            </a:r>
            <a:endParaRPr lang="el-GR" dirty="0"/>
          </a:p>
        </p:txBody>
      </p:sp>
    </p:spTree>
    <p:extLst>
      <p:ext uri="{BB962C8B-B14F-4D97-AF65-F5344CB8AC3E}">
        <p14:creationId xmlns:p14="http://schemas.microsoft.com/office/powerpoint/2010/main" val="1372304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571500"/>
            <a:ext cx="10160000" cy="5715000"/>
          </a:xfrm>
          <a:prstGeom prst="rect">
            <a:avLst/>
          </a:prstGeom>
        </p:spPr>
      </p:pic>
      <p:sp>
        <p:nvSpPr>
          <p:cNvPr id="6" name="Ορθογώνιο 5"/>
          <p:cNvSpPr/>
          <p:nvPr/>
        </p:nvSpPr>
        <p:spPr>
          <a:xfrm>
            <a:off x="2047742" y="6405546"/>
            <a:ext cx="6058710" cy="369332"/>
          </a:xfrm>
          <a:prstGeom prst="rect">
            <a:avLst/>
          </a:prstGeom>
        </p:spPr>
        <p:txBody>
          <a:bodyPr wrap="none">
            <a:spAutoFit/>
          </a:bodyPr>
          <a:lstStyle/>
          <a:p>
            <a:r>
              <a:rPr lang="el-GR" dirty="0"/>
              <a:t>Πορτογαλικές και ισπανικές αποικίες. Συνθήκη της </a:t>
            </a:r>
            <a:r>
              <a:rPr lang="el-GR" dirty="0" err="1"/>
              <a:t>Τορντεζίλα</a:t>
            </a:r>
            <a:r>
              <a:rPr lang="el-GR" dirty="0"/>
              <a:t>.</a:t>
            </a:r>
          </a:p>
        </p:txBody>
      </p:sp>
    </p:spTree>
    <p:extLst>
      <p:ext uri="{BB962C8B-B14F-4D97-AF65-F5344CB8AC3E}">
        <p14:creationId xmlns:p14="http://schemas.microsoft.com/office/powerpoint/2010/main" val="3112307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i="1" dirty="0" smtClean="0"/>
              <a:t>Πηγή - Το </a:t>
            </a:r>
            <a:r>
              <a:rPr lang="el-GR" i="1" dirty="0"/>
              <a:t>πρώτο ταξίδι του Χριστόφορου Κολόμβου</a:t>
            </a:r>
          </a:p>
        </p:txBody>
      </p:sp>
      <p:sp>
        <p:nvSpPr>
          <p:cNvPr id="6" name="Θέση περιεχομένου 5"/>
          <p:cNvSpPr>
            <a:spLocks noGrp="1"/>
          </p:cNvSpPr>
          <p:nvPr>
            <p:ph idx="1"/>
          </p:nvPr>
        </p:nvSpPr>
        <p:spPr/>
        <p:txBody>
          <a:bodyPr/>
          <a:lstStyle/>
          <a:p>
            <a:r>
              <a:rPr lang="el-GR" sz="2800" i="1" dirty="0"/>
              <a:t>Παρασκευή 12 Οκτωβρίου. Η γη φαίνεται στον ορίζοντα στις 2 η ώρα τα ξημερώματα. Το πρωί αποβιβάζομαι στο νησί (ένα νησί στις Μπαχάμες). Ξεδιπλώνω τη βασιλική σημαία και το </a:t>
            </a:r>
            <a:r>
              <a:rPr lang="el-GR" sz="2800" i="1" dirty="0" smtClean="0"/>
              <a:t>καταλαμβάνω </a:t>
            </a:r>
            <a:r>
              <a:rPr lang="el-GR" sz="2800" i="1" dirty="0"/>
              <a:t>στο όνομα του βασιλιά και της βασίλισσας. </a:t>
            </a:r>
          </a:p>
          <a:p>
            <a:r>
              <a:rPr lang="el-GR" sz="2800" i="1" dirty="0"/>
              <a:t>Σάββατο 16 Δεκεμβρίου. Οι κάτοικοι της </a:t>
            </a:r>
            <a:r>
              <a:rPr lang="el-GR" sz="2800" i="1" dirty="0" err="1" smtClean="0"/>
              <a:t>Ισπανιόλας</a:t>
            </a:r>
            <a:r>
              <a:rPr lang="el-GR" sz="2800" i="1" dirty="0" smtClean="0"/>
              <a:t> </a:t>
            </a:r>
            <a:r>
              <a:rPr lang="el-GR" sz="2800" i="1" dirty="0"/>
              <a:t>(Αϊτής) δεν έχουν όπλα και είναι εντελώς </a:t>
            </a:r>
            <a:r>
              <a:rPr lang="el-GR" sz="2800" i="1" dirty="0" smtClean="0"/>
              <a:t>γυμνοί. </a:t>
            </a:r>
            <a:r>
              <a:rPr lang="el-GR" sz="2800" i="1" dirty="0"/>
              <a:t>Οι Μεγαλειότητές σας (ο βασιλιάς και η </a:t>
            </a:r>
            <a:r>
              <a:rPr lang="el-GR" sz="2800" i="1" dirty="0" smtClean="0"/>
              <a:t>βασίλισσα </a:t>
            </a:r>
            <a:r>
              <a:rPr lang="el-GR" sz="2800" i="1" dirty="0"/>
              <a:t>της Ισπανίας), θα έχουν τη μεγάλη χαρά να τους εκχριστιανίσουν.</a:t>
            </a:r>
          </a:p>
          <a:p>
            <a:r>
              <a:rPr lang="el-GR" sz="2800" i="1" dirty="0"/>
              <a:t>Αποσπάσματα από το «Ημερολόγιο του Κολόμβου» (1492).</a:t>
            </a:r>
            <a:endParaRPr lang="el-GR" sz="2800" dirty="0"/>
          </a:p>
          <a:p>
            <a:endParaRPr lang="el-GR" dirty="0"/>
          </a:p>
        </p:txBody>
      </p:sp>
    </p:spTree>
    <p:extLst>
      <p:ext uri="{BB962C8B-B14F-4D97-AF65-F5344CB8AC3E}">
        <p14:creationId xmlns:p14="http://schemas.microsoft.com/office/powerpoint/2010/main" val="2953678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i="1" dirty="0" smtClean="0"/>
              <a:t>Πηγή - Μια </a:t>
            </a:r>
            <a:r>
              <a:rPr lang="el-GR" i="1" dirty="0"/>
              <a:t>φωνή διαμαρτυρίας για την τύχη των ιθαγενών</a:t>
            </a:r>
          </a:p>
        </p:txBody>
      </p:sp>
      <p:sp>
        <p:nvSpPr>
          <p:cNvPr id="3" name="Θέση περιεχομένου 2"/>
          <p:cNvSpPr>
            <a:spLocks noGrp="1"/>
          </p:cNvSpPr>
          <p:nvPr>
            <p:ph idx="1"/>
          </p:nvPr>
        </p:nvSpPr>
        <p:spPr>
          <a:xfrm>
            <a:off x="1097279" y="1845734"/>
            <a:ext cx="10345783" cy="4407020"/>
          </a:xfrm>
        </p:spPr>
        <p:txBody>
          <a:bodyPr>
            <a:normAutofit lnSpcReduction="10000"/>
          </a:bodyPr>
          <a:lstStyle/>
          <a:p>
            <a:r>
              <a:rPr lang="el-GR" sz="2800" i="1" dirty="0"/>
              <a:t>Οι Ισπανοί βρέθηκαν ανάμεσα στους Ινδιάνους όπως οι λύκοι, οι τίγρεις και τα αιμοβόρα λιοντάρια πεινασμένα για πολλές μέρες. Εδώ και σαράντα χρόνια, δεν κάνουν τίποτα άλλο από να τους κάνουν κομμάτια, να τους τουφεκίζουν, να τους βασανίζουν και να τους εξοντώνουν με τόση ωμότητα, ώστε το νησί Κούβα είναι σήμερα ερημωμένο από κατοίκους...</a:t>
            </a:r>
            <a:br>
              <a:rPr lang="el-GR" sz="2800" i="1" dirty="0"/>
            </a:br>
            <a:r>
              <a:rPr lang="el-GR" sz="2800" i="1" dirty="0"/>
              <a:t>Αν οι χριστιανοί έχουν καταστρέψει τόσες και τόσες ψυχές, το έκαναν με μοναδικό σκοπό να αποκτήσουν χρυσάφι και να πλουτίσουν όσο το δυνατό γρηγορότερα. </a:t>
            </a:r>
          </a:p>
          <a:p>
            <a:r>
              <a:rPr lang="el-GR" sz="2800" i="1" dirty="0"/>
              <a:t>Απόσπασμα από την αναφορά του Επισκόπου Βαρθολομαίου </a:t>
            </a:r>
            <a:r>
              <a:rPr lang="el-GR" sz="2800" i="1" dirty="0" err="1"/>
              <a:t>Λας</a:t>
            </a:r>
            <a:r>
              <a:rPr lang="el-GR" sz="2800" i="1" dirty="0"/>
              <a:t> </a:t>
            </a:r>
            <a:r>
              <a:rPr lang="el-GR" sz="2800" i="1" dirty="0" err="1"/>
              <a:t>Κάζας</a:t>
            </a:r>
            <a:r>
              <a:rPr lang="el-GR" sz="2800" i="1" dirty="0"/>
              <a:t> προς το βασιλιά της Ισπανίας.</a:t>
            </a:r>
            <a:endParaRPr lang="el-GR" sz="2800" dirty="0"/>
          </a:p>
          <a:p>
            <a:endParaRPr lang="el-GR" dirty="0"/>
          </a:p>
        </p:txBody>
      </p:sp>
    </p:spTree>
    <p:extLst>
      <p:ext uri="{BB962C8B-B14F-4D97-AF65-F5344CB8AC3E}">
        <p14:creationId xmlns:p14="http://schemas.microsoft.com/office/powerpoint/2010/main" val="4294914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827314" y="243060"/>
            <a:ext cx="10310949" cy="1359317"/>
          </a:xfrm>
        </p:spPr>
        <p:txBody>
          <a:bodyPr>
            <a:normAutofit/>
          </a:bodyPr>
          <a:lstStyle/>
          <a:p>
            <a:r>
              <a:rPr lang="el-GR" dirty="0"/>
              <a:t>ε. Η Ευρώπη μετά τις Ανακαλύψεις</a:t>
            </a:r>
            <a:br>
              <a:rPr lang="el-GR" dirty="0"/>
            </a:br>
            <a:r>
              <a:rPr lang="el-GR" sz="4400" dirty="0"/>
              <a:t>Οικονομικές </a:t>
            </a:r>
            <a:r>
              <a:rPr lang="el-GR" sz="4400" dirty="0" smtClean="0"/>
              <a:t>μεταβολές</a:t>
            </a:r>
            <a:endParaRPr lang="el-GR" sz="4400" dirty="0"/>
          </a:p>
        </p:txBody>
      </p:sp>
      <p:sp>
        <p:nvSpPr>
          <p:cNvPr id="6" name="Θέση περιεχομένου 5"/>
          <p:cNvSpPr>
            <a:spLocks noGrp="1"/>
          </p:cNvSpPr>
          <p:nvPr>
            <p:ph idx="1"/>
          </p:nvPr>
        </p:nvSpPr>
        <p:spPr>
          <a:xfrm>
            <a:off x="766354" y="1733006"/>
            <a:ext cx="10633166" cy="4580965"/>
          </a:xfrm>
        </p:spPr>
        <p:txBody>
          <a:bodyPr>
            <a:normAutofit lnSpcReduction="10000"/>
          </a:bodyPr>
          <a:lstStyle/>
          <a:p>
            <a:r>
              <a:rPr lang="el-GR" u="sng" dirty="0" smtClean="0"/>
              <a:t>Συνέπειες</a:t>
            </a:r>
            <a:r>
              <a:rPr lang="el-GR" dirty="0" smtClean="0"/>
              <a:t> των γεωγραφικών ανακαλύψεων: </a:t>
            </a:r>
          </a:p>
          <a:p>
            <a:pPr>
              <a:buFont typeface="Wingdings" panose="05000000000000000000" pitchFamily="2" charset="2"/>
              <a:buChar char="v"/>
            </a:pPr>
            <a:r>
              <a:rPr lang="el-GR" b="1" dirty="0" smtClean="0"/>
              <a:t> το </a:t>
            </a:r>
            <a:r>
              <a:rPr lang="el-GR" b="1" i="1" u="sng" dirty="0" smtClean="0"/>
              <a:t>κέντρο της παγκόσμιας οικονομίας </a:t>
            </a:r>
            <a:r>
              <a:rPr lang="el-GR" b="1" dirty="0" smtClean="0"/>
              <a:t>μετατοπίστηκε </a:t>
            </a:r>
            <a:r>
              <a:rPr lang="el-GR" dirty="0" smtClean="0"/>
              <a:t>από τη Μεσόγειο </a:t>
            </a:r>
            <a:r>
              <a:rPr lang="el-GR" b="1" dirty="0" smtClean="0"/>
              <a:t>στον </a:t>
            </a:r>
            <a:r>
              <a:rPr lang="el-GR" b="1" dirty="0" smtClean="0">
                <a:solidFill>
                  <a:srgbClr val="00B050"/>
                </a:solidFill>
              </a:rPr>
              <a:t>Ατλαντικό</a:t>
            </a:r>
            <a:r>
              <a:rPr lang="el-GR" b="1" dirty="0" smtClean="0"/>
              <a:t> Ωκεανό και τη Βόρεια θάλασσα</a:t>
            </a:r>
            <a:r>
              <a:rPr lang="el-GR" dirty="0" smtClean="0"/>
              <a:t>. </a:t>
            </a:r>
            <a:r>
              <a:rPr lang="el-GR" b="1" dirty="0" smtClean="0"/>
              <a:t>Η δυτική και η βόρεια Ευρώπη </a:t>
            </a:r>
            <a:r>
              <a:rPr lang="el-GR" dirty="0" smtClean="0"/>
              <a:t>έγιναν πια το </a:t>
            </a:r>
            <a:r>
              <a:rPr lang="el-GR" b="1" dirty="0" smtClean="0"/>
              <a:t>κέντρο των διεθνών εξελίξεων</a:t>
            </a:r>
            <a:endParaRPr lang="el-GR" dirty="0" smtClean="0"/>
          </a:p>
          <a:p>
            <a:pPr>
              <a:buFont typeface="Wingdings" panose="05000000000000000000" pitchFamily="2" charset="2"/>
              <a:buChar char="v"/>
            </a:pPr>
            <a:r>
              <a:rPr lang="el-GR" b="1" dirty="0" smtClean="0"/>
              <a:t> </a:t>
            </a:r>
            <a:r>
              <a:rPr lang="el-GR" b="1" u="sng" dirty="0" smtClean="0"/>
              <a:t>Λ</a:t>
            </a:r>
            <a:r>
              <a:rPr lang="el-GR" b="1" i="1" u="sng" dirty="0" smtClean="0"/>
              <a:t>ιμάνια</a:t>
            </a:r>
            <a:r>
              <a:rPr lang="el-GR" b="1" dirty="0" smtClean="0"/>
              <a:t> </a:t>
            </a:r>
            <a:r>
              <a:rPr lang="el-GR" b="1" dirty="0" smtClean="0">
                <a:solidFill>
                  <a:srgbClr val="FF0000"/>
                </a:solidFill>
              </a:rPr>
              <a:t>Σεβίλλης</a:t>
            </a:r>
            <a:r>
              <a:rPr lang="el-GR" b="1" dirty="0" smtClean="0"/>
              <a:t>, </a:t>
            </a:r>
            <a:r>
              <a:rPr lang="el-GR" b="1" dirty="0" smtClean="0">
                <a:solidFill>
                  <a:srgbClr val="FF0000"/>
                </a:solidFill>
              </a:rPr>
              <a:t>Λισαβόνας</a:t>
            </a:r>
            <a:r>
              <a:rPr lang="el-GR" b="1" dirty="0" smtClean="0"/>
              <a:t> και </a:t>
            </a:r>
            <a:r>
              <a:rPr lang="el-GR" b="1" dirty="0" smtClean="0">
                <a:solidFill>
                  <a:srgbClr val="FF0000"/>
                </a:solidFill>
              </a:rPr>
              <a:t>Αμβέρσας</a:t>
            </a:r>
            <a:r>
              <a:rPr lang="el-GR" b="1" dirty="0" smtClean="0"/>
              <a:t>: απέκτησαν μεγαλύτερη οικονομική δραστηριότητα</a:t>
            </a:r>
            <a:r>
              <a:rPr lang="el-GR" dirty="0" smtClean="0"/>
              <a:t> από της Βενετίας και της Γένουας. </a:t>
            </a:r>
          </a:p>
          <a:p>
            <a:pPr>
              <a:buFont typeface="Wingdings" panose="05000000000000000000" pitchFamily="2" charset="2"/>
              <a:buChar char="v"/>
            </a:pPr>
            <a:r>
              <a:rPr lang="el-GR" dirty="0" smtClean="0"/>
              <a:t> </a:t>
            </a:r>
            <a:r>
              <a:rPr lang="el-GR" b="1" u="sng" dirty="0" smtClean="0">
                <a:solidFill>
                  <a:srgbClr val="0070C0"/>
                </a:solidFill>
              </a:rPr>
              <a:t>Ασήμι</a:t>
            </a:r>
            <a:r>
              <a:rPr lang="el-GR" b="1" dirty="0" smtClean="0"/>
              <a:t> και το </a:t>
            </a:r>
            <a:r>
              <a:rPr lang="el-GR" b="1" u="sng" dirty="0" smtClean="0">
                <a:solidFill>
                  <a:srgbClr val="FFC000"/>
                </a:solidFill>
              </a:rPr>
              <a:t>χρυσάφι</a:t>
            </a:r>
            <a:r>
              <a:rPr lang="el-GR" b="1" dirty="0" smtClean="0"/>
              <a:t> που έφταναν στην Ευρώπη:</a:t>
            </a:r>
          </a:p>
          <a:p>
            <a:pPr>
              <a:buFont typeface="Wingdings" panose="05000000000000000000" pitchFamily="2" charset="2"/>
              <a:buChar char="§"/>
            </a:pPr>
            <a:r>
              <a:rPr lang="el-GR" b="1" dirty="0" smtClean="0"/>
              <a:t> αύξησαν την </a:t>
            </a:r>
            <a:r>
              <a:rPr lang="el-GR" b="1" i="1" u="sng" dirty="0" smtClean="0"/>
              <a:t>κυκλοφορία του χρήματος </a:t>
            </a:r>
            <a:endParaRPr lang="el-GR" dirty="0"/>
          </a:p>
          <a:p>
            <a:pPr>
              <a:buFont typeface="Wingdings" panose="05000000000000000000" pitchFamily="2" charset="2"/>
              <a:buChar char="§"/>
            </a:pPr>
            <a:r>
              <a:rPr lang="el-GR" b="1" dirty="0" smtClean="0"/>
              <a:t> νόμισμα</a:t>
            </a:r>
            <a:r>
              <a:rPr lang="el-GR" dirty="0" smtClean="0"/>
              <a:t> έγινε </a:t>
            </a:r>
            <a:r>
              <a:rPr lang="el-GR" i="1" dirty="0" smtClean="0"/>
              <a:t>αποκλειστικό ανταλλακτικό μέσο και μέτρο όλων των αξιών</a:t>
            </a:r>
            <a:r>
              <a:rPr lang="el-GR" dirty="0" smtClean="0"/>
              <a:t> </a:t>
            </a:r>
          </a:p>
          <a:p>
            <a:pPr>
              <a:buFont typeface="Wingdings" panose="05000000000000000000" pitchFamily="2" charset="2"/>
              <a:buChar char="v"/>
            </a:pPr>
            <a:r>
              <a:rPr lang="el-GR" dirty="0" smtClean="0"/>
              <a:t> </a:t>
            </a:r>
            <a:r>
              <a:rPr lang="el-GR" b="1" u="sng" dirty="0" smtClean="0">
                <a:solidFill>
                  <a:srgbClr val="00B050"/>
                </a:solidFill>
              </a:rPr>
              <a:t>Κ</a:t>
            </a:r>
            <a:r>
              <a:rPr lang="el-GR" b="1" i="1" u="sng" dirty="0" smtClean="0">
                <a:solidFill>
                  <a:srgbClr val="00B050"/>
                </a:solidFill>
              </a:rPr>
              <a:t>εφάλαια</a:t>
            </a:r>
            <a:r>
              <a:rPr lang="el-GR" dirty="0" smtClean="0"/>
              <a:t> από το εμπόριο: </a:t>
            </a:r>
            <a:r>
              <a:rPr lang="el-GR" b="1" dirty="0" smtClean="0"/>
              <a:t>επενδύονται σε διάφορες εμπορικές, τραπεζικές, χρηματιστηριακές και ασφαλιστικές επιχειρήσεις</a:t>
            </a:r>
            <a:r>
              <a:rPr lang="el-GR" dirty="0" smtClean="0"/>
              <a:t>. </a:t>
            </a:r>
            <a:r>
              <a:rPr lang="el-GR" dirty="0"/>
              <a:t>Τ</a:t>
            </a:r>
            <a:r>
              <a:rPr lang="el-GR" dirty="0" smtClean="0"/>
              <a:t>έθηκαν οι βάσεις του </a:t>
            </a:r>
            <a:r>
              <a:rPr lang="el-GR" b="1" i="1" u="sng" dirty="0" smtClean="0"/>
              <a:t>κεφαλαιοκρατικού συστήματος </a:t>
            </a:r>
            <a:r>
              <a:rPr lang="el-GR" b="1" dirty="0" smtClean="0"/>
              <a:t>στην Ευρώπη</a:t>
            </a:r>
            <a:endParaRPr lang="el-GR" dirty="0" smtClean="0"/>
          </a:p>
          <a:p>
            <a:pPr>
              <a:buFont typeface="Wingdings" panose="05000000000000000000" pitchFamily="2" charset="2"/>
              <a:buChar char="v"/>
            </a:pPr>
            <a:r>
              <a:rPr lang="el-GR" dirty="0" smtClean="0"/>
              <a:t> Η </a:t>
            </a:r>
            <a:r>
              <a:rPr lang="el-GR" b="1" i="1" u="sng" dirty="0" smtClean="0">
                <a:solidFill>
                  <a:srgbClr val="00B050"/>
                </a:solidFill>
              </a:rPr>
              <a:t>φεουδαρχική</a:t>
            </a:r>
            <a:r>
              <a:rPr lang="el-GR" b="1" dirty="0" smtClean="0"/>
              <a:t> </a:t>
            </a:r>
            <a:r>
              <a:rPr lang="el-GR" dirty="0" smtClean="0"/>
              <a:t>δομή της οικονομίας άρχισε να </a:t>
            </a:r>
            <a:r>
              <a:rPr lang="el-GR" b="1" i="1" u="sng" dirty="0" smtClean="0"/>
              <a:t>κλονίζεται</a:t>
            </a:r>
            <a:r>
              <a:rPr lang="el-GR" dirty="0" smtClean="0"/>
              <a:t>.</a:t>
            </a:r>
          </a:p>
          <a:p>
            <a:pPr marL="0" indent="0">
              <a:buNone/>
            </a:pPr>
            <a:endParaRPr lang="el-GR" dirty="0"/>
          </a:p>
        </p:txBody>
      </p:sp>
    </p:spTree>
    <p:extLst>
      <p:ext uri="{BB962C8B-B14F-4D97-AF65-F5344CB8AC3E}">
        <p14:creationId xmlns:p14="http://schemas.microsoft.com/office/powerpoint/2010/main" val="2636867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1165679"/>
          </a:xfrm>
        </p:spPr>
        <p:txBody>
          <a:bodyPr/>
          <a:lstStyle/>
          <a:p>
            <a:r>
              <a:rPr lang="el-GR" dirty="0" smtClean="0"/>
              <a:t>Βιοτεχνία - Γεωργία</a:t>
            </a:r>
            <a:endParaRPr lang="el-GR" dirty="0"/>
          </a:p>
        </p:txBody>
      </p:sp>
      <p:sp>
        <p:nvSpPr>
          <p:cNvPr id="3" name="Θέση περιεχομένου 2"/>
          <p:cNvSpPr>
            <a:spLocks noGrp="1"/>
          </p:cNvSpPr>
          <p:nvPr>
            <p:ph idx="1"/>
          </p:nvPr>
        </p:nvSpPr>
        <p:spPr>
          <a:xfrm>
            <a:off x="1097280" y="1750423"/>
            <a:ext cx="10206446" cy="4560729"/>
          </a:xfrm>
        </p:spPr>
        <p:txBody>
          <a:bodyPr>
            <a:normAutofit/>
          </a:bodyPr>
          <a:lstStyle/>
          <a:p>
            <a:pPr>
              <a:buFont typeface="Wingdings" panose="05000000000000000000" pitchFamily="2" charset="2"/>
              <a:buChar char="Ø"/>
            </a:pPr>
            <a:r>
              <a:rPr lang="el-GR" sz="2400" b="1" i="1" u="sng" dirty="0" smtClean="0"/>
              <a:t> </a:t>
            </a:r>
            <a:r>
              <a:rPr lang="el-GR" sz="2800" b="1" i="1" u="sng" dirty="0" smtClean="0"/>
              <a:t>Βιοτεχνία</a:t>
            </a:r>
            <a:r>
              <a:rPr lang="el-GR" sz="2800" dirty="0"/>
              <a:t>:</a:t>
            </a:r>
            <a:r>
              <a:rPr lang="el-GR" sz="2800" dirty="0" smtClean="0"/>
              <a:t> πρόοδο στην:</a:t>
            </a:r>
          </a:p>
          <a:p>
            <a:pPr>
              <a:buFont typeface="Wingdings" panose="05000000000000000000" pitchFamily="2" charset="2"/>
              <a:buChar char="Ø"/>
            </a:pPr>
            <a:r>
              <a:rPr lang="el-GR" sz="2800" dirty="0" smtClean="0"/>
              <a:t> </a:t>
            </a:r>
            <a:r>
              <a:rPr lang="el-GR" sz="2800" b="1" dirty="0" smtClean="0"/>
              <a:t>υφαντουργία</a:t>
            </a:r>
            <a:endParaRPr lang="el-GR" sz="2800" b="1" dirty="0"/>
          </a:p>
          <a:p>
            <a:pPr>
              <a:buFont typeface="Wingdings" panose="05000000000000000000" pitchFamily="2" charset="2"/>
              <a:buChar char="Ø"/>
            </a:pPr>
            <a:r>
              <a:rPr lang="el-GR" sz="2800" b="1" dirty="0" smtClean="0"/>
              <a:t> μεταξουργία </a:t>
            </a:r>
          </a:p>
          <a:p>
            <a:pPr>
              <a:buFont typeface="Wingdings" panose="05000000000000000000" pitchFamily="2" charset="2"/>
              <a:buChar char="Ø"/>
            </a:pPr>
            <a:r>
              <a:rPr lang="el-GR" sz="2800" b="1" dirty="0" smtClean="0"/>
              <a:t> τυπογραφία</a:t>
            </a:r>
            <a:r>
              <a:rPr lang="el-GR" sz="2800" dirty="0" smtClean="0"/>
              <a:t>. </a:t>
            </a:r>
          </a:p>
          <a:p>
            <a:pPr>
              <a:buFont typeface="Wingdings" panose="05000000000000000000" pitchFamily="2" charset="2"/>
              <a:buChar char="Ø"/>
            </a:pPr>
            <a:r>
              <a:rPr lang="el-GR" sz="2800" dirty="0" smtClean="0"/>
              <a:t> Σταδιακός</a:t>
            </a:r>
            <a:r>
              <a:rPr lang="el-GR" sz="2800" b="1" dirty="0" smtClean="0"/>
              <a:t> </a:t>
            </a:r>
            <a:r>
              <a:rPr lang="el-GR" sz="2800" b="1" i="1" u="sng" dirty="0"/>
              <a:t>παραγκωνισμός των </a:t>
            </a:r>
            <a:r>
              <a:rPr lang="el-GR" sz="2800" b="1" i="1" u="sng" dirty="0" smtClean="0"/>
              <a:t>συντεχνιών</a:t>
            </a:r>
            <a:r>
              <a:rPr lang="el-GR" sz="2800" dirty="0" smtClean="0"/>
              <a:t>, </a:t>
            </a:r>
            <a:r>
              <a:rPr lang="el-GR" sz="2800" dirty="0"/>
              <a:t>που επέβαλλαν περιορισμούς στην ελεύθερη δραστηριότητα του ατόμου.</a:t>
            </a:r>
          </a:p>
          <a:p>
            <a:pPr>
              <a:buFont typeface="Wingdings" panose="05000000000000000000" pitchFamily="2" charset="2"/>
              <a:buChar char="Ø"/>
            </a:pPr>
            <a:r>
              <a:rPr lang="el-GR" sz="2800" dirty="0" smtClean="0"/>
              <a:t> Η </a:t>
            </a:r>
            <a:r>
              <a:rPr lang="el-GR" sz="2800" b="1" i="1" u="sng" dirty="0" smtClean="0"/>
              <a:t>γεωργία</a:t>
            </a:r>
            <a:r>
              <a:rPr lang="el-GR" sz="2800" dirty="0" smtClean="0"/>
              <a:t> </a:t>
            </a:r>
            <a:r>
              <a:rPr lang="el-GR" sz="2800" dirty="0"/>
              <a:t>εξακολουθούσε να αποτελεί το </a:t>
            </a:r>
            <a:r>
              <a:rPr lang="el-GR" sz="2800" b="1" i="1" u="sng" dirty="0"/>
              <a:t>θεμέλιο της οικονομίας</a:t>
            </a:r>
            <a:r>
              <a:rPr lang="el-GR" sz="2800" dirty="0"/>
              <a:t>. </a:t>
            </a:r>
            <a:r>
              <a:rPr lang="el-GR" sz="2800" dirty="0" smtClean="0"/>
              <a:t>Εμπλουτιζόταν </a:t>
            </a:r>
            <a:r>
              <a:rPr lang="el-GR" sz="2800" dirty="0"/>
              <a:t>σταδιακά με την </a:t>
            </a:r>
            <a:r>
              <a:rPr lang="el-GR" sz="2800" b="1" dirty="0"/>
              <a:t>καλλιέργεια αποικιακών προϊόντων</a:t>
            </a:r>
            <a:r>
              <a:rPr lang="el-GR" sz="2800" dirty="0"/>
              <a:t>, άγνωστων μέχρι </a:t>
            </a:r>
            <a:r>
              <a:rPr lang="el-GR" sz="2800" dirty="0" smtClean="0"/>
              <a:t>τώρα.</a:t>
            </a:r>
            <a:endParaRPr lang="el-GR" sz="2800" dirty="0"/>
          </a:p>
          <a:p>
            <a:pPr marL="0" indent="0">
              <a:buNone/>
            </a:pPr>
            <a:endParaRPr lang="el-GR" dirty="0"/>
          </a:p>
        </p:txBody>
      </p:sp>
    </p:spTree>
    <p:extLst>
      <p:ext uri="{BB962C8B-B14F-4D97-AF65-F5344CB8AC3E}">
        <p14:creationId xmlns:p14="http://schemas.microsoft.com/office/powerpoint/2010/main" val="2014755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5868296" cy="1054517"/>
          </a:xfrm>
        </p:spPr>
        <p:txBody>
          <a:bodyPr/>
          <a:lstStyle/>
          <a:p>
            <a:r>
              <a:rPr lang="el-GR" dirty="0" smtClean="0"/>
              <a:t>Εισαγωγή μετάλλων</a:t>
            </a:r>
            <a:endParaRPr lang="el-GR" dirty="0"/>
          </a:p>
        </p:txBody>
      </p:sp>
      <p:sp>
        <p:nvSpPr>
          <p:cNvPr id="3" name="Θέση περιεχομένου 2"/>
          <p:cNvSpPr>
            <a:spLocks noGrp="1"/>
          </p:cNvSpPr>
          <p:nvPr>
            <p:ph idx="1"/>
          </p:nvPr>
        </p:nvSpPr>
        <p:spPr>
          <a:xfrm>
            <a:off x="1097280" y="1940052"/>
            <a:ext cx="5868296" cy="4023360"/>
          </a:xfrm>
        </p:spPr>
        <p:txBody>
          <a:bodyPr/>
          <a:lstStyle/>
          <a:p>
            <a:r>
              <a:rPr lang="el-GR" sz="2800" dirty="0"/>
              <a:t>Η </a:t>
            </a:r>
            <a:r>
              <a:rPr lang="el-GR" sz="2800" u="sng" dirty="0"/>
              <a:t>εισαγωγή μεγάλων ποσοτήτων πολύτιμων μετάλλων</a:t>
            </a:r>
            <a:r>
              <a:rPr lang="el-GR" sz="2800" dirty="0"/>
              <a:t> στην Ευρώπη  </a:t>
            </a:r>
            <a:r>
              <a:rPr lang="el-GR" sz="2800" dirty="0" smtClean="0"/>
              <a:t>προκάλεσε:</a:t>
            </a:r>
          </a:p>
          <a:p>
            <a:r>
              <a:rPr lang="el-GR"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2800" b="1" i="1" dirty="0" smtClean="0"/>
              <a:t>πτώση </a:t>
            </a:r>
            <a:r>
              <a:rPr lang="el-GR" sz="2800" b="1" i="1" dirty="0"/>
              <a:t>της τιμής </a:t>
            </a:r>
            <a:r>
              <a:rPr lang="el-GR" sz="2800" b="1" i="1" dirty="0" smtClean="0"/>
              <a:t>τους</a:t>
            </a:r>
            <a:endParaRPr lang="el-GR" sz="2800" dirty="0" smtClean="0"/>
          </a:p>
          <a:p>
            <a:r>
              <a:rPr lang="el-GR"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2800" dirty="0" smtClean="0"/>
              <a:t>για </a:t>
            </a:r>
            <a:r>
              <a:rPr lang="el-GR" sz="2800" dirty="0"/>
              <a:t>τους ίδιους </a:t>
            </a:r>
            <a:r>
              <a:rPr lang="el-GR" sz="2800" dirty="0" smtClean="0"/>
              <a:t>λόγους, </a:t>
            </a:r>
            <a:r>
              <a:rPr lang="el-GR" sz="2800" b="1" i="1" dirty="0"/>
              <a:t>οι τιμές των αγαθών αυξήθηκαν </a:t>
            </a:r>
            <a:r>
              <a:rPr lang="el-GR" sz="2800" dirty="0"/>
              <a:t>σε πολλές περιπτώσεις κατά 300 % με 400 % στα τέλη του 16ου αιώνα.</a:t>
            </a:r>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0168" y="470080"/>
            <a:ext cx="3218137" cy="4030333"/>
          </a:xfrm>
          <a:prstGeom prst="rect">
            <a:avLst/>
          </a:prstGeom>
        </p:spPr>
      </p:pic>
      <p:sp>
        <p:nvSpPr>
          <p:cNvPr id="5" name="Ορθογώνιο 4"/>
          <p:cNvSpPr/>
          <p:nvPr/>
        </p:nvSpPr>
        <p:spPr>
          <a:xfrm>
            <a:off x="7619999" y="4660256"/>
            <a:ext cx="3747247" cy="1477328"/>
          </a:xfrm>
          <a:prstGeom prst="rect">
            <a:avLst/>
          </a:prstGeom>
        </p:spPr>
        <p:txBody>
          <a:bodyPr wrap="square">
            <a:spAutoFit/>
          </a:bodyPr>
          <a:lstStyle/>
          <a:p>
            <a:pPr algn="ctr"/>
            <a:r>
              <a:rPr lang="el-GR" dirty="0"/>
              <a:t>Η εισαγωγή πολύτιμων μετάλλων προκαλεί αφενός την ανάπτυξη τον εμπορίου και αφετέρου υποτίμηση του νομίσματος και αύξηση των τιμών.</a:t>
            </a:r>
          </a:p>
        </p:txBody>
      </p:sp>
    </p:spTree>
    <p:extLst>
      <p:ext uri="{BB962C8B-B14F-4D97-AF65-F5344CB8AC3E}">
        <p14:creationId xmlns:p14="http://schemas.microsoft.com/office/powerpoint/2010/main" val="3537230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079" y="442177"/>
            <a:ext cx="5074023" cy="5691926"/>
          </a:xfrm>
          <a:prstGeom prst="rect">
            <a:avLst/>
          </a:prstGeom>
        </p:spPr>
      </p:pic>
      <p:sp>
        <p:nvSpPr>
          <p:cNvPr id="5" name="Θέση περιεχομένου 2"/>
          <p:cNvSpPr txBox="1">
            <a:spLocks/>
          </p:cNvSpPr>
          <p:nvPr/>
        </p:nvSpPr>
        <p:spPr>
          <a:xfrm>
            <a:off x="7741920" y="934800"/>
            <a:ext cx="3696533" cy="500444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l-GR" sz="1800" dirty="0" smtClean="0"/>
              <a:t>Η ΕΥΡΩΠΗ ΚΕΝΤΡΟ ΤΟΥ ΔΙΕΘΝΟΥΣ ΕΜΠΟΡΙΟΥ</a:t>
            </a:r>
          </a:p>
          <a:p>
            <a:r>
              <a:rPr lang="el-GR" sz="1800" dirty="0" smtClean="0"/>
              <a:t>Η Ευρώπη  εισάγει πολύτιμα μέταλλα, αποικιακά και άλλα προϊόντα από την Ασία και την Αμερική. </a:t>
            </a:r>
          </a:p>
          <a:p>
            <a:r>
              <a:rPr lang="el-GR" sz="1800" dirty="0" smtClean="0"/>
              <a:t>Από την Αφρική μεταφέρονται δούλοι στην Αμερική για να εργαστούν ως σκλάβοι στις φυτείες (π.χ. καφέ, βαμβακιού) των Ευρωπαίων αποίκων.</a:t>
            </a:r>
          </a:p>
          <a:p>
            <a:r>
              <a:rPr lang="el-GR" sz="1800" dirty="0" smtClean="0"/>
              <a:t>Οι </a:t>
            </a:r>
            <a:r>
              <a:rPr lang="el-GR" sz="1800" dirty="0" smtClean="0"/>
              <a:t>ευρωπαϊκές </a:t>
            </a:r>
            <a:r>
              <a:rPr lang="el-GR" sz="1800" dirty="0" smtClean="0"/>
              <a:t>εξαγωγές προς τις άλλες ηπείρους περιορίζονται, αρχικά, σε διάφορα </a:t>
            </a:r>
            <a:r>
              <a:rPr lang="el-GR" sz="1800" dirty="0" err="1" smtClean="0"/>
              <a:t>μικροεμπορεύματα</a:t>
            </a:r>
            <a:r>
              <a:rPr lang="el-GR" sz="1800" dirty="0" smtClean="0"/>
              <a:t> (βιοτεχνικά και άλλα).</a:t>
            </a:r>
          </a:p>
          <a:p>
            <a:endParaRPr lang="el-GR" dirty="0"/>
          </a:p>
        </p:txBody>
      </p:sp>
    </p:spTree>
    <p:extLst>
      <p:ext uri="{BB962C8B-B14F-4D97-AF65-F5344CB8AC3E}">
        <p14:creationId xmlns:p14="http://schemas.microsoft.com/office/powerpoint/2010/main" val="4268435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958723"/>
          </a:xfrm>
        </p:spPr>
        <p:txBody>
          <a:bodyPr/>
          <a:lstStyle/>
          <a:p>
            <a:r>
              <a:rPr lang="el-GR" dirty="0"/>
              <a:t>β. Οι πρόοδοι στη ναυσιπλοΐα</a:t>
            </a:r>
          </a:p>
        </p:txBody>
      </p:sp>
      <p:sp>
        <p:nvSpPr>
          <p:cNvPr id="3" name="Θέση περιεχομένου 2"/>
          <p:cNvSpPr>
            <a:spLocks noGrp="1"/>
          </p:cNvSpPr>
          <p:nvPr>
            <p:ph idx="1"/>
          </p:nvPr>
        </p:nvSpPr>
        <p:spPr>
          <a:xfrm>
            <a:off x="836024" y="1737359"/>
            <a:ext cx="4467496" cy="4541521"/>
          </a:xfrm>
        </p:spPr>
        <p:txBody>
          <a:bodyPr>
            <a:noAutofit/>
          </a:bodyPr>
          <a:lstStyle/>
          <a:p>
            <a:r>
              <a:rPr lang="el-GR" sz="2800" dirty="0"/>
              <a:t>Τα υπερπόντια ταξίδια διευκολύνθηκαν από την τελειοποίηση των </a:t>
            </a:r>
            <a:r>
              <a:rPr lang="el-GR" sz="2800" b="1" dirty="0"/>
              <a:t>τεχνικών μέσων πλεύσης και </a:t>
            </a:r>
            <a:r>
              <a:rPr lang="el-GR" sz="2800" b="1" dirty="0" smtClean="0"/>
              <a:t>προσανατολισμού</a:t>
            </a:r>
            <a:r>
              <a:rPr lang="el-GR" sz="2800" dirty="0" smtClean="0"/>
              <a:t>:</a:t>
            </a:r>
          </a:p>
          <a:p>
            <a:pPr>
              <a:buFont typeface="Wingdings" panose="05000000000000000000" pitchFamily="2" charset="2"/>
              <a:buChar char="q"/>
            </a:pPr>
            <a:r>
              <a:rPr lang="el-GR" sz="2800" dirty="0" smtClean="0"/>
              <a:t> του </a:t>
            </a:r>
            <a:r>
              <a:rPr lang="el-GR" sz="2800" b="1" dirty="0"/>
              <a:t>αστρολάβου</a:t>
            </a:r>
            <a:r>
              <a:rPr lang="el-GR" sz="2800" dirty="0"/>
              <a:t> </a:t>
            </a:r>
            <a:r>
              <a:rPr lang="el-GR" sz="2800" dirty="0" smtClean="0"/>
              <a:t>(</a:t>
            </a:r>
            <a:r>
              <a:rPr lang="el-GR" sz="2800" i="1" dirty="0" smtClean="0"/>
              <a:t>όργανο </a:t>
            </a:r>
            <a:r>
              <a:rPr lang="el-GR" sz="2800" i="1" dirty="0"/>
              <a:t>προσδιορισμού </a:t>
            </a:r>
            <a:r>
              <a:rPr lang="el-GR" sz="2800" i="1" dirty="0" smtClean="0"/>
              <a:t>του </a:t>
            </a:r>
            <a:r>
              <a:rPr lang="el-GR" sz="2800" i="1" dirty="0"/>
              <a:t>γεωγραφικού πλάτους με βάση την παρατήρηση των </a:t>
            </a:r>
            <a:r>
              <a:rPr lang="el-GR" sz="2800" i="1" dirty="0" smtClean="0"/>
              <a:t>άστρων)  </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5440" y="1737359"/>
            <a:ext cx="5902415" cy="3797933"/>
          </a:xfrm>
          <a:prstGeom prst="rect">
            <a:avLst/>
          </a:prstGeom>
        </p:spPr>
      </p:pic>
      <p:sp>
        <p:nvSpPr>
          <p:cNvPr id="5" name="Ορθογώνιο 4"/>
          <p:cNvSpPr/>
          <p:nvPr/>
        </p:nvSpPr>
        <p:spPr>
          <a:xfrm>
            <a:off x="5495110" y="5591982"/>
            <a:ext cx="6085296" cy="584775"/>
          </a:xfrm>
          <a:prstGeom prst="rect">
            <a:avLst/>
          </a:prstGeom>
        </p:spPr>
        <p:txBody>
          <a:bodyPr wrap="square">
            <a:spAutoFit/>
          </a:bodyPr>
          <a:lstStyle/>
          <a:p>
            <a:pPr algn="ctr"/>
            <a:r>
              <a:rPr lang="el-GR" sz="1600" dirty="0"/>
              <a:t>Αστρολάβος, </a:t>
            </a:r>
            <a:r>
              <a:rPr lang="el-GR" sz="1600" dirty="0" smtClean="0"/>
              <a:t>Παρίσι</a:t>
            </a:r>
            <a:r>
              <a:rPr lang="el-GR" sz="1600" dirty="0"/>
              <a:t>, Εθνική </a:t>
            </a:r>
            <a:r>
              <a:rPr lang="el-GR" sz="1600" dirty="0" smtClean="0"/>
              <a:t>βιβλιοθήκη</a:t>
            </a:r>
            <a:r>
              <a:rPr lang="el-GR" sz="1600" i="1" dirty="0" smtClean="0"/>
              <a:t>. </a:t>
            </a:r>
          </a:p>
          <a:p>
            <a:pPr algn="ctr"/>
            <a:r>
              <a:rPr lang="el-GR" sz="1600" i="1" dirty="0" smtClean="0"/>
              <a:t>Μικρογραφία </a:t>
            </a:r>
            <a:r>
              <a:rPr lang="el-GR" sz="1600" i="1" dirty="0"/>
              <a:t>τον 16ου αι</a:t>
            </a:r>
            <a:r>
              <a:rPr lang="el-GR" sz="1600" i="1" dirty="0" smtClean="0"/>
              <a:t>.</a:t>
            </a:r>
            <a:endParaRPr lang="el-GR" sz="1600" dirty="0"/>
          </a:p>
        </p:txBody>
      </p:sp>
    </p:spTree>
    <p:extLst>
      <p:ext uri="{BB962C8B-B14F-4D97-AF65-F5344CB8AC3E}">
        <p14:creationId xmlns:p14="http://schemas.microsoft.com/office/powerpoint/2010/main" val="3168166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79566" y="121141"/>
            <a:ext cx="10276114" cy="1450757"/>
          </a:xfrm>
        </p:spPr>
        <p:txBody>
          <a:bodyPr/>
          <a:lstStyle/>
          <a:p>
            <a:r>
              <a:rPr lang="el-GR" dirty="0"/>
              <a:t>Κοινωνικός μετασχηματισμός και ανανέωση της σκέψης</a:t>
            </a:r>
          </a:p>
        </p:txBody>
      </p:sp>
      <p:sp>
        <p:nvSpPr>
          <p:cNvPr id="3" name="Θέση περιεχομένου 2"/>
          <p:cNvSpPr>
            <a:spLocks noGrp="1"/>
          </p:cNvSpPr>
          <p:nvPr>
            <p:ph idx="1"/>
          </p:nvPr>
        </p:nvSpPr>
        <p:spPr>
          <a:xfrm>
            <a:off x="879566" y="1737359"/>
            <a:ext cx="10276114" cy="4524103"/>
          </a:xfrm>
        </p:spPr>
        <p:txBody>
          <a:bodyPr>
            <a:noAutofit/>
          </a:bodyPr>
          <a:lstStyle/>
          <a:p>
            <a:r>
              <a:rPr lang="el-GR" sz="2400" dirty="0" smtClean="0"/>
              <a:t>Ουσιαστική </a:t>
            </a:r>
            <a:r>
              <a:rPr lang="el-GR" sz="2400" dirty="0"/>
              <a:t>διαφοροποίηση της κοινωνίας. </a:t>
            </a:r>
            <a:endParaRPr lang="el-GR" sz="2400" dirty="0" smtClean="0"/>
          </a:p>
          <a:p>
            <a:r>
              <a:rPr lang="el-GR" sz="2400" u="sng" dirty="0" smtClean="0"/>
              <a:t>Κύριος </a:t>
            </a:r>
            <a:r>
              <a:rPr lang="el-GR" sz="2400" u="sng" dirty="0"/>
              <a:t>μοχλός της διαδικασίας μετασχηματισμού </a:t>
            </a:r>
            <a:r>
              <a:rPr lang="el-GR" sz="2400" dirty="0"/>
              <a:t>ήταν μια </a:t>
            </a:r>
            <a:r>
              <a:rPr lang="el-GR" sz="2400" b="1" dirty="0"/>
              <a:t>νέα κοινωνική τάξη</a:t>
            </a:r>
            <a:r>
              <a:rPr lang="el-GR" sz="2400" dirty="0"/>
              <a:t>, </a:t>
            </a:r>
            <a:r>
              <a:rPr lang="el-GR" sz="2400" b="1" dirty="0"/>
              <a:t>η </a:t>
            </a:r>
            <a:r>
              <a:rPr lang="el-GR" sz="2400" b="1" u="sng" dirty="0"/>
              <a:t>αστική</a:t>
            </a:r>
            <a:r>
              <a:rPr lang="el-GR" sz="2400" dirty="0"/>
              <a:t>.</a:t>
            </a:r>
          </a:p>
          <a:p>
            <a:r>
              <a:rPr lang="el-GR" sz="2400" dirty="0"/>
              <a:t>Οι </a:t>
            </a:r>
            <a:r>
              <a:rPr lang="el-GR" sz="2400" b="1" dirty="0"/>
              <a:t>συνέπειες</a:t>
            </a:r>
            <a:r>
              <a:rPr lang="el-GR" sz="2400" dirty="0"/>
              <a:t> των οικονομικών μεταβολών στις άλλες κοινωνικές ομάδες </a:t>
            </a:r>
            <a:r>
              <a:rPr lang="el-GR" sz="2400" dirty="0" smtClean="0"/>
              <a:t>ποίκιλλαν</a:t>
            </a:r>
            <a:r>
              <a:rPr lang="el-GR" sz="2400" dirty="0"/>
              <a:t>:</a:t>
            </a:r>
            <a:endParaRPr lang="el-GR" sz="2400" dirty="0" smtClean="0"/>
          </a:p>
          <a:p>
            <a:r>
              <a:rPr lang="el-GR" sz="2400" dirty="0" smtClean="0"/>
              <a:t>1. Η  </a:t>
            </a:r>
            <a:r>
              <a:rPr lang="el-GR" sz="2400" dirty="0"/>
              <a:t>άνοδος των </a:t>
            </a:r>
            <a:r>
              <a:rPr lang="el-GR" sz="2400" dirty="0" smtClean="0"/>
              <a:t>τιμών για </a:t>
            </a:r>
            <a:r>
              <a:rPr lang="el-GR" sz="2400" dirty="0"/>
              <a:t>τους </a:t>
            </a:r>
            <a:r>
              <a:rPr lang="el-GR" sz="2400" b="1" dirty="0" smtClean="0"/>
              <a:t>χωρικούς</a:t>
            </a:r>
            <a:r>
              <a:rPr lang="el-GR" sz="2400" dirty="0" smtClean="0"/>
              <a:t>: </a:t>
            </a:r>
            <a:r>
              <a:rPr lang="el-GR" sz="2400" u="sng" dirty="0" smtClean="0"/>
              <a:t>θετικά</a:t>
            </a:r>
            <a:r>
              <a:rPr lang="el-GR" sz="2400" dirty="0" smtClean="0"/>
              <a:t> αποτελέσματα</a:t>
            </a:r>
          </a:p>
          <a:p>
            <a:r>
              <a:rPr lang="el-GR" sz="2400" dirty="0" smtClean="0"/>
              <a:t>2. Η  </a:t>
            </a:r>
            <a:r>
              <a:rPr lang="el-GR" sz="2400" dirty="0"/>
              <a:t>άνοδος των τιμών για τους </a:t>
            </a:r>
            <a:r>
              <a:rPr lang="el-GR" sz="2400" b="1" dirty="0"/>
              <a:t>ευγενείς</a:t>
            </a:r>
            <a:r>
              <a:rPr lang="el-GR" sz="2400" dirty="0"/>
              <a:t> και </a:t>
            </a:r>
            <a:r>
              <a:rPr lang="el-GR" sz="2400" dirty="0" smtClean="0"/>
              <a:t>τους </a:t>
            </a:r>
            <a:r>
              <a:rPr lang="el-GR" sz="2400" b="1" dirty="0" smtClean="0"/>
              <a:t>εργάτες</a:t>
            </a:r>
            <a:r>
              <a:rPr lang="el-GR" sz="2400" dirty="0" smtClean="0"/>
              <a:t>: </a:t>
            </a:r>
            <a:r>
              <a:rPr lang="el-GR" sz="2400" dirty="0"/>
              <a:t>οι επιπτώσεις ήταν </a:t>
            </a:r>
            <a:r>
              <a:rPr lang="el-GR" sz="2400" u="sng" dirty="0"/>
              <a:t>ολέθριες</a:t>
            </a:r>
            <a:r>
              <a:rPr lang="el-GR" sz="2400" dirty="0"/>
              <a:t>. </a:t>
            </a:r>
            <a:endParaRPr lang="el-GR" sz="2400" dirty="0" smtClean="0"/>
          </a:p>
          <a:p>
            <a:r>
              <a:rPr lang="el-GR" sz="2400" dirty="0" smtClean="0"/>
              <a:t>Γενικά </a:t>
            </a:r>
            <a:r>
              <a:rPr lang="el-GR" sz="2400" dirty="0"/>
              <a:t>η </a:t>
            </a:r>
            <a:r>
              <a:rPr lang="el-GR" sz="2400" dirty="0" smtClean="0"/>
              <a:t>κοινωνία βρισκόταν σε </a:t>
            </a:r>
            <a:r>
              <a:rPr lang="el-GR" sz="2400" dirty="0"/>
              <a:t>μια </a:t>
            </a:r>
            <a:r>
              <a:rPr lang="el-GR" sz="2400" b="1" dirty="0" smtClean="0"/>
              <a:t>φάση αναπροσαρμογών και </a:t>
            </a:r>
            <a:r>
              <a:rPr lang="el-GR" sz="2400" b="1" dirty="0"/>
              <a:t>έντονων </a:t>
            </a:r>
            <a:r>
              <a:rPr lang="el-GR" sz="2400" b="1" dirty="0" smtClean="0"/>
              <a:t>αναταράξεων</a:t>
            </a:r>
            <a:r>
              <a:rPr lang="el-GR" sz="2400" dirty="0" smtClean="0"/>
              <a:t>, καθώς </a:t>
            </a:r>
            <a:r>
              <a:rPr lang="el-GR" sz="2400" dirty="0"/>
              <a:t>εισερχόταν πια σε μια μακρόχρονη διαδικασία, η οποία επρόκειτο να ωριμάσει το 18ο αιώνα μέσα στο πλαίσιο του </a:t>
            </a:r>
            <a:r>
              <a:rPr lang="el-GR" sz="2400" b="1" dirty="0"/>
              <a:t>Διαφωτισμού</a:t>
            </a:r>
            <a:r>
              <a:rPr lang="el-GR" sz="2400" dirty="0"/>
              <a:t>. </a:t>
            </a:r>
          </a:p>
        </p:txBody>
      </p:sp>
    </p:spTree>
    <p:extLst>
      <p:ext uri="{BB962C8B-B14F-4D97-AF65-F5344CB8AC3E}">
        <p14:creationId xmlns:p14="http://schemas.microsoft.com/office/powerpoint/2010/main" val="2165571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8064137" cy="1089351"/>
          </a:xfrm>
        </p:spPr>
        <p:txBody>
          <a:bodyPr/>
          <a:lstStyle/>
          <a:p>
            <a:r>
              <a:rPr lang="el-GR" dirty="0" smtClean="0"/>
              <a:t>Ανάπτυξη επιστημών</a:t>
            </a:r>
            <a:endParaRPr lang="el-GR" dirty="0"/>
          </a:p>
        </p:txBody>
      </p:sp>
      <p:sp>
        <p:nvSpPr>
          <p:cNvPr id="3" name="Θέση περιεχομένου 2"/>
          <p:cNvSpPr>
            <a:spLocks noGrp="1"/>
          </p:cNvSpPr>
          <p:nvPr>
            <p:ph idx="1"/>
          </p:nvPr>
        </p:nvSpPr>
        <p:spPr>
          <a:xfrm>
            <a:off x="592183" y="1845734"/>
            <a:ext cx="10563497" cy="4433146"/>
          </a:xfrm>
        </p:spPr>
        <p:txBody>
          <a:bodyPr>
            <a:normAutofit fontScale="70000" lnSpcReduction="20000"/>
          </a:bodyPr>
          <a:lstStyle/>
          <a:p>
            <a:pPr marL="0" indent="0">
              <a:buNone/>
            </a:pPr>
            <a:r>
              <a:rPr lang="el-GR" sz="2900" dirty="0"/>
              <a:t>Η</a:t>
            </a:r>
            <a:r>
              <a:rPr lang="el-GR" sz="2900" dirty="0" smtClean="0"/>
              <a:t> </a:t>
            </a:r>
            <a:r>
              <a:rPr lang="el-GR" sz="2900" dirty="0"/>
              <a:t>ανάγκη </a:t>
            </a:r>
            <a:r>
              <a:rPr lang="el-GR" sz="2900" b="1" dirty="0"/>
              <a:t>αντιμετώπισης πρακτικών </a:t>
            </a:r>
            <a:r>
              <a:rPr lang="el-GR" sz="2900" b="1" dirty="0" smtClean="0"/>
              <a:t>προβλημάτων</a:t>
            </a:r>
            <a:r>
              <a:rPr lang="el-GR" sz="2900" dirty="0" smtClean="0"/>
              <a:t> </a:t>
            </a:r>
          </a:p>
          <a:p>
            <a:pPr marL="0" indent="0">
              <a:buNone/>
            </a:pPr>
            <a:r>
              <a:rPr lang="el-GR" sz="2900" dirty="0" smtClean="0"/>
              <a:t>Η σύμφυτη </a:t>
            </a:r>
            <a:r>
              <a:rPr lang="el-GR" sz="2900" dirty="0"/>
              <a:t>με τον </a:t>
            </a:r>
            <a:r>
              <a:rPr lang="el-GR" sz="2900" b="1" dirty="0"/>
              <a:t>άνθρωπο τάση για </a:t>
            </a:r>
            <a:r>
              <a:rPr lang="el-GR" sz="2900" b="1" dirty="0" smtClean="0"/>
              <a:t>γνώση</a:t>
            </a:r>
            <a:endParaRPr lang="el-GR" sz="2900" dirty="0" smtClean="0"/>
          </a:p>
          <a:p>
            <a:pPr marL="0" indent="0">
              <a:buNone/>
            </a:pPr>
            <a:endParaRPr lang="el-GR" sz="2400" dirty="0" smtClean="0"/>
          </a:p>
          <a:p>
            <a:pPr marL="0" indent="0">
              <a:buNone/>
            </a:pPr>
            <a:r>
              <a:rPr lang="el-GR" sz="2900" dirty="0" smtClean="0"/>
              <a:t>οδήγησαν </a:t>
            </a:r>
            <a:r>
              <a:rPr lang="el-GR" sz="2900" dirty="0"/>
              <a:t>στην ανάπτυξη </a:t>
            </a:r>
            <a:r>
              <a:rPr lang="el-GR" sz="2900" b="1" dirty="0"/>
              <a:t>ποικίλων επιστημονικών </a:t>
            </a:r>
            <a:r>
              <a:rPr lang="el-GR" sz="2900" b="1" dirty="0" smtClean="0"/>
              <a:t>κλάδων</a:t>
            </a:r>
            <a:r>
              <a:rPr lang="el-GR" sz="2900" dirty="0" smtClean="0"/>
              <a:t>: </a:t>
            </a:r>
          </a:p>
          <a:p>
            <a:pPr>
              <a:buFont typeface="Wingdings" panose="05000000000000000000" pitchFamily="2" charset="2"/>
              <a:buChar char="§"/>
            </a:pPr>
            <a:r>
              <a:rPr lang="el-GR" sz="2900" dirty="0" smtClean="0"/>
              <a:t> Γεωγραφία</a:t>
            </a:r>
          </a:p>
          <a:p>
            <a:pPr>
              <a:buFont typeface="Wingdings" panose="05000000000000000000" pitchFamily="2" charset="2"/>
              <a:buChar char="§"/>
            </a:pPr>
            <a:r>
              <a:rPr lang="el-GR" sz="2900" dirty="0" smtClean="0"/>
              <a:t> Αστρονομίας </a:t>
            </a:r>
          </a:p>
          <a:p>
            <a:pPr>
              <a:buFont typeface="Wingdings" panose="05000000000000000000" pitchFamily="2" charset="2"/>
              <a:buChar char="§"/>
            </a:pPr>
            <a:r>
              <a:rPr lang="el-GR" sz="2900" dirty="0" smtClean="0"/>
              <a:t> Μαθηματικά</a:t>
            </a:r>
          </a:p>
          <a:p>
            <a:pPr>
              <a:buFont typeface="Wingdings" panose="05000000000000000000" pitchFamily="2" charset="2"/>
              <a:buChar char="§"/>
            </a:pPr>
            <a:r>
              <a:rPr lang="el-GR" sz="2900" dirty="0" smtClean="0"/>
              <a:t> Ζωολογία</a:t>
            </a:r>
          </a:p>
          <a:p>
            <a:pPr>
              <a:buFont typeface="Wingdings" panose="05000000000000000000" pitchFamily="2" charset="2"/>
              <a:buChar char="§"/>
            </a:pPr>
            <a:r>
              <a:rPr lang="el-GR" sz="2900" dirty="0" smtClean="0"/>
              <a:t> Βοτανική</a:t>
            </a:r>
          </a:p>
          <a:p>
            <a:pPr>
              <a:buFont typeface="Wingdings" panose="05000000000000000000" pitchFamily="2" charset="2"/>
              <a:buChar char="§"/>
            </a:pPr>
            <a:r>
              <a:rPr lang="el-GR" sz="2900" dirty="0" smtClean="0"/>
              <a:t> Εθνογραφία</a:t>
            </a:r>
          </a:p>
          <a:p>
            <a:pPr marL="0" indent="0">
              <a:buNone/>
            </a:pPr>
            <a:r>
              <a:rPr lang="el-GR" sz="2900" dirty="0" smtClean="0"/>
              <a:t> </a:t>
            </a:r>
            <a:r>
              <a:rPr lang="el-GR" sz="2900" dirty="0"/>
              <a:t>και άλλων που διεύρυναν τους πνευματικούς ορίζοντες των ανθρώπων.</a:t>
            </a:r>
          </a:p>
          <a:p>
            <a:endParaRPr lang="el-GR" dirty="0"/>
          </a:p>
        </p:txBody>
      </p:sp>
      <p:sp>
        <p:nvSpPr>
          <p:cNvPr id="4" name="Δεξί βέλος 3"/>
          <p:cNvSpPr/>
          <p:nvPr/>
        </p:nvSpPr>
        <p:spPr>
          <a:xfrm>
            <a:off x="7184572" y="2133600"/>
            <a:ext cx="99277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Δεξί άγκιστρο 4"/>
          <p:cNvSpPr/>
          <p:nvPr/>
        </p:nvSpPr>
        <p:spPr>
          <a:xfrm>
            <a:off x="6714309" y="1924594"/>
            <a:ext cx="304800" cy="76635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5200" y="2827017"/>
            <a:ext cx="2973977" cy="2329615"/>
          </a:xfrm>
          <a:prstGeom prst="rect">
            <a:avLst/>
          </a:prstGeom>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7651" y="148180"/>
            <a:ext cx="1963861" cy="2678837"/>
          </a:xfrm>
          <a:prstGeom prst="rect">
            <a:avLst/>
          </a:prstGeom>
        </p:spPr>
      </p:pic>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7963" y="4044077"/>
            <a:ext cx="3203387" cy="1555931"/>
          </a:xfrm>
          <a:prstGeom prst="rect">
            <a:avLst/>
          </a:prstGeom>
        </p:spPr>
      </p:pic>
    </p:spTree>
    <p:extLst>
      <p:ext uri="{BB962C8B-B14F-4D97-AF65-F5344CB8AC3E}">
        <p14:creationId xmlns:p14="http://schemas.microsoft.com/office/powerpoint/2010/main" val="3640754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sz="half" idx="2"/>
          </p:nvPr>
        </p:nvSpPr>
        <p:spPr>
          <a:xfrm>
            <a:off x="1097280" y="5390607"/>
            <a:ext cx="10113264" cy="1062444"/>
          </a:xfrm>
        </p:spPr>
        <p:txBody>
          <a:bodyPr>
            <a:normAutofit/>
          </a:bodyPr>
          <a:lstStyle/>
          <a:p>
            <a:pPr algn="ctr"/>
            <a:r>
              <a:rPr lang="el-GR" sz="1800" dirty="0"/>
              <a:t>Ο απολογισμός της ημέρας από έναν τραπεζίτη και τη γυναίκα τον. </a:t>
            </a:r>
            <a:endParaRPr lang="el-GR" sz="1800" dirty="0" smtClean="0"/>
          </a:p>
          <a:p>
            <a:pPr algn="ctr"/>
            <a:r>
              <a:rPr lang="el-GR" sz="1800" dirty="0" smtClean="0"/>
              <a:t>Πίνακας </a:t>
            </a:r>
            <a:r>
              <a:rPr lang="el-GR" sz="1800" dirty="0"/>
              <a:t>(1538) του </a:t>
            </a:r>
            <a:r>
              <a:rPr lang="el-GR" sz="1800" dirty="0" err="1"/>
              <a:t>Ραϋμερσβέλλε</a:t>
            </a:r>
            <a:r>
              <a:rPr lang="el-GR" sz="1800" dirty="0"/>
              <a:t> ( </a:t>
            </a:r>
            <a:r>
              <a:rPr lang="el-GR" sz="1800" dirty="0" err="1"/>
              <a:t>Martinus</a:t>
            </a:r>
            <a:r>
              <a:rPr lang="el-GR" sz="1800" dirty="0"/>
              <a:t> </a:t>
            </a:r>
            <a:r>
              <a:rPr lang="el-GR" sz="1800" dirty="0" err="1"/>
              <a:t>van</a:t>
            </a:r>
            <a:r>
              <a:rPr lang="el-GR" sz="1800" dirty="0"/>
              <a:t> </a:t>
            </a:r>
            <a:r>
              <a:rPr lang="el-GR" sz="1800" dirty="0" err="1"/>
              <a:t>Reymerswaele</a:t>
            </a:r>
            <a:r>
              <a:rPr lang="el-GR" sz="1800" dirty="0"/>
              <a:t>). </a:t>
            </a:r>
            <a:endParaRPr lang="el-GR" sz="1800" dirty="0" smtClean="0"/>
          </a:p>
          <a:p>
            <a:pPr algn="ctr"/>
            <a:r>
              <a:rPr lang="el-GR" sz="1800" dirty="0" smtClean="0"/>
              <a:t>Μουσείο </a:t>
            </a:r>
            <a:r>
              <a:rPr lang="el-GR" sz="1800" dirty="0"/>
              <a:t>Φλωρεντίας.</a:t>
            </a: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7550" y="137085"/>
            <a:ext cx="5468439" cy="4689459"/>
          </a:xfrm>
          <a:prstGeom prst="rect">
            <a:avLst/>
          </a:prstGeom>
        </p:spPr>
      </p:pic>
    </p:spTree>
    <p:extLst>
      <p:ext uri="{BB962C8B-B14F-4D97-AF65-F5344CB8AC3E}">
        <p14:creationId xmlns:p14="http://schemas.microsoft.com/office/powerpoint/2010/main" val="2002434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i="1" dirty="0" smtClean="0"/>
              <a:t>Πηγή - Και </a:t>
            </a:r>
            <a:r>
              <a:rPr lang="el-GR" i="1" dirty="0"/>
              <a:t>με τη </a:t>
            </a:r>
            <a:r>
              <a:rPr lang="el-GR" i="1" dirty="0" err="1"/>
              <a:t>βούλλα</a:t>
            </a:r>
            <a:r>
              <a:rPr lang="el-GR" i="1" dirty="0"/>
              <a:t> του πάπα</a:t>
            </a:r>
          </a:p>
        </p:txBody>
      </p:sp>
      <p:sp>
        <p:nvSpPr>
          <p:cNvPr id="3" name="Θέση περιεχομένου 2"/>
          <p:cNvSpPr>
            <a:spLocks noGrp="1"/>
          </p:cNvSpPr>
          <p:nvPr>
            <p:ph idx="1"/>
          </p:nvPr>
        </p:nvSpPr>
        <p:spPr>
          <a:xfrm>
            <a:off x="1097280" y="1845734"/>
            <a:ext cx="9910354" cy="4372186"/>
          </a:xfrm>
        </p:spPr>
        <p:txBody>
          <a:bodyPr>
            <a:normAutofit/>
          </a:bodyPr>
          <a:lstStyle/>
          <a:p>
            <a:r>
              <a:rPr lang="el-GR" sz="2800" i="1" dirty="0"/>
              <a:t>Το 1493 ο πάπας Αλέξανδρος VI με </a:t>
            </a:r>
            <a:r>
              <a:rPr lang="el-GR" sz="2800" i="1" dirty="0" err="1"/>
              <a:t>βούλλα</a:t>
            </a:r>
            <a:r>
              <a:rPr lang="el-GR" sz="2800" i="1" dirty="0"/>
              <a:t> του πρότεινε τη διανομή του κόσμου μεταξύ Πορτογάλων και Ισπανών. Στους τελευταίους θα παραχωρούνταν τα δικαιώματα σε όλες τις ανακαλύψεις που βρίσκονταν 600 περίπου χιλιόμετρα δυτικά των νησιών του Πράσινου Ακρωτηρίου.</a:t>
            </a:r>
            <a:br>
              <a:rPr lang="el-GR" sz="2800" i="1" dirty="0"/>
            </a:br>
            <a:r>
              <a:rPr lang="el-GR" sz="2800" i="1" dirty="0"/>
              <a:t>Οι Πορτογάλοι διαφώνησαν και ύστερα από σκληρές διαπραγματεύσεις υπογράφηκε το 1494 η Συνθήκη της </a:t>
            </a:r>
            <a:r>
              <a:rPr lang="el-GR" sz="2800" i="1" dirty="0" err="1"/>
              <a:t>Τορντεζίλας</a:t>
            </a:r>
            <a:r>
              <a:rPr lang="el-GR" sz="2800" i="1" dirty="0"/>
              <a:t> που μετέθετε τα όρια κυριαρχίας τους 1500 χιλιόμετρα δυτικότερα της αρχικής γραμμής, 47° δυτικά του μεσημβρινού. </a:t>
            </a:r>
            <a:r>
              <a:rPr lang="el-GR" sz="2800" i="1" dirty="0" smtClean="0"/>
              <a:t>Έτσι </a:t>
            </a:r>
            <a:r>
              <a:rPr lang="el-GR" sz="2800" i="1" dirty="0"/>
              <a:t>ο κόσμος μοιράστηκε προτού καν ανακαλυφθεί. </a:t>
            </a:r>
          </a:p>
        </p:txBody>
      </p:sp>
    </p:spTree>
    <p:extLst>
      <p:ext uri="{BB962C8B-B14F-4D97-AF65-F5344CB8AC3E}">
        <p14:creationId xmlns:p14="http://schemas.microsoft.com/office/powerpoint/2010/main" val="2873985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ΠΗΓΉ- Η </a:t>
            </a:r>
            <a:r>
              <a:rPr lang="el-GR" dirty="0"/>
              <a:t>σχετικότητα των πραγμάτων</a:t>
            </a:r>
          </a:p>
        </p:txBody>
      </p:sp>
      <p:sp>
        <p:nvSpPr>
          <p:cNvPr id="3" name="Θέση περιεχομένου 2"/>
          <p:cNvSpPr>
            <a:spLocks noGrp="1"/>
          </p:cNvSpPr>
          <p:nvPr>
            <p:ph idx="1"/>
          </p:nvPr>
        </p:nvSpPr>
        <p:spPr/>
        <p:txBody>
          <a:bodyPr/>
          <a:lstStyle/>
          <a:p>
            <a:r>
              <a:rPr lang="el-GR" sz="2800" i="1" dirty="0"/>
              <a:t>Καθένας ονομάζει βαρβαρότητα αυτό που ο ίδιος δε συνηθίζει. Το ίδιο νομίζουμε ότι δεν είναι αληθινό παρά αυτό που μας έχει δώσει η παιδεία μας και οι παραδόσεις του τόπου μας. </a:t>
            </a:r>
          </a:p>
          <a:p>
            <a:r>
              <a:rPr lang="el-GR" sz="2800" i="1" dirty="0"/>
              <a:t>Μ. </a:t>
            </a:r>
            <a:r>
              <a:rPr lang="el-GR" sz="2800" i="1" dirty="0" err="1"/>
              <a:t>Μονταίνι</a:t>
            </a:r>
            <a:r>
              <a:rPr lang="el-GR" sz="2800" i="1" dirty="0"/>
              <a:t> ( </a:t>
            </a:r>
            <a:r>
              <a:rPr lang="el-GR" sz="2800" i="1" dirty="0" err="1"/>
              <a:t>Michel</a:t>
            </a:r>
            <a:r>
              <a:rPr lang="el-GR" sz="2800" i="1" dirty="0"/>
              <a:t> </a:t>
            </a:r>
            <a:r>
              <a:rPr lang="el-GR" sz="2800" i="1" dirty="0" err="1"/>
              <a:t>Montaigne</a:t>
            </a:r>
            <a:r>
              <a:rPr lang="el-GR" sz="2800" i="1" dirty="0"/>
              <a:t>, 1533-1592), Δοκίμια.</a:t>
            </a:r>
          </a:p>
          <a:p>
            <a:endParaRPr lang="el-GR" dirty="0"/>
          </a:p>
        </p:txBody>
      </p:sp>
    </p:spTree>
    <p:extLst>
      <p:ext uri="{BB962C8B-B14F-4D97-AF65-F5344CB8AC3E}">
        <p14:creationId xmlns:p14="http://schemas.microsoft.com/office/powerpoint/2010/main" val="178202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3405051" cy="976140"/>
          </a:xfrm>
        </p:spPr>
        <p:txBody>
          <a:bodyPr/>
          <a:lstStyle/>
          <a:p>
            <a:r>
              <a:rPr lang="el-GR" dirty="0" err="1" smtClean="0"/>
              <a:t>Ποτρολάνος</a:t>
            </a:r>
            <a:r>
              <a:rPr lang="el-GR" dirty="0" smtClean="0"/>
              <a:t> </a:t>
            </a:r>
            <a:endParaRPr lang="el-GR"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337" y="2645774"/>
            <a:ext cx="4701739" cy="3613622"/>
          </a:xfrm>
          <a:prstGeom prst="rect">
            <a:avLst/>
          </a:prstGeom>
        </p:spPr>
      </p:pic>
      <p:sp>
        <p:nvSpPr>
          <p:cNvPr id="7" name="Ορθογώνιο 6"/>
          <p:cNvSpPr/>
          <p:nvPr/>
        </p:nvSpPr>
        <p:spPr>
          <a:xfrm>
            <a:off x="539294" y="1751486"/>
            <a:ext cx="6897825" cy="954107"/>
          </a:xfrm>
          <a:prstGeom prst="rect">
            <a:avLst/>
          </a:prstGeom>
        </p:spPr>
        <p:txBody>
          <a:bodyPr wrap="square">
            <a:spAutoFit/>
          </a:bodyPr>
          <a:lstStyle/>
          <a:p>
            <a:pPr>
              <a:buFont typeface="Wingdings" panose="05000000000000000000" pitchFamily="2" charset="2"/>
              <a:buChar char="q"/>
            </a:pPr>
            <a:r>
              <a:rPr lang="el-GR" sz="2000" dirty="0" smtClean="0"/>
              <a:t>  </a:t>
            </a:r>
            <a:r>
              <a:rPr lang="el-GR" sz="2800" dirty="0" smtClean="0"/>
              <a:t>του </a:t>
            </a:r>
            <a:r>
              <a:rPr lang="el-GR" sz="2800" b="1" dirty="0"/>
              <a:t>πορτολάνου </a:t>
            </a:r>
            <a:r>
              <a:rPr lang="el-GR" sz="2800" b="1" dirty="0" smtClean="0"/>
              <a:t>ή </a:t>
            </a:r>
            <a:r>
              <a:rPr lang="el-GR" sz="2800" b="1" dirty="0" err="1" smtClean="0"/>
              <a:t>λιμενοδείκτη</a:t>
            </a:r>
            <a:r>
              <a:rPr lang="el-GR" sz="2800" b="1" dirty="0" smtClean="0"/>
              <a:t> </a:t>
            </a:r>
            <a:r>
              <a:rPr lang="el-GR" sz="2800" i="1" dirty="0" smtClean="0"/>
              <a:t>(βιβλίο </a:t>
            </a:r>
            <a:r>
              <a:rPr lang="el-GR" sz="2800" i="1" dirty="0"/>
              <a:t>που δείχνει τα λιμάνια μίας χώρας). </a:t>
            </a:r>
          </a:p>
        </p:txBody>
      </p:sp>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9717" y="87086"/>
            <a:ext cx="3232653" cy="5360126"/>
          </a:xfrm>
          <a:prstGeom prst="rect">
            <a:avLst/>
          </a:prstGeom>
        </p:spPr>
      </p:pic>
      <p:sp>
        <p:nvSpPr>
          <p:cNvPr id="10" name="Ορθογώνιο 9"/>
          <p:cNvSpPr/>
          <p:nvPr/>
        </p:nvSpPr>
        <p:spPr>
          <a:xfrm>
            <a:off x="5913119" y="5474289"/>
            <a:ext cx="6096000" cy="923330"/>
          </a:xfrm>
          <a:prstGeom prst="rect">
            <a:avLst/>
          </a:prstGeom>
        </p:spPr>
        <p:txBody>
          <a:bodyPr>
            <a:spAutoFit/>
          </a:bodyPr>
          <a:lstStyle/>
          <a:p>
            <a:pPr algn="ctr"/>
            <a:r>
              <a:rPr lang="el-GR" dirty="0"/>
              <a:t>Ο πορτολάνος (ναυτικός χάρτης) του </a:t>
            </a:r>
            <a:r>
              <a:rPr lang="el-GR" dirty="0" err="1"/>
              <a:t>Lazaro</a:t>
            </a:r>
            <a:r>
              <a:rPr lang="el-GR" dirty="0"/>
              <a:t> </a:t>
            </a:r>
            <a:r>
              <a:rPr lang="el-GR" dirty="0" err="1"/>
              <a:t>Luis</a:t>
            </a:r>
            <a:r>
              <a:rPr lang="el-GR" dirty="0"/>
              <a:t>, που είναι γνωστός με την ονομασία Άτλας (16ος αι.). Λισαβόνα, Ακαδημία Επιστημών.</a:t>
            </a:r>
          </a:p>
        </p:txBody>
      </p:sp>
    </p:spTree>
    <p:extLst>
      <p:ext uri="{BB962C8B-B14F-4D97-AF65-F5344CB8AC3E}">
        <p14:creationId xmlns:p14="http://schemas.microsoft.com/office/powerpoint/2010/main" val="477596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2177143" cy="1028391"/>
          </a:xfrm>
        </p:spPr>
        <p:txBody>
          <a:bodyPr/>
          <a:lstStyle/>
          <a:p>
            <a:r>
              <a:rPr lang="el-GR" dirty="0" smtClean="0"/>
              <a:t>Πυξίδα </a:t>
            </a:r>
            <a:endParaRPr lang="el-GR" dirty="0"/>
          </a:p>
        </p:txBody>
      </p:sp>
      <p:sp>
        <p:nvSpPr>
          <p:cNvPr id="3" name="Θέση περιεχομένου 2"/>
          <p:cNvSpPr>
            <a:spLocks noGrp="1"/>
          </p:cNvSpPr>
          <p:nvPr>
            <p:ph idx="1"/>
          </p:nvPr>
        </p:nvSpPr>
        <p:spPr>
          <a:xfrm>
            <a:off x="1097279" y="1845735"/>
            <a:ext cx="2847703" cy="740711"/>
          </a:xfrm>
        </p:spPr>
        <p:txBody>
          <a:bodyPr/>
          <a:lstStyle/>
          <a:p>
            <a:pPr>
              <a:buFont typeface="Wingdings" panose="05000000000000000000" pitchFamily="2" charset="2"/>
              <a:buChar char="q"/>
            </a:pPr>
            <a:r>
              <a:rPr lang="el-GR" dirty="0" smtClean="0"/>
              <a:t>  </a:t>
            </a:r>
            <a:r>
              <a:rPr lang="el-GR" sz="2800" dirty="0" smtClean="0"/>
              <a:t>της </a:t>
            </a:r>
            <a:r>
              <a:rPr lang="el-GR" sz="2800" b="1" dirty="0" smtClean="0"/>
              <a:t>πυξίδας</a:t>
            </a:r>
            <a:r>
              <a:rPr lang="el-GR" sz="2800" dirty="0" smtClean="0"/>
              <a:t> </a:t>
            </a:r>
            <a:endParaRPr lang="el-GR" sz="28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125" y="2727824"/>
            <a:ext cx="4650377" cy="3366679"/>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4806" y="286604"/>
            <a:ext cx="5394314" cy="3318746"/>
          </a:xfrm>
          <a:prstGeom prst="rect">
            <a:avLst/>
          </a:prstGeom>
        </p:spPr>
      </p:pic>
    </p:spTree>
    <p:extLst>
      <p:ext uri="{BB962C8B-B14F-4D97-AF65-F5344CB8AC3E}">
        <p14:creationId xmlns:p14="http://schemas.microsoft.com/office/powerpoint/2010/main" val="383781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1554" y="216936"/>
            <a:ext cx="2934789" cy="1106768"/>
          </a:xfrm>
        </p:spPr>
        <p:txBody>
          <a:bodyPr/>
          <a:lstStyle/>
          <a:p>
            <a:r>
              <a:rPr lang="el-GR" dirty="0" smtClean="0"/>
              <a:t>Καραβέλα </a:t>
            </a:r>
            <a:endParaRPr lang="el-GR" dirty="0"/>
          </a:p>
        </p:txBody>
      </p:sp>
      <p:sp>
        <p:nvSpPr>
          <p:cNvPr id="3" name="Θέση περιεχομένου 2"/>
          <p:cNvSpPr>
            <a:spLocks noGrp="1"/>
          </p:cNvSpPr>
          <p:nvPr>
            <p:ph idx="1"/>
          </p:nvPr>
        </p:nvSpPr>
        <p:spPr>
          <a:xfrm>
            <a:off x="330926" y="1889276"/>
            <a:ext cx="5259977" cy="4485397"/>
          </a:xfrm>
        </p:spPr>
        <p:txBody>
          <a:bodyPr/>
          <a:lstStyle/>
          <a:p>
            <a:r>
              <a:rPr lang="el-GR" sz="2200" dirty="0"/>
              <a:t>Ταυτόχρονα στην ανάπτυξη της ναυσιπλοΐας συνέβαλε και η ναυπήγηση ενός νέου τύπου πλοίου, της </a:t>
            </a:r>
            <a:r>
              <a:rPr lang="el-GR" sz="2200" b="1" dirty="0"/>
              <a:t>καραβέλας</a:t>
            </a:r>
            <a:r>
              <a:rPr lang="el-GR" sz="2200" dirty="0"/>
              <a:t>, που </a:t>
            </a:r>
            <a:r>
              <a:rPr lang="el-GR" sz="2200" dirty="0" smtClean="0"/>
              <a:t>είχε:</a:t>
            </a:r>
          </a:p>
          <a:p>
            <a:pPr>
              <a:buFont typeface="Wingdings" panose="05000000000000000000" pitchFamily="2" charset="2"/>
              <a:buChar char="Ø"/>
            </a:pPr>
            <a:r>
              <a:rPr lang="el-GR" sz="2200" b="1" dirty="0" smtClean="0"/>
              <a:t> μεγαλύτερη </a:t>
            </a:r>
            <a:r>
              <a:rPr lang="el-GR" sz="2200" b="1" dirty="0"/>
              <a:t>χωρητικότητα </a:t>
            </a:r>
            <a:endParaRPr lang="el-GR" sz="2200" dirty="0" smtClean="0"/>
          </a:p>
          <a:p>
            <a:pPr>
              <a:buFont typeface="Wingdings" panose="05000000000000000000" pitchFamily="2" charset="2"/>
              <a:buChar char="Ø"/>
            </a:pPr>
            <a:r>
              <a:rPr lang="el-GR" sz="2200" b="1" dirty="0" smtClean="0"/>
              <a:t> μεγαλύτερη ταχύτητα </a:t>
            </a:r>
            <a:endParaRPr lang="el-GR" sz="2200" dirty="0" smtClean="0"/>
          </a:p>
          <a:p>
            <a:pPr>
              <a:buFont typeface="Wingdings" panose="05000000000000000000" pitchFamily="2" charset="2"/>
              <a:buChar char="Ø"/>
            </a:pPr>
            <a:r>
              <a:rPr lang="el-GR" sz="2200" dirty="0" smtClean="0"/>
              <a:t> ήταν </a:t>
            </a:r>
            <a:r>
              <a:rPr lang="el-GR" sz="2200" b="1" dirty="0"/>
              <a:t>περισσότερο ασφαλές</a:t>
            </a:r>
            <a:r>
              <a:rPr lang="el-GR" sz="2200" dirty="0"/>
              <a:t>. </a:t>
            </a:r>
            <a:endParaRPr lang="el-GR" sz="2200" dirty="0" smtClean="0"/>
          </a:p>
          <a:p>
            <a:r>
              <a:rPr lang="el-GR" sz="2200" dirty="0" smtClean="0"/>
              <a:t>Οι </a:t>
            </a:r>
            <a:r>
              <a:rPr lang="el-GR" sz="2200" dirty="0"/>
              <a:t>ναυτικοί μπορούσαν πια να </a:t>
            </a:r>
            <a:r>
              <a:rPr lang="el-GR" sz="2200" b="1" dirty="0"/>
              <a:t>απομακρύνονται</a:t>
            </a:r>
            <a:r>
              <a:rPr lang="el-GR" sz="2200" dirty="0"/>
              <a:t>, σε αντίθεση με ό,τι συνέβαινε στο παρελθόν, </a:t>
            </a:r>
            <a:r>
              <a:rPr lang="el-GR" sz="2200" b="1" dirty="0"/>
              <a:t>από τις ακτές και να πλέουν στις ανοικτές θάλασσες και στους ωκεανούς</a:t>
            </a:r>
            <a:r>
              <a:rPr lang="el-GR" sz="2200" dirty="0"/>
              <a:t>.</a:t>
            </a:r>
          </a:p>
          <a:p>
            <a:endParaRPr lang="el-GR" dirty="0"/>
          </a:p>
        </p:txBody>
      </p:sp>
      <p:pic>
        <p:nvPicPr>
          <p:cNvPr id="4" name="Εικόνα 3"/>
          <p:cNvPicPr>
            <a:picLocks noChangeAspect="1"/>
          </p:cNvPicPr>
          <p:nvPr/>
        </p:nvPicPr>
        <p:blipFill rotWithShape="1">
          <a:blip r:embed="rId2" cstate="print">
            <a:extLst>
              <a:ext uri="{28A0092B-C50C-407E-A947-70E740481C1C}">
                <a14:useLocalDpi xmlns:a14="http://schemas.microsoft.com/office/drawing/2010/main" val="0"/>
              </a:ext>
            </a:extLst>
          </a:blip>
          <a:srcRect l="1546" t="4290" r="3176" b="10396"/>
          <a:stretch/>
        </p:blipFill>
        <p:spPr>
          <a:xfrm>
            <a:off x="8778240" y="216936"/>
            <a:ext cx="3291840" cy="3151631"/>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154" y="2756020"/>
            <a:ext cx="3072098" cy="2751908"/>
          </a:xfrm>
          <a:prstGeom prst="rect">
            <a:avLst/>
          </a:prstGeom>
        </p:spPr>
      </p:pic>
      <p:sp>
        <p:nvSpPr>
          <p:cNvPr id="6" name="Ορθογώνιο 5"/>
          <p:cNvSpPr/>
          <p:nvPr/>
        </p:nvSpPr>
        <p:spPr>
          <a:xfrm>
            <a:off x="5730240" y="5728342"/>
            <a:ext cx="6096000" cy="646331"/>
          </a:xfrm>
          <a:prstGeom prst="rect">
            <a:avLst/>
          </a:prstGeom>
        </p:spPr>
        <p:txBody>
          <a:bodyPr>
            <a:spAutoFit/>
          </a:bodyPr>
          <a:lstStyle/>
          <a:p>
            <a:r>
              <a:rPr lang="el-GR" dirty="0" smtClean="0"/>
              <a:t>Σχέδιο </a:t>
            </a:r>
            <a:r>
              <a:rPr lang="el-GR" dirty="0"/>
              <a:t>του </a:t>
            </a:r>
            <a:r>
              <a:rPr lang="el-GR" dirty="0" err="1"/>
              <a:t>Guillaume</a:t>
            </a:r>
            <a:r>
              <a:rPr lang="el-GR" dirty="0"/>
              <a:t> de </a:t>
            </a:r>
            <a:r>
              <a:rPr lang="el-GR" dirty="0" err="1"/>
              <a:t>Testu</a:t>
            </a:r>
            <a:r>
              <a:rPr lang="el-GR" dirty="0"/>
              <a:t>, 1555, Παγκόσμια Κοσμογραφία. </a:t>
            </a:r>
            <a:r>
              <a:rPr lang="el-GR" dirty="0" err="1"/>
              <a:t>Vincennes</a:t>
            </a:r>
            <a:r>
              <a:rPr lang="el-GR" dirty="0"/>
              <a:t>, Υπηρεσία Ιστορίας Στρατού.</a:t>
            </a:r>
          </a:p>
        </p:txBody>
      </p:sp>
    </p:spTree>
    <p:extLst>
      <p:ext uri="{BB962C8B-B14F-4D97-AF65-F5344CB8AC3E}">
        <p14:creationId xmlns:p14="http://schemas.microsoft.com/office/powerpoint/2010/main" val="2680439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1341900"/>
          </a:xfrm>
        </p:spPr>
        <p:txBody>
          <a:bodyPr>
            <a:normAutofit fontScale="90000"/>
          </a:bodyPr>
          <a:lstStyle/>
          <a:p>
            <a:r>
              <a:rPr lang="el-GR" dirty="0"/>
              <a:t>γ. Οι Ευρωπαίοι ανακαλύπτουν τον κόσμο</a:t>
            </a:r>
            <a:br>
              <a:rPr lang="el-GR" dirty="0"/>
            </a:br>
            <a:r>
              <a:rPr lang="el-GR" dirty="0"/>
              <a:t>Προς τις </a:t>
            </a:r>
            <a:r>
              <a:rPr lang="el-GR" dirty="0" smtClean="0"/>
              <a:t>Ινδίες</a:t>
            </a:r>
            <a:endParaRPr lang="el-GR" dirty="0"/>
          </a:p>
        </p:txBody>
      </p:sp>
      <p:sp>
        <p:nvSpPr>
          <p:cNvPr id="3" name="Θέση περιεχομένου 2"/>
          <p:cNvSpPr>
            <a:spLocks noGrp="1"/>
          </p:cNvSpPr>
          <p:nvPr>
            <p:ph idx="1"/>
          </p:nvPr>
        </p:nvSpPr>
        <p:spPr>
          <a:xfrm>
            <a:off x="1097280" y="1845734"/>
            <a:ext cx="5050971" cy="4694403"/>
          </a:xfrm>
        </p:spPr>
        <p:txBody>
          <a:bodyPr>
            <a:normAutofit/>
          </a:bodyPr>
          <a:lstStyle/>
          <a:p>
            <a:r>
              <a:rPr lang="el-GR" sz="2400" dirty="0"/>
              <a:t>Οι </a:t>
            </a:r>
            <a:r>
              <a:rPr lang="el-GR" sz="2400" b="1" dirty="0"/>
              <a:t>Πορτογάλοι</a:t>
            </a:r>
            <a:r>
              <a:rPr lang="el-GR" sz="2400" dirty="0"/>
              <a:t> και οι </a:t>
            </a:r>
            <a:r>
              <a:rPr lang="el-GR" sz="2400" b="1" dirty="0"/>
              <a:t>Ισπανοί</a:t>
            </a:r>
            <a:r>
              <a:rPr lang="el-GR" sz="2400" dirty="0"/>
              <a:t> ακολούθησαν εντελώς </a:t>
            </a:r>
            <a:r>
              <a:rPr lang="el-GR" sz="2400" b="1" dirty="0"/>
              <a:t>διαφορετικές κατευθύνσεις </a:t>
            </a:r>
            <a:r>
              <a:rPr lang="el-GR" sz="2400" dirty="0"/>
              <a:t>για να φτάσουν στην </a:t>
            </a:r>
            <a:r>
              <a:rPr lang="el-GR" sz="2400" b="1" dirty="0"/>
              <a:t>ανατολική Ασία</a:t>
            </a:r>
            <a:r>
              <a:rPr lang="el-GR" sz="2400" dirty="0"/>
              <a:t>.</a:t>
            </a:r>
          </a:p>
          <a:p>
            <a:r>
              <a:rPr lang="el-GR" sz="2400" dirty="0"/>
              <a:t>Οι </a:t>
            </a:r>
            <a:r>
              <a:rPr lang="el-GR" sz="2400" b="1" u="sng" dirty="0"/>
              <a:t>πορτογάλοι θαλασσοπόροι </a:t>
            </a:r>
            <a:r>
              <a:rPr lang="el-GR" sz="2400" dirty="0" smtClean="0"/>
              <a:t>οργάνωσαν εξερευνητικά </a:t>
            </a:r>
            <a:r>
              <a:rPr lang="el-GR" sz="2400" dirty="0"/>
              <a:t>ταξίδια για την ανακάλυψη του θαλάσσιου δρόμου </a:t>
            </a:r>
            <a:r>
              <a:rPr lang="el-GR" sz="2400" b="1" dirty="0"/>
              <a:t>προς τις Ινδίες</a:t>
            </a:r>
            <a:r>
              <a:rPr lang="el-GR" sz="2400" dirty="0"/>
              <a:t>, </a:t>
            </a:r>
            <a:r>
              <a:rPr lang="el-GR" sz="2400" b="1" dirty="0"/>
              <a:t>παραπλέοντας την Αφρική</a:t>
            </a:r>
            <a:r>
              <a:rPr lang="el-GR" sz="2400" dirty="0"/>
              <a:t>. </a:t>
            </a:r>
            <a:endParaRPr lang="el-GR" sz="2400" dirty="0" smtClean="0"/>
          </a:p>
          <a:p>
            <a:r>
              <a:rPr lang="el-GR" sz="2400" dirty="0" smtClean="0"/>
              <a:t>(</a:t>
            </a:r>
            <a:r>
              <a:rPr lang="el-GR" sz="2400" i="1" dirty="0" smtClean="0"/>
              <a:t>χρηματοδότηση </a:t>
            </a:r>
            <a:r>
              <a:rPr lang="el-GR" sz="2400" i="1" dirty="0"/>
              <a:t>του πρίγκηπα Ερρίκου του θαλασσοπόρου (1394-1460</a:t>
            </a:r>
            <a:r>
              <a:rPr lang="el-GR" sz="2400" dirty="0" smtClean="0"/>
              <a:t>).</a:t>
            </a:r>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137" y="1236964"/>
            <a:ext cx="5094514" cy="5108064"/>
          </a:xfrm>
          <a:prstGeom prst="rect">
            <a:avLst/>
          </a:prstGeom>
        </p:spPr>
      </p:pic>
    </p:spTree>
    <p:extLst>
      <p:ext uri="{BB962C8B-B14F-4D97-AF65-F5344CB8AC3E}">
        <p14:creationId xmlns:p14="http://schemas.microsoft.com/office/powerpoint/2010/main" val="1237379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408845"/>
            <a:ext cx="6313715" cy="993556"/>
          </a:xfrm>
        </p:spPr>
        <p:txBody>
          <a:bodyPr>
            <a:normAutofit fontScale="90000"/>
          </a:bodyPr>
          <a:lstStyle/>
          <a:p>
            <a:r>
              <a:rPr lang="el-GR" dirty="0" smtClean="0"/>
              <a:t>Πορτογάλοι θαλασσοπόροι</a:t>
            </a:r>
            <a:endParaRPr lang="el-GR" dirty="0"/>
          </a:p>
        </p:txBody>
      </p:sp>
      <p:sp>
        <p:nvSpPr>
          <p:cNvPr id="3" name="Θέση περιεχομένου 2"/>
          <p:cNvSpPr>
            <a:spLocks noGrp="1"/>
          </p:cNvSpPr>
          <p:nvPr>
            <p:ph idx="1"/>
          </p:nvPr>
        </p:nvSpPr>
        <p:spPr>
          <a:xfrm>
            <a:off x="609600" y="1845733"/>
            <a:ext cx="6052457" cy="4633443"/>
          </a:xfrm>
        </p:spPr>
        <p:txBody>
          <a:bodyPr/>
          <a:lstStyle/>
          <a:p>
            <a:pPr>
              <a:buFont typeface="Wingdings" panose="05000000000000000000" pitchFamily="2" charset="2"/>
              <a:buChar char="v"/>
            </a:pPr>
            <a:r>
              <a:rPr lang="el-GR" b="1" u="sng" dirty="0" smtClean="0"/>
              <a:t> </a:t>
            </a:r>
            <a:r>
              <a:rPr lang="el-GR" sz="2200" b="1" u="sng" dirty="0" smtClean="0"/>
              <a:t>Βαρθολομαίος </a:t>
            </a:r>
            <a:r>
              <a:rPr lang="el-GR" sz="2200" b="1" u="sng" dirty="0" err="1"/>
              <a:t>Ντιάζ</a:t>
            </a:r>
            <a:r>
              <a:rPr lang="el-GR" sz="2200" u="sng" dirty="0"/>
              <a:t> </a:t>
            </a:r>
            <a:r>
              <a:rPr lang="el-GR" sz="2200" dirty="0"/>
              <a:t>(1450-1500</a:t>
            </a:r>
            <a:r>
              <a:rPr lang="el-GR" sz="2200" dirty="0" smtClean="0"/>
              <a:t>): </a:t>
            </a:r>
            <a:r>
              <a:rPr lang="el-GR" sz="2200" dirty="0"/>
              <a:t>έφτασε στο ακρωτήριο της </a:t>
            </a:r>
            <a:r>
              <a:rPr lang="el-GR" sz="2200" b="1" dirty="0"/>
              <a:t>Καλής Ελπίδας </a:t>
            </a:r>
            <a:r>
              <a:rPr lang="el-GR" sz="2200" dirty="0"/>
              <a:t>το </a:t>
            </a:r>
            <a:r>
              <a:rPr lang="el-GR" sz="2200" u="sng" dirty="0">
                <a:solidFill>
                  <a:srgbClr val="FF0000"/>
                </a:solidFill>
              </a:rPr>
              <a:t>1487</a:t>
            </a:r>
            <a:r>
              <a:rPr lang="el-GR" sz="2200" dirty="0"/>
              <a:t>. </a:t>
            </a:r>
            <a:endParaRPr lang="el-GR" sz="2200" dirty="0" smtClean="0"/>
          </a:p>
          <a:p>
            <a:pPr>
              <a:buFont typeface="Wingdings" panose="05000000000000000000" pitchFamily="2" charset="2"/>
              <a:buChar char="v"/>
            </a:pPr>
            <a:r>
              <a:rPr lang="el-GR" sz="2200" b="1" dirty="0" smtClean="0"/>
              <a:t> </a:t>
            </a:r>
            <a:r>
              <a:rPr lang="el-GR" sz="2200" b="1" u="sng" dirty="0" smtClean="0"/>
              <a:t>Βάσκο </a:t>
            </a:r>
            <a:r>
              <a:rPr lang="el-GR" sz="2200" b="1" u="sng" dirty="0"/>
              <a:t>ντα Γκάμα </a:t>
            </a:r>
            <a:r>
              <a:rPr lang="el-GR" sz="2200" dirty="0"/>
              <a:t>(1469-1524</a:t>
            </a:r>
            <a:r>
              <a:rPr lang="el-GR" sz="2200" dirty="0" smtClean="0"/>
              <a:t>): </a:t>
            </a:r>
            <a:r>
              <a:rPr lang="el-GR" sz="2200" dirty="0"/>
              <a:t>το </a:t>
            </a:r>
            <a:r>
              <a:rPr lang="el-GR" sz="2200" dirty="0" smtClean="0">
                <a:solidFill>
                  <a:srgbClr val="FF0000"/>
                </a:solidFill>
              </a:rPr>
              <a:t>1498</a:t>
            </a:r>
            <a:r>
              <a:rPr lang="el-GR" sz="2200" dirty="0" smtClean="0"/>
              <a:t> προχώρησε μέχρι </a:t>
            </a:r>
            <a:r>
              <a:rPr lang="el-GR" sz="2200" dirty="0"/>
              <a:t>το </a:t>
            </a:r>
            <a:r>
              <a:rPr lang="el-GR" sz="2200" b="1" dirty="0" err="1"/>
              <a:t>Κάλικουτ</a:t>
            </a:r>
            <a:r>
              <a:rPr lang="el-GR" sz="2200" b="1" dirty="0"/>
              <a:t> των Ινδιών</a:t>
            </a:r>
            <a:r>
              <a:rPr lang="el-GR" sz="2200" dirty="0"/>
              <a:t>. </a:t>
            </a:r>
            <a:endParaRPr lang="el-GR" sz="2200" dirty="0" smtClean="0"/>
          </a:p>
          <a:p>
            <a:pPr marL="0" indent="0">
              <a:buNone/>
            </a:pPr>
            <a:r>
              <a:rPr lang="el-GR" sz="2200" dirty="0" smtClean="0"/>
              <a:t> Έτσι</a:t>
            </a:r>
            <a:r>
              <a:rPr lang="el-GR" sz="2200" dirty="0"/>
              <a:t>, όταν το Σεπτέμβριο του </a:t>
            </a:r>
            <a:r>
              <a:rPr lang="el-GR" sz="2200" b="1" dirty="0"/>
              <a:t>1499 επέστρεψε στη Λισαβόνα </a:t>
            </a:r>
            <a:r>
              <a:rPr lang="el-GR" sz="2200" dirty="0"/>
              <a:t>με τα </a:t>
            </a:r>
            <a:r>
              <a:rPr lang="el-GR" sz="2200" b="1" dirty="0"/>
              <a:t>αμπάρια του γεμάτα μπαχαρικά</a:t>
            </a:r>
            <a:r>
              <a:rPr lang="el-GR" sz="2200" dirty="0"/>
              <a:t>, ο </a:t>
            </a:r>
            <a:r>
              <a:rPr lang="el-GR" sz="2200" b="1" u="sng" dirty="0"/>
              <a:t>νέος εμπορικός δρόμος προς τις Ινδίες </a:t>
            </a:r>
            <a:r>
              <a:rPr lang="el-GR" sz="2200" dirty="0"/>
              <a:t>ήταν μια πραγματικότητα. </a:t>
            </a:r>
          </a:p>
          <a:p>
            <a:pPr>
              <a:buFont typeface="Wingdings" panose="05000000000000000000" pitchFamily="2" charset="2"/>
              <a:buChar char="v"/>
            </a:pPr>
            <a:r>
              <a:rPr lang="el-GR" sz="2200" b="1" dirty="0" smtClean="0"/>
              <a:t> </a:t>
            </a:r>
            <a:r>
              <a:rPr lang="el-GR" sz="2200" b="1" u="sng" dirty="0" err="1" smtClean="0"/>
              <a:t>Αλβαρέξ</a:t>
            </a:r>
            <a:r>
              <a:rPr lang="el-GR" sz="2200" b="1" u="sng" dirty="0" smtClean="0"/>
              <a:t> </a:t>
            </a:r>
            <a:r>
              <a:rPr lang="el-GR" sz="2200" b="1" u="sng" dirty="0" err="1"/>
              <a:t>Καμπράλ</a:t>
            </a:r>
            <a:r>
              <a:rPr lang="el-GR" sz="2200" u="sng" dirty="0"/>
              <a:t> </a:t>
            </a:r>
            <a:r>
              <a:rPr lang="el-GR" sz="2200" dirty="0"/>
              <a:t>(περ. 1460-1526</a:t>
            </a:r>
            <a:r>
              <a:rPr lang="el-GR" sz="2200" dirty="0" smtClean="0"/>
              <a:t>): το </a:t>
            </a:r>
            <a:r>
              <a:rPr lang="el-GR" sz="2200" dirty="0" smtClean="0">
                <a:solidFill>
                  <a:srgbClr val="FF0000"/>
                </a:solidFill>
              </a:rPr>
              <a:t>1500</a:t>
            </a:r>
            <a:r>
              <a:rPr lang="el-GR" sz="2200" dirty="0" smtClean="0"/>
              <a:t> </a:t>
            </a:r>
            <a:r>
              <a:rPr lang="el-GR" sz="2200" dirty="0"/>
              <a:t>πλέοντας προς τις Ινδίες, παρασύρθηκε από τα κύματα μέχρι τη </a:t>
            </a:r>
            <a:r>
              <a:rPr lang="el-GR" sz="2200" b="1" dirty="0"/>
              <a:t>Βραζιλία</a:t>
            </a:r>
            <a:r>
              <a:rPr lang="el-GR" sz="2200" dirty="0"/>
              <a:t>, την οποία κατέλαβε στο όνομα του βασιλιά του.</a:t>
            </a:r>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0173" y="1923415"/>
            <a:ext cx="2071969" cy="2581910"/>
          </a:xfrm>
          <a:prstGeom prst="rect">
            <a:avLst/>
          </a:prstGeom>
        </p:spPr>
      </p:pic>
      <p:sp>
        <p:nvSpPr>
          <p:cNvPr id="5" name="Ορθογώνιο 4"/>
          <p:cNvSpPr/>
          <p:nvPr/>
        </p:nvSpPr>
        <p:spPr>
          <a:xfrm>
            <a:off x="10047557" y="4768333"/>
            <a:ext cx="1477199" cy="307777"/>
          </a:xfrm>
          <a:prstGeom prst="rect">
            <a:avLst/>
          </a:prstGeom>
        </p:spPr>
        <p:txBody>
          <a:bodyPr wrap="none">
            <a:spAutoFit/>
          </a:bodyPr>
          <a:lstStyle/>
          <a:p>
            <a:r>
              <a:rPr lang="el-GR" sz="1400" dirty="0"/>
              <a:t>Βάσκο ντα Γκάμα </a:t>
            </a:r>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978" y="478904"/>
            <a:ext cx="1677761" cy="2255656"/>
          </a:xfrm>
          <a:prstGeom prst="rect">
            <a:avLst/>
          </a:prstGeom>
        </p:spPr>
      </p:pic>
      <p:sp>
        <p:nvSpPr>
          <p:cNvPr id="7" name="Ορθογώνιο 6"/>
          <p:cNvSpPr/>
          <p:nvPr/>
        </p:nvSpPr>
        <p:spPr>
          <a:xfrm>
            <a:off x="7390721" y="3023961"/>
            <a:ext cx="1700274" cy="307777"/>
          </a:xfrm>
          <a:prstGeom prst="rect">
            <a:avLst/>
          </a:prstGeom>
        </p:spPr>
        <p:txBody>
          <a:bodyPr wrap="none">
            <a:spAutoFit/>
          </a:bodyPr>
          <a:lstStyle/>
          <a:p>
            <a:r>
              <a:rPr lang="el-GR" sz="1400" dirty="0" smtClean="0"/>
              <a:t>Βαρθολομαίος </a:t>
            </a:r>
            <a:r>
              <a:rPr lang="el-GR" sz="1400" dirty="0" err="1" smtClean="0"/>
              <a:t>Ντιάζ</a:t>
            </a:r>
            <a:endParaRPr lang="el-GR" sz="1400" dirty="0"/>
          </a:p>
        </p:txBody>
      </p:sp>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2491" y="3899772"/>
            <a:ext cx="1943100" cy="2352675"/>
          </a:xfrm>
          <a:prstGeom prst="rect">
            <a:avLst/>
          </a:prstGeom>
        </p:spPr>
      </p:pic>
      <p:sp>
        <p:nvSpPr>
          <p:cNvPr id="9" name="Ορθογώνιο 8"/>
          <p:cNvSpPr/>
          <p:nvPr/>
        </p:nvSpPr>
        <p:spPr>
          <a:xfrm>
            <a:off x="9090995" y="6028890"/>
            <a:ext cx="1523302" cy="307777"/>
          </a:xfrm>
          <a:prstGeom prst="rect">
            <a:avLst/>
          </a:prstGeom>
        </p:spPr>
        <p:txBody>
          <a:bodyPr wrap="none">
            <a:spAutoFit/>
          </a:bodyPr>
          <a:lstStyle/>
          <a:p>
            <a:r>
              <a:rPr lang="el-GR" sz="1400" dirty="0" err="1" smtClean="0"/>
              <a:t>Αλβαρέξ</a:t>
            </a:r>
            <a:r>
              <a:rPr lang="el-GR" sz="1400" dirty="0" smtClean="0"/>
              <a:t> </a:t>
            </a:r>
            <a:r>
              <a:rPr lang="el-GR" sz="1400" dirty="0" err="1" smtClean="0"/>
              <a:t>Καμπράλ</a:t>
            </a:r>
            <a:endParaRPr lang="el-GR" sz="1400" dirty="0"/>
          </a:p>
        </p:txBody>
      </p:sp>
    </p:spTree>
    <p:extLst>
      <p:ext uri="{BB962C8B-B14F-4D97-AF65-F5344CB8AC3E}">
        <p14:creationId xmlns:p14="http://schemas.microsoft.com/office/powerpoint/2010/main" val="275697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00" y="806450"/>
            <a:ext cx="10033000" cy="5245100"/>
          </a:xfrm>
          <a:prstGeom prst="rect">
            <a:avLst/>
          </a:prstGeom>
        </p:spPr>
      </p:pic>
    </p:spTree>
    <p:extLst>
      <p:ext uri="{BB962C8B-B14F-4D97-AF65-F5344CB8AC3E}">
        <p14:creationId xmlns:p14="http://schemas.microsoft.com/office/powerpoint/2010/main" val="1577015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79157"/>
            <a:ext cx="10058400" cy="1450757"/>
          </a:xfrm>
        </p:spPr>
        <p:txBody>
          <a:bodyPr/>
          <a:lstStyle/>
          <a:p>
            <a:r>
              <a:rPr lang="el-GR" dirty="0"/>
              <a:t>Προς την Αμερική, μια νέα ήπειρο</a:t>
            </a:r>
          </a:p>
        </p:txBody>
      </p:sp>
      <p:sp>
        <p:nvSpPr>
          <p:cNvPr id="3" name="Θέση περιεχομένου 2"/>
          <p:cNvSpPr>
            <a:spLocks noGrp="1"/>
          </p:cNvSpPr>
          <p:nvPr>
            <p:ph idx="1"/>
          </p:nvPr>
        </p:nvSpPr>
        <p:spPr>
          <a:xfrm>
            <a:off x="1097280" y="2035628"/>
            <a:ext cx="10633166" cy="1558834"/>
          </a:xfrm>
        </p:spPr>
        <p:txBody>
          <a:bodyPr>
            <a:normAutofit/>
          </a:bodyPr>
          <a:lstStyle/>
          <a:p>
            <a:r>
              <a:rPr lang="el-GR" sz="2400" b="1" u="sng" dirty="0" smtClean="0"/>
              <a:t>Χριστόφορος </a:t>
            </a:r>
            <a:r>
              <a:rPr lang="el-GR" sz="2400" b="1" u="sng" dirty="0"/>
              <a:t>Κολόμβος</a:t>
            </a:r>
            <a:r>
              <a:rPr lang="el-GR" sz="2400" u="sng" dirty="0"/>
              <a:t> </a:t>
            </a:r>
            <a:r>
              <a:rPr lang="el-GR" sz="2400" dirty="0"/>
              <a:t>(1451-1506</a:t>
            </a:r>
            <a:r>
              <a:rPr lang="el-GR" sz="2400" dirty="0" smtClean="0"/>
              <a:t>): </a:t>
            </a:r>
            <a:r>
              <a:rPr lang="el-GR" sz="2400" dirty="0"/>
              <a:t>γενουάτης θαλασσοπόρος στην υπηρεσία του βασιλιά της </a:t>
            </a:r>
            <a:r>
              <a:rPr lang="el-GR" sz="2400" i="1" dirty="0"/>
              <a:t>Ισπανίας</a:t>
            </a:r>
            <a:r>
              <a:rPr lang="el-GR" sz="2400" dirty="0"/>
              <a:t>, πεπεισμένος για τη σφαιρικότητα της γης, </a:t>
            </a:r>
            <a:r>
              <a:rPr lang="el-GR" sz="2400" b="1" dirty="0"/>
              <a:t>ακολούθησε δυτική κατεύθυνση </a:t>
            </a:r>
            <a:r>
              <a:rPr lang="el-GR" sz="2400" dirty="0"/>
              <a:t>στα ταξίδια του (1492-1504) προς την ανατολική Ασία. </a:t>
            </a:r>
            <a:endParaRPr lang="el-GR" sz="2400" dirty="0" smtClean="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8151" y="3326129"/>
            <a:ext cx="4847770" cy="2726871"/>
          </a:xfrm>
          <a:prstGeom prst="rect">
            <a:avLst/>
          </a:prstGeom>
        </p:spPr>
      </p:pic>
      <p:sp>
        <p:nvSpPr>
          <p:cNvPr id="5" name="Θέση περιεχομένου 2"/>
          <p:cNvSpPr txBox="1">
            <a:spLocks/>
          </p:cNvSpPr>
          <p:nvPr/>
        </p:nvSpPr>
        <p:spPr>
          <a:xfrm>
            <a:off x="1097280" y="3411581"/>
            <a:ext cx="5634446" cy="219020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GR" sz="2400" dirty="0" smtClean="0"/>
              <a:t>Όταν αποβιβάστηκε στο </a:t>
            </a:r>
            <a:r>
              <a:rPr lang="el-GR" sz="2400" b="1" dirty="0" smtClean="0"/>
              <a:t>Σαν Σαλβαδόρ </a:t>
            </a:r>
            <a:r>
              <a:rPr lang="el-GR" sz="2400" dirty="0" smtClean="0"/>
              <a:t>(1492) </a:t>
            </a:r>
            <a:r>
              <a:rPr lang="el-GR" sz="2400" b="1" dirty="0" smtClean="0"/>
              <a:t>πίστεψε πως είχε φτάσει στις Ινδίες</a:t>
            </a:r>
            <a:r>
              <a:rPr lang="el-GR" sz="2400" dirty="0" smtClean="0"/>
              <a:t> - πεποίθηση που </a:t>
            </a:r>
            <a:r>
              <a:rPr lang="el-GR" sz="2400" b="1" dirty="0" smtClean="0"/>
              <a:t>διατήρησε</a:t>
            </a:r>
            <a:r>
              <a:rPr lang="el-GR" sz="2400" dirty="0" smtClean="0"/>
              <a:t> και μετά την ανακάλυψη και άλλων περιοχών της κεντρικής Αμερικής κατά τα επόμενα ταξίδια του.</a:t>
            </a:r>
          </a:p>
          <a:p>
            <a:pPr marL="0" indent="0">
              <a:buFont typeface="Calibri" panose="020F0502020204030204" pitchFamily="34" charset="0"/>
              <a:buNone/>
            </a:pPr>
            <a:endParaRPr lang="el-GR" dirty="0"/>
          </a:p>
        </p:txBody>
      </p:sp>
    </p:spTree>
    <p:extLst>
      <p:ext uri="{BB962C8B-B14F-4D97-AF65-F5344CB8AC3E}">
        <p14:creationId xmlns:p14="http://schemas.microsoft.com/office/powerpoint/2010/main" val="904210394"/>
      </p:ext>
    </p:extLst>
  </p:cSld>
  <p:clrMapOvr>
    <a:masterClrMapping/>
  </p:clrMapOvr>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165</TotalTime>
  <Words>1449</Words>
  <Application>Microsoft Office PowerPoint</Application>
  <PresentationFormat>Ευρεία οθόνη</PresentationFormat>
  <Paragraphs>105</Paragraphs>
  <Slides>24</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24</vt:i4>
      </vt:variant>
    </vt:vector>
  </HeadingPairs>
  <TitlesOfParts>
    <vt:vector size="29" baseType="lpstr">
      <vt:lpstr>Arial Unicode MS</vt:lpstr>
      <vt:lpstr>Calibri</vt:lpstr>
      <vt:lpstr>Calibri Light</vt:lpstr>
      <vt:lpstr>Wingdings</vt:lpstr>
      <vt:lpstr>Ανασκόπηση</vt:lpstr>
      <vt:lpstr>ΚΕΦΑΛΑΙΟ 6ο   ΑΠΌ ΤΗΝ ΑΛΩΣΗ ΤΗΣ ΚΩΝ/ΛΗΣ ΚΑΙ ΤΙΣ ΑΝΑΚΑΛΥΨΕΙΣ ΤΩΝ ΝΕΩΝ ΧΩΡΩΝ Ως ΤΗ ΣΥΝΘΗΚΗ ΤΗΣ ΒΕΣΤΦΑΛΙΑΣ (1453-1648).   6.3. Οι ανακαλύψεις</vt:lpstr>
      <vt:lpstr>β. Οι πρόοδοι στη ναυσιπλοΐα</vt:lpstr>
      <vt:lpstr>Ποτρολάνος </vt:lpstr>
      <vt:lpstr>Πυξίδα </vt:lpstr>
      <vt:lpstr>Καραβέλα </vt:lpstr>
      <vt:lpstr>γ. Οι Ευρωπαίοι ανακαλύπτουν τον κόσμο Προς τις Ινδίες</vt:lpstr>
      <vt:lpstr>Πορτογάλοι θαλασσοπόροι</vt:lpstr>
      <vt:lpstr>Παρουσίαση του PowerPoint</vt:lpstr>
      <vt:lpstr>Προς την Αμερική, μια νέα ήπειρο</vt:lpstr>
      <vt:lpstr>Παρουσίαση του PowerPoint</vt:lpstr>
      <vt:lpstr>Αμέρικο Βεσπούτσι</vt:lpstr>
      <vt:lpstr>Ο πρώτος περίπλους της γης</vt:lpstr>
      <vt:lpstr>Παρουσίαση του PowerPoint</vt:lpstr>
      <vt:lpstr>Πηγή - Το πρώτο ταξίδι του Χριστόφορου Κολόμβου</vt:lpstr>
      <vt:lpstr>Πηγή - Μια φωνή διαμαρτυρίας για την τύχη των ιθαγενών</vt:lpstr>
      <vt:lpstr>ε. Η Ευρώπη μετά τις Ανακαλύψεις Οικονομικές μεταβολές</vt:lpstr>
      <vt:lpstr>Βιοτεχνία - Γεωργία</vt:lpstr>
      <vt:lpstr>Εισαγωγή μετάλλων</vt:lpstr>
      <vt:lpstr>Παρουσίαση του PowerPoint</vt:lpstr>
      <vt:lpstr>Κοινωνικός μετασχηματισμός και ανανέωση της σκέψης</vt:lpstr>
      <vt:lpstr>Ανάπτυξη επιστημών</vt:lpstr>
      <vt:lpstr>Παρουσίαση του PowerPoint</vt:lpstr>
      <vt:lpstr>Πηγή - Και με τη βούλλα του πάπα</vt:lpstr>
      <vt:lpstr>ΠΗΓΉ- Η σχετικότητα των πραγμάτων</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6.3. Οι ανακαλυψεις</dc:title>
  <dc:creator>panagelousi75@gmail.com</dc:creator>
  <cp:lastModifiedBy>panagelousi75@gmail.com</cp:lastModifiedBy>
  <cp:revision>21</cp:revision>
  <dcterms:created xsi:type="dcterms:W3CDTF">2021-12-22T18:08:40Z</dcterms:created>
  <dcterms:modified xsi:type="dcterms:W3CDTF">2022-03-13T18:42:47Z</dcterms:modified>
</cp:coreProperties>
</file>