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3" r:id="rId3"/>
    <p:sldId id="257" r:id="rId4"/>
    <p:sldId id="298" r:id="rId5"/>
    <p:sldId id="275" r:id="rId6"/>
    <p:sldId id="258" r:id="rId7"/>
    <p:sldId id="294" r:id="rId8"/>
    <p:sldId id="259" r:id="rId9"/>
    <p:sldId id="260" r:id="rId10"/>
    <p:sldId id="276" r:id="rId11"/>
    <p:sldId id="299" r:id="rId12"/>
    <p:sldId id="277" r:id="rId13"/>
    <p:sldId id="261" r:id="rId14"/>
    <p:sldId id="278" r:id="rId15"/>
    <p:sldId id="279" r:id="rId16"/>
    <p:sldId id="300" r:id="rId17"/>
    <p:sldId id="281" r:id="rId18"/>
    <p:sldId id="280" r:id="rId19"/>
    <p:sldId id="317" r:id="rId20"/>
    <p:sldId id="262" r:id="rId21"/>
    <p:sldId id="301" r:id="rId22"/>
    <p:sldId id="283" r:id="rId23"/>
    <p:sldId id="282" r:id="rId24"/>
    <p:sldId id="263" r:id="rId25"/>
    <p:sldId id="303" r:id="rId26"/>
    <p:sldId id="285" r:id="rId27"/>
    <p:sldId id="286" r:id="rId28"/>
    <p:sldId id="287" r:id="rId29"/>
    <p:sldId id="319" r:id="rId30"/>
    <p:sldId id="320" r:id="rId31"/>
    <p:sldId id="264" r:id="rId32"/>
    <p:sldId id="288" r:id="rId33"/>
    <p:sldId id="265" r:id="rId34"/>
    <p:sldId id="291" r:id="rId35"/>
    <p:sldId id="292" r:id="rId36"/>
    <p:sldId id="293" r:id="rId37"/>
    <p:sldId id="295" r:id="rId38"/>
    <p:sldId id="296" r:id="rId39"/>
    <p:sldId id="304" r:id="rId40"/>
    <p:sldId id="297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8" r:id="rId52"/>
    <p:sldId id="315" r:id="rId53"/>
    <p:sldId id="316" r:id="rId54"/>
    <p:sldId id="290" r:id="rId55"/>
    <p:sldId id="266" r:id="rId56"/>
    <p:sldId id="268" r:id="rId57"/>
    <p:sldId id="302" r:id="rId58"/>
    <p:sldId id="270" r:id="rId59"/>
    <p:sldId id="289" r:id="rId60"/>
    <p:sldId id="269" r:id="rId61"/>
    <p:sldId id="271" r:id="rId62"/>
    <p:sldId id="284" r:id="rId6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FFE98BEB-30AF-42AB-9625-C235F8435342}" type="datetimeFigureOut">
              <a:rPr lang="el-GR" smtClean="0"/>
              <a:t>12/3/2023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42E27C8C-0336-4824-B97F-1C46BE18AAE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9731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98BEB-30AF-42AB-9625-C235F8435342}" type="datetimeFigureOut">
              <a:rPr lang="el-GR" smtClean="0"/>
              <a:t>12/3/2023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27C8C-0336-4824-B97F-1C46BE18AAE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96824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98BEB-30AF-42AB-9625-C235F8435342}" type="datetimeFigureOut">
              <a:rPr lang="el-GR" smtClean="0"/>
              <a:t>12/3/2023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27C8C-0336-4824-B97F-1C46BE18AAE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59775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98BEB-30AF-42AB-9625-C235F8435342}" type="datetimeFigureOut">
              <a:rPr lang="el-GR" smtClean="0"/>
              <a:t>12/3/2023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27C8C-0336-4824-B97F-1C46BE18AAE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43770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98BEB-30AF-42AB-9625-C235F8435342}" type="datetimeFigureOut">
              <a:rPr lang="el-GR" smtClean="0"/>
              <a:t>12/3/2023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27C8C-0336-4824-B97F-1C46BE18AAE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64383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98BEB-30AF-42AB-9625-C235F8435342}" type="datetimeFigureOut">
              <a:rPr lang="el-GR" smtClean="0"/>
              <a:t>12/3/2023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27C8C-0336-4824-B97F-1C46BE18AAE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2268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98BEB-30AF-42AB-9625-C235F8435342}" type="datetimeFigureOut">
              <a:rPr lang="el-GR" smtClean="0"/>
              <a:t>12/3/2023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27C8C-0336-4824-B97F-1C46BE18AAE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65637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FFE98BEB-30AF-42AB-9625-C235F8435342}" type="datetimeFigureOut">
              <a:rPr lang="el-GR" smtClean="0"/>
              <a:t>12/3/2023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27C8C-0336-4824-B97F-1C46BE18AAE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722437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FFE98BEB-30AF-42AB-9625-C235F8435342}" type="datetimeFigureOut">
              <a:rPr lang="el-GR" smtClean="0"/>
              <a:t>12/3/2023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27C8C-0336-4824-B97F-1C46BE18AAE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36143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98BEB-30AF-42AB-9625-C235F8435342}" type="datetimeFigureOut">
              <a:rPr lang="el-GR" smtClean="0"/>
              <a:t>12/3/2023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27C8C-0336-4824-B97F-1C46BE18AAE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28129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98BEB-30AF-42AB-9625-C235F8435342}" type="datetimeFigureOut">
              <a:rPr lang="el-GR" smtClean="0"/>
              <a:t>12/3/2023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27C8C-0336-4824-B97F-1C46BE18AAE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10856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98BEB-30AF-42AB-9625-C235F8435342}" type="datetimeFigureOut">
              <a:rPr lang="el-GR" smtClean="0"/>
              <a:t>12/3/2023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27C8C-0336-4824-B97F-1C46BE18AAE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06974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98BEB-30AF-42AB-9625-C235F8435342}" type="datetimeFigureOut">
              <a:rPr lang="el-GR" smtClean="0"/>
              <a:t>12/3/2023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27C8C-0336-4824-B97F-1C46BE18AAE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9566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98BEB-30AF-42AB-9625-C235F8435342}" type="datetimeFigureOut">
              <a:rPr lang="el-GR" smtClean="0"/>
              <a:t>12/3/2023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27C8C-0336-4824-B97F-1C46BE18AAE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23811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98BEB-30AF-42AB-9625-C235F8435342}" type="datetimeFigureOut">
              <a:rPr lang="el-GR" smtClean="0"/>
              <a:t>12/3/2023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27C8C-0336-4824-B97F-1C46BE18AAE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5361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98BEB-30AF-42AB-9625-C235F8435342}" type="datetimeFigureOut">
              <a:rPr lang="el-GR" smtClean="0"/>
              <a:t>12/3/2023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27C8C-0336-4824-B97F-1C46BE18AAE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43670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98BEB-30AF-42AB-9625-C235F8435342}" type="datetimeFigureOut">
              <a:rPr lang="el-GR" smtClean="0"/>
              <a:t>12/3/2023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27C8C-0336-4824-B97F-1C46BE18AAE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45079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FFE98BEB-30AF-42AB-9625-C235F8435342}" type="datetimeFigureOut">
              <a:rPr lang="el-GR" smtClean="0"/>
              <a:t>12/3/2023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l-GR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42E27C8C-0336-4824-B97F-1C46BE18AAE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61669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l.wikipedia.org/wiki/1925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l.wikipedia.org/wiki/%CE%A0%CE%AC%CF%80%CE%B1%CF%82_%CE%A0%CE%AF%CE%BF%CF%82_%CE%99%CE%91%CE%84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://ebooks.edu.gr/ebooks/v/html/8547/2698/Istoria_B-Lykeiou_html-empl/index_glos.html#p202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ebooks.edu.gr/ebooks/v/html/8547/2698/Istoria_B-Lykeiou_html-empl/index_glos.html#p203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://ebooks.edu.gr/ebooks/v/html/8547/2698/Istoria_B-Lykeiou_html-empl/index_glos.html#p203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154955" y="1133082"/>
            <a:ext cx="8825658" cy="2677648"/>
          </a:xfrm>
        </p:spPr>
        <p:txBody>
          <a:bodyPr/>
          <a:lstStyle/>
          <a:p>
            <a:pPr algn="ctr"/>
            <a:r>
              <a:rPr lang="el-GR" dirty="0" smtClean="0"/>
              <a:t>6.4. Θρησκευτική μεταρρύθμιση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 err="1" smtClean="0"/>
              <a:t>Παναγιωτα</a:t>
            </a:r>
            <a:r>
              <a:rPr lang="el-GR" dirty="0" smtClean="0"/>
              <a:t> </a:t>
            </a:r>
            <a:r>
              <a:rPr lang="el-GR" dirty="0" err="1" smtClean="0"/>
              <a:t>αγγελουση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72599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76279" y="843040"/>
            <a:ext cx="8761413" cy="706964"/>
          </a:xfrm>
        </p:spPr>
        <p:txBody>
          <a:bodyPr/>
          <a:lstStyle/>
          <a:p>
            <a:r>
              <a:rPr lang="el-GR" dirty="0" smtClean="0"/>
              <a:t>Γερμανία, 1517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83474" y="2340791"/>
            <a:ext cx="5251269" cy="42594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800" b="1" dirty="0"/>
              <a:t>Μοναχός </a:t>
            </a:r>
            <a:r>
              <a:rPr lang="el-GR" sz="2800" b="1" dirty="0" err="1"/>
              <a:t>Τέτζελ</a:t>
            </a:r>
            <a:r>
              <a:rPr lang="el-GR" sz="2800" b="1" dirty="0"/>
              <a:t> </a:t>
            </a:r>
            <a:r>
              <a:rPr lang="el-GR" sz="2800" dirty="0"/>
              <a:t>στη </a:t>
            </a:r>
            <a:r>
              <a:rPr lang="el-GR" sz="2800" b="1" dirty="0"/>
              <a:t>Γερμανία</a:t>
            </a:r>
            <a:r>
              <a:rPr lang="el-GR" sz="2800" dirty="0"/>
              <a:t> και η διακήρυξή του </a:t>
            </a:r>
            <a:r>
              <a:rPr lang="el-GR" sz="2800" dirty="0" smtClean="0"/>
              <a:t>ότι:</a:t>
            </a:r>
          </a:p>
          <a:p>
            <a:pPr marL="0" indent="0" algn="ctr">
              <a:buNone/>
            </a:pPr>
            <a:r>
              <a:rPr lang="el-GR" sz="2800" dirty="0" smtClean="0"/>
              <a:t> </a:t>
            </a:r>
            <a:r>
              <a:rPr lang="el-GR" sz="2800" i="1" dirty="0" smtClean="0"/>
              <a:t>«μόλις </a:t>
            </a:r>
            <a:r>
              <a:rPr lang="el-GR" sz="2800" i="1" dirty="0"/>
              <a:t>ακουστεί ο ήχος από τα χρήματα που πληρώνονται για το συγχωροχάρτι, οι ψυχές μεταπηδούν από το Καθαρτήριο στον </a:t>
            </a:r>
            <a:r>
              <a:rPr lang="el-GR" sz="2800" i="1" dirty="0" smtClean="0"/>
              <a:t>Παράδεισο» </a:t>
            </a:r>
            <a:endParaRPr lang="el-GR" sz="2800" i="1" dirty="0"/>
          </a:p>
          <a:p>
            <a:pPr marL="0" indent="0" algn="ctr">
              <a:buNone/>
            </a:pPr>
            <a:endParaRPr lang="el-GR" sz="2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961" y="2560321"/>
            <a:ext cx="5723433" cy="38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2392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990" y="48212"/>
            <a:ext cx="4149146" cy="6809787"/>
          </a:xfrm>
          <a:prstGeom prst="rect">
            <a:avLst/>
          </a:prstGeom>
        </p:spPr>
      </p:pic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>
          <a:xfrm>
            <a:off x="475685" y="2716712"/>
            <a:ext cx="571610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l-GR" sz="2800" dirty="0"/>
              <a:t>Συγχωροχάρτι του </a:t>
            </a:r>
            <a:r>
              <a:rPr lang="el-GR" sz="2800" dirty="0">
                <a:hlinkClick r:id="rId3" tooltip="1925"/>
              </a:rPr>
              <a:t>1925</a:t>
            </a:r>
            <a:r>
              <a:rPr lang="el-GR" sz="2800" dirty="0"/>
              <a:t> με τη φωτογραφία και τη σφραγίδα του </a:t>
            </a:r>
            <a:r>
              <a:rPr lang="el-GR" sz="2800" dirty="0">
                <a:hlinkClick r:id="rId4" tooltip="Πάπας Πίος ΙΑ΄"/>
              </a:rPr>
              <a:t>Πάπα </a:t>
            </a:r>
            <a:r>
              <a:rPr lang="el-GR" sz="2800" dirty="0" err="1">
                <a:hlinkClick r:id="rId4" tooltip="Πάπας Πίος ΙΑ΄"/>
              </a:rPr>
              <a:t>Πίου</a:t>
            </a:r>
            <a:r>
              <a:rPr lang="el-GR" sz="2800" dirty="0">
                <a:hlinkClick r:id="rId4" tooltip="Πάπας Πίος ΙΑ΄"/>
              </a:rPr>
              <a:t> του ΙΑ΄</a:t>
            </a:r>
            <a:r>
              <a:rPr lang="el-GR" sz="2800" dirty="0"/>
              <a:t> "ευλογούντος"</a:t>
            </a:r>
          </a:p>
        </p:txBody>
      </p:sp>
    </p:spTree>
    <p:extLst>
      <p:ext uri="{BB962C8B-B14F-4D97-AF65-F5344CB8AC3E}">
        <p14:creationId xmlns:p14="http://schemas.microsoft.com/office/powerpoint/2010/main" val="4254626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Λούθηρος 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50378" y="2542903"/>
            <a:ext cx="6905898" cy="3953691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l-GR" sz="2800" dirty="0" smtClean="0"/>
              <a:t>Ο </a:t>
            </a:r>
            <a:r>
              <a:rPr lang="el-GR" sz="2800" dirty="0"/>
              <a:t>Μαρτίνος Λούθηρος ήταν μοναχός </a:t>
            </a:r>
            <a:r>
              <a:rPr lang="el-GR" sz="2800" dirty="0" smtClean="0"/>
              <a:t>και </a:t>
            </a:r>
            <a:r>
              <a:rPr lang="el-GR" sz="2800" b="1" dirty="0" smtClean="0"/>
              <a:t>θεολόγος</a:t>
            </a:r>
            <a:r>
              <a:rPr lang="el-GR" sz="2800" dirty="0" smtClean="0"/>
              <a:t> </a:t>
            </a:r>
            <a:r>
              <a:rPr lang="el-GR" sz="2800" dirty="0"/>
              <a:t>στη </a:t>
            </a:r>
            <a:r>
              <a:rPr lang="el-GR" sz="2800" dirty="0" err="1"/>
              <a:t>Βιτεμβέργη</a:t>
            </a:r>
            <a:r>
              <a:rPr lang="el-GR" sz="2800" dirty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sz="2800" dirty="0" smtClean="0"/>
              <a:t>Η </a:t>
            </a:r>
            <a:r>
              <a:rPr lang="el-GR" sz="2800" dirty="0"/>
              <a:t>δραστηριότητα του </a:t>
            </a:r>
            <a:r>
              <a:rPr lang="el-GR" sz="2800" dirty="0" err="1"/>
              <a:t>Τέτζελ</a:t>
            </a:r>
            <a:r>
              <a:rPr lang="el-GR" sz="2800" dirty="0"/>
              <a:t> τον εξόργισε και αποτέλεσε </a:t>
            </a:r>
            <a:r>
              <a:rPr lang="el-GR" sz="2800" u="sng" dirty="0"/>
              <a:t>αφορμή</a:t>
            </a:r>
            <a:r>
              <a:rPr lang="el-GR" sz="2800" dirty="0"/>
              <a:t> για να εκδηλωθεί </a:t>
            </a:r>
            <a:r>
              <a:rPr lang="el-GR" sz="2800" dirty="0" smtClean="0"/>
              <a:t>η </a:t>
            </a:r>
            <a:r>
              <a:rPr lang="el-GR" sz="2800" b="1" dirty="0" smtClean="0"/>
              <a:t>αντίδραση </a:t>
            </a:r>
            <a:r>
              <a:rPr lang="el-GR" sz="2800" b="1" dirty="0"/>
              <a:t>του Λούθηρου </a:t>
            </a:r>
            <a:r>
              <a:rPr lang="el-GR" sz="2800" dirty="0"/>
              <a:t>στην πολιτική </a:t>
            </a:r>
            <a:r>
              <a:rPr lang="el-GR" sz="2800" dirty="0" smtClean="0"/>
              <a:t>της Εκκλησίας </a:t>
            </a:r>
            <a:r>
              <a:rPr lang="el-GR" sz="2800" dirty="0"/>
              <a:t>της Ρώμης</a:t>
            </a:r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40" y="2351082"/>
            <a:ext cx="2658167" cy="4337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4474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 Λούθηρος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41861" y="2282002"/>
            <a:ext cx="6955922" cy="42825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800" dirty="0" smtClean="0"/>
              <a:t>Ο </a:t>
            </a:r>
            <a:r>
              <a:rPr lang="el-GR" sz="2800" dirty="0"/>
              <a:t>Λούθηρος διαμαρτυρόμενος </a:t>
            </a:r>
            <a:r>
              <a:rPr lang="el-GR" sz="2800" b="1" dirty="0"/>
              <a:t>θυροκόλλησε</a:t>
            </a:r>
            <a:r>
              <a:rPr lang="el-GR" sz="2800" dirty="0"/>
              <a:t>, τον Οκτώβριο του 1517, σε εκκλησία της </a:t>
            </a:r>
            <a:r>
              <a:rPr lang="el-GR" sz="2800" dirty="0" err="1"/>
              <a:t>Βιτεμβέργης</a:t>
            </a:r>
            <a:r>
              <a:rPr lang="el-GR" sz="2800" dirty="0"/>
              <a:t> έναν </a:t>
            </a:r>
            <a:r>
              <a:rPr lang="el-GR" sz="2800" b="1" dirty="0"/>
              <a:t>κατάλογο</a:t>
            </a:r>
            <a:r>
              <a:rPr lang="el-GR" sz="2800" dirty="0"/>
              <a:t> από </a:t>
            </a:r>
            <a:r>
              <a:rPr lang="el-GR" sz="2800" b="1" dirty="0"/>
              <a:t>95</a:t>
            </a:r>
            <a:r>
              <a:rPr lang="el-GR" sz="2800" dirty="0"/>
              <a:t> </a:t>
            </a:r>
            <a:r>
              <a:rPr lang="el-GR" sz="2800" b="1" dirty="0"/>
              <a:t>θέσεις</a:t>
            </a:r>
            <a:r>
              <a:rPr lang="el-GR" sz="2800" dirty="0"/>
              <a:t>, </a:t>
            </a:r>
            <a:r>
              <a:rPr lang="el-GR" sz="2800" dirty="0" smtClean="0"/>
              <a:t>δηλαδή: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2800" b="1" dirty="0" smtClean="0">
                <a:solidFill>
                  <a:srgbClr val="0070C0"/>
                </a:solidFill>
              </a:rPr>
              <a:t>επιχειρήματα</a:t>
            </a:r>
            <a:r>
              <a:rPr lang="el-GR" sz="2800" dirty="0" smtClean="0"/>
              <a:t> </a:t>
            </a:r>
            <a:r>
              <a:rPr lang="el-GR" sz="2800" dirty="0"/>
              <a:t>που καταδίκαζαν τα </a:t>
            </a:r>
            <a:r>
              <a:rPr lang="el-GR" sz="2800" dirty="0" smtClean="0"/>
              <a:t>συγχωροχάρτια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2800" b="1" dirty="0" smtClean="0">
                <a:solidFill>
                  <a:srgbClr val="0070C0"/>
                </a:solidFill>
              </a:rPr>
              <a:t>αμφισβητούσαν</a:t>
            </a:r>
            <a:r>
              <a:rPr lang="el-GR" sz="2800" dirty="0" smtClean="0"/>
              <a:t> </a:t>
            </a:r>
            <a:r>
              <a:rPr lang="el-GR" sz="2800" dirty="0"/>
              <a:t>τις παπικές απόψεις και </a:t>
            </a:r>
            <a:r>
              <a:rPr lang="el-GR" sz="2800" dirty="0" smtClean="0"/>
              <a:t>άλλα </a:t>
            </a:r>
            <a:r>
              <a:rPr lang="el-GR" sz="2800" dirty="0"/>
              <a:t>δογματικά ζητήματα. </a:t>
            </a:r>
            <a:endParaRPr lang="el-GR" sz="2800" dirty="0" smtClean="0"/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592" y="1988591"/>
            <a:ext cx="3986816" cy="4869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4233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Μερικές από τις θέσεις του Λούθηρου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83474" y="2361235"/>
            <a:ext cx="7924800" cy="4271059"/>
          </a:xfrm>
        </p:spPr>
        <p:txBody>
          <a:bodyPr>
            <a:normAutofit/>
          </a:bodyPr>
          <a:lstStyle/>
          <a:p>
            <a:r>
              <a:rPr lang="el-GR" sz="2600" i="1" dirty="0" smtClean="0"/>
              <a:t>Άρνηση της απόλυτης εξουσίας του Πάπα.</a:t>
            </a:r>
          </a:p>
          <a:p>
            <a:r>
              <a:rPr lang="el-GR" sz="2600" i="1" dirty="0" smtClean="0"/>
              <a:t>Η σωτηρία της ψυχής δεν γίνεται με τα συγχωροχάρτια, μόνο με την πίστη.</a:t>
            </a:r>
          </a:p>
          <a:p>
            <a:r>
              <a:rPr lang="el-GR" sz="2600" i="1" dirty="0" smtClean="0"/>
              <a:t>Άμεση επικοινωνία του πιστού με τον Θεό, χωρίς τη μεσολάβηση «ειδικών» (κληρικών, μοναχών).</a:t>
            </a:r>
          </a:p>
          <a:p>
            <a:r>
              <a:rPr lang="el-GR" sz="2600" i="1" dirty="0" smtClean="0"/>
              <a:t>Απόρριψη της λατρείας λειψάνων, εικόνων, αγαλμάτων, ιερών αντικειμένων.</a:t>
            </a:r>
          </a:p>
          <a:p>
            <a:r>
              <a:rPr lang="el-GR" sz="2600" i="1" dirty="0" smtClean="0"/>
              <a:t>Στηλίτευση του έκλυτου βίου των κληρικών</a:t>
            </a:r>
          </a:p>
          <a:p>
            <a:endParaRPr lang="el-G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334" y="1887472"/>
            <a:ext cx="2905245" cy="4970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8498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133069" y="733390"/>
            <a:ext cx="3278501" cy="706964"/>
          </a:xfrm>
        </p:spPr>
        <p:txBody>
          <a:bodyPr/>
          <a:lstStyle/>
          <a:p>
            <a:r>
              <a:rPr lang="el-GR" dirty="0" smtClean="0"/>
              <a:t>Η αντίδραση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437860" y="2301440"/>
            <a:ext cx="8205499" cy="45997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800" dirty="0" smtClean="0"/>
              <a:t>Οι </a:t>
            </a:r>
            <a:r>
              <a:rPr lang="el-GR" sz="2800" dirty="0"/>
              <a:t>απόψεις του Λούθηρου </a:t>
            </a:r>
            <a:r>
              <a:rPr lang="el-GR" sz="2800" b="1" dirty="0"/>
              <a:t>διαδόθηκαν ταχύτατα </a:t>
            </a:r>
            <a:r>
              <a:rPr lang="el-GR" sz="2800" dirty="0"/>
              <a:t>στη </a:t>
            </a:r>
            <a:r>
              <a:rPr lang="el-GR" sz="2800" dirty="0" smtClean="0"/>
              <a:t>Γερμανία γιατί οι </a:t>
            </a:r>
            <a:r>
              <a:rPr lang="el-GR" sz="2800" b="1" dirty="0"/>
              <a:t>ηγεμόνες</a:t>
            </a:r>
            <a:r>
              <a:rPr lang="el-GR" sz="2800" dirty="0"/>
              <a:t> της </a:t>
            </a:r>
            <a:r>
              <a:rPr lang="el-GR" sz="2800" b="1" dirty="0"/>
              <a:t>δεν</a:t>
            </a:r>
            <a:r>
              <a:rPr lang="el-GR" sz="2800" dirty="0"/>
              <a:t> ήταν </a:t>
            </a:r>
            <a:r>
              <a:rPr lang="el-GR" sz="2800" dirty="0" smtClean="0"/>
              <a:t>ευχαριστημένοι: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800" dirty="0" smtClean="0"/>
              <a:t>με </a:t>
            </a:r>
            <a:r>
              <a:rPr lang="el-GR" sz="2800" dirty="0"/>
              <a:t>τη μεγάλη </a:t>
            </a:r>
            <a:r>
              <a:rPr lang="el-GR" sz="2800" b="1" dirty="0"/>
              <a:t>περιουσία </a:t>
            </a:r>
            <a:r>
              <a:rPr lang="el-GR" sz="2800" dirty="0"/>
              <a:t>της Εκκλησίας </a:t>
            </a:r>
            <a:endParaRPr lang="el-GR" sz="28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l-GR" sz="2800" dirty="0" smtClean="0"/>
              <a:t>την </a:t>
            </a:r>
            <a:r>
              <a:rPr lang="el-GR" sz="2800" b="1" dirty="0" err="1"/>
              <a:t>ιταλοκεντρική</a:t>
            </a:r>
            <a:r>
              <a:rPr lang="el-GR" sz="2800" b="1" dirty="0"/>
              <a:t> πολιτική </a:t>
            </a:r>
            <a:r>
              <a:rPr lang="el-GR" sz="2800" dirty="0"/>
              <a:t>της Ρώμης</a:t>
            </a:r>
          </a:p>
          <a:p>
            <a:pPr marL="0" indent="0">
              <a:buNone/>
            </a:pPr>
            <a:endParaRPr lang="el-GR" sz="2800" dirty="0" smtClean="0"/>
          </a:p>
          <a:p>
            <a:pPr marL="0" indent="0">
              <a:buNone/>
            </a:pPr>
            <a:r>
              <a:rPr lang="el-GR" sz="2800" dirty="0" smtClean="0"/>
              <a:t>Ο </a:t>
            </a:r>
            <a:r>
              <a:rPr lang="el-GR" sz="2800" b="1" dirty="0"/>
              <a:t>πάπας </a:t>
            </a:r>
            <a:r>
              <a:rPr lang="el-GR" sz="2800" b="1" dirty="0" smtClean="0"/>
              <a:t>Λέων Ι΄ </a:t>
            </a:r>
            <a:r>
              <a:rPr lang="el-GR" sz="2800" b="1" u="sng" dirty="0" smtClean="0"/>
              <a:t>αφόρισε</a:t>
            </a:r>
            <a:r>
              <a:rPr lang="el-GR" sz="2800" dirty="0" smtClean="0"/>
              <a:t> </a:t>
            </a:r>
            <a:r>
              <a:rPr lang="el-GR" sz="2800" dirty="0"/>
              <a:t>τον Λούθηρο ως </a:t>
            </a:r>
            <a:r>
              <a:rPr lang="el-GR" sz="2800" b="1" dirty="0"/>
              <a:t>αιρετικό</a:t>
            </a:r>
            <a:r>
              <a:rPr lang="el-GR" sz="2800" dirty="0"/>
              <a:t>. </a:t>
            </a:r>
            <a:endParaRPr lang="el-GR" sz="2800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89" y="2740035"/>
            <a:ext cx="1887735" cy="232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16168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67571" y="860457"/>
            <a:ext cx="5689983" cy="706964"/>
          </a:xfrm>
        </p:spPr>
        <p:txBody>
          <a:bodyPr/>
          <a:lstStyle/>
          <a:p>
            <a:r>
              <a:rPr lang="el-GR" dirty="0" smtClean="0"/>
              <a:t>Λούθηρος και πάπας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18012" y="2603500"/>
            <a:ext cx="5930536" cy="34163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l-GR" sz="2800" dirty="0"/>
              <a:t>Ο Λούθηρος </a:t>
            </a:r>
            <a:r>
              <a:rPr lang="el-GR" sz="2800" b="1" dirty="0" smtClean="0"/>
              <a:t>έκαψε</a:t>
            </a:r>
            <a:r>
              <a:rPr lang="el-GR" sz="2800" dirty="0" smtClean="0"/>
              <a:t> </a:t>
            </a:r>
            <a:r>
              <a:rPr lang="el-GR" sz="2800" dirty="0"/>
              <a:t>δημόσια το έγγραφο </a:t>
            </a:r>
            <a:r>
              <a:rPr lang="el-GR" sz="2800" b="1" dirty="0"/>
              <a:t>(</a:t>
            </a:r>
            <a:r>
              <a:rPr lang="el-GR" sz="2800" b="1" dirty="0" err="1">
                <a:hlinkClick r:id="rId2" tooltip="Γλωσσάρι"/>
              </a:rPr>
              <a:t>βούλλα</a:t>
            </a:r>
            <a:r>
              <a:rPr lang="el-GR" sz="2800" b="1" dirty="0"/>
              <a:t>)*</a:t>
            </a:r>
            <a:r>
              <a:rPr lang="el-GR" sz="2800" dirty="0"/>
              <a:t> του αφορισμού του (1520). </a:t>
            </a:r>
          </a:p>
          <a:p>
            <a:pPr marL="0" indent="0">
              <a:buNone/>
            </a:pPr>
            <a:endParaRPr lang="el-GR" sz="2800" dirty="0"/>
          </a:p>
          <a:p>
            <a:pPr marL="0" indent="0">
              <a:buNone/>
            </a:pPr>
            <a:r>
              <a:rPr lang="el-GR" sz="2800" dirty="0"/>
              <a:t>*</a:t>
            </a:r>
            <a:r>
              <a:rPr lang="el-GR" sz="2800" b="1" i="1" dirty="0" err="1"/>
              <a:t>Βούλλα</a:t>
            </a:r>
            <a:r>
              <a:rPr lang="el-GR" sz="2800" i="1" dirty="0"/>
              <a:t>: με τον όρο αυτό δηλώνεται το έγγραφο που έφερε τη σφραγίδα του πάπα της Ρώμης</a:t>
            </a:r>
          </a:p>
          <a:p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149" y="315921"/>
            <a:ext cx="3483428" cy="4496968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6348548" y="5012391"/>
            <a:ext cx="568669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dirty="0"/>
              <a:t>Ο Λούθηρος συνοδευόμενος από πλήθος μαθητών του </a:t>
            </a:r>
            <a:r>
              <a:rPr lang="el-GR" b="1" dirty="0"/>
              <a:t>καίει τη </a:t>
            </a:r>
            <a:r>
              <a:rPr lang="el-GR" b="1" dirty="0" err="1"/>
              <a:t>βούλλα</a:t>
            </a:r>
            <a:r>
              <a:rPr lang="el-GR" b="1" dirty="0"/>
              <a:t> του πάπα </a:t>
            </a:r>
            <a:r>
              <a:rPr lang="el-GR" dirty="0"/>
              <a:t>στις 10 Δεκεμβρίου του </a:t>
            </a:r>
            <a:r>
              <a:rPr lang="el-GR" b="1" dirty="0"/>
              <a:t>1520</a:t>
            </a:r>
            <a:r>
              <a:rPr lang="el-GR" dirty="0"/>
              <a:t> στην πλατεία της </a:t>
            </a:r>
            <a:r>
              <a:rPr lang="el-GR" dirty="0" err="1"/>
              <a:t>Βιτεμβέργης</a:t>
            </a:r>
            <a:r>
              <a:rPr lang="el-GR" dirty="0"/>
              <a:t>. </a:t>
            </a:r>
            <a:endParaRPr lang="el-GR" dirty="0" smtClean="0"/>
          </a:p>
          <a:p>
            <a:pPr algn="ctr"/>
            <a:r>
              <a:rPr lang="el-GR" dirty="0" smtClean="0"/>
              <a:t>Γκραβούρα </a:t>
            </a:r>
            <a:r>
              <a:rPr lang="el-GR" dirty="0"/>
              <a:t>του 16ου αι. </a:t>
            </a:r>
          </a:p>
          <a:p>
            <a:pPr algn="ctr"/>
            <a:r>
              <a:rPr lang="el-GR" dirty="0"/>
              <a:t>Παρίσι, Εθνική Βιβλιοθήκη.</a:t>
            </a:r>
          </a:p>
        </p:txBody>
      </p:sp>
    </p:spTree>
    <p:extLst>
      <p:ext uri="{BB962C8B-B14F-4D97-AF65-F5344CB8AC3E}">
        <p14:creationId xmlns:p14="http://schemas.microsoft.com/office/powerpoint/2010/main" val="444908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76280" y="808205"/>
            <a:ext cx="8761413" cy="706964"/>
          </a:xfrm>
        </p:spPr>
        <p:txBody>
          <a:bodyPr/>
          <a:lstStyle/>
          <a:p>
            <a:r>
              <a:rPr lang="el-GR" dirty="0" smtClean="0"/>
              <a:t>Ο Κάρολος Ε΄ και η Δίαιτα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71055" y="2272145"/>
            <a:ext cx="8133014" cy="44195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/>
              <a:t>Η θρησκευτική </a:t>
            </a:r>
            <a:r>
              <a:rPr lang="el-GR" sz="2400" dirty="0" smtClean="0"/>
              <a:t>διαμάχη </a:t>
            </a:r>
            <a:r>
              <a:rPr lang="el-GR" sz="2400" b="1" dirty="0">
                <a:solidFill>
                  <a:srgbClr val="0070C0"/>
                </a:solidFill>
              </a:rPr>
              <a:t>θορύβησε</a:t>
            </a:r>
            <a:r>
              <a:rPr lang="el-GR" sz="2400" dirty="0"/>
              <a:t> τον </a:t>
            </a:r>
            <a:r>
              <a:rPr lang="el-GR" sz="2400" b="1" dirty="0"/>
              <a:t>αυτοκράτορα</a:t>
            </a:r>
            <a:r>
              <a:rPr lang="el-GR" sz="2400" dirty="0"/>
              <a:t> της Αγίας Ρωμαϊκής Αυτοκρατορίας (Γερμανίας) </a:t>
            </a:r>
            <a:r>
              <a:rPr lang="el-GR" sz="2400" b="1" dirty="0"/>
              <a:t>Κάρολο </a:t>
            </a:r>
            <a:r>
              <a:rPr lang="el-GR" sz="2400" b="1" dirty="0" smtClean="0"/>
              <a:t>Ε‘</a:t>
            </a:r>
          </a:p>
          <a:p>
            <a:pPr marL="0" indent="0">
              <a:buNone/>
            </a:pPr>
            <a:r>
              <a:rPr lang="el-GR" sz="2400" dirty="0" smtClean="0"/>
              <a:t>Φοβούμενος </a:t>
            </a:r>
            <a:r>
              <a:rPr lang="el-GR" sz="2400" b="1" dirty="0"/>
              <a:t>διάσπαση</a:t>
            </a:r>
            <a:r>
              <a:rPr lang="el-GR" sz="2400" dirty="0"/>
              <a:t> της ενότητας των γερμανικών χωρών, κάλεσε τον </a:t>
            </a:r>
            <a:r>
              <a:rPr lang="el-GR" sz="2400" b="1" dirty="0"/>
              <a:t>Λούθηρο να απολογηθεί ενώπιον της </a:t>
            </a:r>
            <a:r>
              <a:rPr lang="el-GR" sz="2400" b="1" dirty="0">
                <a:hlinkClick r:id="rId2" tooltip="Γλωσσάρι"/>
              </a:rPr>
              <a:t>Δίαιτας</a:t>
            </a:r>
            <a:r>
              <a:rPr lang="el-GR" sz="2400" b="1" u="sng" dirty="0">
                <a:hlinkClick r:id="rId2" tooltip="Γλωσσάρι"/>
              </a:rPr>
              <a:t>*</a:t>
            </a:r>
            <a:r>
              <a:rPr lang="el-GR" sz="2400" dirty="0"/>
              <a:t> στην πόλη </a:t>
            </a:r>
            <a:r>
              <a:rPr lang="el-GR" sz="2400" dirty="0" err="1"/>
              <a:t>Βορμς</a:t>
            </a:r>
            <a:r>
              <a:rPr lang="el-GR" sz="2400" dirty="0"/>
              <a:t> (</a:t>
            </a:r>
            <a:r>
              <a:rPr lang="el-GR" sz="2400" dirty="0" err="1"/>
              <a:t>Worms</a:t>
            </a:r>
            <a:r>
              <a:rPr lang="el-GR" sz="2400" dirty="0"/>
              <a:t>). </a:t>
            </a:r>
            <a:endParaRPr lang="el-GR" sz="2400" dirty="0" smtClean="0"/>
          </a:p>
          <a:p>
            <a:pPr marL="0" indent="0">
              <a:buNone/>
            </a:pPr>
            <a:endParaRPr lang="el-GR" sz="2400" dirty="0"/>
          </a:p>
          <a:p>
            <a:pPr marL="0" indent="0">
              <a:buNone/>
            </a:pPr>
            <a:r>
              <a:rPr lang="el-GR" dirty="0" smtClean="0"/>
              <a:t>*</a:t>
            </a:r>
            <a:r>
              <a:rPr lang="el-GR" b="1" i="1" dirty="0" smtClean="0"/>
              <a:t>Δίαιτα</a:t>
            </a:r>
            <a:r>
              <a:rPr lang="el-GR" i="1" dirty="0" smtClean="0"/>
              <a:t>: Ο όρος αυτός χρησιμοποιείται, για να δηλώσει το </a:t>
            </a:r>
            <a:r>
              <a:rPr lang="el-GR" b="1" i="1" dirty="0" smtClean="0"/>
              <a:t>ανώτερο συμβούλιο των αντιπροσώπων των ευγενών, του κλήρου και των αστών </a:t>
            </a:r>
            <a:r>
              <a:rPr lang="el-GR" i="1" dirty="0" smtClean="0"/>
              <a:t>στην αυτοκρατορική </a:t>
            </a:r>
            <a:r>
              <a:rPr lang="el-GR" b="1" i="1" dirty="0" smtClean="0"/>
              <a:t>Γερμανία</a:t>
            </a:r>
            <a:r>
              <a:rPr lang="el-GR" i="1" dirty="0" smtClean="0"/>
              <a:t> και σε χώρες της ανατολικής Ευρώπης</a:t>
            </a:r>
            <a:endParaRPr lang="el-GR" i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197" y="1372008"/>
            <a:ext cx="3179527" cy="5319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6743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4871773" cy="706964"/>
          </a:xfrm>
        </p:spPr>
        <p:txBody>
          <a:bodyPr/>
          <a:lstStyle/>
          <a:p>
            <a:r>
              <a:rPr lang="el-GR" dirty="0" smtClean="0"/>
              <a:t>Καταδίκη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40327" y="2272937"/>
            <a:ext cx="8176953" cy="4266407"/>
          </a:xfrm>
        </p:spPr>
        <p:txBody>
          <a:bodyPr/>
          <a:lstStyle/>
          <a:p>
            <a:r>
              <a:rPr lang="el-GR" sz="2400" u="sng" dirty="0" smtClean="0"/>
              <a:t>Λούθηρος</a:t>
            </a:r>
            <a:r>
              <a:rPr lang="el-GR" sz="2400" dirty="0" smtClean="0"/>
              <a:t>: </a:t>
            </a:r>
            <a:r>
              <a:rPr lang="el-GR" sz="2400" dirty="0">
                <a:solidFill>
                  <a:srgbClr val="0070C0"/>
                </a:solidFill>
              </a:rPr>
              <a:t>αρνήθηκε να αναιρέσει τις απόψεις </a:t>
            </a:r>
            <a:r>
              <a:rPr lang="el-GR" sz="2400" dirty="0" smtClean="0"/>
              <a:t>του</a:t>
            </a:r>
            <a:endParaRPr lang="el-GR" sz="2400" dirty="0"/>
          </a:p>
          <a:p>
            <a:r>
              <a:rPr lang="el-GR" sz="2400" dirty="0" smtClean="0"/>
              <a:t>Η </a:t>
            </a:r>
            <a:r>
              <a:rPr lang="el-GR" sz="2400" u="sng" dirty="0" smtClean="0"/>
              <a:t>Δίαιτα</a:t>
            </a:r>
            <a:r>
              <a:rPr lang="el-GR" sz="2400" b="1" dirty="0" smtClean="0"/>
              <a:t>: </a:t>
            </a:r>
            <a:r>
              <a:rPr lang="el-GR" sz="2400" dirty="0"/>
              <a:t>τον</a:t>
            </a:r>
            <a:r>
              <a:rPr lang="el-GR" sz="2400" b="1" dirty="0"/>
              <a:t> καταδίκασε ως αιρετικό </a:t>
            </a:r>
            <a:r>
              <a:rPr lang="el-GR" sz="2400" dirty="0"/>
              <a:t>και τον έθεσε </a:t>
            </a:r>
            <a:r>
              <a:rPr lang="el-GR" sz="2400" b="1" dirty="0"/>
              <a:t>εκτός </a:t>
            </a:r>
            <a:r>
              <a:rPr lang="el-GR" sz="2400" b="1" dirty="0" smtClean="0"/>
              <a:t>νόμου</a:t>
            </a:r>
            <a:r>
              <a:rPr lang="el-GR" sz="2400" dirty="0"/>
              <a:t> </a:t>
            </a:r>
            <a:r>
              <a:rPr lang="el-GR" sz="2400" dirty="0" smtClean="0"/>
              <a:t>(1529). </a:t>
            </a:r>
          </a:p>
          <a:p>
            <a:r>
              <a:rPr lang="el-GR" sz="2400" dirty="0" smtClean="0"/>
              <a:t>Ο </a:t>
            </a:r>
            <a:r>
              <a:rPr lang="el-GR" sz="2400" dirty="0"/>
              <a:t>Λούθηρος </a:t>
            </a:r>
            <a:r>
              <a:rPr lang="el-GR" sz="2400" b="1" dirty="0"/>
              <a:t>σώθηκε</a:t>
            </a:r>
            <a:r>
              <a:rPr lang="el-GR" sz="2400" dirty="0"/>
              <a:t> </a:t>
            </a:r>
            <a:r>
              <a:rPr lang="el-GR" sz="2400" dirty="0" smtClean="0"/>
              <a:t>χάρη </a:t>
            </a:r>
            <a:r>
              <a:rPr lang="el-GR" sz="2400" dirty="0"/>
              <a:t>στην επέμβαση του </a:t>
            </a:r>
            <a:r>
              <a:rPr lang="el-GR" sz="2400" dirty="0">
                <a:hlinkClick r:id="rId2" tooltip="Γλωσσάρι"/>
              </a:rPr>
              <a:t>εκλέκτορα της Σαξονίας*</a:t>
            </a:r>
            <a:r>
              <a:rPr lang="el-GR" sz="2400" dirty="0"/>
              <a:t>, ο οποίος τον έκρυψε στον πύργο του, στο </a:t>
            </a:r>
            <a:r>
              <a:rPr lang="el-GR" sz="2400" dirty="0" err="1"/>
              <a:t>Βάρτμπουργκ</a:t>
            </a:r>
            <a:r>
              <a:rPr lang="el-GR" sz="2400" dirty="0"/>
              <a:t>.</a:t>
            </a:r>
          </a:p>
          <a:p>
            <a:pPr marL="0" indent="0">
              <a:buNone/>
            </a:pPr>
            <a:endParaRPr lang="el-GR" sz="2400" dirty="0" smtClean="0"/>
          </a:p>
          <a:p>
            <a:pPr marL="0" indent="0">
              <a:buNone/>
            </a:pPr>
            <a:r>
              <a:rPr lang="el-GR" b="1" dirty="0" smtClean="0"/>
              <a:t>*</a:t>
            </a:r>
            <a:r>
              <a:rPr lang="el-GR" b="1" i="1" dirty="0" smtClean="0"/>
              <a:t>Εκλέκτορες</a:t>
            </a:r>
            <a:r>
              <a:rPr lang="el-GR" i="1" dirty="0" smtClean="0"/>
              <a:t>: Οι επτά Γερμανοί ηγεμόνες που συμμετείχαν στην εκλογή του Γερμανού αυτοκράτορα</a:t>
            </a:r>
            <a:endParaRPr lang="el-GR" i="1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064" y="2272937"/>
            <a:ext cx="2114884" cy="283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22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085285" y="660159"/>
            <a:ext cx="8761413" cy="706964"/>
          </a:xfrm>
        </p:spPr>
        <p:txBody>
          <a:bodyPr/>
          <a:lstStyle/>
          <a:p>
            <a:r>
              <a:rPr lang="el-GR" dirty="0"/>
              <a:t>Έντυπη λουθηρανική προπαγάνδα</a:t>
            </a:r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3" y="1485457"/>
            <a:ext cx="7827988" cy="5228852"/>
          </a:xfrm>
        </p:spPr>
      </p:pic>
      <p:sp>
        <p:nvSpPr>
          <p:cNvPr id="7" name="Ορθογώνιο 6"/>
          <p:cNvSpPr/>
          <p:nvPr/>
        </p:nvSpPr>
        <p:spPr>
          <a:xfrm>
            <a:off x="8691156" y="2469591"/>
            <a:ext cx="326571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000" dirty="0" smtClean="0"/>
              <a:t>Ο </a:t>
            </a:r>
            <a:r>
              <a:rPr lang="el-GR" sz="2000" dirty="0"/>
              <a:t>Καθολικός μοναχός ως ασκός του διαβόλου(αριστερά). Το παπικό τέρας. Αναζωπύρωση των αποκαλυπτικών οραμάτων και εσχατολογικών αγωνιών του Μεσαίωνα (δεξιά).</a:t>
            </a:r>
          </a:p>
        </p:txBody>
      </p:sp>
    </p:spTree>
    <p:extLst>
      <p:ext uri="{BB962C8B-B14F-4D97-AF65-F5344CB8AC3E}">
        <p14:creationId xmlns:p14="http://schemas.microsoft.com/office/powerpoint/2010/main" val="1854423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type="subTitle" idx="4294967295"/>
          </p:nvPr>
        </p:nvSpPr>
        <p:spPr>
          <a:xfrm>
            <a:off x="1227908" y="1746205"/>
            <a:ext cx="8824913" cy="4053704"/>
          </a:xfrm>
        </p:spPr>
        <p:txBody>
          <a:bodyPr>
            <a:noAutofit/>
          </a:bodyPr>
          <a:lstStyle/>
          <a:p>
            <a:pPr marL="0" indent="0" eaLnBrk="0" hangingPunct="0">
              <a:buNone/>
            </a:pPr>
            <a:r>
              <a:rPr lang="el-GR" sz="4000" i="1" dirty="0"/>
              <a:t>«Όσο πιο κοντά στην Εκκλησία της Ρώμης βρίσκονται οι άνθρωποι τόσο πιο μακριά από τη θρησκεία είναι»</a:t>
            </a:r>
          </a:p>
          <a:p>
            <a:pPr marL="0" indent="0" eaLnBrk="0" hangingPunct="0">
              <a:buNone/>
            </a:pPr>
            <a:r>
              <a:rPr lang="el-GR" sz="4000" dirty="0"/>
              <a:t> </a:t>
            </a:r>
          </a:p>
          <a:p>
            <a:pPr marL="0" indent="0" algn="r" eaLnBrk="0" hangingPunct="0">
              <a:buNone/>
            </a:pPr>
            <a:r>
              <a:rPr lang="el-GR" sz="4000" dirty="0" err="1"/>
              <a:t>Νικολό</a:t>
            </a:r>
            <a:r>
              <a:rPr lang="el-GR" sz="4000" dirty="0"/>
              <a:t> </a:t>
            </a:r>
            <a:r>
              <a:rPr lang="el-GR" sz="4000" dirty="0" err="1"/>
              <a:t>Μακιαβέλι</a:t>
            </a:r>
            <a:endParaRPr lang="el-GR" sz="4000" dirty="0"/>
          </a:p>
          <a:p>
            <a:pPr marL="0" indent="0">
              <a:buNone/>
            </a:pPr>
            <a:endParaRPr lang="el-GR" sz="4000" dirty="0"/>
          </a:p>
        </p:txBody>
      </p:sp>
    </p:spTree>
    <p:extLst>
      <p:ext uri="{BB962C8B-B14F-4D97-AF65-F5344CB8AC3E}">
        <p14:creationId xmlns:p14="http://schemas.microsoft.com/office/powerpoint/2010/main" val="9530146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24029" y="860334"/>
            <a:ext cx="8761413" cy="706964"/>
          </a:xfrm>
        </p:spPr>
        <p:txBody>
          <a:bodyPr/>
          <a:lstStyle/>
          <a:p>
            <a:r>
              <a:rPr lang="el-GR" dirty="0" smtClean="0"/>
              <a:t>«Προτεστάντες» ή «Διαμαρτυρόμενοι»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74765" y="2228206"/>
            <a:ext cx="10842172" cy="44382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800" dirty="0"/>
              <a:t>Το κήρυγμα του Λουθήρου, </a:t>
            </a:r>
            <a:r>
              <a:rPr lang="el-GR" sz="2800" dirty="0" smtClean="0"/>
              <a:t>είχε </a:t>
            </a:r>
            <a:r>
              <a:rPr lang="el-GR" sz="2800" b="1" dirty="0"/>
              <a:t>αποφασιστική επίδραση </a:t>
            </a:r>
            <a:r>
              <a:rPr lang="el-GR" sz="2800" dirty="0"/>
              <a:t>στην κοινωνική, πολιτική και οικονομική πραγματικότητα, όχι μόνον της Γερμανίας αλλά και </a:t>
            </a:r>
            <a:r>
              <a:rPr lang="el-GR" sz="2800" b="1" dirty="0"/>
              <a:t>ολόκληρης της Ευρώπης</a:t>
            </a:r>
            <a:r>
              <a:rPr lang="el-GR" sz="2800" dirty="0"/>
              <a:t>. </a:t>
            </a:r>
            <a:endParaRPr lang="el-GR" sz="2800" dirty="0" smtClean="0"/>
          </a:p>
          <a:p>
            <a:pPr marL="0" indent="0">
              <a:buNone/>
            </a:pPr>
            <a:endParaRPr lang="el-GR" sz="2800" dirty="0" smtClean="0"/>
          </a:p>
          <a:p>
            <a:pPr marL="0" indent="0">
              <a:buNone/>
            </a:pPr>
            <a:r>
              <a:rPr lang="el-GR" sz="2800" dirty="0" smtClean="0"/>
              <a:t>Οι </a:t>
            </a:r>
            <a:r>
              <a:rPr lang="el-GR" sz="2800" dirty="0" err="1"/>
              <a:t>γερμανοί</a:t>
            </a:r>
            <a:r>
              <a:rPr lang="el-GR" sz="2800" dirty="0"/>
              <a:t> ηγεμόνες που ήταν </a:t>
            </a:r>
            <a:r>
              <a:rPr lang="el-GR" sz="2800" b="1" dirty="0"/>
              <a:t>οπαδοί του Λουθήρου </a:t>
            </a:r>
            <a:r>
              <a:rPr lang="el-GR" sz="2800" u="sng" dirty="0"/>
              <a:t>αντιτάχθηκαν</a:t>
            </a:r>
            <a:r>
              <a:rPr lang="el-GR" sz="2800" dirty="0"/>
              <a:t> και </a:t>
            </a:r>
            <a:r>
              <a:rPr lang="el-GR" sz="2800" u="sng" dirty="0"/>
              <a:t>διαμαρτυρήθηκαν</a:t>
            </a:r>
            <a:r>
              <a:rPr lang="el-GR" sz="2800" dirty="0"/>
              <a:t> για τη δίωξη των θρησκευτικών τους </a:t>
            </a:r>
            <a:r>
              <a:rPr lang="el-GR" sz="2800" dirty="0" smtClean="0"/>
              <a:t>πεποιθήσεων και </a:t>
            </a:r>
            <a:r>
              <a:rPr lang="el-GR" sz="2800" dirty="0"/>
              <a:t>ονομάστηκαν και </a:t>
            </a:r>
            <a:r>
              <a:rPr lang="el-GR" sz="2800" b="1" dirty="0">
                <a:solidFill>
                  <a:srgbClr val="00B050"/>
                </a:solidFill>
              </a:rPr>
              <a:t>προτεστάντες</a:t>
            </a:r>
            <a:r>
              <a:rPr lang="el-GR" sz="2800" dirty="0">
                <a:solidFill>
                  <a:srgbClr val="00B050"/>
                </a:solidFill>
              </a:rPr>
              <a:t> ή </a:t>
            </a:r>
            <a:r>
              <a:rPr lang="el-GR" sz="2800" b="1" dirty="0">
                <a:solidFill>
                  <a:srgbClr val="00B050"/>
                </a:solidFill>
              </a:rPr>
              <a:t>διαμαρτυρόμενοι</a:t>
            </a:r>
            <a:r>
              <a:rPr lang="el-GR" sz="2800" dirty="0">
                <a:solidFill>
                  <a:srgbClr val="00B050"/>
                </a:solidFill>
              </a:rPr>
              <a:t> </a:t>
            </a:r>
            <a:endParaRPr lang="el-GR" sz="2800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l-GR" sz="2800" dirty="0" smtClean="0"/>
              <a:t>(</a:t>
            </a:r>
            <a:r>
              <a:rPr lang="el-GR" sz="2800" dirty="0"/>
              <a:t>από το λατινικό ρήμα </a:t>
            </a:r>
            <a:r>
              <a:rPr lang="el-GR" sz="2800" b="1" i="1" dirty="0" err="1">
                <a:solidFill>
                  <a:srgbClr val="0070C0"/>
                </a:solidFill>
              </a:rPr>
              <a:t>protestor</a:t>
            </a:r>
            <a:r>
              <a:rPr lang="el-GR" sz="2800" i="1" dirty="0"/>
              <a:t>: </a:t>
            </a:r>
            <a:r>
              <a:rPr lang="el-GR" sz="2800" b="1" i="1" dirty="0">
                <a:solidFill>
                  <a:srgbClr val="0070C0"/>
                </a:solidFill>
              </a:rPr>
              <a:t>διαμαρτύρομαι</a:t>
            </a:r>
            <a:r>
              <a:rPr lang="el-GR" sz="2800" dirty="0" smtClean="0"/>
              <a:t>).</a:t>
            </a:r>
          </a:p>
          <a:p>
            <a:pPr marL="0" lvl="0" indent="0" eaLnBrk="0" hangingPunct="0">
              <a:buNone/>
            </a:pPr>
            <a:endParaRPr lang="el-GR" sz="2400" dirty="0" smtClean="0"/>
          </a:p>
          <a:p>
            <a:pPr marL="0" indent="0">
              <a:buNone/>
            </a:pPr>
            <a:r>
              <a:rPr lang="el-GR" sz="2400" dirty="0" smtClean="0"/>
              <a:t> 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1031784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Ευαγγελικοί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96686" y="2603499"/>
            <a:ext cx="10162903" cy="39366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800" u="sng" dirty="0"/>
              <a:t>Οπαδοί του Λούθηρου</a:t>
            </a:r>
            <a:r>
              <a:rPr lang="el-GR" sz="2800" dirty="0"/>
              <a:t>: </a:t>
            </a:r>
            <a:endParaRPr lang="el-GR" sz="280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l-GR" sz="2800" dirty="0" smtClean="0"/>
              <a:t>μελετούν </a:t>
            </a:r>
            <a:r>
              <a:rPr lang="el-GR" sz="2800" dirty="0"/>
              <a:t>την Αγία Γραφή και </a:t>
            </a:r>
            <a:endParaRPr lang="el-GR" sz="280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l-GR" sz="2800" b="1" dirty="0" smtClean="0"/>
              <a:t>δέχονται </a:t>
            </a:r>
            <a:r>
              <a:rPr lang="el-GR" sz="2800" b="1" dirty="0"/>
              <a:t>μόνο όσα γράφονται στα ιερά κείμενα και όχι ό,τι έχουν γράψει διάφοροι λόγιοι</a:t>
            </a:r>
            <a:r>
              <a:rPr lang="el-GR" sz="2800" dirty="0"/>
              <a:t> για να ερμηνεύσουν ή να συμπληρώσουν την Αγία Γραφή. </a:t>
            </a:r>
            <a:endParaRPr lang="el-GR" sz="2800" dirty="0" smtClean="0"/>
          </a:p>
          <a:p>
            <a:pPr marL="0" indent="0">
              <a:buNone/>
            </a:pPr>
            <a:r>
              <a:rPr lang="el-GR" sz="2800" dirty="0" smtClean="0"/>
              <a:t>Γι</a:t>
            </a:r>
            <a:r>
              <a:rPr lang="el-GR" sz="2800" dirty="0"/>
              <a:t>’ αυτό τον λόγο ονομάζονται «</a:t>
            </a:r>
            <a:r>
              <a:rPr lang="el-GR" sz="2800" b="1" dirty="0"/>
              <a:t>Ευαγγελικοί</a:t>
            </a:r>
            <a:r>
              <a:rPr lang="el-GR" sz="2800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4285601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 Ο πόλεμος των χωρικών (1524-25)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05097" y="2236823"/>
            <a:ext cx="10642791" cy="4254500"/>
          </a:xfrm>
        </p:spPr>
        <p:txBody>
          <a:bodyPr>
            <a:normAutofit/>
          </a:bodyPr>
          <a:lstStyle/>
          <a:p>
            <a:pPr lvl="0" eaLnBrk="0" hangingPunct="0"/>
            <a:r>
              <a:rPr lang="el-GR" sz="2800" b="1" dirty="0"/>
              <a:t>Απλοί χωρικοί</a:t>
            </a:r>
            <a:r>
              <a:rPr lang="el-GR" sz="2800" dirty="0"/>
              <a:t>, ενθουσιασμένοι από το κήρυγμα του Λούθηρου για ελευθερία, </a:t>
            </a:r>
            <a:r>
              <a:rPr lang="el-GR" sz="2800" b="1" dirty="0" smtClean="0">
                <a:solidFill>
                  <a:srgbClr val="0070C0"/>
                </a:solidFill>
              </a:rPr>
              <a:t>επαναστάτησαν</a:t>
            </a:r>
            <a:r>
              <a:rPr lang="en-US" sz="2800" dirty="0"/>
              <a:t> </a:t>
            </a:r>
            <a:r>
              <a:rPr lang="el-GR" sz="2800" dirty="0" smtClean="0"/>
              <a:t>ενάντια </a:t>
            </a:r>
            <a:r>
              <a:rPr lang="el-GR" sz="2800" dirty="0"/>
              <a:t>στους </a:t>
            </a:r>
            <a:r>
              <a:rPr lang="el-GR" sz="2800" b="1" dirty="0"/>
              <a:t>άρχοντες</a:t>
            </a:r>
            <a:r>
              <a:rPr lang="el-GR" sz="2800" dirty="0"/>
              <a:t>.</a:t>
            </a:r>
          </a:p>
          <a:p>
            <a:pPr lvl="0" eaLnBrk="0" hangingPunct="0"/>
            <a:r>
              <a:rPr lang="el-GR" sz="2800" dirty="0"/>
              <a:t>Ο </a:t>
            </a:r>
            <a:r>
              <a:rPr lang="el-GR" sz="2800" b="1" dirty="0"/>
              <a:t>Λούθηρος </a:t>
            </a:r>
            <a:r>
              <a:rPr lang="el-GR" sz="2800" dirty="0"/>
              <a:t>όμως </a:t>
            </a:r>
            <a:r>
              <a:rPr lang="el-GR" sz="2800" b="1" dirty="0"/>
              <a:t>διακήρυξε</a:t>
            </a:r>
            <a:r>
              <a:rPr lang="el-GR" sz="2800" dirty="0"/>
              <a:t> ότι δεν </a:t>
            </a:r>
            <a:r>
              <a:rPr lang="el-GR" sz="2800" b="1" dirty="0"/>
              <a:t>μιλούσε</a:t>
            </a:r>
            <a:r>
              <a:rPr lang="el-GR" sz="2800" dirty="0"/>
              <a:t> για πολιτική ελευθερία αλλά για την </a:t>
            </a:r>
            <a:r>
              <a:rPr lang="el-GR" sz="2800" b="1" dirty="0"/>
              <a:t>εκκλησία</a:t>
            </a:r>
            <a:r>
              <a:rPr lang="el-GR" sz="2800" dirty="0"/>
              <a:t>: </a:t>
            </a:r>
            <a:r>
              <a:rPr lang="el-GR" sz="2800" i="1" dirty="0" smtClean="0"/>
              <a:t>«Οι </a:t>
            </a:r>
            <a:r>
              <a:rPr lang="el-GR" sz="2800" i="1" dirty="0"/>
              <a:t>ηγεμόνες και οι άρχοντες είναι οι λειτουργοί του Θεού και </a:t>
            </a:r>
            <a:r>
              <a:rPr lang="el-GR" sz="2800" b="1" i="1" dirty="0"/>
              <a:t>πρέπει να τιμωρούν </a:t>
            </a:r>
            <a:r>
              <a:rPr lang="el-GR" sz="2800" i="1" dirty="0"/>
              <a:t>τους απείθαρχους»</a:t>
            </a:r>
            <a:r>
              <a:rPr lang="el-GR" sz="2800" dirty="0"/>
              <a:t>.</a:t>
            </a:r>
          </a:p>
          <a:p>
            <a:pPr lvl="0" eaLnBrk="0" hangingPunct="0"/>
            <a:r>
              <a:rPr lang="el-GR" sz="2800" dirty="0"/>
              <a:t>Είχε ανάγκη την </a:t>
            </a:r>
            <a:r>
              <a:rPr lang="el-GR" sz="2800" b="1" dirty="0"/>
              <a:t>υποστήριξη των αρχόντων</a:t>
            </a:r>
            <a:r>
              <a:rPr lang="el-GR" sz="2800" dirty="0"/>
              <a:t>, ώστε να έχουν ισχυρή υποστήριξη και οι απόψεις του</a:t>
            </a:r>
            <a:r>
              <a:rPr lang="el-GR" sz="2800" dirty="0" smtClean="0"/>
              <a:t>.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4730474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Ομολογία της </a:t>
            </a:r>
            <a:r>
              <a:rPr lang="el-GR" dirty="0" err="1" smtClean="0"/>
              <a:t>Αυγούστας</a:t>
            </a:r>
            <a:r>
              <a:rPr lang="el-GR" dirty="0" smtClean="0"/>
              <a:t> (1530)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40487" y="2428871"/>
            <a:ext cx="10689364" cy="405030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l-GR" sz="3200" dirty="0"/>
              <a:t>Η εξέγερση των χωρικών </a:t>
            </a:r>
            <a:r>
              <a:rPr lang="el-GR" sz="3200" b="1" dirty="0"/>
              <a:t>πνίγηκε στο </a:t>
            </a:r>
            <a:r>
              <a:rPr lang="el-GR" sz="3200" b="1" dirty="0" smtClean="0"/>
              <a:t>αίμα</a:t>
            </a:r>
            <a:endParaRPr lang="el-GR" sz="32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l-GR" sz="3200" dirty="0" smtClean="0"/>
              <a:t>Η </a:t>
            </a:r>
            <a:r>
              <a:rPr lang="el-GR" sz="3200" dirty="0"/>
              <a:t>διαμαρτυρία </a:t>
            </a:r>
            <a:r>
              <a:rPr lang="el-GR" sz="3200" b="1" dirty="0" smtClean="0"/>
              <a:t>δεν</a:t>
            </a:r>
            <a:r>
              <a:rPr lang="el-GR" sz="3200" dirty="0" smtClean="0"/>
              <a:t> </a:t>
            </a:r>
            <a:r>
              <a:rPr lang="el-GR" sz="3200" dirty="0"/>
              <a:t>είχε κανένα </a:t>
            </a:r>
            <a:r>
              <a:rPr lang="el-GR" sz="3200" b="1" dirty="0"/>
              <a:t>αποτέλεσμα</a:t>
            </a:r>
            <a:r>
              <a:rPr lang="el-GR" sz="3200" dirty="0"/>
              <a:t>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l-GR" sz="3200" dirty="0"/>
              <a:t>Τον επόμενο χρόνο </a:t>
            </a:r>
            <a:r>
              <a:rPr lang="el-GR" sz="3200" dirty="0" smtClean="0"/>
              <a:t>(</a:t>
            </a:r>
            <a:r>
              <a:rPr lang="el-GR" sz="3200" dirty="0" smtClean="0"/>
              <a:t>1530) </a:t>
            </a:r>
            <a:r>
              <a:rPr lang="el-GR" sz="3200" b="1" dirty="0" smtClean="0"/>
              <a:t>υποβλήθηκε</a:t>
            </a:r>
            <a:r>
              <a:rPr lang="el-GR" sz="3200" dirty="0" smtClean="0"/>
              <a:t> στη </a:t>
            </a:r>
            <a:r>
              <a:rPr lang="el-GR" sz="3200" dirty="0"/>
              <a:t>Δίαιτα που </a:t>
            </a:r>
            <a:r>
              <a:rPr lang="el-GR" sz="3200" dirty="0" err="1"/>
              <a:t>συγκλήθηκε</a:t>
            </a:r>
            <a:r>
              <a:rPr lang="el-GR" sz="3200" dirty="0"/>
              <a:t> στην γερμανική πόλη </a:t>
            </a:r>
            <a:r>
              <a:rPr lang="el-GR" sz="3200" b="1" dirty="0" err="1"/>
              <a:t>Αυγούστα</a:t>
            </a:r>
            <a:r>
              <a:rPr lang="el-GR" sz="3200" dirty="0"/>
              <a:t> </a:t>
            </a:r>
            <a:r>
              <a:rPr lang="el-GR" sz="3200" b="1" dirty="0">
                <a:solidFill>
                  <a:srgbClr val="0070C0"/>
                </a:solidFill>
              </a:rPr>
              <a:t>υπόμνημα</a:t>
            </a:r>
            <a:r>
              <a:rPr lang="el-GR" sz="3200" dirty="0"/>
              <a:t> με τις </a:t>
            </a:r>
            <a:r>
              <a:rPr lang="el-GR" sz="3200" b="1" dirty="0"/>
              <a:t>βασικές αρχές του λουθηρανισμού</a:t>
            </a:r>
            <a:r>
              <a:rPr lang="el-GR" sz="3200" dirty="0"/>
              <a:t>, γνωστό ως </a:t>
            </a:r>
            <a:r>
              <a:rPr lang="el-GR" sz="3200" b="1" dirty="0" smtClean="0">
                <a:solidFill>
                  <a:srgbClr val="00B050"/>
                </a:solidFill>
              </a:rPr>
              <a:t>Ομολογία </a:t>
            </a:r>
            <a:r>
              <a:rPr lang="el-GR" sz="3200" b="1" dirty="0">
                <a:solidFill>
                  <a:srgbClr val="00B050"/>
                </a:solidFill>
              </a:rPr>
              <a:t>της </a:t>
            </a:r>
            <a:r>
              <a:rPr lang="el-GR" sz="3200" b="1" dirty="0" err="1">
                <a:solidFill>
                  <a:srgbClr val="00B050"/>
                </a:solidFill>
              </a:rPr>
              <a:t>Αυγούστας</a:t>
            </a:r>
            <a:r>
              <a:rPr lang="el-GR" sz="3200" dirty="0">
                <a:solidFill>
                  <a:srgbClr val="00B050"/>
                </a:solidFill>
              </a:rPr>
              <a:t> </a:t>
            </a:r>
            <a:r>
              <a:rPr lang="el-GR" sz="3200" dirty="0"/>
              <a:t>(1530). </a:t>
            </a:r>
          </a:p>
        </p:txBody>
      </p:sp>
    </p:spTree>
    <p:extLst>
      <p:ext uri="{BB962C8B-B14F-4D97-AF65-F5344CB8AC3E}">
        <p14:creationId xmlns:p14="http://schemas.microsoft.com/office/powerpoint/2010/main" val="24135031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 Γερμανία ήταν χωρισμένη στα δύο</a:t>
            </a:r>
            <a:r>
              <a:rPr lang="el-GR" dirty="0" smtClean="0"/>
              <a:t>.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26721" y="2403565"/>
            <a:ext cx="11007634" cy="4249783"/>
          </a:xfrm>
        </p:spPr>
        <p:txBody>
          <a:bodyPr>
            <a:noAutofit/>
          </a:bodyPr>
          <a:lstStyle/>
          <a:p>
            <a:r>
              <a:rPr lang="el-GR" sz="2800" dirty="0" smtClean="0"/>
              <a:t>Οι </a:t>
            </a:r>
            <a:r>
              <a:rPr lang="el-GR" sz="2800" b="1" dirty="0"/>
              <a:t>μισοί ηγεμόνες ήταν με το μέρος του Λούθηρου </a:t>
            </a:r>
            <a:r>
              <a:rPr lang="el-GR" sz="2800" dirty="0"/>
              <a:t>και οι </a:t>
            </a:r>
            <a:r>
              <a:rPr lang="el-GR" sz="2800" b="1" dirty="0"/>
              <a:t>άλλοι μισοί με το μέρος της Ρώμης και του Αυτοκράτορα</a:t>
            </a:r>
          </a:p>
          <a:p>
            <a:r>
              <a:rPr lang="el-GR" sz="2800" dirty="0" smtClean="0"/>
              <a:t>Σύγκρουση </a:t>
            </a:r>
            <a:r>
              <a:rPr lang="el-GR" sz="2800" b="1" dirty="0" smtClean="0">
                <a:solidFill>
                  <a:srgbClr val="00B050"/>
                </a:solidFill>
              </a:rPr>
              <a:t>μεταρρυθμιστών</a:t>
            </a:r>
            <a:r>
              <a:rPr lang="el-GR" sz="2800" dirty="0" smtClean="0"/>
              <a:t> </a:t>
            </a:r>
            <a:r>
              <a:rPr lang="el-GR" sz="2800" dirty="0"/>
              <a:t>με τις </a:t>
            </a:r>
            <a:r>
              <a:rPr lang="el-GR" sz="2800" b="1" dirty="0">
                <a:solidFill>
                  <a:srgbClr val="00B050"/>
                </a:solidFill>
              </a:rPr>
              <a:t>αυτοκρατορικές</a:t>
            </a:r>
            <a:r>
              <a:rPr lang="el-GR" sz="2800" dirty="0"/>
              <a:t> δυνάμεις </a:t>
            </a:r>
            <a:r>
              <a:rPr lang="el-GR" sz="2800" dirty="0" smtClean="0"/>
              <a:t>(</a:t>
            </a:r>
            <a:r>
              <a:rPr lang="el-GR" sz="2800" b="1" dirty="0" smtClean="0"/>
              <a:t>εμφύλιος πόλεμος</a:t>
            </a:r>
            <a:r>
              <a:rPr lang="el-GR" sz="2800" dirty="0" smtClean="0"/>
              <a:t>).</a:t>
            </a:r>
            <a:endParaRPr lang="en-US" sz="2800" dirty="0" smtClean="0"/>
          </a:p>
          <a:p>
            <a:r>
              <a:rPr lang="el-GR" sz="2800" dirty="0" smtClean="0"/>
              <a:t> Ο αυτοκράτορας Κάρολος Ε΄  </a:t>
            </a:r>
            <a:r>
              <a:rPr lang="el-GR" sz="2800" dirty="0"/>
              <a:t>αναγκάστηκε να συμβιβαστεί με την </a:t>
            </a:r>
            <a:r>
              <a:rPr lang="el-GR" sz="2800" b="1" dirty="0">
                <a:solidFill>
                  <a:srgbClr val="0070C0"/>
                </a:solidFill>
              </a:rPr>
              <a:t>Ειρήνη της </a:t>
            </a:r>
            <a:r>
              <a:rPr lang="el-GR" sz="2800" b="1" dirty="0" err="1">
                <a:solidFill>
                  <a:srgbClr val="0070C0"/>
                </a:solidFill>
              </a:rPr>
              <a:t>Αυγούστας</a:t>
            </a:r>
            <a:r>
              <a:rPr lang="el-GR" sz="2800" dirty="0"/>
              <a:t> (</a:t>
            </a:r>
            <a:r>
              <a:rPr lang="el-GR" sz="2800" b="1" dirty="0" smtClean="0">
                <a:solidFill>
                  <a:srgbClr val="0070C0"/>
                </a:solidFill>
              </a:rPr>
              <a:t>1555</a:t>
            </a:r>
            <a:r>
              <a:rPr lang="el-GR" sz="2800" dirty="0" smtClean="0"/>
              <a:t>) και να </a:t>
            </a:r>
            <a:r>
              <a:rPr lang="el-GR" sz="2800" b="1" u="sng" dirty="0" smtClean="0">
                <a:solidFill>
                  <a:srgbClr val="FF0000"/>
                </a:solidFill>
              </a:rPr>
              <a:t>νομιμοποιήσει το Λουθηρανισμό</a:t>
            </a:r>
          </a:p>
        </p:txBody>
      </p:sp>
    </p:spTree>
    <p:extLst>
      <p:ext uri="{BB962C8B-B14F-4D97-AF65-F5344CB8AC3E}">
        <p14:creationId xmlns:p14="http://schemas.microsoft.com/office/powerpoint/2010/main" val="26356408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154954" y="853440"/>
            <a:ext cx="8761413" cy="827192"/>
          </a:xfrm>
        </p:spPr>
        <p:txBody>
          <a:bodyPr/>
          <a:lstStyle/>
          <a:p>
            <a:r>
              <a:rPr lang="el-GR" dirty="0" smtClean="0"/>
              <a:t>Ειρήνη της </a:t>
            </a:r>
            <a:r>
              <a:rPr lang="el-GR" dirty="0" err="1" smtClean="0"/>
              <a:t>Αυγούστας</a:t>
            </a:r>
            <a:r>
              <a:rPr lang="el-GR" dirty="0" smtClean="0"/>
              <a:t> (1555)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09600" y="2386149"/>
            <a:ext cx="10755085" cy="4180113"/>
          </a:xfrm>
        </p:spPr>
        <p:txBody>
          <a:bodyPr>
            <a:normAutofit fontScale="92500" lnSpcReduction="10000"/>
          </a:bodyPr>
          <a:lstStyle/>
          <a:p>
            <a:r>
              <a:rPr lang="el-GR" sz="2800" dirty="0"/>
              <a:t>Κάθε ηγεμόνας ήταν ελεύθερος να </a:t>
            </a:r>
            <a:r>
              <a:rPr lang="el-GR" sz="2800" b="1" dirty="0"/>
              <a:t>επιβάλλει στην περιοχή της δικαιοδοσίας του το </a:t>
            </a:r>
            <a:r>
              <a:rPr lang="el-GR" sz="2800" b="1" dirty="0">
                <a:solidFill>
                  <a:srgbClr val="00B050"/>
                </a:solidFill>
              </a:rPr>
              <a:t>δόγμα</a:t>
            </a:r>
            <a:r>
              <a:rPr lang="el-GR" sz="2800" b="1" dirty="0"/>
              <a:t> </a:t>
            </a:r>
            <a:r>
              <a:rPr lang="el-GR" sz="2800" b="1" dirty="0">
                <a:solidFill>
                  <a:srgbClr val="00B050"/>
                </a:solidFill>
              </a:rPr>
              <a:t>που επιθυμούσε</a:t>
            </a:r>
            <a:r>
              <a:rPr lang="el-GR" sz="2800" dirty="0">
                <a:solidFill>
                  <a:srgbClr val="00B050"/>
                </a:solidFill>
              </a:rPr>
              <a:t> </a:t>
            </a:r>
            <a:r>
              <a:rPr lang="en-US" sz="2800" dirty="0"/>
              <a:t>(</a:t>
            </a:r>
            <a:r>
              <a:rPr lang="en-US" sz="2800" i="1" dirty="0" err="1"/>
              <a:t>cuius</a:t>
            </a:r>
            <a:r>
              <a:rPr lang="en-US" sz="2800" i="1" dirty="0"/>
              <a:t> </a:t>
            </a:r>
            <a:r>
              <a:rPr lang="en-US" sz="2800" i="1" dirty="0" err="1"/>
              <a:t>regio</a:t>
            </a:r>
            <a:r>
              <a:rPr lang="en-US" sz="2800" i="1" dirty="0"/>
              <a:t> </a:t>
            </a:r>
            <a:r>
              <a:rPr lang="en-US" sz="2800" i="1" dirty="0" err="1"/>
              <a:t>eius</a:t>
            </a:r>
            <a:r>
              <a:rPr lang="en-US" sz="2800" i="1" dirty="0"/>
              <a:t> </a:t>
            </a:r>
            <a:r>
              <a:rPr lang="en-US" sz="2800" i="1" dirty="0" err="1"/>
              <a:t>religio</a:t>
            </a:r>
            <a:r>
              <a:rPr lang="en-US" sz="2800" dirty="0"/>
              <a:t>)</a:t>
            </a:r>
            <a:r>
              <a:rPr lang="el-GR" sz="2800" dirty="0"/>
              <a:t>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sz="2800" i="1" dirty="0"/>
              <a:t>Όσοι είχαν ήδη αποσχιστεί από την </a:t>
            </a:r>
            <a:r>
              <a:rPr lang="el-GR" sz="2800" b="1" i="1" dirty="0"/>
              <a:t>καθολική εκκλησία </a:t>
            </a:r>
            <a:r>
              <a:rPr lang="el-GR" sz="2800" i="1" dirty="0"/>
              <a:t>και είχαν δημεύσει τα εκκλησιαστικά </a:t>
            </a:r>
            <a:r>
              <a:rPr lang="el-GR" sz="2800" b="1" i="1" dirty="0"/>
              <a:t>κτήματα</a:t>
            </a:r>
            <a:r>
              <a:rPr lang="el-GR" sz="2800" i="1" dirty="0"/>
              <a:t> της περιοχής τους, μπορούσαν να τα </a:t>
            </a:r>
            <a:r>
              <a:rPr lang="el-GR" sz="2800" b="1" i="1" dirty="0"/>
              <a:t>κρατήσουν</a:t>
            </a:r>
            <a:r>
              <a:rPr lang="el-GR" sz="2800" i="1" dirty="0"/>
              <a:t>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sz="2800" i="1" dirty="0"/>
              <a:t>Όσοι όμως θα προσχωρούσαν τώρα στον </a:t>
            </a:r>
            <a:r>
              <a:rPr lang="el-GR" sz="2800" b="1" i="1" dirty="0"/>
              <a:t>λουθηρανισμό</a:t>
            </a:r>
            <a:r>
              <a:rPr lang="el-GR" sz="2800" i="1" dirty="0"/>
              <a:t>, </a:t>
            </a:r>
            <a:r>
              <a:rPr lang="el-GR" sz="2800" b="1" i="1" dirty="0"/>
              <a:t>δεν είχαν το δικαίωμα </a:t>
            </a:r>
            <a:r>
              <a:rPr lang="el-GR" sz="2800" i="1" dirty="0"/>
              <a:t>να δημεύσουν κτήματα.</a:t>
            </a:r>
          </a:p>
          <a:p>
            <a:pPr marL="0" indent="0">
              <a:buNone/>
            </a:pPr>
            <a:r>
              <a:rPr lang="el-GR" sz="2800" dirty="0"/>
              <a:t>Με τη συνθήκη αυτή η </a:t>
            </a:r>
            <a:r>
              <a:rPr lang="el-GR" sz="2800" b="1" dirty="0">
                <a:solidFill>
                  <a:srgbClr val="FF0000"/>
                </a:solidFill>
              </a:rPr>
              <a:t>Γερμανία διαιρέθηκε </a:t>
            </a:r>
            <a:r>
              <a:rPr lang="el-GR" sz="2800" dirty="0"/>
              <a:t>σε </a:t>
            </a:r>
            <a:r>
              <a:rPr lang="el-GR" sz="2800" b="1" dirty="0"/>
              <a:t>κράτη καθολικά </a:t>
            </a:r>
            <a:r>
              <a:rPr lang="el-GR" sz="2800" dirty="0"/>
              <a:t>και </a:t>
            </a:r>
            <a:r>
              <a:rPr lang="el-GR" sz="2800" b="1" dirty="0"/>
              <a:t>διαμαρτυρόμενα</a:t>
            </a:r>
            <a:r>
              <a:rPr lang="el-GR" dirty="0" smtClean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803329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0B050"/>
                </a:solidFill>
              </a:rPr>
              <a:t>Εξελίξεις πέρα από τη Γερμανία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80128" y="2138726"/>
            <a:ext cx="7202982" cy="448447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l-GR" sz="2400" dirty="0"/>
          </a:p>
          <a:p>
            <a:r>
              <a:rPr lang="el-GR" sz="2400" dirty="0" smtClean="0"/>
              <a:t>Οι </a:t>
            </a:r>
            <a:r>
              <a:rPr lang="el-GR" sz="2400" dirty="0"/>
              <a:t>απόψεις του Λούθηρου είχαν μεγάλη απήχηση σε πολλές χώρες της </a:t>
            </a:r>
            <a:r>
              <a:rPr lang="el-GR" sz="2400" b="1" dirty="0"/>
              <a:t>Βόρειας Ευρώπης</a:t>
            </a:r>
            <a:r>
              <a:rPr lang="el-GR" sz="2400" dirty="0"/>
              <a:t>.</a:t>
            </a:r>
          </a:p>
          <a:p>
            <a:r>
              <a:rPr lang="el-GR" sz="2400" dirty="0" smtClean="0"/>
              <a:t>Άλλοι </a:t>
            </a:r>
            <a:r>
              <a:rPr lang="el-GR" sz="2400" dirty="0"/>
              <a:t>μεταρρυθμιστές ήταν ο </a:t>
            </a:r>
            <a:r>
              <a:rPr lang="el-GR" sz="2400" dirty="0" err="1" smtClean="0"/>
              <a:t>γάλλος</a:t>
            </a:r>
            <a:r>
              <a:rPr lang="el-GR" sz="2400" dirty="0" smtClean="0"/>
              <a:t> </a:t>
            </a:r>
            <a:r>
              <a:rPr lang="el-GR" sz="2400" b="1" dirty="0" smtClean="0">
                <a:solidFill>
                  <a:srgbClr val="FF0000"/>
                </a:solidFill>
              </a:rPr>
              <a:t>Καλβίνος</a:t>
            </a:r>
            <a:r>
              <a:rPr lang="el-GR" sz="2400" dirty="0" smtClean="0"/>
              <a:t> </a:t>
            </a:r>
            <a:r>
              <a:rPr lang="el-GR" sz="2400" dirty="0"/>
              <a:t>και ο </a:t>
            </a:r>
            <a:r>
              <a:rPr lang="el-GR" sz="2400" dirty="0" err="1"/>
              <a:t>ελβετός</a:t>
            </a:r>
            <a:r>
              <a:rPr lang="el-GR" sz="2400" dirty="0"/>
              <a:t> </a:t>
            </a:r>
            <a:r>
              <a:rPr lang="el-GR" sz="2400" b="1" dirty="0" err="1" smtClean="0">
                <a:solidFill>
                  <a:srgbClr val="FF0000"/>
                </a:solidFill>
              </a:rPr>
              <a:t>Ζβίγγλιος</a:t>
            </a:r>
            <a:r>
              <a:rPr lang="el-GR" sz="2400" b="1" dirty="0" smtClean="0"/>
              <a:t> </a:t>
            </a:r>
            <a:r>
              <a:rPr lang="el-GR" sz="2400" i="1" dirty="0" smtClean="0"/>
              <a:t>(εφημέριος του καθεδρικού ναού της Ζυρίχης)</a:t>
            </a:r>
            <a:r>
              <a:rPr lang="el-GR" sz="2400" dirty="0" smtClean="0"/>
              <a:t>. Στη Αγγλία ο </a:t>
            </a:r>
            <a:r>
              <a:rPr lang="el-GR" sz="2400" b="1" dirty="0" smtClean="0">
                <a:solidFill>
                  <a:srgbClr val="FF0000"/>
                </a:solidFill>
              </a:rPr>
              <a:t>Ιωάννης </a:t>
            </a:r>
            <a:r>
              <a:rPr lang="el-GR" sz="2400" b="1" dirty="0" err="1" smtClean="0">
                <a:solidFill>
                  <a:srgbClr val="FF0000"/>
                </a:solidFill>
              </a:rPr>
              <a:t>Ουίκλιφ</a:t>
            </a:r>
            <a:r>
              <a:rPr lang="el-GR" sz="2400" b="1" dirty="0" smtClean="0">
                <a:solidFill>
                  <a:srgbClr val="FF0000"/>
                </a:solidFill>
              </a:rPr>
              <a:t> </a:t>
            </a:r>
            <a:r>
              <a:rPr lang="el-GR" sz="2400" dirty="0" smtClean="0"/>
              <a:t>(Αγγλικανική εκκλησία)</a:t>
            </a:r>
            <a:endParaRPr lang="el-GR" sz="2400" dirty="0"/>
          </a:p>
          <a:p>
            <a:r>
              <a:rPr lang="el-GR" sz="2400" dirty="0" smtClean="0"/>
              <a:t>Στη </a:t>
            </a:r>
            <a:r>
              <a:rPr lang="el-GR" sz="2400" dirty="0"/>
              <a:t>Γαλλία, τη </a:t>
            </a:r>
            <a:r>
              <a:rPr lang="el-GR" sz="2400" dirty="0" smtClean="0"/>
              <a:t>Σκωτία </a:t>
            </a:r>
            <a:r>
              <a:rPr lang="el-GR" sz="2400" dirty="0"/>
              <a:t>και </a:t>
            </a:r>
            <a:r>
              <a:rPr lang="el-GR" sz="2400" dirty="0" smtClean="0"/>
              <a:t>τη Σκανδιναβία </a:t>
            </a:r>
            <a:r>
              <a:rPr lang="el-GR" sz="2400" dirty="0"/>
              <a:t>δημιουργήθηκαν </a:t>
            </a:r>
            <a:r>
              <a:rPr lang="el-GR" sz="2400" b="1" dirty="0"/>
              <a:t>νέες εκκλησίες</a:t>
            </a:r>
          </a:p>
          <a:p>
            <a:pPr marL="0" indent="0">
              <a:buNone/>
            </a:pPr>
            <a:endParaRPr lang="el-GR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110" y="2339024"/>
            <a:ext cx="168592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5755" y="3940331"/>
            <a:ext cx="168592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38852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0B050"/>
                </a:solidFill>
              </a:rPr>
              <a:t>Βασικές θέσεις του Προτεσταντισμού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53144" y="2229853"/>
            <a:ext cx="11089678" cy="441157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l-GR" sz="2400" dirty="0"/>
              <a:t>Αν και παρουσιάζονται διαφορετικές μορφές του νέου δόγματος από χώρα σε χώρα, οι βασικές </a:t>
            </a:r>
            <a:r>
              <a:rPr lang="el-GR" sz="2400" b="1" dirty="0"/>
              <a:t>αρχές του Προτεσταντισμού </a:t>
            </a:r>
            <a:r>
              <a:rPr lang="el-GR" sz="2400" dirty="0"/>
              <a:t>συνοψίζονται στα εξής:</a:t>
            </a:r>
          </a:p>
          <a:p>
            <a:pPr marL="0" indent="0">
              <a:buNone/>
            </a:pPr>
            <a:endParaRPr lang="el-GR" sz="2400" dirty="0"/>
          </a:p>
          <a:p>
            <a:r>
              <a:rPr lang="el-GR" sz="2400" dirty="0" smtClean="0"/>
              <a:t>Η </a:t>
            </a:r>
            <a:r>
              <a:rPr lang="el-GR" sz="2400" dirty="0"/>
              <a:t>σωτηρία της ψυχής δεν εξασφαλίζεται με την εξομολόγηση και τη μεσολάβηση ενός ιερέα αλλά </a:t>
            </a:r>
            <a:r>
              <a:rPr lang="el-GR" sz="2400" b="1" dirty="0"/>
              <a:t>μέσω της πίστης </a:t>
            </a:r>
            <a:r>
              <a:rPr lang="el-GR" sz="2400" b="1" dirty="0" smtClean="0"/>
              <a:t>του πιστού</a:t>
            </a:r>
            <a:r>
              <a:rPr lang="el-GR" sz="2400" dirty="0"/>
              <a:t>.</a:t>
            </a:r>
          </a:p>
          <a:p>
            <a:r>
              <a:rPr lang="el-GR" sz="2400" dirty="0" smtClean="0"/>
              <a:t>Δεν </a:t>
            </a:r>
            <a:r>
              <a:rPr lang="el-GR" sz="2400" dirty="0"/>
              <a:t>αναγνωρίζεται η εξουσία του Πάπα και </a:t>
            </a:r>
            <a:r>
              <a:rPr lang="el-GR" sz="2400" b="1" dirty="0"/>
              <a:t>δεν υπάρχει ανώτερη ιεραρχία στην εκκλησία </a:t>
            </a:r>
            <a:r>
              <a:rPr lang="el-GR" sz="2400" dirty="0"/>
              <a:t>(σε κάποιες εκκλησίες αναγνωρίζονται επίσκοποι).</a:t>
            </a:r>
          </a:p>
          <a:p>
            <a:r>
              <a:rPr lang="el-GR" sz="2400" b="1" dirty="0" smtClean="0"/>
              <a:t>Δεν </a:t>
            </a:r>
            <a:r>
              <a:rPr lang="el-GR" sz="2400" b="1" dirty="0"/>
              <a:t>λατρεύεται η Παναγία ως </a:t>
            </a:r>
            <a:r>
              <a:rPr lang="el-GR" sz="2400" b="1" dirty="0" smtClean="0"/>
              <a:t>αγία, </a:t>
            </a:r>
            <a:r>
              <a:rPr lang="el-GR" sz="2400" b="1" dirty="0"/>
              <a:t>ούτε άλλοι άγιοι</a:t>
            </a:r>
            <a:r>
              <a:rPr lang="el-GR" sz="2400" dirty="0"/>
              <a:t>.</a:t>
            </a:r>
          </a:p>
          <a:p>
            <a:r>
              <a:rPr lang="el-GR" sz="2400" b="1" dirty="0" smtClean="0"/>
              <a:t>Η </a:t>
            </a:r>
            <a:r>
              <a:rPr lang="el-GR" sz="2400" b="1" dirty="0"/>
              <a:t>λατρεία στηρίζεται στην ανάγνωση της Βίβλου </a:t>
            </a:r>
            <a:r>
              <a:rPr lang="el-GR" sz="2400" dirty="0"/>
              <a:t>και </a:t>
            </a:r>
            <a:r>
              <a:rPr lang="el-GR" sz="2400" b="1" dirty="0"/>
              <a:t>όχι </a:t>
            </a:r>
            <a:r>
              <a:rPr lang="el-GR" sz="2400" b="1" dirty="0" smtClean="0"/>
              <a:t>σε τελετές</a:t>
            </a:r>
            <a:r>
              <a:rPr lang="el-GR" sz="2400" dirty="0"/>
              <a:t>.</a:t>
            </a:r>
          </a:p>
          <a:p>
            <a:r>
              <a:rPr lang="el-GR" sz="2400" b="1" dirty="0" smtClean="0"/>
              <a:t>Δεν </a:t>
            </a:r>
            <a:r>
              <a:rPr lang="el-GR" sz="2400" b="1" dirty="0"/>
              <a:t>υπάρχουν μυστήρια</a:t>
            </a:r>
            <a:r>
              <a:rPr lang="el-GR" sz="2400" dirty="0"/>
              <a:t>, εκτός από το Βάπτισμα και τη Θεία Κοινωνία.</a:t>
            </a:r>
          </a:p>
          <a:p>
            <a:r>
              <a:rPr lang="el-GR" sz="2400" dirty="0" smtClean="0"/>
              <a:t>Σε </a:t>
            </a:r>
            <a:r>
              <a:rPr lang="el-GR" sz="2400" dirty="0"/>
              <a:t>αντίθεση με το καθολικό δόγμα, </a:t>
            </a:r>
            <a:r>
              <a:rPr lang="el-GR" sz="2400" b="1" dirty="0"/>
              <a:t>επιτρέπεται ο γάμος των κληρικών</a:t>
            </a:r>
            <a:r>
              <a:rPr lang="el-GR" sz="2400" dirty="0"/>
              <a:t>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565111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154954" y="696686"/>
            <a:ext cx="8761413" cy="983947"/>
          </a:xfrm>
        </p:spPr>
        <p:txBody>
          <a:bodyPr/>
          <a:lstStyle/>
          <a:p>
            <a:r>
              <a:rPr lang="el-GR" dirty="0">
                <a:solidFill>
                  <a:srgbClr val="00B050"/>
                </a:solidFill>
              </a:rPr>
              <a:t>Η νύχτα του Αγίου </a:t>
            </a:r>
            <a:r>
              <a:rPr lang="el-GR" dirty="0" smtClean="0">
                <a:solidFill>
                  <a:srgbClr val="00B050"/>
                </a:solidFill>
              </a:rPr>
              <a:t>Βαρθολομαίου </a:t>
            </a:r>
            <a:br>
              <a:rPr lang="el-GR" dirty="0" smtClean="0">
                <a:solidFill>
                  <a:srgbClr val="00B050"/>
                </a:solidFill>
              </a:rPr>
            </a:br>
            <a:r>
              <a:rPr lang="el-GR" dirty="0" smtClean="0">
                <a:solidFill>
                  <a:srgbClr val="00B050"/>
                </a:solidFill>
              </a:rPr>
              <a:t>(24 Αυγούστου 1572)</a:t>
            </a:r>
            <a:endParaRPr lang="el-GR" dirty="0">
              <a:solidFill>
                <a:srgbClr val="00B05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406537" y="2277979"/>
            <a:ext cx="7528789" cy="4580021"/>
          </a:xfrm>
        </p:spPr>
        <p:txBody>
          <a:bodyPr>
            <a:normAutofit/>
          </a:bodyPr>
          <a:lstStyle/>
          <a:p>
            <a:r>
              <a:rPr lang="el-GR" dirty="0" smtClean="0"/>
              <a:t>Στη </a:t>
            </a:r>
            <a:r>
              <a:rPr lang="el-GR" dirty="0"/>
              <a:t>Γαλλία οι σχέσεις μεταξύ </a:t>
            </a:r>
            <a:r>
              <a:rPr lang="el-GR" dirty="0" smtClean="0"/>
              <a:t>των </a:t>
            </a:r>
            <a:r>
              <a:rPr lang="el-GR" b="1" dirty="0" smtClean="0"/>
              <a:t>Ρωμαιοκαθολικών</a:t>
            </a:r>
            <a:r>
              <a:rPr lang="el-GR" dirty="0" smtClean="0"/>
              <a:t> </a:t>
            </a:r>
            <a:r>
              <a:rPr lang="el-GR" dirty="0"/>
              <a:t>και των </a:t>
            </a:r>
            <a:r>
              <a:rPr lang="el-GR" b="1" dirty="0" err="1"/>
              <a:t>Ουγενότων</a:t>
            </a:r>
            <a:r>
              <a:rPr lang="el-GR" dirty="0"/>
              <a:t> (των οπαδών του Καλβίνου) </a:t>
            </a:r>
            <a:r>
              <a:rPr lang="el-GR" b="1" dirty="0"/>
              <a:t>δεν είναι αρμονικές</a:t>
            </a:r>
            <a:r>
              <a:rPr lang="el-GR" dirty="0"/>
              <a:t>.</a:t>
            </a:r>
          </a:p>
          <a:p>
            <a:r>
              <a:rPr lang="el-GR" dirty="0" smtClean="0"/>
              <a:t>Ο </a:t>
            </a:r>
            <a:r>
              <a:rPr lang="el-GR" b="1" dirty="0">
                <a:solidFill>
                  <a:srgbClr val="FFC000"/>
                </a:solidFill>
              </a:rPr>
              <a:t>Ερρίκος της Ναβάρας </a:t>
            </a:r>
            <a:r>
              <a:rPr lang="el-GR" dirty="0"/>
              <a:t>(</a:t>
            </a:r>
            <a:r>
              <a:rPr lang="el-GR" dirty="0" smtClean="0"/>
              <a:t>καλβινιστής) έρχεται </a:t>
            </a:r>
            <a:r>
              <a:rPr lang="el-GR" dirty="0"/>
              <a:t>στο Παρίσι για να παντρευτεί τη </a:t>
            </a:r>
            <a:r>
              <a:rPr lang="el-GR" b="1" dirty="0" smtClean="0">
                <a:solidFill>
                  <a:srgbClr val="FFC000"/>
                </a:solidFill>
              </a:rPr>
              <a:t>Μαργαρίτα ή </a:t>
            </a:r>
            <a:r>
              <a:rPr lang="el-GR" b="1" dirty="0" err="1" smtClean="0">
                <a:solidFill>
                  <a:srgbClr val="FFC000"/>
                </a:solidFill>
              </a:rPr>
              <a:t>Μαργκώ</a:t>
            </a:r>
            <a:r>
              <a:rPr lang="el-GR" dirty="0" smtClean="0"/>
              <a:t> </a:t>
            </a:r>
            <a:r>
              <a:rPr lang="el-GR" dirty="0"/>
              <a:t>(αδελφή του καθολικού </a:t>
            </a:r>
            <a:r>
              <a:rPr lang="el-GR" dirty="0" smtClean="0"/>
              <a:t>Γάλλου </a:t>
            </a:r>
            <a:r>
              <a:rPr lang="el-GR" dirty="0"/>
              <a:t>βασιλιά Καρόλου Θ΄).</a:t>
            </a:r>
          </a:p>
          <a:p>
            <a:r>
              <a:rPr lang="el-GR" dirty="0" smtClean="0"/>
              <a:t>Στην </a:t>
            </a:r>
            <a:r>
              <a:rPr lang="el-GR" dirty="0"/>
              <a:t>πόλη έρχονται για τον γάμο </a:t>
            </a:r>
            <a:r>
              <a:rPr lang="el-GR" b="1" dirty="0" smtClean="0"/>
              <a:t>30.000 </a:t>
            </a:r>
            <a:r>
              <a:rPr lang="el-GR" b="1" dirty="0" err="1" smtClean="0"/>
              <a:t>Ουγενότοι</a:t>
            </a:r>
            <a:r>
              <a:rPr lang="el-GR" b="1" dirty="0" smtClean="0"/>
              <a:t> </a:t>
            </a:r>
            <a:r>
              <a:rPr lang="el-GR" dirty="0"/>
              <a:t>.</a:t>
            </a:r>
          </a:p>
          <a:p>
            <a:r>
              <a:rPr lang="el-GR" dirty="0" smtClean="0"/>
              <a:t>Στις </a:t>
            </a:r>
            <a:r>
              <a:rPr lang="el-GR" b="1" dirty="0">
                <a:solidFill>
                  <a:srgbClr val="00B050"/>
                </a:solidFill>
              </a:rPr>
              <a:t>24 Αυγούστου 1572, γιορτή του Αγίου Βαρθολομαίου</a:t>
            </a:r>
            <a:r>
              <a:rPr lang="el-GR" dirty="0"/>
              <a:t>, με σχέδιο του βασιλιά </a:t>
            </a:r>
            <a:r>
              <a:rPr lang="el-GR" b="1" dirty="0"/>
              <a:t>σφαγιάζονται</a:t>
            </a:r>
            <a:r>
              <a:rPr lang="el-GR" dirty="0"/>
              <a:t> </a:t>
            </a:r>
            <a:r>
              <a:rPr lang="el-GR" dirty="0"/>
              <a:t>3</a:t>
            </a:r>
            <a:r>
              <a:rPr lang="el-GR" dirty="0" smtClean="0"/>
              <a:t>000 χιλιάδες </a:t>
            </a:r>
            <a:r>
              <a:rPr lang="el-GR" dirty="0" err="1" smtClean="0"/>
              <a:t>Ουγενότοι</a:t>
            </a:r>
            <a:r>
              <a:rPr lang="el-GR" dirty="0" smtClean="0"/>
              <a:t> και 70.000 σε όλη τη χώρα ως «γαμήλιο δώρο».</a:t>
            </a:r>
            <a:endParaRPr lang="el-GR" dirty="0"/>
          </a:p>
          <a:p>
            <a:r>
              <a:rPr lang="el-GR" dirty="0" smtClean="0"/>
              <a:t>Ο </a:t>
            </a:r>
            <a:r>
              <a:rPr lang="el-GR" b="1" dirty="0"/>
              <a:t>Ερρίκος της Ναβάρας υποχρεώνεται να ασπαστεί τον καθολικισμό</a:t>
            </a:r>
            <a:r>
              <a:rPr lang="el-GR" dirty="0"/>
              <a:t>.</a:t>
            </a:r>
          </a:p>
          <a:p>
            <a:r>
              <a:rPr lang="el-GR" dirty="0" smtClean="0"/>
              <a:t>Όταν </a:t>
            </a:r>
            <a:r>
              <a:rPr lang="el-GR" dirty="0"/>
              <a:t>ο Ερρίκος γίνεται βασιλιάς (Ερρίκος Δ΄) εκδίδει το </a:t>
            </a:r>
            <a:r>
              <a:rPr lang="el-GR" b="1" dirty="0">
                <a:solidFill>
                  <a:srgbClr val="00B050"/>
                </a:solidFill>
              </a:rPr>
              <a:t>Διάταγμα της </a:t>
            </a:r>
            <a:r>
              <a:rPr lang="el-GR" b="1" dirty="0" err="1">
                <a:solidFill>
                  <a:srgbClr val="00B050"/>
                </a:solidFill>
              </a:rPr>
              <a:t>Νάντης</a:t>
            </a:r>
            <a:r>
              <a:rPr lang="el-GR" b="1" dirty="0">
                <a:solidFill>
                  <a:srgbClr val="00B050"/>
                </a:solidFill>
              </a:rPr>
              <a:t> </a:t>
            </a:r>
            <a:r>
              <a:rPr lang="el-GR" b="1" dirty="0"/>
              <a:t>(1598), </a:t>
            </a:r>
            <a:r>
              <a:rPr lang="el-GR" dirty="0"/>
              <a:t>με το οποίο αναγνωρίζονται τα </a:t>
            </a:r>
            <a:r>
              <a:rPr lang="el-GR" b="1" dirty="0"/>
              <a:t>δικαιώματα των Καλβινιστών </a:t>
            </a:r>
            <a:r>
              <a:rPr lang="el-GR" dirty="0"/>
              <a:t>στη </a:t>
            </a:r>
            <a:r>
              <a:rPr lang="el-GR" dirty="0" smtClean="0"/>
              <a:t>Γαλλία.</a:t>
            </a:r>
            <a:endParaRPr lang="el-GR" dirty="0"/>
          </a:p>
          <a:p>
            <a:endParaRPr lang="el-G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64" y="2277979"/>
            <a:ext cx="4089019" cy="4486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00223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Συνέπειες Μεταρρύθμισης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97605" y="2307771"/>
            <a:ext cx="10549366" cy="4275909"/>
          </a:xfrm>
        </p:spPr>
        <p:txBody>
          <a:bodyPr>
            <a:normAutofit/>
          </a:bodyPr>
          <a:lstStyle/>
          <a:p>
            <a:r>
              <a:rPr lang="el-GR" sz="2000" dirty="0"/>
              <a:t>Άμεση κληρονομιά της κρίσης της Μεταρρύθμισης ήταν η εδραίωση ενός </a:t>
            </a:r>
            <a:r>
              <a:rPr lang="el-GR" sz="2000" b="1" dirty="0"/>
              <a:t>κλίματος </a:t>
            </a:r>
            <a:r>
              <a:rPr lang="el-GR" sz="2000" b="1" dirty="0" smtClean="0"/>
              <a:t>μισαλλοδοξίας </a:t>
            </a:r>
            <a:r>
              <a:rPr lang="el-GR" sz="2000" b="1" dirty="0"/>
              <a:t>σε ολόκληρη τη Δύση</a:t>
            </a:r>
            <a:r>
              <a:rPr lang="el-GR" sz="2000" dirty="0"/>
              <a:t>. </a:t>
            </a:r>
            <a:endParaRPr lang="el-GR" sz="2000" dirty="0" smtClean="0"/>
          </a:p>
          <a:p>
            <a:r>
              <a:rPr lang="el-GR" sz="2000" dirty="0" smtClean="0"/>
              <a:t>Και </a:t>
            </a:r>
            <a:r>
              <a:rPr lang="el-GR" sz="2000" dirty="0"/>
              <a:t>για τις δύο αντιμαχόμενες πλευρές, η θρησκευτική απόκλιση ταυτιζόταν πλέον με πράξη </a:t>
            </a:r>
            <a:r>
              <a:rPr lang="el-GR" sz="2000" b="1" dirty="0"/>
              <a:t>εσχάτης προδοσίας </a:t>
            </a:r>
            <a:r>
              <a:rPr lang="el-GR" sz="2000" dirty="0"/>
              <a:t>απέναντι στο κράτος και στον ηγεμόνα. </a:t>
            </a:r>
            <a:endParaRPr lang="el-GR" sz="2000" dirty="0" smtClean="0"/>
          </a:p>
          <a:p>
            <a:r>
              <a:rPr lang="el-GR" sz="2000" dirty="0" smtClean="0"/>
              <a:t>Προτεσταντικές </a:t>
            </a:r>
            <a:r>
              <a:rPr lang="el-GR" sz="2000" dirty="0"/>
              <a:t>μειονότητες σε καθολικά κράτη και Καθολικές σε Προτεσταντικά, πήραν το </a:t>
            </a:r>
            <a:r>
              <a:rPr lang="el-GR" sz="2000" b="1" dirty="0"/>
              <a:t>δρόμο της προσφυγιάς και της εξορίας</a:t>
            </a:r>
            <a:r>
              <a:rPr lang="el-GR" sz="2000" dirty="0"/>
              <a:t>, όταν κλήθηκαν να επιλέξουν ανάμεσα στην αποκήρυξη της πίστης τους ή στον παραδειγματικό θάνατο. </a:t>
            </a:r>
            <a:endParaRPr lang="el-GR" sz="2000" dirty="0" smtClean="0"/>
          </a:p>
          <a:p>
            <a:r>
              <a:rPr lang="el-GR" sz="2000" dirty="0" smtClean="0"/>
              <a:t>Τα </a:t>
            </a:r>
            <a:r>
              <a:rPr lang="el-GR" sz="2000" dirty="0"/>
              <a:t>αλλεπάλληλα </a:t>
            </a:r>
            <a:r>
              <a:rPr lang="el-GR" sz="2000" b="1" dirty="0"/>
              <a:t>κύματα θρησκευτικών διωγμών, οι αιματηρές εκστρατείες κάθαρσης των κοινωνιών από τον βλάσφημο </a:t>
            </a:r>
            <a:r>
              <a:rPr lang="el-GR" sz="2000" b="1" i="1" dirty="0"/>
              <a:t>άλλο</a:t>
            </a:r>
            <a:r>
              <a:rPr lang="el-GR" sz="2000" dirty="0"/>
              <a:t>, γρήγορα πυροδότησαν </a:t>
            </a:r>
            <a:r>
              <a:rPr lang="el-GR" sz="2000" b="1" dirty="0"/>
              <a:t>πολεμικές συγκρούσεις </a:t>
            </a:r>
            <a:r>
              <a:rPr lang="el-GR" sz="2000" dirty="0"/>
              <a:t>ανάμεσα στα ευρωπαϊκά βασίλεια, ή και στο εσωτερικό ευρύτερων κρατικών σχηματισμών</a:t>
            </a:r>
          </a:p>
        </p:txBody>
      </p:sp>
    </p:spTree>
    <p:extLst>
      <p:ext uri="{BB962C8B-B14F-4D97-AF65-F5344CB8AC3E}">
        <p14:creationId xmlns:p14="http://schemas.microsoft.com/office/powerpoint/2010/main" val="432584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89491" y="747244"/>
            <a:ext cx="8761413" cy="1107681"/>
          </a:xfrm>
        </p:spPr>
        <p:txBody>
          <a:bodyPr/>
          <a:lstStyle/>
          <a:p>
            <a:r>
              <a:rPr lang="el-GR" dirty="0"/>
              <a:t>α. Η Ρωμαιοκαθολική Εκκλησία σε κρίση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96389" y="2316480"/>
            <a:ext cx="10990217" cy="44065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800" u="sng" dirty="0"/>
              <a:t>Τ</a:t>
            </a:r>
            <a:r>
              <a:rPr lang="el-GR" sz="2800" u="sng" dirty="0" smtClean="0"/>
              <a:t>έλη Μεσαίωνα</a:t>
            </a:r>
            <a:r>
              <a:rPr lang="el-GR" sz="2800" dirty="0" smtClean="0"/>
              <a:t>: </a:t>
            </a:r>
            <a:r>
              <a:rPr lang="el-GR" sz="2800" dirty="0"/>
              <a:t>το </a:t>
            </a:r>
            <a:r>
              <a:rPr lang="el-GR" sz="2800" b="1" dirty="0"/>
              <a:t>ηθικό κύρος της Ρωμαιοκαθολικής Εκκλησίας</a:t>
            </a:r>
            <a:r>
              <a:rPr lang="el-GR" sz="2800" dirty="0"/>
              <a:t> ανάμεσα στους πιστούς άρχισε να </a:t>
            </a:r>
            <a:r>
              <a:rPr lang="el-GR" sz="2800" b="1" dirty="0"/>
              <a:t>υποχωρεί</a:t>
            </a:r>
            <a:r>
              <a:rPr lang="el-GR" sz="2800" dirty="0"/>
              <a:t>. </a:t>
            </a:r>
            <a:endParaRPr lang="el-GR" sz="2800" dirty="0" smtClean="0"/>
          </a:p>
          <a:p>
            <a:pPr marL="0" indent="0">
              <a:buNone/>
            </a:pPr>
            <a:r>
              <a:rPr lang="el-GR" sz="2800" dirty="0" smtClean="0"/>
              <a:t>1. </a:t>
            </a:r>
            <a:r>
              <a:rPr lang="el-GR" sz="2800" b="1" dirty="0" smtClean="0">
                <a:solidFill>
                  <a:srgbClr val="FF0000"/>
                </a:solidFill>
              </a:rPr>
              <a:t>Διαμαρτυρίες</a:t>
            </a:r>
            <a:r>
              <a:rPr lang="el-GR" sz="2800" dirty="0" smtClean="0"/>
              <a:t> </a:t>
            </a:r>
            <a:r>
              <a:rPr lang="el-GR" sz="2800" dirty="0"/>
              <a:t>διατυπώνονταν </a:t>
            </a:r>
            <a:r>
              <a:rPr lang="el-GR" sz="2800" dirty="0" smtClean="0"/>
              <a:t>για τη ζωή που έκανε ο ανώτερος κλήρος:</a:t>
            </a:r>
          </a:p>
          <a:p>
            <a:r>
              <a:rPr lang="el-GR" sz="2800" dirty="0" smtClean="0"/>
              <a:t>τη </a:t>
            </a:r>
            <a:r>
              <a:rPr lang="el-GR" sz="2800" b="1" dirty="0"/>
              <a:t>διοικητική </a:t>
            </a:r>
            <a:r>
              <a:rPr lang="el-GR" sz="2800" b="1" dirty="0" smtClean="0"/>
              <a:t>ανεπάρκεια</a:t>
            </a:r>
          </a:p>
          <a:p>
            <a:r>
              <a:rPr lang="el-GR" sz="2800" dirty="0" smtClean="0"/>
              <a:t>την </a:t>
            </a:r>
            <a:r>
              <a:rPr lang="el-GR" sz="2800" b="1" dirty="0"/>
              <a:t>υπερβολική πολυτέλεια </a:t>
            </a:r>
            <a:r>
              <a:rPr lang="el-GR" sz="2800" dirty="0"/>
              <a:t>της αυλής </a:t>
            </a:r>
            <a:endParaRPr lang="el-GR" sz="2800" dirty="0" smtClean="0"/>
          </a:p>
          <a:p>
            <a:r>
              <a:rPr lang="el-GR" sz="2800" dirty="0" smtClean="0"/>
              <a:t>την </a:t>
            </a:r>
            <a:r>
              <a:rPr lang="el-GR" sz="2800" b="1" dirty="0"/>
              <a:t>ηθική </a:t>
            </a:r>
            <a:r>
              <a:rPr lang="el-GR" sz="2800" b="1" dirty="0" smtClean="0"/>
              <a:t>διαφθορά </a:t>
            </a:r>
            <a:r>
              <a:rPr lang="el-GR" sz="2800" dirty="0"/>
              <a:t>πολλών από τους εκκλησιαστικούς αξιωματούχους. </a:t>
            </a:r>
            <a:endParaRPr lang="el-GR" sz="2800" dirty="0" smtClean="0"/>
          </a:p>
          <a:p>
            <a:pPr marL="0" indent="0">
              <a:buNone/>
            </a:pPr>
            <a:endParaRPr lang="el-GR" sz="2400" dirty="0" smtClean="0"/>
          </a:p>
        </p:txBody>
      </p:sp>
    </p:spTree>
    <p:extLst>
      <p:ext uri="{BB962C8B-B14F-4D97-AF65-F5344CB8AC3E}">
        <p14:creationId xmlns:p14="http://schemas.microsoft.com/office/powerpoint/2010/main" val="16949722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73012" y="816914"/>
            <a:ext cx="8761413" cy="706964"/>
          </a:xfrm>
        </p:spPr>
        <p:txBody>
          <a:bodyPr/>
          <a:lstStyle/>
          <a:p>
            <a:r>
              <a:rPr lang="el-GR" dirty="0" smtClean="0"/>
              <a:t>Συνέπειες Μεταρρύθμισης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97012" y="2177143"/>
            <a:ext cx="6569549" cy="4798423"/>
          </a:xfrm>
        </p:spPr>
        <p:txBody>
          <a:bodyPr>
            <a:noAutofit/>
          </a:bodyPr>
          <a:lstStyle/>
          <a:p>
            <a:r>
              <a:rPr lang="el-GR" sz="2200" dirty="0" smtClean="0"/>
              <a:t>Και </a:t>
            </a:r>
            <a:r>
              <a:rPr lang="el-GR" sz="2200" dirty="0"/>
              <a:t>τα δύο θρησκευτικά στρατόπεδα </a:t>
            </a:r>
            <a:r>
              <a:rPr lang="el-GR" sz="2200" b="1" dirty="0" err="1"/>
              <a:t>αλληλο</a:t>
            </a:r>
            <a:r>
              <a:rPr lang="el-GR" sz="2200" b="1" dirty="0"/>
              <a:t>-καταγγέλλονταν συστηματικά ως υπηρέτες του Σατανά, συνεργοί δαιμόνων</a:t>
            </a:r>
            <a:r>
              <a:rPr lang="el-GR" sz="2200" dirty="0"/>
              <a:t>, με απώτερο στόχο την έκλειψη της ανθρωπότητας. </a:t>
            </a:r>
            <a:endParaRPr lang="el-GR" sz="2200" dirty="0" smtClean="0"/>
          </a:p>
          <a:p>
            <a:r>
              <a:rPr lang="el-GR" sz="2200" dirty="0" smtClean="0"/>
              <a:t>Δεν </a:t>
            </a:r>
            <a:r>
              <a:rPr lang="el-GR" sz="2200" dirty="0"/>
              <a:t>ήταν τυχαίο που το ευρωπαϊκό </a:t>
            </a:r>
            <a:r>
              <a:rPr lang="el-GR" sz="2200" b="1" dirty="0">
                <a:solidFill>
                  <a:srgbClr val="FF0000"/>
                </a:solidFill>
              </a:rPr>
              <a:t>κυνήγι μαγισσών </a:t>
            </a:r>
            <a:r>
              <a:rPr lang="el-GR" sz="2200" dirty="0"/>
              <a:t>(1550-1750), ένα από τα σκοτεινότερα επεισόδια της ευρωπαϊκής ιστορίας, με </a:t>
            </a:r>
            <a:r>
              <a:rPr lang="el-GR" sz="2200" b="1" dirty="0"/>
              <a:t>εκατόμβες αθώων θυμάτων στο βωμό της θρησκευτικής παραφροσύνης και της μισαλλοδοξίας</a:t>
            </a:r>
            <a:r>
              <a:rPr lang="el-GR" sz="2200" dirty="0"/>
              <a:t>, </a:t>
            </a:r>
            <a:r>
              <a:rPr lang="el-GR" sz="2200" dirty="0" err="1"/>
              <a:t>συνέπεσε</a:t>
            </a:r>
            <a:r>
              <a:rPr lang="el-GR" sz="2200" dirty="0"/>
              <a:t> χρονικά με την κορύφωση της κρίσης της Μεταρρύθμισης.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276" y="2011557"/>
            <a:ext cx="5308724" cy="443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5448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δ. Η Αντιμεταρρύθμιση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076577" y="2403202"/>
            <a:ext cx="9641383" cy="43372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Η </a:t>
            </a:r>
            <a:r>
              <a:rPr lang="el-GR" sz="2400" b="1" dirty="0" smtClean="0"/>
              <a:t>Καθολική </a:t>
            </a:r>
            <a:r>
              <a:rPr lang="el-GR" sz="2400" b="1" dirty="0"/>
              <a:t>Εκκλησία </a:t>
            </a:r>
            <a:r>
              <a:rPr lang="el-GR" sz="2400" dirty="0"/>
              <a:t>έβλεπε τη θρησκευτική και την πολιτική επιρροή της να </a:t>
            </a:r>
            <a:r>
              <a:rPr lang="el-GR" sz="2400" b="1" dirty="0"/>
              <a:t>συρρικνώνονται</a:t>
            </a:r>
            <a:r>
              <a:rPr lang="el-GR" sz="2400" dirty="0"/>
              <a:t> </a:t>
            </a:r>
            <a:r>
              <a:rPr lang="el-GR" sz="2400" dirty="0" smtClean="0"/>
              <a:t>δραματικά.</a:t>
            </a:r>
          </a:p>
          <a:p>
            <a:pPr marL="0" indent="0">
              <a:buNone/>
            </a:pPr>
            <a:r>
              <a:rPr lang="el-GR" sz="2400" dirty="0" smtClean="0"/>
              <a:t>Έπρεπε</a:t>
            </a:r>
            <a:r>
              <a:rPr lang="el-GR" sz="2400" dirty="0"/>
              <a:t> </a:t>
            </a:r>
            <a:r>
              <a:rPr lang="el-GR" sz="2400" dirty="0" smtClean="0"/>
              <a:t>να αντιμετωπίσει:</a:t>
            </a:r>
          </a:p>
          <a:p>
            <a:r>
              <a:rPr lang="el-GR" sz="2400" dirty="0" smtClean="0"/>
              <a:t>την </a:t>
            </a:r>
            <a:r>
              <a:rPr lang="el-GR" sz="2400" b="1" dirty="0" smtClean="0"/>
              <a:t>κρίση στους </a:t>
            </a:r>
            <a:r>
              <a:rPr lang="el-GR" sz="2400" b="1" dirty="0"/>
              <a:t>κόλπους </a:t>
            </a:r>
            <a:r>
              <a:rPr lang="el-GR" sz="2400" dirty="0"/>
              <a:t>της και </a:t>
            </a:r>
            <a:endParaRPr lang="el-GR" sz="2400" dirty="0" smtClean="0"/>
          </a:p>
          <a:p>
            <a:r>
              <a:rPr lang="el-GR" sz="2400" dirty="0" smtClean="0"/>
              <a:t>τη </a:t>
            </a:r>
            <a:r>
              <a:rPr lang="el-GR" sz="2400" b="1" dirty="0"/>
              <a:t>διάδοση του </a:t>
            </a:r>
            <a:r>
              <a:rPr lang="el-GR" sz="2400" b="1" dirty="0" smtClean="0"/>
              <a:t>Προτεσταντισμού</a:t>
            </a:r>
          </a:p>
          <a:p>
            <a:pPr marL="0" indent="0">
              <a:buNone/>
            </a:pPr>
            <a:r>
              <a:rPr lang="el-GR" sz="2400" dirty="0"/>
              <a:t>Οργανώνεται η </a:t>
            </a:r>
            <a:r>
              <a:rPr lang="el-GR" sz="2400" b="1" u="sng" dirty="0">
                <a:solidFill>
                  <a:srgbClr val="00B050"/>
                </a:solidFill>
              </a:rPr>
              <a:t>Σύνοδος του </a:t>
            </a:r>
            <a:r>
              <a:rPr lang="el-GR" sz="2400" b="1" u="sng" dirty="0" err="1">
                <a:solidFill>
                  <a:srgbClr val="00B050"/>
                </a:solidFill>
              </a:rPr>
              <a:t>Τρέντο</a:t>
            </a:r>
            <a:r>
              <a:rPr lang="el-GR" sz="2400" b="1" u="sng" dirty="0">
                <a:solidFill>
                  <a:srgbClr val="00B050"/>
                </a:solidFill>
              </a:rPr>
              <a:t> </a:t>
            </a:r>
            <a:r>
              <a:rPr lang="el-GR" sz="2400" b="1" dirty="0"/>
              <a:t>(1545-1563) </a:t>
            </a:r>
            <a:r>
              <a:rPr lang="el-GR" sz="2400" dirty="0" smtClean="0"/>
              <a:t>με έργο της: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l-GR" sz="2400" dirty="0"/>
              <a:t>Τ</a:t>
            </a:r>
            <a:r>
              <a:rPr lang="el-GR" sz="2400" dirty="0" smtClean="0"/>
              <a:t>ην  </a:t>
            </a:r>
            <a:r>
              <a:rPr lang="el-GR" sz="2400" b="1" dirty="0" err="1" smtClean="0"/>
              <a:t>ηθικοπνευματική</a:t>
            </a:r>
            <a:r>
              <a:rPr lang="el-GR" sz="2400" b="1" dirty="0" smtClean="0"/>
              <a:t> ανασυγκρότηση </a:t>
            </a:r>
            <a:endParaRPr lang="el-GR" sz="24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l-GR" sz="2400" dirty="0" smtClean="0"/>
              <a:t>Την </a:t>
            </a:r>
            <a:r>
              <a:rPr lang="el-GR" sz="2400" b="1" dirty="0" smtClean="0"/>
              <a:t>αποσαφήνιση </a:t>
            </a:r>
            <a:r>
              <a:rPr lang="el-GR" sz="2400" b="1" dirty="0"/>
              <a:t>του καθολικού </a:t>
            </a:r>
            <a:r>
              <a:rPr lang="el-GR" sz="2400" b="1" dirty="0" smtClean="0"/>
              <a:t>δόγματος</a:t>
            </a:r>
            <a:r>
              <a:rPr lang="el-GR" sz="24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19282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1. Μοναχικά τάγματα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460275" y="2367295"/>
            <a:ext cx="6479176" cy="4339221"/>
          </a:xfrm>
        </p:spPr>
        <p:txBody>
          <a:bodyPr>
            <a:normAutofit/>
          </a:bodyPr>
          <a:lstStyle/>
          <a:p>
            <a:r>
              <a:rPr lang="el-GR" sz="2200" b="1" dirty="0"/>
              <a:t>Α</a:t>
            </a:r>
            <a:r>
              <a:rPr lang="el-GR" sz="2200" b="1" dirty="0" smtClean="0"/>
              <a:t>ναδιοργάνωση</a:t>
            </a:r>
            <a:r>
              <a:rPr lang="el-GR" sz="2200" dirty="0" smtClean="0"/>
              <a:t> </a:t>
            </a:r>
            <a:r>
              <a:rPr lang="el-GR" sz="2200" dirty="0"/>
              <a:t>των μοναχικών ταγμάτων και </a:t>
            </a:r>
            <a:endParaRPr lang="el-GR" sz="2200" dirty="0" smtClean="0"/>
          </a:p>
          <a:p>
            <a:r>
              <a:rPr lang="el-GR" sz="2200" b="1" dirty="0" smtClean="0"/>
              <a:t>Ίδρυση </a:t>
            </a:r>
            <a:r>
              <a:rPr lang="el-GR" sz="2200" b="1" dirty="0"/>
              <a:t>νέων </a:t>
            </a:r>
            <a:r>
              <a:rPr lang="el-GR" sz="2200" dirty="0" smtClean="0"/>
              <a:t>(Ιησουΐτες) κρίθηκε </a:t>
            </a:r>
            <a:r>
              <a:rPr lang="el-GR" sz="2200" dirty="0"/>
              <a:t>ως το πλέον αποτελεσματικό μέτρο. </a:t>
            </a:r>
            <a:endParaRPr lang="el-GR" sz="2200" dirty="0" smtClean="0"/>
          </a:p>
          <a:p>
            <a:pPr marL="0" indent="0">
              <a:buNone/>
            </a:pPr>
            <a:r>
              <a:rPr lang="el-GR" sz="2200" b="1" u="sng" dirty="0" smtClean="0">
                <a:solidFill>
                  <a:srgbClr val="00B050"/>
                </a:solidFill>
              </a:rPr>
              <a:t>Έργο</a:t>
            </a:r>
            <a:r>
              <a:rPr lang="el-GR" sz="2200" dirty="0" smtClean="0"/>
              <a:t> </a:t>
            </a:r>
            <a:r>
              <a:rPr lang="el-GR" sz="2200" dirty="0"/>
              <a:t>των ταγμάτων αυτών ήταν να βοηθήσουν την </a:t>
            </a:r>
            <a:r>
              <a:rPr lang="el-GR" sz="2200" b="1" dirty="0"/>
              <a:t>πνευματική και ιδεολογική επιβολή του καθολικισμού</a:t>
            </a:r>
            <a:r>
              <a:rPr lang="el-GR" sz="2200" dirty="0"/>
              <a:t> με την άσκηση συνεχούς </a:t>
            </a:r>
            <a:r>
              <a:rPr lang="el-GR" sz="2200" b="1" dirty="0">
                <a:solidFill>
                  <a:srgbClr val="00B050"/>
                </a:solidFill>
              </a:rPr>
              <a:t>προπαγάνδας</a:t>
            </a:r>
            <a:r>
              <a:rPr lang="el-GR" sz="2200" dirty="0"/>
              <a:t> μέσω της </a:t>
            </a:r>
            <a:r>
              <a:rPr lang="el-GR" sz="2200" i="1" dirty="0"/>
              <a:t>ίδρυσης και διαχείρισης εκπαιδευτηρίων, νοσοκομείων και άλλων φιλανθρωπικών ιδρυμάτων και της έκδοσης βιβλίων.</a:t>
            </a:r>
          </a:p>
          <a:p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71" y="2367295"/>
            <a:ext cx="4962024" cy="410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3724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2. Ιερά Εξέταση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98223" y="2299084"/>
            <a:ext cx="7356908" cy="43775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800" b="1" dirty="0"/>
              <a:t>Η </a:t>
            </a:r>
            <a:r>
              <a:rPr lang="el-GR" sz="2800" b="1" u="sng" dirty="0"/>
              <a:t>Ιερά Εξέταση</a:t>
            </a:r>
            <a:r>
              <a:rPr lang="el-GR" sz="2800" b="1" dirty="0"/>
              <a:t>: </a:t>
            </a:r>
            <a:r>
              <a:rPr lang="el-GR" sz="2800" dirty="0" smtClean="0"/>
              <a:t>αναδιοργάνωση </a:t>
            </a:r>
            <a:r>
              <a:rPr lang="el-GR" sz="2800" dirty="0"/>
              <a:t>της Ιεράς Εξέτασης, ενός </a:t>
            </a:r>
            <a:r>
              <a:rPr lang="el-GR" sz="2800" i="1" dirty="0"/>
              <a:t>μεσαιωνικού θεσμού </a:t>
            </a:r>
            <a:r>
              <a:rPr lang="el-GR" sz="2800" dirty="0"/>
              <a:t>που είχε πέσει σε αχρηστία. </a:t>
            </a:r>
            <a:endParaRPr lang="el-GR" sz="2800" dirty="0" smtClean="0"/>
          </a:p>
          <a:p>
            <a:pPr marL="0" indent="0">
              <a:buNone/>
            </a:pPr>
            <a:r>
              <a:rPr lang="el-GR" sz="2800" dirty="0" smtClean="0"/>
              <a:t>Οι </a:t>
            </a:r>
            <a:r>
              <a:rPr lang="el-GR" sz="2800" u="sng" dirty="0"/>
              <a:t>ιεροεξεταστές</a:t>
            </a:r>
            <a:r>
              <a:rPr lang="el-GR" sz="2800" dirty="0"/>
              <a:t>, προκειμένου να </a:t>
            </a:r>
            <a:r>
              <a:rPr lang="el-GR" sz="2800" b="1" dirty="0"/>
              <a:t>κάμψουν το φρόνημα των μεταρρυθμιστών </a:t>
            </a:r>
            <a:r>
              <a:rPr lang="el-GR" sz="2800" dirty="0"/>
              <a:t>ή αιρετικών, </a:t>
            </a:r>
            <a:r>
              <a:rPr lang="el-GR" sz="2800" dirty="0" smtClean="0"/>
              <a:t>μετέρχονταν </a:t>
            </a:r>
            <a:r>
              <a:rPr lang="el-GR" sz="2800" b="1" u="sng" dirty="0">
                <a:solidFill>
                  <a:srgbClr val="00B050"/>
                </a:solidFill>
              </a:rPr>
              <a:t>κάθε μέσο</a:t>
            </a:r>
            <a:r>
              <a:rPr lang="el-GR" sz="2800" dirty="0"/>
              <a:t>, συμπεριλαμβανομένων </a:t>
            </a:r>
            <a:r>
              <a:rPr lang="el-GR" sz="2800" b="1" u="sng" dirty="0"/>
              <a:t>παντός είδους </a:t>
            </a:r>
            <a:r>
              <a:rPr lang="el-GR" sz="2800" b="1" u="sng" dirty="0">
                <a:solidFill>
                  <a:srgbClr val="00B050"/>
                </a:solidFill>
              </a:rPr>
              <a:t>βασανιστηρίων</a:t>
            </a:r>
            <a:r>
              <a:rPr lang="el-GR" sz="2800" b="1" u="sng" dirty="0"/>
              <a:t> και της </a:t>
            </a:r>
            <a:r>
              <a:rPr lang="el-GR" sz="2800" b="1" u="sng" dirty="0">
                <a:solidFill>
                  <a:srgbClr val="FF0000"/>
                </a:solidFill>
              </a:rPr>
              <a:t>καύσης πάνω στην πυρά</a:t>
            </a:r>
            <a:r>
              <a:rPr lang="el-GR" sz="2800" dirty="0"/>
              <a:t> (</a:t>
            </a:r>
            <a:r>
              <a:rPr lang="el-GR" sz="2800" b="1" dirty="0" err="1"/>
              <a:t>autodafe</a:t>
            </a:r>
            <a:r>
              <a:rPr lang="el-GR" sz="2800" dirty="0"/>
              <a:t>)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760" y="268130"/>
            <a:ext cx="3141510" cy="5037909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7985760" y="5621161"/>
            <a:ext cx="36575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400" dirty="0"/>
              <a:t>Σκηνή από καύση στην πυρά. </a:t>
            </a:r>
            <a:endParaRPr lang="el-GR" sz="1400" dirty="0" smtClean="0"/>
          </a:p>
          <a:p>
            <a:pPr algn="ctr"/>
            <a:r>
              <a:rPr lang="el-GR" sz="1400" dirty="0" smtClean="0"/>
              <a:t>Πίνακας </a:t>
            </a:r>
            <a:r>
              <a:rPr lang="el-GR" sz="1400" dirty="0"/>
              <a:t>του </a:t>
            </a:r>
            <a:r>
              <a:rPr lang="el-GR" sz="1400" dirty="0" err="1"/>
              <a:t>Πέντρο</a:t>
            </a:r>
            <a:r>
              <a:rPr lang="el-GR" sz="1400" dirty="0"/>
              <a:t> </a:t>
            </a:r>
            <a:r>
              <a:rPr lang="el-GR" sz="1400" dirty="0" err="1"/>
              <a:t>Μπερρονγκέτε</a:t>
            </a:r>
            <a:r>
              <a:rPr lang="el-GR" sz="1400" dirty="0"/>
              <a:t> (</a:t>
            </a:r>
            <a:r>
              <a:rPr lang="el-GR" sz="1400" dirty="0" err="1"/>
              <a:t>Pedro</a:t>
            </a:r>
            <a:r>
              <a:rPr lang="el-GR" sz="1400" dirty="0"/>
              <a:t> </a:t>
            </a:r>
            <a:r>
              <a:rPr lang="el-GR" sz="1400" dirty="0" err="1"/>
              <a:t>Berruguete</a:t>
            </a:r>
            <a:r>
              <a:rPr lang="el-GR" sz="1400" dirty="0"/>
              <a:t>, 1504). </a:t>
            </a:r>
            <a:endParaRPr lang="el-GR" sz="1400" dirty="0" smtClean="0"/>
          </a:p>
          <a:p>
            <a:pPr algn="ctr"/>
            <a:r>
              <a:rPr lang="el-GR" sz="1400" dirty="0" smtClean="0"/>
              <a:t>Μαδρίτη</a:t>
            </a:r>
            <a:r>
              <a:rPr lang="el-GR" sz="1400" dirty="0"/>
              <a:t>, Μουσείο </a:t>
            </a:r>
            <a:r>
              <a:rPr lang="el-GR" sz="1400" dirty="0" err="1"/>
              <a:t>Prado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21157625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9234372" cy="706964"/>
          </a:xfrm>
        </p:spPr>
        <p:txBody>
          <a:bodyPr/>
          <a:lstStyle/>
          <a:p>
            <a:r>
              <a:rPr lang="el-GR" sz="3200" dirty="0" err="1"/>
              <a:t>Τομάς</a:t>
            </a:r>
            <a:r>
              <a:rPr lang="el-GR" sz="3200" dirty="0"/>
              <a:t> Δε </a:t>
            </a:r>
            <a:r>
              <a:rPr lang="el-GR" sz="3200" dirty="0" err="1"/>
              <a:t>Τορκεμάδα</a:t>
            </a:r>
            <a:r>
              <a:rPr lang="el-GR" sz="3200" dirty="0"/>
              <a:t>: Ο πιο τρομακτικός Ιεροεξεταστής στην </a:t>
            </a:r>
            <a:r>
              <a:rPr lang="el-GR" sz="3200" dirty="0" smtClean="0"/>
              <a:t>Ισπανία</a:t>
            </a:r>
            <a:endParaRPr lang="el-GR" sz="3200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107" y="2412274"/>
            <a:ext cx="6804297" cy="42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491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Νοσηρή ψυχοπαθολογία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00594" y="2377076"/>
            <a:ext cx="11251473" cy="42675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800" dirty="0" smtClean="0"/>
              <a:t>Οι </a:t>
            </a:r>
            <a:r>
              <a:rPr lang="el-GR" sz="2800" dirty="0"/>
              <a:t>ιεροεξεταστές μάλλον διακατέχονταν από </a:t>
            </a:r>
            <a:r>
              <a:rPr lang="el-GR" sz="2800" b="1" u="sng" dirty="0">
                <a:solidFill>
                  <a:srgbClr val="FF0000"/>
                </a:solidFill>
              </a:rPr>
              <a:t>νοσηρή ψυχοπαθολογία</a:t>
            </a:r>
            <a:r>
              <a:rPr lang="el-GR" sz="2800" dirty="0"/>
              <a:t>, καθώς </a:t>
            </a:r>
            <a:r>
              <a:rPr lang="el-GR" sz="2800" b="1" dirty="0"/>
              <a:t>ο </a:t>
            </a:r>
            <a:r>
              <a:rPr lang="el-GR" sz="2800" b="1" dirty="0">
                <a:solidFill>
                  <a:srgbClr val="002060"/>
                </a:solidFill>
              </a:rPr>
              <a:t>σαδισμός</a:t>
            </a:r>
            <a:r>
              <a:rPr lang="el-GR" sz="2800" b="1" dirty="0"/>
              <a:t> τους δεν γνώριζε όρια</a:t>
            </a:r>
            <a:r>
              <a:rPr lang="el-GR" sz="2800" dirty="0"/>
              <a:t>. </a:t>
            </a:r>
            <a:endParaRPr lang="el-GR" sz="28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l-GR" sz="2800" dirty="0" smtClean="0"/>
              <a:t>Οι </a:t>
            </a:r>
            <a:r>
              <a:rPr lang="el-GR" sz="2800" b="1" u="sng" dirty="0">
                <a:solidFill>
                  <a:srgbClr val="00B0F0"/>
                </a:solidFill>
              </a:rPr>
              <a:t>οδηγίες</a:t>
            </a:r>
            <a:r>
              <a:rPr lang="el-GR" sz="2800" dirty="0"/>
              <a:t> αναφέρουν </a:t>
            </a:r>
            <a:r>
              <a:rPr lang="el-GR" sz="2800" b="1" dirty="0"/>
              <a:t>με</a:t>
            </a:r>
            <a:r>
              <a:rPr lang="el-GR" sz="2800" dirty="0"/>
              <a:t> </a:t>
            </a:r>
            <a:r>
              <a:rPr lang="el-GR" sz="2800" b="1" dirty="0"/>
              <a:t>κάθε λεπτομέρεια </a:t>
            </a:r>
            <a:r>
              <a:rPr lang="el-GR" sz="2800" dirty="0"/>
              <a:t>πώς θα προκληθεί στο θύμα ο </a:t>
            </a:r>
            <a:r>
              <a:rPr lang="el-GR" sz="2800" b="1" dirty="0"/>
              <a:t>χειρότερος πόνος</a:t>
            </a:r>
            <a:r>
              <a:rPr lang="el-GR" sz="2800" dirty="0"/>
              <a:t>. </a:t>
            </a:r>
            <a:endParaRPr lang="el-GR" sz="28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l-GR" sz="2800" dirty="0" smtClean="0"/>
              <a:t>Συμπεριλαμβάνονται </a:t>
            </a:r>
            <a:r>
              <a:rPr lang="el-GR" sz="2800" b="1" dirty="0">
                <a:solidFill>
                  <a:srgbClr val="00B0F0"/>
                </a:solidFill>
              </a:rPr>
              <a:t>εργαλεία</a:t>
            </a:r>
            <a:r>
              <a:rPr lang="el-GR" sz="2800" dirty="0"/>
              <a:t> τα οποία δημιουργούν </a:t>
            </a:r>
            <a:r>
              <a:rPr lang="el-GR" sz="2800" b="1" dirty="0">
                <a:solidFill>
                  <a:srgbClr val="00B0F0"/>
                </a:solidFill>
              </a:rPr>
              <a:t>κλιμάκωση του πόνου</a:t>
            </a:r>
            <a:r>
              <a:rPr lang="el-GR" sz="2800" b="1" dirty="0"/>
              <a:t> </a:t>
            </a:r>
            <a:endParaRPr lang="el-GR" sz="2800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sz="2800" dirty="0" smtClean="0"/>
              <a:t>Οι πρακτικές </a:t>
            </a:r>
            <a:r>
              <a:rPr lang="el-GR" sz="2800" dirty="0"/>
              <a:t>έχουν </a:t>
            </a:r>
            <a:r>
              <a:rPr lang="el-GR" sz="2800" b="1" dirty="0">
                <a:solidFill>
                  <a:srgbClr val="00B0F0"/>
                </a:solidFill>
              </a:rPr>
              <a:t>λεπτομερείς περιγραφές</a:t>
            </a:r>
            <a:r>
              <a:rPr lang="el-GR" sz="2800" dirty="0" smtClean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800" b="1" dirty="0"/>
              <a:t>Κανένα όριο ηλικίας </a:t>
            </a:r>
            <a:r>
              <a:rPr lang="el-GR" sz="2800" dirty="0"/>
              <a:t>δεν μπορούσε να σώσει τα </a:t>
            </a:r>
            <a:r>
              <a:rPr lang="el-GR" sz="2800" dirty="0" smtClean="0"/>
              <a:t>θύματα</a:t>
            </a:r>
          </a:p>
        </p:txBody>
      </p:sp>
    </p:spTree>
    <p:extLst>
      <p:ext uri="{BB962C8B-B14F-4D97-AF65-F5344CB8AC3E}">
        <p14:creationId xmlns:p14="http://schemas.microsoft.com/office/powerpoint/2010/main" val="12278009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84395" y="880754"/>
            <a:ext cx="5698588" cy="706964"/>
          </a:xfrm>
        </p:spPr>
        <p:txBody>
          <a:bodyPr/>
          <a:lstStyle/>
          <a:p>
            <a:r>
              <a:rPr lang="el-GR" dirty="0" smtClean="0"/>
              <a:t>Μορφές Βασανιστηρίων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65463" y="2201767"/>
            <a:ext cx="6731726" cy="282549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sz="2100" dirty="0"/>
              <a:t>Οι πλέον διαδεδομένες </a:t>
            </a:r>
            <a:r>
              <a:rPr lang="el-GR" sz="2100" b="1" u="sng" dirty="0"/>
              <a:t>μορφές βασανιστηρίων </a:t>
            </a:r>
            <a:r>
              <a:rPr lang="el-GR" sz="2100" dirty="0"/>
              <a:t>ήταν: </a:t>
            </a:r>
            <a:endParaRPr lang="el-GR" sz="2100" dirty="0" smtClean="0"/>
          </a:p>
          <a:p>
            <a:r>
              <a:rPr lang="el-GR" sz="2100" dirty="0" smtClean="0"/>
              <a:t>το </a:t>
            </a:r>
            <a:r>
              <a:rPr lang="el-GR" sz="2100" b="1" dirty="0" smtClean="0"/>
              <a:t>μαστίγωμα</a:t>
            </a:r>
            <a:r>
              <a:rPr lang="el-GR" sz="2100" dirty="0" smtClean="0"/>
              <a:t> </a:t>
            </a:r>
          </a:p>
          <a:p>
            <a:r>
              <a:rPr lang="el-GR" sz="2100" dirty="0"/>
              <a:t>τ</a:t>
            </a:r>
            <a:r>
              <a:rPr lang="el-GR" sz="2100" dirty="0" smtClean="0"/>
              <a:t>ο</a:t>
            </a:r>
            <a:r>
              <a:rPr lang="el-GR" sz="2100" b="1" dirty="0" smtClean="0"/>
              <a:t> κάψιμο στην πυρά</a:t>
            </a:r>
          </a:p>
          <a:p>
            <a:r>
              <a:rPr lang="el-GR" sz="2100" dirty="0" smtClean="0"/>
              <a:t>το </a:t>
            </a:r>
            <a:r>
              <a:rPr lang="el-GR" sz="2100" b="1" i="1" dirty="0"/>
              <a:t>κάψιμο με πυρωμένο σίδερο</a:t>
            </a:r>
            <a:r>
              <a:rPr lang="el-GR" sz="2100" dirty="0"/>
              <a:t> </a:t>
            </a:r>
            <a:r>
              <a:rPr lang="el-GR" sz="2100" i="1" dirty="0"/>
              <a:t>σε διάφορα σημεία του </a:t>
            </a:r>
            <a:r>
              <a:rPr lang="el-GR" sz="2100" i="1" dirty="0" smtClean="0"/>
              <a:t>σώματος</a:t>
            </a:r>
            <a:endParaRPr lang="el-GR" sz="2100" dirty="0" smtClean="0"/>
          </a:p>
          <a:p>
            <a:r>
              <a:rPr lang="el-GR" sz="2100" dirty="0" smtClean="0"/>
              <a:t>το </a:t>
            </a:r>
            <a:r>
              <a:rPr lang="el-GR" sz="2100" b="1" i="1" dirty="0"/>
              <a:t>κάψιμο των ποδιών με κάρβουνα</a:t>
            </a:r>
            <a:r>
              <a:rPr lang="el-GR" sz="2100" dirty="0"/>
              <a:t> </a:t>
            </a:r>
            <a:endParaRPr lang="el-GR" sz="2100" dirty="0" smtClean="0"/>
          </a:p>
        </p:txBody>
      </p:sp>
      <p:pic>
        <p:nvPicPr>
          <p:cNvPr id="5" name="Θέση περιεχομένου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966" y="696755"/>
            <a:ext cx="5148851" cy="2260768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75" y="4911634"/>
            <a:ext cx="4431228" cy="1946366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983" y="3168752"/>
            <a:ext cx="4746834" cy="368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726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558676" y="4579259"/>
            <a:ext cx="537318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000" dirty="0"/>
              <a:t>ο </a:t>
            </a:r>
            <a:r>
              <a:rPr lang="el-GR" sz="2000" b="1" i="1" dirty="0"/>
              <a:t>τροχός</a:t>
            </a:r>
            <a:r>
              <a:rPr lang="el-GR" sz="2000" dirty="0"/>
              <a:t> (</a:t>
            </a:r>
            <a:r>
              <a:rPr lang="el-GR" sz="2000" i="1" dirty="0"/>
              <a:t>έδεναν πάνω σε μια ξύλινη ρόδα γυμνό τον κατηγορούμενο και στη συνέχεια τον γυρνούσαν και ταυτόχρονα τον χτυπούσαν και τον βασάνιζαν. Από κάτω υπήρχε φωτιά όση ώρα συνεχιζόταν ο βασανισμός του</a:t>
            </a:r>
            <a:r>
              <a:rPr lang="el-GR" sz="2000" dirty="0"/>
              <a:t>)</a:t>
            </a: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02" y="1068310"/>
            <a:ext cx="5342463" cy="2955050"/>
          </a:xfrm>
          <a:prstGeom prst="rect">
            <a:avLst/>
          </a:prstGeom>
        </p:spPr>
      </p:pic>
      <p:sp>
        <p:nvSpPr>
          <p:cNvPr id="4" name="Ορθογώνιο 3"/>
          <p:cNvSpPr/>
          <p:nvPr/>
        </p:nvSpPr>
        <p:spPr>
          <a:xfrm>
            <a:off x="6932023" y="4908509"/>
            <a:ext cx="47810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000" b="1" i="1" dirty="0"/>
              <a:t>η </a:t>
            </a:r>
            <a:r>
              <a:rPr lang="el-GR" sz="2000" b="1" i="1" dirty="0" err="1"/>
              <a:t>γκαρούτσα</a:t>
            </a:r>
            <a:r>
              <a:rPr lang="el-GR" sz="2000" b="1" i="1" dirty="0"/>
              <a:t> </a:t>
            </a:r>
            <a:r>
              <a:rPr lang="el-GR" sz="2000" i="1" dirty="0"/>
              <a:t>(το κρέμασμα από τους καρπούς με τα χέρια δεμένα πίσω από την πλάτη)</a:t>
            </a:r>
            <a:endParaRPr lang="el-GR" sz="2000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023" y="1068310"/>
            <a:ext cx="4169639" cy="317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6815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478971" y="4865804"/>
            <a:ext cx="40233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000" b="1" i="1" dirty="0"/>
              <a:t>τεχνητός πνιγμός </a:t>
            </a:r>
            <a:r>
              <a:rPr lang="el-GR" sz="2000" dirty="0"/>
              <a:t>(ακινητοποιούσαν το θύμα και το υποχρέωναν να καταπίνει μεγάλες ποσότητες νερού. Περίπου 10 λίτρα)</a:t>
            </a:r>
            <a:endParaRPr lang="el-GR" sz="2000" b="1" i="1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25" y="378449"/>
            <a:ext cx="3086400" cy="4294122"/>
          </a:xfrm>
          <a:prstGeom prst="rect">
            <a:avLst/>
          </a:prstGeom>
        </p:spPr>
      </p:pic>
      <p:sp>
        <p:nvSpPr>
          <p:cNvPr id="4" name="Ορθογώνιο 3"/>
          <p:cNvSpPr/>
          <p:nvPr/>
        </p:nvSpPr>
        <p:spPr>
          <a:xfrm>
            <a:off x="5259978" y="4672571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2000" b="1" dirty="0"/>
              <a:t>τ</a:t>
            </a:r>
            <a:r>
              <a:rPr lang="el-GR" sz="2000" b="1" dirty="0" smtClean="0"/>
              <a:t>ο </a:t>
            </a:r>
            <a:r>
              <a:rPr lang="el-GR" sz="2000" b="1" i="1" dirty="0" err="1"/>
              <a:t>πότρο</a:t>
            </a:r>
            <a:r>
              <a:rPr lang="el-GR" sz="2000" dirty="0"/>
              <a:t> </a:t>
            </a:r>
            <a:endParaRPr lang="el-GR" sz="2000" dirty="0" smtClean="0"/>
          </a:p>
          <a:p>
            <a:pPr algn="ctr"/>
            <a:r>
              <a:rPr lang="el-GR" sz="2000" dirty="0" smtClean="0"/>
              <a:t>(</a:t>
            </a:r>
            <a:r>
              <a:rPr lang="el-GR" sz="2000" i="1" dirty="0"/>
              <a:t>το θύμα ήταν ξαπλωμένο σε μια ξύλινη βάση και οι βασανιστές έδεναν τα χέρια και τα πόδια του, τα οποία τα τραβούσαν με δύναμη έτσι ώστε να </a:t>
            </a:r>
            <a:r>
              <a:rPr lang="el-GR" sz="2000" i="1" dirty="0" smtClean="0"/>
              <a:t>εξαρθρώνονται </a:t>
            </a:r>
            <a:r>
              <a:rPr lang="el-GR" sz="2000" i="1" dirty="0"/>
              <a:t>τα άκρα του</a:t>
            </a:r>
            <a:r>
              <a:rPr lang="el-GR" sz="2000" dirty="0"/>
              <a:t>)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5476" y="378449"/>
            <a:ext cx="6062252" cy="384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961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08" y="0"/>
            <a:ext cx="5129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23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89491" y="938833"/>
            <a:ext cx="8761413" cy="706964"/>
          </a:xfrm>
        </p:spPr>
        <p:txBody>
          <a:bodyPr/>
          <a:lstStyle/>
          <a:p>
            <a:r>
              <a:rPr lang="el-GR" dirty="0" smtClean="0"/>
              <a:t>Κατώτερος κλήρος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74766" y="2299063"/>
            <a:ext cx="7045234" cy="43542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800" dirty="0" smtClean="0"/>
              <a:t>2. Πλειονότητα </a:t>
            </a:r>
            <a:r>
              <a:rPr lang="el-GR" sz="2800" dirty="0"/>
              <a:t>του </a:t>
            </a:r>
            <a:r>
              <a:rPr lang="el-GR" sz="2800" b="1" u="sng" dirty="0"/>
              <a:t>κατώτερου κλήρου</a:t>
            </a:r>
            <a:r>
              <a:rPr lang="el-GR" sz="2800" b="1" dirty="0"/>
              <a:t>:</a:t>
            </a:r>
            <a:r>
              <a:rPr lang="el-GR" sz="2800" dirty="0"/>
              <a:t> </a:t>
            </a:r>
            <a:endParaRPr lang="el-GR" sz="28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l-GR" sz="2800" dirty="0" smtClean="0"/>
              <a:t>ζούσε </a:t>
            </a:r>
            <a:r>
              <a:rPr lang="el-GR" sz="2800" dirty="0"/>
              <a:t>μέσα στην </a:t>
            </a:r>
            <a:r>
              <a:rPr lang="el-GR" sz="2800" b="1" dirty="0">
                <a:solidFill>
                  <a:srgbClr val="00B050"/>
                </a:solidFill>
              </a:rPr>
              <a:t>αμάθεια</a:t>
            </a:r>
            <a:r>
              <a:rPr lang="el-GR" sz="2800" b="1" dirty="0"/>
              <a:t>, </a:t>
            </a:r>
            <a:endParaRPr lang="el-GR" sz="2800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l-GR" sz="2800" b="1" dirty="0" smtClean="0"/>
              <a:t>ήταν </a:t>
            </a:r>
            <a:r>
              <a:rPr lang="el-GR" sz="2800" b="1" dirty="0">
                <a:solidFill>
                  <a:srgbClr val="00B050"/>
                </a:solidFill>
              </a:rPr>
              <a:t>ακαλλιέργητοι</a:t>
            </a:r>
            <a:r>
              <a:rPr lang="el-GR" sz="2800" b="1" dirty="0"/>
              <a:t> και </a:t>
            </a:r>
            <a:endParaRPr lang="el-GR" sz="2800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l-GR" sz="2800" b="1" dirty="0" smtClean="0">
                <a:solidFill>
                  <a:srgbClr val="00B050"/>
                </a:solidFill>
              </a:rPr>
              <a:t>δεν </a:t>
            </a:r>
            <a:r>
              <a:rPr lang="el-GR" sz="2800" b="1" dirty="0">
                <a:solidFill>
                  <a:srgbClr val="00B050"/>
                </a:solidFill>
              </a:rPr>
              <a:t>μπορούν να καθοδηγήσουν </a:t>
            </a:r>
            <a:r>
              <a:rPr lang="el-GR" sz="2800" b="1" dirty="0"/>
              <a:t>σωστά τους πιστούς.</a:t>
            </a:r>
            <a:endParaRPr lang="el-GR" sz="2800" dirty="0"/>
          </a:p>
          <a:p>
            <a:pPr marL="0" indent="0">
              <a:buNone/>
            </a:pPr>
            <a:r>
              <a:rPr lang="el-GR" sz="2800" dirty="0"/>
              <a:t>Οι συχνοί </a:t>
            </a:r>
            <a:r>
              <a:rPr lang="el-GR" sz="2800" b="1" dirty="0">
                <a:solidFill>
                  <a:srgbClr val="00B050"/>
                </a:solidFill>
              </a:rPr>
              <a:t>πόλεμοι</a:t>
            </a:r>
            <a:r>
              <a:rPr lang="el-GR" sz="2800" dirty="0"/>
              <a:t> και οι </a:t>
            </a:r>
            <a:r>
              <a:rPr lang="el-GR" sz="2800" b="1" dirty="0" smtClean="0">
                <a:solidFill>
                  <a:srgbClr val="00B050"/>
                </a:solidFill>
              </a:rPr>
              <a:t>επιδημίες </a:t>
            </a:r>
            <a:r>
              <a:rPr lang="el-GR" sz="2800" dirty="0" smtClean="0"/>
              <a:t>καλλιεργούν </a:t>
            </a:r>
            <a:r>
              <a:rPr lang="el-GR" sz="2800" dirty="0"/>
              <a:t>τον </a:t>
            </a:r>
            <a:r>
              <a:rPr lang="el-GR" sz="2800" b="1" u="sng" dirty="0"/>
              <a:t>φόβο του θανάτου </a:t>
            </a:r>
            <a:r>
              <a:rPr lang="el-GR" sz="2800" dirty="0"/>
              <a:t>στους ανθρώπους.</a:t>
            </a:r>
          </a:p>
          <a:p>
            <a:endParaRPr lang="el-GR" dirty="0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868" y="2406963"/>
            <a:ext cx="4123918" cy="3523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89580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010194" y="1485499"/>
            <a:ext cx="448491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/>
              <a:t>Η </a:t>
            </a:r>
            <a:r>
              <a:rPr lang="el-GR" sz="2400" b="1" dirty="0" smtClean="0"/>
              <a:t>σαρκοφάγος:</a:t>
            </a:r>
          </a:p>
          <a:p>
            <a:endParaRPr lang="el-GR" sz="2400" b="1" dirty="0" smtClean="0"/>
          </a:p>
          <a:p>
            <a:r>
              <a:rPr lang="el-GR" sz="2400" i="1" dirty="0" smtClean="0"/>
              <a:t>το </a:t>
            </a:r>
            <a:r>
              <a:rPr lang="el-GR" sz="2400" i="1" dirty="0"/>
              <a:t>θύμα υποχρεωνόταν να μπει μέσα σε σαρκοφάγο, στην οποία υπήρχαν μεταλλικά καρφιά</a:t>
            </a:r>
            <a:r>
              <a:rPr lang="el-GR" sz="2400" i="1" dirty="0" smtClean="0"/>
              <a:t>.</a:t>
            </a:r>
          </a:p>
          <a:p>
            <a:r>
              <a:rPr lang="el-GR" sz="2400" i="1" dirty="0" smtClean="0"/>
              <a:t>Όταν </a:t>
            </a:r>
            <a:r>
              <a:rPr lang="el-GR" sz="2400" i="1" dirty="0"/>
              <a:t>οι βασανιστές την έκλειναν, τα καρφιά έμπαιναν στο σώμα, προκαλώντας στο θύμα αργό και βασανιστικό </a:t>
            </a:r>
            <a:r>
              <a:rPr lang="el-GR" sz="2400" i="1" dirty="0" smtClean="0"/>
              <a:t>θάνατο.</a:t>
            </a:r>
            <a:endParaRPr lang="el-GR" sz="2400" i="1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068" y="0"/>
            <a:ext cx="5129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917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9" y="304799"/>
            <a:ext cx="4686831" cy="6265817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000" y="740228"/>
            <a:ext cx="7189229" cy="537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9511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297"/>
            <a:ext cx="8597968" cy="643128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52" t="40635" r="26444" b="28127"/>
          <a:stretch/>
        </p:blipFill>
        <p:spPr>
          <a:xfrm>
            <a:off x="8900160" y="2281646"/>
            <a:ext cx="3291840" cy="214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623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3" y="697469"/>
            <a:ext cx="7153253" cy="5350633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" r="1162"/>
          <a:stretch/>
        </p:blipFill>
        <p:spPr>
          <a:xfrm>
            <a:off x="8203474" y="697469"/>
            <a:ext cx="3857897" cy="553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4958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2" t="17294" r="11019" b="14547"/>
          <a:stretch/>
        </p:blipFill>
        <p:spPr>
          <a:xfrm>
            <a:off x="8081554" y="1837509"/>
            <a:ext cx="3979817" cy="2917371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" r="17360" b="30088"/>
          <a:stretch/>
        </p:blipFill>
        <p:spPr>
          <a:xfrm>
            <a:off x="400594" y="1105989"/>
            <a:ext cx="7147114" cy="472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7131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4" t="17905" r="10444" b="29397"/>
          <a:stretch/>
        </p:blipFill>
        <p:spPr>
          <a:xfrm>
            <a:off x="322215" y="827314"/>
            <a:ext cx="3666309" cy="3614057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4" t="22221" r="17236" b="23809"/>
          <a:stretch/>
        </p:blipFill>
        <p:spPr>
          <a:xfrm>
            <a:off x="8656321" y="827314"/>
            <a:ext cx="3335382" cy="370114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2" t="12063" r="10615"/>
          <a:stretch/>
        </p:blipFill>
        <p:spPr>
          <a:xfrm>
            <a:off x="4528456" y="444137"/>
            <a:ext cx="3587933" cy="603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205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74" y="139337"/>
            <a:ext cx="5129784" cy="68580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6" t="29079" r="23879" b="15429"/>
          <a:stretch/>
        </p:blipFill>
        <p:spPr>
          <a:xfrm>
            <a:off x="6348549" y="2299063"/>
            <a:ext cx="5512526" cy="38056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80069" y="975360"/>
            <a:ext cx="3204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Οι σιδερένιες μπότες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402891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775" y="0"/>
            <a:ext cx="91684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1603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4" r="12196" b="16186"/>
          <a:stretch/>
        </p:blipFill>
        <p:spPr>
          <a:xfrm>
            <a:off x="640919" y="2290355"/>
            <a:ext cx="4610351" cy="2717074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4" t="9778" r="13431" b="35619"/>
          <a:stretch/>
        </p:blipFill>
        <p:spPr>
          <a:xfrm>
            <a:off x="5939245" y="139337"/>
            <a:ext cx="5495109" cy="374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8934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85" y="478972"/>
            <a:ext cx="6688601" cy="5003074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7" r="5163"/>
          <a:stretch/>
        </p:blipFill>
        <p:spPr>
          <a:xfrm flipH="1">
            <a:off x="8020594" y="2191999"/>
            <a:ext cx="3553097" cy="329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874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Οι πιστοί</a:t>
            </a:r>
            <a:endParaRPr lang="el-GR" dirty="0"/>
          </a:p>
        </p:txBody>
      </p:sp>
      <p:sp>
        <p:nvSpPr>
          <p:cNvPr id="10" name="Ορθογώνιο 9"/>
          <p:cNvSpPr/>
          <p:nvPr/>
        </p:nvSpPr>
        <p:spPr>
          <a:xfrm>
            <a:off x="696686" y="2426503"/>
            <a:ext cx="744582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l-GR" sz="2800" dirty="0"/>
              <a:t>Τ</a:t>
            </a:r>
            <a:r>
              <a:rPr lang="el-GR" sz="2800" dirty="0" smtClean="0"/>
              <a:t>ρέμουν </a:t>
            </a:r>
            <a:r>
              <a:rPr lang="el-GR" sz="2800" dirty="0"/>
              <a:t>την </a:t>
            </a:r>
            <a:r>
              <a:rPr lang="el-GR" sz="2800" b="1" dirty="0"/>
              <a:t>κόλαση</a:t>
            </a:r>
            <a:r>
              <a:rPr lang="el-GR" sz="2800" dirty="0"/>
              <a:t> 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l-GR" sz="2800" dirty="0"/>
              <a:t>Π</a:t>
            </a:r>
            <a:r>
              <a:rPr lang="el-GR" sz="2800" dirty="0" smtClean="0"/>
              <a:t>ιστεύουν </a:t>
            </a:r>
            <a:r>
              <a:rPr lang="el-GR" sz="2800" dirty="0"/>
              <a:t>σε </a:t>
            </a:r>
            <a:r>
              <a:rPr lang="el-GR" sz="2800" b="1" dirty="0"/>
              <a:t>δεισιδαιμονίες</a:t>
            </a:r>
            <a:r>
              <a:rPr lang="el-GR" sz="2800" dirty="0"/>
              <a:t> και </a:t>
            </a:r>
            <a:r>
              <a:rPr lang="el-GR" sz="2800" dirty="0" smtClean="0"/>
              <a:t>προλήψεις, 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l-GR" sz="2800" b="1" dirty="0"/>
              <a:t>Π</a:t>
            </a:r>
            <a:r>
              <a:rPr lang="el-GR" sz="2800" b="1" dirty="0" smtClean="0"/>
              <a:t>ροσκυνούν ιερά λείψανα </a:t>
            </a:r>
            <a:r>
              <a:rPr lang="el-GR" sz="2800" b="1" dirty="0"/>
              <a:t>και κειμήλια</a:t>
            </a:r>
            <a:r>
              <a:rPr lang="el-GR" sz="2800" dirty="0"/>
              <a:t>, </a:t>
            </a:r>
            <a:endParaRPr lang="el-GR" sz="2800" dirty="0" smtClean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l-GR" sz="2800" dirty="0" smtClean="0"/>
              <a:t>Αγοράζουν </a:t>
            </a:r>
            <a:r>
              <a:rPr lang="el-GR" sz="2800" b="1" dirty="0" smtClean="0"/>
              <a:t>Συγχωροχάρτια</a:t>
            </a:r>
            <a:r>
              <a:rPr lang="el-GR" sz="2800" dirty="0" smtClean="0"/>
              <a:t>, ως τρόπο άφεσης </a:t>
            </a:r>
            <a:r>
              <a:rPr lang="el-GR" sz="2800" dirty="0"/>
              <a:t>των αμαρτιών</a:t>
            </a:r>
            <a:r>
              <a:rPr lang="el-GR" sz="2800" dirty="0" smtClean="0"/>
              <a:t>.</a:t>
            </a:r>
            <a:endParaRPr lang="el-GR" sz="2800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615" y="466167"/>
            <a:ext cx="3140870" cy="3920672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8528615" y="4827160"/>
            <a:ext cx="32134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dirty="0"/>
              <a:t>Η εμπορευματοποίηση της αγωνίας των Χριστιανών. Διακοσμητικό σχέδιο από το βιβλίο του Εράσμου, Μωρίας Εγκώμιο (1515).</a:t>
            </a:r>
          </a:p>
        </p:txBody>
      </p:sp>
    </p:spTree>
    <p:extLst>
      <p:ext uri="{BB962C8B-B14F-4D97-AF65-F5344CB8AC3E}">
        <p14:creationId xmlns:p14="http://schemas.microsoft.com/office/powerpoint/2010/main" val="29414322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06" y="197515"/>
            <a:ext cx="4871305" cy="6512439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211" y="1587880"/>
            <a:ext cx="3353237" cy="448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7745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481" y="96539"/>
            <a:ext cx="4995689" cy="667873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1" t="29588" r="28270" b="22031"/>
          <a:stretch/>
        </p:blipFill>
        <p:spPr>
          <a:xfrm>
            <a:off x="8055428" y="2227217"/>
            <a:ext cx="2264229" cy="331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2632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851" y="0"/>
            <a:ext cx="5129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7804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240" y="60960"/>
            <a:ext cx="5129784" cy="68580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05" y="0"/>
            <a:ext cx="5129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730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>
                <a:solidFill>
                  <a:schemeClr val="bg1">
                    <a:lumMod val="95000"/>
                  </a:schemeClr>
                </a:solidFill>
                <a:ea typeface="+mn-ea"/>
                <a:cs typeface="+mn-cs"/>
              </a:rPr>
              <a:t>Ιερά </a:t>
            </a:r>
            <a:r>
              <a:rPr lang="el-GR" sz="4000" dirty="0" smtClean="0">
                <a:solidFill>
                  <a:schemeClr val="bg1">
                    <a:lumMod val="95000"/>
                  </a:schemeClr>
                </a:solidFill>
                <a:ea typeface="+mn-ea"/>
                <a:cs typeface="+mn-cs"/>
              </a:rPr>
              <a:t>Εξέταση (λατινικά: </a:t>
            </a:r>
            <a:r>
              <a:rPr lang="en-US" sz="4000" dirty="0" err="1" smtClean="0">
                <a:solidFill>
                  <a:schemeClr val="bg1">
                    <a:lumMod val="95000"/>
                  </a:schemeClr>
                </a:solidFill>
                <a:ea typeface="+mn-ea"/>
                <a:cs typeface="+mn-cs"/>
              </a:rPr>
              <a:t>Inquisito</a:t>
            </a:r>
            <a:r>
              <a:rPr lang="en-US" sz="4000" dirty="0" smtClean="0">
                <a:solidFill>
                  <a:schemeClr val="bg1">
                    <a:lumMod val="95000"/>
                  </a:schemeClr>
                </a:solidFill>
                <a:ea typeface="+mn-ea"/>
                <a:cs typeface="+mn-cs"/>
              </a:rPr>
              <a:t>)</a:t>
            </a:r>
            <a:endParaRPr lang="el-GR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57350" y="2211977"/>
            <a:ext cx="11112136" cy="4319452"/>
          </a:xfrm>
        </p:spPr>
        <p:txBody>
          <a:bodyPr>
            <a:noAutofit/>
          </a:bodyPr>
          <a:lstStyle/>
          <a:p>
            <a:r>
              <a:rPr lang="el-GR" sz="2600" b="1" dirty="0"/>
              <a:t>Ιερά Εξέταση:</a:t>
            </a:r>
            <a:r>
              <a:rPr lang="el-GR" sz="2600" dirty="0"/>
              <a:t> Έμεινε στην ιστορία σαν </a:t>
            </a:r>
            <a:r>
              <a:rPr lang="el-GR" sz="2600" b="1" dirty="0" smtClean="0"/>
              <a:t>το πιο απεχθές συλλογικό όργανο ψυχικής </a:t>
            </a:r>
            <a:r>
              <a:rPr lang="el-GR" sz="2600" b="1" dirty="0"/>
              <a:t>και σωματικής εξουθένωσης του ανθρώπου</a:t>
            </a:r>
            <a:r>
              <a:rPr lang="el-GR" sz="2600" dirty="0" smtClean="0"/>
              <a:t>.</a:t>
            </a:r>
            <a:endParaRPr lang="el-GR" sz="2600" dirty="0"/>
          </a:p>
          <a:p>
            <a:r>
              <a:rPr lang="el-GR" sz="2600" dirty="0" smtClean="0"/>
              <a:t>Ο </a:t>
            </a:r>
            <a:r>
              <a:rPr lang="el-GR" sz="2600" dirty="0"/>
              <a:t>όρος αναφέρεται σε </a:t>
            </a:r>
            <a:r>
              <a:rPr lang="el-GR" sz="2600" b="1" u="sng" dirty="0"/>
              <a:t>Ρωμαιοκαθολικό εκκλησιαστικό δικαστήριο </a:t>
            </a:r>
            <a:r>
              <a:rPr lang="el-GR" sz="2600" dirty="0" smtClean="0"/>
              <a:t> </a:t>
            </a:r>
            <a:r>
              <a:rPr lang="el-GR" sz="2600" dirty="0"/>
              <a:t>με </a:t>
            </a:r>
            <a:r>
              <a:rPr lang="el-GR" sz="2600" b="1" u="sng" dirty="0">
                <a:solidFill>
                  <a:srgbClr val="00B0F0"/>
                </a:solidFill>
              </a:rPr>
              <a:t>σκοπό</a:t>
            </a:r>
            <a:r>
              <a:rPr lang="el-GR" sz="2600" dirty="0"/>
              <a:t> την </a:t>
            </a:r>
            <a:r>
              <a:rPr lang="el-GR" sz="2600" b="1" dirty="0"/>
              <a:t>καταπολέμηση και καταστολή των αιρέσεων</a:t>
            </a:r>
            <a:r>
              <a:rPr lang="el-GR" sz="2600" dirty="0"/>
              <a:t>, σε έναν αριθμό ιστορικών </a:t>
            </a:r>
            <a:r>
              <a:rPr lang="el-GR" sz="2600" dirty="0">
                <a:solidFill>
                  <a:srgbClr val="00B050"/>
                </a:solidFill>
              </a:rPr>
              <a:t>κινημάτων</a:t>
            </a:r>
            <a:r>
              <a:rPr lang="el-GR" sz="2600" dirty="0"/>
              <a:t> κάθαρσης κατά των αιρέσεων ή στη </a:t>
            </a:r>
            <a:r>
              <a:rPr lang="el-GR" sz="2600" dirty="0">
                <a:solidFill>
                  <a:srgbClr val="00B050"/>
                </a:solidFill>
              </a:rPr>
              <a:t>δίκη</a:t>
            </a:r>
            <a:r>
              <a:rPr lang="el-GR" sz="2600" dirty="0"/>
              <a:t> συγκεκριμένων ατόμων με την κατηγορία της αίρεσης.</a:t>
            </a:r>
          </a:p>
          <a:p>
            <a:r>
              <a:rPr lang="el-GR" sz="2600" b="1" dirty="0"/>
              <a:t>15 Ιουλίου </a:t>
            </a:r>
            <a:r>
              <a:rPr lang="el-GR" sz="2600" b="1" dirty="0">
                <a:solidFill>
                  <a:srgbClr val="FF0000"/>
                </a:solidFill>
              </a:rPr>
              <a:t>1834</a:t>
            </a:r>
            <a:r>
              <a:rPr lang="el-GR" sz="2600" b="1" dirty="0"/>
              <a:t>:</a:t>
            </a:r>
            <a:r>
              <a:rPr lang="el-GR" sz="2600" dirty="0"/>
              <a:t> Η Ισπανική Ιερά Εξέταση </a:t>
            </a:r>
            <a:r>
              <a:rPr lang="el-GR" sz="2600" b="1" u="sng" dirty="0"/>
              <a:t>διαλύεται επίσημα </a:t>
            </a:r>
            <a:r>
              <a:rPr lang="el-GR" sz="2600" dirty="0"/>
              <a:t>μετά από σχεδόν </a:t>
            </a:r>
            <a:r>
              <a:rPr lang="el-GR" sz="2600" b="1" u="sng" dirty="0">
                <a:solidFill>
                  <a:srgbClr val="FF0000"/>
                </a:solidFill>
              </a:rPr>
              <a:t>356 </a:t>
            </a:r>
            <a:r>
              <a:rPr lang="el-GR" sz="2600" b="1" u="sng" dirty="0" smtClean="0">
                <a:solidFill>
                  <a:srgbClr val="FF0000"/>
                </a:solidFill>
              </a:rPr>
              <a:t>χρόνια</a:t>
            </a:r>
            <a:endParaRPr lang="el-GR" sz="26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3191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3. Λογοκρισία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70263" y="2255520"/>
            <a:ext cx="11347268" cy="45110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800" b="1" dirty="0"/>
              <a:t>Π</a:t>
            </a:r>
            <a:r>
              <a:rPr lang="el-GR" sz="2800" dirty="0" smtClean="0"/>
              <a:t>ροσπαθεί να </a:t>
            </a:r>
            <a:r>
              <a:rPr lang="el-GR" sz="2800" b="1" dirty="0" smtClean="0"/>
              <a:t>προλάβει «αιρετικές» απόψεις </a:t>
            </a:r>
            <a:r>
              <a:rPr lang="el-GR" sz="2800" dirty="0" smtClean="0"/>
              <a:t>που εξαπλώνονται με την τυπογραφία.</a:t>
            </a:r>
          </a:p>
          <a:p>
            <a:pPr marL="0" indent="0">
              <a:buNone/>
            </a:pPr>
            <a:r>
              <a:rPr lang="el-GR" sz="2800" dirty="0" smtClean="0"/>
              <a:t>(η </a:t>
            </a:r>
            <a:r>
              <a:rPr lang="el-GR" sz="2800" b="1" dirty="0" smtClean="0"/>
              <a:t>συμβολή του βιβλίου</a:t>
            </a:r>
            <a:r>
              <a:rPr lang="el-GR" sz="2800" dirty="0" smtClean="0"/>
              <a:t> ήταν αποφασιστική).</a:t>
            </a:r>
          </a:p>
          <a:p>
            <a:pPr marL="0" indent="0">
              <a:buNone/>
            </a:pPr>
            <a:r>
              <a:rPr lang="el-GR" sz="2800" dirty="0" smtClean="0"/>
              <a:t>Η </a:t>
            </a:r>
            <a:r>
              <a:rPr lang="el-GR" sz="2800" u="sng" dirty="0" smtClean="0"/>
              <a:t>Καθολική Εκκλησία</a:t>
            </a:r>
            <a:r>
              <a:rPr lang="el-GR" sz="2800" dirty="0" smtClean="0"/>
              <a:t>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sz="2800" dirty="0" smtClean="0"/>
              <a:t>ίδρυσε στη Ρώμη ένα </a:t>
            </a:r>
            <a:r>
              <a:rPr lang="el-GR" sz="2800" b="1" u="sng" dirty="0" smtClean="0"/>
              <a:t>Συμβούλιο Λογοκρισίας</a:t>
            </a:r>
            <a:r>
              <a:rPr lang="el-GR" sz="2800" dirty="0" smtClean="0"/>
              <a:t>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sz="2800" u="sng" dirty="0" smtClean="0"/>
              <a:t>έργο</a:t>
            </a:r>
            <a:r>
              <a:rPr lang="el-GR" sz="2800" dirty="0" smtClean="0"/>
              <a:t> της: να συντάσσει κατά διαστήματα έναν </a:t>
            </a:r>
            <a:r>
              <a:rPr lang="el-GR" sz="2800" b="1" dirty="0" smtClean="0"/>
              <a:t>κατάλογο απαγορευμένων βιβλίων </a:t>
            </a:r>
            <a:r>
              <a:rPr lang="el-GR" sz="2800" dirty="0" smtClean="0"/>
              <a:t>(</a:t>
            </a:r>
            <a:r>
              <a:rPr lang="el-GR" sz="2800" b="1" dirty="0" err="1" smtClean="0"/>
              <a:t>Index</a:t>
            </a:r>
            <a:r>
              <a:rPr lang="el-GR" sz="2800" b="1" dirty="0" smtClean="0"/>
              <a:t> </a:t>
            </a:r>
            <a:r>
              <a:rPr lang="el-GR" sz="2800" b="1" dirty="0" err="1" smtClean="0"/>
              <a:t>Librorum</a:t>
            </a:r>
            <a:r>
              <a:rPr lang="el-GR" sz="2800" b="1" dirty="0" smtClean="0"/>
              <a:t> </a:t>
            </a:r>
            <a:r>
              <a:rPr lang="el-GR" sz="2800" b="1" dirty="0" err="1" smtClean="0"/>
              <a:t>Prohibitorum</a:t>
            </a:r>
            <a:r>
              <a:rPr lang="el-GR" sz="2800" dirty="0" smtClean="0"/>
              <a:t>), (θεολογικών, φιλολογικών ή επιστημονικών), που κατά την άποψη της Εκκλησίας </a:t>
            </a:r>
            <a:r>
              <a:rPr lang="el-GR" sz="2800" b="1" dirty="0" smtClean="0"/>
              <a:t>περιείχαν αιρετικές θέσεις</a:t>
            </a:r>
            <a:r>
              <a:rPr lang="el-GR" sz="2800" dirty="0" smtClean="0"/>
              <a:t>.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182102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ε. Οι συνέπειες της Μεταρρύθμισης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3806" y="2277979"/>
            <a:ext cx="11129554" cy="4427621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l-GR" sz="2800" b="1" dirty="0"/>
              <a:t>Τ</a:t>
            </a:r>
            <a:r>
              <a:rPr lang="el-GR" sz="2800" b="1" dirty="0" smtClean="0"/>
              <a:t>έλος </a:t>
            </a:r>
            <a:r>
              <a:rPr lang="el-GR" sz="2800" b="1" dirty="0"/>
              <a:t>της θρησκευτικής ενότητας της </a:t>
            </a:r>
            <a:r>
              <a:rPr lang="el-GR" sz="2800" b="1" dirty="0" smtClean="0"/>
              <a:t>Ευρώπης</a:t>
            </a:r>
            <a:endParaRPr lang="el-GR" sz="2800" dirty="0" smtClean="0"/>
          </a:p>
          <a:p>
            <a:pPr marL="514350" indent="-514350">
              <a:buFont typeface="+mj-lt"/>
              <a:buAutoNum type="arabicPeriod"/>
            </a:pPr>
            <a:r>
              <a:rPr lang="el-GR" sz="2800" b="1" dirty="0"/>
              <a:t>Α</a:t>
            </a:r>
            <a:r>
              <a:rPr lang="el-GR" sz="2800" b="1" dirty="0" smtClean="0"/>
              <a:t>λλαγή </a:t>
            </a:r>
            <a:r>
              <a:rPr lang="el-GR" sz="2800" b="1" dirty="0"/>
              <a:t>του </a:t>
            </a:r>
            <a:r>
              <a:rPr lang="el-GR" sz="2800" b="1" u="sng" dirty="0"/>
              <a:t>χάρτη</a:t>
            </a:r>
            <a:r>
              <a:rPr lang="el-GR" sz="2800" b="1" dirty="0"/>
              <a:t> </a:t>
            </a:r>
            <a:r>
              <a:rPr lang="el-GR" sz="2800" dirty="0"/>
              <a:t>της μέσα από μακροχρόνιες και οδυνηρές </a:t>
            </a:r>
            <a:r>
              <a:rPr lang="el-GR" sz="2800" b="1" dirty="0">
                <a:solidFill>
                  <a:srgbClr val="FF0000"/>
                </a:solidFill>
              </a:rPr>
              <a:t>συγκρούσεις</a:t>
            </a:r>
            <a:r>
              <a:rPr lang="el-GR" sz="2800" dirty="0"/>
              <a:t>. </a:t>
            </a:r>
            <a:endParaRPr lang="el-GR" sz="2800" dirty="0" smtClean="0"/>
          </a:p>
          <a:p>
            <a:pPr marL="514350" indent="-514350">
              <a:buFont typeface="+mj-lt"/>
              <a:buAutoNum type="arabicPeriod"/>
            </a:pPr>
            <a:r>
              <a:rPr lang="el-GR" sz="2800" dirty="0" smtClean="0"/>
              <a:t>Η </a:t>
            </a:r>
            <a:r>
              <a:rPr lang="el-GR" sz="2800" dirty="0"/>
              <a:t>Ευρώπη </a:t>
            </a:r>
            <a:r>
              <a:rPr lang="el-GR" sz="2800" b="1" dirty="0"/>
              <a:t>χωρίστηκε σε </a:t>
            </a:r>
            <a:r>
              <a:rPr lang="el-GR" sz="2800" b="1" u="sng" dirty="0"/>
              <a:t>τμήματα</a:t>
            </a:r>
            <a:r>
              <a:rPr lang="el-GR" sz="2800" b="1" dirty="0"/>
              <a:t> με διαφορετικό </a:t>
            </a:r>
            <a:r>
              <a:rPr lang="el-GR" sz="2800" b="1" dirty="0" err="1" smtClean="0"/>
              <a:t>ιδεολογικο</a:t>
            </a:r>
            <a:r>
              <a:rPr lang="el-GR" sz="2800" b="1" dirty="0" smtClean="0"/>
              <a:t>-πολιτικό </a:t>
            </a:r>
            <a:r>
              <a:rPr lang="el-GR" sz="2800" b="1" dirty="0"/>
              <a:t>προσανατολισμό</a:t>
            </a:r>
            <a:r>
              <a:rPr lang="el-GR" sz="2800" dirty="0"/>
              <a:t>. </a:t>
            </a:r>
            <a:endParaRPr lang="el-GR" sz="2800" dirty="0" smtClean="0"/>
          </a:p>
          <a:p>
            <a:pPr marL="514350" indent="-514350">
              <a:buFont typeface="+mj-lt"/>
              <a:buAutoNum type="arabicPeriod"/>
            </a:pPr>
            <a:r>
              <a:rPr lang="el-GR" sz="2800" b="1" dirty="0" smtClean="0"/>
              <a:t>Διαδικασία </a:t>
            </a:r>
            <a:r>
              <a:rPr lang="el-GR" sz="2800" b="1" dirty="0"/>
              <a:t>διαμόρφωσης </a:t>
            </a:r>
            <a:r>
              <a:rPr lang="el-GR" sz="2800" b="1" u="sng" dirty="0">
                <a:solidFill>
                  <a:srgbClr val="FF0000"/>
                </a:solidFill>
              </a:rPr>
              <a:t>εθνικών </a:t>
            </a:r>
            <a:r>
              <a:rPr lang="el-GR" sz="2800" b="1" u="sng" dirty="0" smtClean="0">
                <a:solidFill>
                  <a:srgbClr val="FF0000"/>
                </a:solidFill>
              </a:rPr>
              <a:t>ταυτοτήτων </a:t>
            </a:r>
            <a:r>
              <a:rPr lang="el-GR" sz="2800" b="1" dirty="0" smtClean="0"/>
              <a:t>(εθνική συνείδηση λαών)</a:t>
            </a:r>
            <a:r>
              <a:rPr lang="el-GR" sz="2800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035270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Οι συνέπειες της Μεταρρύθμισης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79270" y="2264230"/>
            <a:ext cx="11033760" cy="418882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l-GR" sz="2800" u="sng" dirty="0"/>
              <a:t>Δ</a:t>
            </a:r>
            <a:r>
              <a:rPr lang="el-GR" sz="2800" u="sng" dirty="0" smtClean="0"/>
              <a:t>εύτερο </a:t>
            </a:r>
            <a:r>
              <a:rPr lang="el-GR" sz="2800" u="sng" dirty="0"/>
              <a:t>μισό του </a:t>
            </a:r>
            <a:r>
              <a:rPr lang="el-GR" sz="2800" b="1" u="sng" dirty="0"/>
              <a:t>16ου</a:t>
            </a:r>
            <a:r>
              <a:rPr lang="el-GR" sz="2800" u="sng" dirty="0"/>
              <a:t> </a:t>
            </a:r>
            <a:r>
              <a:rPr lang="el-GR" sz="2800" u="sng" dirty="0" smtClean="0"/>
              <a:t>αι.: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l-GR" sz="2800" b="1" dirty="0" smtClean="0"/>
              <a:t>Γαλλία: </a:t>
            </a:r>
            <a:r>
              <a:rPr lang="el-GR" sz="2800" b="1" dirty="0"/>
              <a:t>κλονίζεται από </a:t>
            </a:r>
            <a:r>
              <a:rPr lang="el-GR" sz="2800" b="1" u="sng" dirty="0">
                <a:solidFill>
                  <a:srgbClr val="FF0000"/>
                </a:solidFill>
              </a:rPr>
              <a:t>θρησκευτικές διαμάχες</a:t>
            </a:r>
            <a:r>
              <a:rPr lang="el-GR" sz="2800" dirty="0"/>
              <a:t>, καθώς οι βασιλείς της προσπαθούν να διατηρήσουν την ενότητα της χώρας </a:t>
            </a:r>
            <a:r>
              <a:rPr lang="el-GR" sz="2800" dirty="0" smtClean="0"/>
              <a:t> </a:t>
            </a:r>
            <a:endParaRPr lang="el-GR" sz="2800" dirty="0"/>
          </a:p>
          <a:p>
            <a:pPr>
              <a:buFont typeface="Wingdings" panose="05000000000000000000" pitchFamily="2" charset="2"/>
              <a:buChar char="v"/>
            </a:pPr>
            <a:r>
              <a:rPr lang="el-GR" sz="2800" b="1" dirty="0" err="1"/>
              <a:t>Κ</a:t>
            </a:r>
            <a:r>
              <a:rPr lang="el-GR" sz="2800" b="1" dirty="0" err="1" smtClean="0"/>
              <a:t>αλβινιστική</a:t>
            </a:r>
            <a:r>
              <a:rPr lang="el-GR" sz="2800" b="1" dirty="0" smtClean="0"/>
              <a:t> Ολλανδία: </a:t>
            </a:r>
            <a:r>
              <a:rPr lang="el-GR" sz="2800" dirty="0"/>
              <a:t>αποσπάται από την </a:t>
            </a:r>
            <a:r>
              <a:rPr lang="el-GR" sz="2800" b="1" dirty="0"/>
              <a:t>καθολική Ισπανία</a:t>
            </a:r>
            <a:r>
              <a:rPr lang="el-GR" sz="2800" dirty="0"/>
              <a:t>. </a:t>
            </a:r>
          </a:p>
          <a:p>
            <a:pPr marL="0" indent="0">
              <a:buNone/>
            </a:pPr>
            <a:r>
              <a:rPr lang="el-GR" sz="2800" dirty="0"/>
              <a:t>Το </a:t>
            </a:r>
            <a:r>
              <a:rPr lang="el-GR" sz="2800" b="1" u="sng" dirty="0"/>
              <a:t>17ο</a:t>
            </a:r>
            <a:r>
              <a:rPr lang="el-GR" sz="2800" u="sng" dirty="0"/>
              <a:t> </a:t>
            </a:r>
            <a:r>
              <a:rPr lang="el-GR" sz="2800" u="sng" dirty="0" smtClean="0"/>
              <a:t>αι.: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l-GR" sz="2800" b="1" dirty="0" smtClean="0"/>
              <a:t>Γερμανοί </a:t>
            </a:r>
            <a:r>
              <a:rPr lang="el-GR" sz="2800" b="1" dirty="0" err="1" smtClean="0"/>
              <a:t>αυτοκρατόρες</a:t>
            </a:r>
            <a:r>
              <a:rPr lang="el-GR" sz="2800" b="1" dirty="0" smtClean="0"/>
              <a:t>: </a:t>
            </a:r>
            <a:r>
              <a:rPr lang="el-GR" sz="2800" dirty="0" smtClean="0"/>
              <a:t>προσπαθούν να </a:t>
            </a:r>
            <a:r>
              <a:rPr lang="el-GR" sz="2800" b="1" dirty="0">
                <a:solidFill>
                  <a:srgbClr val="00B050"/>
                </a:solidFill>
              </a:rPr>
              <a:t>ανασυγκροτήσουν ενιαίο κράτος</a:t>
            </a:r>
            <a:r>
              <a:rPr lang="el-GR" sz="2800" dirty="0">
                <a:solidFill>
                  <a:srgbClr val="00B050"/>
                </a:solidFill>
              </a:rPr>
              <a:t> </a:t>
            </a:r>
            <a:r>
              <a:rPr lang="el-GR" sz="2800" dirty="0"/>
              <a:t>μέσω της </a:t>
            </a:r>
            <a:r>
              <a:rPr lang="el-GR" sz="2800" b="1" u="sng" dirty="0">
                <a:solidFill>
                  <a:srgbClr val="00B050"/>
                </a:solidFill>
              </a:rPr>
              <a:t>επιβολής του Καθολικισμού</a:t>
            </a:r>
            <a:r>
              <a:rPr lang="el-GR" sz="2800" b="1" dirty="0"/>
              <a:t> </a:t>
            </a:r>
            <a:r>
              <a:rPr lang="el-GR" sz="3500" b="1" dirty="0" smtClean="0">
                <a:solidFill>
                  <a:schemeClr val="bg2">
                    <a:lumMod val="75000"/>
                  </a:schemeClr>
                </a:solidFill>
              </a:rPr>
              <a:t>=&gt; </a:t>
            </a:r>
            <a:r>
              <a:rPr lang="el-GR" sz="2800" dirty="0" smtClean="0"/>
              <a:t>προκάλεσε πανευρωπαϊκό </a:t>
            </a:r>
            <a:r>
              <a:rPr lang="el-GR" sz="2800" dirty="0"/>
              <a:t>πόλεμο, τον </a:t>
            </a:r>
            <a:r>
              <a:rPr lang="el-GR" sz="2800" b="1" dirty="0"/>
              <a:t>Τριακονταετή</a:t>
            </a:r>
            <a:r>
              <a:rPr lang="el-GR" sz="2800" dirty="0"/>
              <a:t> (1618-1648).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950656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195" y="0"/>
            <a:ext cx="6531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2867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Οι Συνέπειες της Μεταρρύθμισης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53142" y="2255155"/>
            <a:ext cx="10929257" cy="4372067"/>
          </a:xfrm>
        </p:spPr>
        <p:txBody>
          <a:bodyPr>
            <a:noAutofit/>
          </a:bodyPr>
          <a:lstStyle/>
          <a:p>
            <a:r>
              <a:rPr lang="el-GR" sz="2800" dirty="0" smtClean="0"/>
              <a:t>Η </a:t>
            </a:r>
            <a:r>
              <a:rPr lang="el-GR" sz="2800" b="1" dirty="0"/>
              <a:t>Ρωμαιοκαθολική εκκλησία </a:t>
            </a:r>
            <a:r>
              <a:rPr lang="el-GR" sz="2800" b="1" dirty="0">
                <a:solidFill>
                  <a:srgbClr val="FF0000"/>
                </a:solidFill>
              </a:rPr>
              <a:t>χάνει την παντοδυναμία </a:t>
            </a:r>
            <a:r>
              <a:rPr lang="el-GR" sz="2800" dirty="0"/>
              <a:t>της και τη δυνατότητα να ανακατεύεται στα εσωτερικά των </a:t>
            </a:r>
            <a:r>
              <a:rPr lang="el-GR" sz="2800" dirty="0" smtClean="0"/>
              <a:t>κρατών</a:t>
            </a:r>
          </a:p>
          <a:p>
            <a:r>
              <a:rPr lang="el-GR" sz="2800" dirty="0" smtClean="0"/>
              <a:t>Αναπτύσσεται </a:t>
            </a:r>
            <a:r>
              <a:rPr lang="el-GR" sz="2800" dirty="0"/>
              <a:t>η</a:t>
            </a:r>
            <a:r>
              <a:rPr lang="el-GR" sz="2800" b="1" dirty="0"/>
              <a:t> </a:t>
            </a:r>
            <a:r>
              <a:rPr lang="el-GR" sz="2800" b="1" dirty="0">
                <a:solidFill>
                  <a:srgbClr val="00B050"/>
                </a:solidFill>
              </a:rPr>
              <a:t>εθνική λογοτεχνία των </a:t>
            </a:r>
            <a:r>
              <a:rPr lang="el-GR" sz="2800" b="1" dirty="0" smtClean="0">
                <a:solidFill>
                  <a:srgbClr val="00B050"/>
                </a:solidFill>
              </a:rPr>
              <a:t>λαών </a:t>
            </a:r>
            <a:r>
              <a:rPr lang="el-GR" sz="2800" dirty="0" smtClean="0">
                <a:solidFill>
                  <a:schemeClr val="tx1"/>
                </a:solidFill>
              </a:rPr>
              <a:t>(μετά τη </a:t>
            </a:r>
            <a:r>
              <a:rPr lang="el-GR" sz="2800" dirty="0"/>
              <a:t>μετάφραση της Βίβλου στις εθνικές </a:t>
            </a:r>
            <a:r>
              <a:rPr lang="el-GR" sz="2800" dirty="0" smtClean="0"/>
              <a:t>γλώσσες)</a:t>
            </a:r>
            <a:r>
              <a:rPr lang="el-GR" sz="2800" b="1" dirty="0" smtClean="0"/>
              <a:t>.</a:t>
            </a:r>
            <a:endParaRPr lang="el-GR" sz="2800" b="1" dirty="0"/>
          </a:p>
          <a:p>
            <a:r>
              <a:rPr lang="el-GR" sz="2800" dirty="0" smtClean="0"/>
              <a:t>Χτίζονται </a:t>
            </a:r>
            <a:r>
              <a:rPr lang="el-GR" sz="2800" b="1" dirty="0">
                <a:solidFill>
                  <a:srgbClr val="FFC000"/>
                </a:solidFill>
              </a:rPr>
              <a:t>λαμπροί ναοί </a:t>
            </a:r>
            <a:r>
              <a:rPr lang="el-GR" sz="2800" dirty="0"/>
              <a:t>και ενισχύεται η </a:t>
            </a:r>
            <a:r>
              <a:rPr lang="el-GR" sz="2800" b="1" dirty="0">
                <a:solidFill>
                  <a:srgbClr val="FFC000"/>
                </a:solidFill>
              </a:rPr>
              <a:t>λατρεία ιερών προσώπων</a:t>
            </a:r>
            <a:r>
              <a:rPr lang="el-GR" sz="2800" b="1" dirty="0"/>
              <a:t> </a:t>
            </a:r>
            <a:r>
              <a:rPr lang="el-GR" sz="2800" dirty="0"/>
              <a:t>από τους καθολικούς, για να ενισχυθεί </a:t>
            </a:r>
            <a:r>
              <a:rPr lang="el-GR" sz="2800" dirty="0" smtClean="0"/>
              <a:t>η πίστη</a:t>
            </a:r>
            <a:r>
              <a:rPr lang="el-GR" sz="2800" dirty="0"/>
              <a:t>.</a:t>
            </a:r>
          </a:p>
          <a:p>
            <a:r>
              <a:rPr lang="el-GR" sz="2800" b="1" dirty="0">
                <a:solidFill>
                  <a:srgbClr val="00B050"/>
                </a:solidFill>
              </a:rPr>
              <a:t>Κ</a:t>
            </a:r>
            <a:r>
              <a:rPr lang="el-GR" sz="2800" b="1" dirty="0" smtClean="0">
                <a:solidFill>
                  <a:srgbClr val="00B050"/>
                </a:solidFill>
              </a:rPr>
              <a:t>αλλιεργούνται </a:t>
            </a:r>
            <a:r>
              <a:rPr lang="el-GR" sz="2800" b="1" dirty="0">
                <a:solidFill>
                  <a:srgbClr val="00B050"/>
                </a:solidFill>
              </a:rPr>
              <a:t>τα γράμματα και οι τέχνες</a:t>
            </a:r>
            <a:r>
              <a:rPr lang="el-GR" sz="2800" b="1" dirty="0"/>
              <a:t>, συγγράφονται κείμενα και δημιουργούνται έργα </a:t>
            </a:r>
            <a:r>
              <a:rPr lang="el-GR" sz="2800" b="1" dirty="0" smtClean="0"/>
              <a:t>που υπερασπίζονται </a:t>
            </a:r>
            <a:r>
              <a:rPr lang="el-GR" sz="2800" b="1" dirty="0"/>
              <a:t>την </a:t>
            </a:r>
            <a:r>
              <a:rPr lang="el-GR" sz="2800" b="1" dirty="0" smtClean="0"/>
              <a:t>πίστη.</a:t>
            </a:r>
            <a:endParaRPr lang="el-GR" sz="2800" b="1" dirty="0"/>
          </a:p>
          <a:p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4102004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9661092" cy="706964"/>
          </a:xfrm>
        </p:spPr>
        <p:txBody>
          <a:bodyPr/>
          <a:lstStyle/>
          <a:p>
            <a:r>
              <a:rPr lang="el-GR" dirty="0" smtClean="0"/>
              <a:t>Αντίδραση στη Ρωμαιοκαθολική Εκκλησία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79270" y="2211976"/>
            <a:ext cx="10877004" cy="44065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400" dirty="0"/>
              <a:t>Η </a:t>
            </a:r>
            <a:r>
              <a:rPr lang="el-GR" sz="2400" b="1" u="sng" dirty="0"/>
              <a:t>αντίδραση</a:t>
            </a:r>
            <a:r>
              <a:rPr lang="el-GR" sz="2400" dirty="0"/>
              <a:t> στις αδυναμίες αυτές της Ρωμαιοκαθολικής Εκκλησίας </a:t>
            </a:r>
            <a:r>
              <a:rPr lang="el-GR" sz="2400" dirty="0" smtClean="0"/>
              <a:t>εκδηλώθηκε </a:t>
            </a:r>
            <a:r>
              <a:rPr lang="el-GR" sz="2400" dirty="0"/>
              <a:t>από τους φορείς του </a:t>
            </a:r>
            <a:r>
              <a:rPr lang="el-GR" sz="2400" b="1" u="sng" dirty="0"/>
              <a:t>ανθρωπιστικού κινήματος</a:t>
            </a:r>
            <a:r>
              <a:rPr lang="el-GR" sz="2400" dirty="0"/>
              <a:t>. </a:t>
            </a:r>
            <a:endParaRPr lang="el-GR" sz="2400" dirty="0" smtClean="0"/>
          </a:p>
          <a:p>
            <a:r>
              <a:rPr lang="el-GR" sz="2400" u="sng" dirty="0" smtClean="0"/>
              <a:t>Στόχος</a:t>
            </a:r>
            <a:r>
              <a:rPr lang="el-GR" sz="2400" dirty="0" smtClean="0"/>
              <a:t>: η </a:t>
            </a:r>
            <a:r>
              <a:rPr lang="el-GR" sz="2400" b="1" dirty="0" smtClean="0"/>
              <a:t>αναζήτηση </a:t>
            </a:r>
            <a:r>
              <a:rPr lang="el-GR" sz="2400" b="1" dirty="0"/>
              <a:t>του αυθεντικού πνεύματος του Χριστιανισμού στη μελέτη της Αγίας </a:t>
            </a:r>
            <a:r>
              <a:rPr lang="el-GR" sz="2400" b="1" dirty="0" smtClean="0"/>
              <a:t>Γραφής</a:t>
            </a:r>
            <a:r>
              <a:rPr lang="el-GR" sz="2400" dirty="0"/>
              <a:t> </a:t>
            </a:r>
            <a:r>
              <a:rPr lang="el-GR" sz="2400" dirty="0" smtClean="0"/>
              <a:t>(</a:t>
            </a:r>
            <a:r>
              <a:rPr lang="el-GR" sz="2400" b="1" dirty="0" smtClean="0">
                <a:solidFill>
                  <a:srgbClr val="00B050"/>
                </a:solidFill>
              </a:rPr>
              <a:t>κριτική σκέψη</a:t>
            </a:r>
            <a:r>
              <a:rPr lang="el-GR" sz="2400" dirty="0" smtClean="0"/>
              <a:t>)</a:t>
            </a:r>
          </a:p>
          <a:p>
            <a:r>
              <a:rPr lang="el-GR" sz="2400" u="sng" dirty="0" smtClean="0"/>
              <a:t>Προϋπόθεση</a:t>
            </a:r>
            <a:r>
              <a:rPr lang="el-GR" sz="2400" dirty="0" smtClean="0"/>
              <a:t> </a:t>
            </a:r>
            <a:r>
              <a:rPr lang="el-GR" sz="2400" dirty="0"/>
              <a:t>της αναζήτησης αυτής ήταν η </a:t>
            </a:r>
            <a:r>
              <a:rPr lang="el-GR" sz="2400" b="1" u="sng" dirty="0"/>
              <a:t>άμεση</a:t>
            </a:r>
            <a:r>
              <a:rPr lang="el-GR" sz="2400" b="1" dirty="0"/>
              <a:t> επαφή με ιερά </a:t>
            </a:r>
            <a:r>
              <a:rPr lang="el-GR" sz="2400" b="1" dirty="0" smtClean="0"/>
              <a:t>κείμενα</a:t>
            </a:r>
            <a:endParaRPr lang="el-GR" sz="2400" dirty="0"/>
          </a:p>
          <a:p>
            <a:r>
              <a:rPr lang="el-GR" sz="2400" u="sng" dirty="0" smtClean="0"/>
              <a:t>Βοήθησαν</a:t>
            </a:r>
            <a:r>
              <a:rPr lang="el-GR" sz="2400" dirty="0" smtClean="0"/>
              <a:t>: </a:t>
            </a:r>
          </a:p>
          <a:p>
            <a:pPr>
              <a:buFontTx/>
              <a:buChar char="-"/>
            </a:pPr>
            <a:r>
              <a:rPr lang="el-GR" sz="2400" dirty="0" smtClean="0"/>
              <a:t>Η πρόοδος της </a:t>
            </a:r>
            <a:r>
              <a:rPr lang="el-GR" sz="2400" dirty="0" smtClean="0">
                <a:solidFill>
                  <a:srgbClr val="00B050"/>
                </a:solidFill>
              </a:rPr>
              <a:t>τυπογραφίας</a:t>
            </a:r>
          </a:p>
          <a:p>
            <a:pPr>
              <a:buFontTx/>
              <a:buChar char="-"/>
            </a:pPr>
            <a:r>
              <a:rPr lang="el-GR" sz="2400" dirty="0" smtClean="0"/>
              <a:t>Οι </a:t>
            </a:r>
            <a:r>
              <a:rPr lang="el-GR" sz="2400" dirty="0" smtClean="0">
                <a:solidFill>
                  <a:srgbClr val="00B050"/>
                </a:solidFill>
              </a:rPr>
              <a:t>μεταφράσεις της Αγίας Γραφής </a:t>
            </a:r>
            <a:r>
              <a:rPr lang="el-GR" sz="2400" b="1" i="1" dirty="0"/>
              <a:t>σε λαϊκή - εθνική γλώσσα </a:t>
            </a:r>
            <a:r>
              <a:rPr lang="el-GR" sz="2400" dirty="0" smtClean="0"/>
              <a:t>(1</a:t>
            </a:r>
            <a:r>
              <a:rPr lang="el-GR" sz="2400" baseline="30000" dirty="0" smtClean="0"/>
              <a:t>ο</a:t>
            </a:r>
            <a:r>
              <a:rPr lang="el-GR" sz="2400" dirty="0" smtClean="0"/>
              <a:t> μισό 16</a:t>
            </a:r>
            <a:r>
              <a:rPr lang="el-GR" sz="2400" baseline="30000" dirty="0" smtClean="0"/>
              <a:t>ου</a:t>
            </a:r>
            <a:r>
              <a:rPr lang="el-GR" sz="2400" dirty="0" smtClean="0"/>
              <a:t> αι.)</a:t>
            </a:r>
          </a:p>
        </p:txBody>
      </p:sp>
    </p:spTree>
    <p:extLst>
      <p:ext uri="{BB962C8B-B14F-4D97-AF65-F5344CB8AC3E}">
        <p14:creationId xmlns:p14="http://schemas.microsoft.com/office/powerpoint/2010/main" val="24946835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Συνέπειες ανάπτυξης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15881" y="2168529"/>
            <a:ext cx="11790947" cy="46894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400" dirty="0"/>
              <a:t>Η </a:t>
            </a:r>
            <a:r>
              <a:rPr lang="el-GR" sz="2400" u="sng" dirty="0"/>
              <a:t>Μεταρρύθμιση</a:t>
            </a:r>
            <a:r>
              <a:rPr lang="el-GR" sz="2400" dirty="0"/>
              <a:t> και </a:t>
            </a:r>
            <a:r>
              <a:rPr lang="el-GR" sz="2400" dirty="0" smtClean="0"/>
              <a:t>ο </a:t>
            </a:r>
            <a:r>
              <a:rPr lang="el-GR" sz="2400" u="sng" dirty="0" smtClean="0"/>
              <a:t>Καλβινισμός</a:t>
            </a:r>
            <a:r>
              <a:rPr lang="el-GR" sz="2400" dirty="0" smtClean="0"/>
              <a:t> (</a:t>
            </a:r>
            <a:r>
              <a:rPr lang="el-GR" sz="2400" b="1" i="1" dirty="0" smtClean="0"/>
              <a:t>δημοκρατικό </a:t>
            </a:r>
            <a:r>
              <a:rPr lang="el-GR" sz="2400" b="1" i="1" dirty="0"/>
              <a:t>πνεύμα </a:t>
            </a:r>
            <a:r>
              <a:rPr lang="el-GR" sz="2400" dirty="0" smtClean="0"/>
              <a:t>και </a:t>
            </a:r>
            <a:r>
              <a:rPr lang="el-GR" sz="2400" b="1" i="1" dirty="0"/>
              <a:t>ελευθερία της ατομικής </a:t>
            </a:r>
            <a:r>
              <a:rPr lang="el-GR" sz="2400" b="1" i="1" dirty="0" smtClean="0"/>
              <a:t>δραστηριότητας</a:t>
            </a:r>
            <a:r>
              <a:rPr lang="el-GR" sz="2400" dirty="0" smtClean="0"/>
              <a:t>), </a:t>
            </a:r>
            <a:r>
              <a:rPr lang="el-GR" sz="2400" b="1" dirty="0" smtClean="0"/>
              <a:t>συνέβαλε</a:t>
            </a:r>
            <a:r>
              <a:rPr lang="el-GR" sz="2400" dirty="0" smtClean="0"/>
              <a:t>:</a:t>
            </a:r>
          </a:p>
          <a:p>
            <a:r>
              <a:rPr lang="el-GR" sz="2400" dirty="0" smtClean="0"/>
              <a:t>στην </a:t>
            </a:r>
            <a:r>
              <a:rPr lang="el-GR" sz="2400" dirty="0"/>
              <a:t>ανάπτυξη του </a:t>
            </a:r>
            <a:r>
              <a:rPr lang="el-GR" sz="2400" b="1" dirty="0"/>
              <a:t>κοινοβουλευτικού πολιτεύματος </a:t>
            </a:r>
            <a:endParaRPr lang="el-GR" sz="2400" dirty="0" smtClean="0"/>
          </a:p>
          <a:p>
            <a:r>
              <a:rPr lang="el-GR" sz="2400" dirty="0" smtClean="0"/>
              <a:t>του </a:t>
            </a:r>
            <a:r>
              <a:rPr lang="el-GR" sz="2400" b="1" dirty="0"/>
              <a:t>κεφαλαιοκρατικού συστήματος</a:t>
            </a:r>
            <a:r>
              <a:rPr lang="el-GR" sz="2400" dirty="0"/>
              <a:t>. </a:t>
            </a:r>
            <a:endParaRPr lang="el-GR" sz="24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l-GR" sz="2400" b="1" i="1" u="sng" dirty="0" smtClean="0">
                <a:solidFill>
                  <a:srgbClr val="00B050"/>
                </a:solidFill>
              </a:rPr>
              <a:t>Ολλανδία</a:t>
            </a:r>
            <a:r>
              <a:rPr lang="el-GR" sz="2400" b="1" i="1" u="sng" dirty="0">
                <a:solidFill>
                  <a:srgbClr val="00B050"/>
                </a:solidFill>
              </a:rPr>
              <a:t>, </a:t>
            </a:r>
            <a:r>
              <a:rPr lang="el-GR" sz="2400" b="1" i="1" u="sng" dirty="0" smtClean="0">
                <a:solidFill>
                  <a:srgbClr val="00B050"/>
                </a:solidFill>
              </a:rPr>
              <a:t>Αγγλία και </a:t>
            </a:r>
            <a:r>
              <a:rPr lang="el-GR" sz="2400" b="1" i="1" u="sng" dirty="0">
                <a:solidFill>
                  <a:srgbClr val="00B050"/>
                </a:solidFill>
              </a:rPr>
              <a:t>Η.Π.Α </a:t>
            </a:r>
            <a:r>
              <a:rPr lang="el-GR" sz="2400" b="1" i="1" dirty="0" smtClean="0"/>
              <a:t>: </a:t>
            </a:r>
            <a:r>
              <a:rPr lang="el-GR" sz="2400" dirty="0" smtClean="0"/>
              <a:t>πρωτοστάτησαν </a:t>
            </a:r>
            <a:r>
              <a:rPr lang="el-GR" sz="2400" dirty="0"/>
              <a:t>στις </a:t>
            </a:r>
            <a:r>
              <a:rPr lang="el-GR" sz="2400" b="1" dirty="0"/>
              <a:t>πολιτειακές </a:t>
            </a:r>
            <a:r>
              <a:rPr lang="el-GR" sz="2400" b="1" dirty="0" smtClean="0"/>
              <a:t>μεταβολές</a:t>
            </a:r>
          </a:p>
          <a:p>
            <a:pPr marL="0" indent="0">
              <a:buNone/>
            </a:pPr>
            <a:r>
              <a:rPr lang="el-GR" sz="2400" u="sng" dirty="0" smtClean="0"/>
              <a:t>Αντίθετα</a:t>
            </a:r>
            <a:r>
              <a:rPr lang="el-GR" sz="2400" dirty="0" smtClean="0"/>
              <a:t>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l-GR" sz="2400" b="1" i="1" u="sng" dirty="0" smtClean="0">
                <a:solidFill>
                  <a:srgbClr val="00B050"/>
                </a:solidFill>
              </a:rPr>
              <a:t>Ισπανία</a:t>
            </a:r>
            <a:r>
              <a:rPr lang="el-GR" sz="2400" b="1" i="1" u="sng" dirty="0">
                <a:solidFill>
                  <a:srgbClr val="00B050"/>
                </a:solidFill>
              </a:rPr>
              <a:t>, </a:t>
            </a:r>
            <a:r>
              <a:rPr lang="el-GR" sz="2400" b="1" i="1" u="sng" dirty="0" smtClean="0">
                <a:solidFill>
                  <a:srgbClr val="00B050"/>
                </a:solidFill>
              </a:rPr>
              <a:t>Πορτογαλία </a:t>
            </a:r>
            <a:r>
              <a:rPr lang="el-GR" sz="2400" b="1" i="1" u="sng" dirty="0">
                <a:solidFill>
                  <a:srgbClr val="00B050"/>
                </a:solidFill>
              </a:rPr>
              <a:t>και </a:t>
            </a:r>
            <a:r>
              <a:rPr lang="el-GR" sz="2400" b="1" i="1" u="sng" dirty="0" smtClean="0">
                <a:solidFill>
                  <a:srgbClr val="00B050"/>
                </a:solidFill>
              </a:rPr>
              <a:t>Ιταλία</a:t>
            </a:r>
            <a:r>
              <a:rPr lang="el-GR" sz="2400" dirty="0" smtClean="0"/>
              <a:t> (καθολικές χώρες) παρουσίασαν </a:t>
            </a:r>
            <a:r>
              <a:rPr lang="el-GR" sz="2400" dirty="0"/>
              <a:t>σημαντική </a:t>
            </a:r>
            <a:r>
              <a:rPr lang="el-GR" sz="2400" b="1" dirty="0"/>
              <a:t>υστέρηση</a:t>
            </a:r>
            <a:r>
              <a:rPr lang="el-GR" sz="2400" dirty="0"/>
              <a:t>. </a:t>
            </a:r>
            <a:endParaRPr lang="el-GR" sz="24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l-GR" sz="2400" dirty="0"/>
              <a:t>Η</a:t>
            </a:r>
            <a:r>
              <a:rPr lang="el-GR" sz="2400" dirty="0" smtClean="0"/>
              <a:t> </a:t>
            </a:r>
            <a:r>
              <a:rPr lang="el-GR" sz="2400" b="1" i="1" u="sng" dirty="0" smtClean="0">
                <a:solidFill>
                  <a:srgbClr val="00B050"/>
                </a:solidFill>
              </a:rPr>
              <a:t>Γαλλία</a:t>
            </a:r>
            <a:r>
              <a:rPr lang="el-GR" sz="2400" dirty="0" smtClean="0"/>
              <a:t> χρειάστηκε </a:t>
            </a:r>
            <a:r>
              <a:rPr lang="el-GR" sz="2400" dirty="0"/>
              <a:t>τη </a:t>
            </a:r>
            <a:r>
              <a:rPr lang="el-GR" sz="2400" b="1" dirty="0"/>
              <a:t>μεγάλη Επανάσταση του </a:t>
            </a:r>
            <a:r>
              <a:rPr lang="el-GR" sz="2400" b="1" dirty="0">
                <a:solidFill>
                  <a:srgbClr val="FF0000"/>
                </a:solidFill>
              </a:rPr>
              <a:t>1789</a:t>
            </a:r>
            <a:r>
              <a:rPr lang="el-GR" sz="2400" dirty="0"/>
              <a:t>, για να μπορέσει να παρακολουθήσει τους αναπτυξιακούς ρυθμούς της Αγγλίας.</a:t>
            </a:r>
          </a:p>
        </p:txBody>
      </p:sp>
    </p:spTree>
    <p:extLst>
      <p:ext uri="{BB962C8B-B14F-4D97-AF65-F5344CB8AC3E}">
        <p14:creationId xmlns:p14="http://schemas.microsoft.com/office/powerpoint/2010/main" val="24430724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Γενικά…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70262" y="2240394"/>
            <a:ext cx="11146972" cy="43955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/>
              <a:t>Η</a:t>
            </a:r>
            <a:r>
              <a:rPr lang="el-GR" sz="2400" dirty="0" smtClean="0"/>
              <a:t> </a:t>
            </a:r>
            <a:r>
              <a:rPr lang="el-GR" sz="2400" dirty="0"/>
              <a:t>Μεταρρύθμιση, με αφετηρία την </a:t>
            </a:r>
            <a:r>
              <a:rPr lang="el-GR" sz="2400" b="1" dirty="0">
                <a:solidFill>
                  <a:srgbClr val="FF0000"/>
                </a:solidFill>
              </a:rPr>
              <a:t>αυτονομία στη δράση του ατόμου</a:t>
            </a:r>
            <a:r>
              <a:rPr lang="el-GR" sz="2400" dirty="0"/>
              <a:t>, επέφερε σημαντικές </a:t>
            </a:r>
            <a:r>
              <a:rPr lang="el-GR" sz="2400" b="1" u="sng" dirty="0" smtClean="0"/>
              <a:t>μεταβολές</a:t>
            </a:r>
            <a:r>
              <a:rPr lang="el-GR" sz="2400" dirty="0" smtClean="0"/>
              <a:t>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l-GR" sz="2400" dirty="0" smtClean="0"/>
              <a:t>στη </a:t>
            </a:r>
            <a:r>
              <a:rPr lang="el-GR" sz="2400" b="1" dirty="0" smtClean="0">
                <a:solidFill>
                  <a:srgbClr val="00B050"/>
                </a:solidFill>
              </a:rPr>
              <a:t>νοοτροπία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l-GR" sz="2400" dirty="0" smtClean="0"/>
              <a:t>στις </a:t>
            </a:r>
            <a:r>
              <a:rPr lang="el-GR" sz="2400" b="1" dirty="0">
                <a:solidFill>
                  <a:srgbClr val="00B050"/>
                </a:solidFill>
              </a:rPr>
              <a:t>κοινωνικές σχέσεις</a:t>
            </a:r>
            <a:r>
              <a:rPr lang="el-GR" sz="2400" dirty="0"/>
              <a:t>. </a:t>
            </a:r>
            <a:endParaRPr lang="el-GR" sz="2400" dirty="0" smtClean="0"/>
          </a:p>
          <a:p>
            <a:pPr marL="0" indent="0">
              <a:buNone/>
            </a:pPr>
            <a:r>
              <a:rPr lang="el-GR" sz="2400" dirty="0" smtClean="0"/>
              <a:t>Τα </a:t>
            </a:r>
            <a:r>
              <a:rPr lang="el-GR" sz="2400" b="1" dirty="0"/>
              <a:t>νέα πολιτισμικά δεδομένα </a:t>
            </a:r>
            <a:r>
              <a:rPr lang="el-GR" sz="2400" dirty="0" smtClean="0"/>
              <a:t>δημιούργησαν: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b="1" dirty="0" smtClean="0">
                <a:solidFill>
                  <a:srgbClr val="00B050"/>
                </a:solidFill>
              </a:rPr>
              <a:t>νέα </a:t>
            </a:r>
            <a:r>
              <a:rPr lang="el-GR" sz="2400" b="1" dirty="0">
                <a:solidFill>
                  <a:srgbClr val="00B050"/>
                </a:solidFill>
              </a:rPr>
              <a:t>ρεύματα στις </a:t>
            </a:r>
            <a:r>
              <a:rPr lang="el-GR" sz="2400" b="1" dirty="0" smtClean="0">
                <a:solidFill>
                  <a:srgbClr val="00B050"/>
                </a:solidFill>
              </a:rPr>
              <a:t>επιστήμες</a:t>
            </a:r>
            <a:r>
              <a:rPr lang="el-GR" sz="2400" dirty="0" smtClean="0"/>
              <a:t>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 smtClean="0"/>
              <a:t>στα </a:t>
            </a:r>
            <a:r>
              <a:rPr lang="el-GR" sz="2400" b="1" dirty="0">
                <a:solidFill>
                  <a:srgbClr val="00B050"/>
                </a:solidFill>
              </a:rPr>
              <a:t>γράμματα</a:t>
            </a:r>
            <a:r>
              <a:rPr lang="el-GR" sz="2400" dirty="0"/>
              <a:t> και </a:t>
            </a:r>
            <a:endParaRPr lang="el-GR" sz="24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 smtClean="0"/>
              <a:t>στις </a:t>
            </a:r>
            <a:r>
              <a:rPr lang="el-GR" sz="2400" b="1" dirty="0" smtClean="0">
                <a:solidFill>
                  <a:srgbClr val="00B050"/>
                </a:solidFill>
              </a:rPr>
              <a:t>τέχνες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b="1" dirty="0" smtClean="0">
                <a:solidFill>
                  <a:srgbClr val="00B050"/>
                </a:solidFill>
              </a:rPr>
              <a:t>διαδόθηκε </a:t>
            </a:r>
            <a:r>
              <a:rPr lang="el-GR" sz="2400" b="1" dirty="0">
                <a:solidFill>
                  <a:srgbClr val="00B050"/>
                </a:solidFill>
              </a:rPr>
              <a:t>η παιδεία </a:t>
            </a:r>
            <a:r>
              <a:rPr lang="el-GR" sz="2400" dirty="0"/>
              <a:t>(</a:t>
            </a:r>
            <a:r>
              <a:rPr lang="el-GR" sz="2400" dirty="0" smtClean="0"/>
              <a:t>από διαμαρτυρόμενους </a:t>
            </a:r>
            <a:r>
              <a:rPr lang="el-GR" sz="2400" dirty="0"/>
              <a:t>όσο και από </a:t>
            </a:r>
            <a:r>
              <a:rPr lang="el-GR" sz="2400" dirty="0" smtClean="0"/>
              <a:t>καθολικούς).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10974175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28909" cy="6841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1014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219200" y="694993"/>
            <a:ext cx="8761413" cy="1212183"/>
          </a:xfrm>
        </p:spPr>
        <p:txBody>
          <a:bodyPr/>
          <a:lstStyle/>
          <a:p>
            <a:r>
              <a:rPr lang="el-GR" b="1" dirty="0" smtClean="0"/>
              <a:t>Κρίση</a:t>
            </a:r>
            <a:r>
              <a:rPr lang="el-GR" dirty="0" smtClean="0"/>
              <a:t> Ρωμαιοκαθολικής Εκκλησία: σύνθετο φαινόμενο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914400" y="2603500"/>
            <a:ext cx="9066213" cy="4015014"/>
          </a:xfrm>
        </p:spPr>
        <p:txBody>
          <a:bodyPr/>
          <a:lstStyle/>
          <a:p>
            <a:r>
              <a:rPr lang="el-GR" sz="3200" b="1" dirty="0" smtClean="0"/>
              <a:t>Συνδεόταν </a:t>
            </a:r>
            <a:r>
              <a:rPr lang="el-GR" sz="3200" dirty="0" smtClean="0"/>
              <a:t>με το </a:t>
            </a:r>
            <a:r>
              <a:rPr lang="el-GR" sz="3200" b="1" dirty="0" smtClean="0"/>
              <a:t>Πνεύμα </a:t>
            </a:r>
            <a:r>
              <a:rPr lang="el-GR" sz="3200" b="1" dirty="0"/>
              <a:t>της </a:t>
            </a:r>
            <a:r>
              <a:rPr lang="el-GR" sz="3200" b="1" dirty="0" smtClean="0"/>
              <a:t>Αναγέννησης</a:t>
            </a:r>
          </a:p>
          <a:p>
            <a:r>
              <a:rPr lang="el-GR" sz="3200" dirty="0" smtClean="0"/>
              <a:t>Είχε</a:t>
            </a:r>
            <a:r>
              <a:rPr lang="el-GR" sz="3200" b="1" dirty="0" smtClean="0"/>
              <a:t> θρησκευτικό χαρακτήρα</a:t>
            </a:r>
          </a:p>
          <a:p>
            <a:r>
              <a:rPr lang="el-GR" sz="3200" dirty="0" smtClean="0"/>
              <a:t>Είχε </a:t>
            </a:r>
            <a:r>
              <a:rPr lang="el-GR" sz="3200" b="1" dirty="0" smtClean="0"/>
              <a:t>κοινωνικό </a:t>
            </a:r>
            <a:r>
              <a:rPr lang="el-GR" sz="3200" dirty="0"/>
              <a:t>και</a:t>
            </a:r>
            <a:r>
              <a:rPr lang="el-GR" sz="3200" b="1" dirty="0"/>
              <a:t> πολιτικό χαρακτήρα</a:t>
            </a:r>
            <a:r>
              <a:rPr lang="el-GR" sz="3200" dirty="0"/>
              <a:t>.</a:t>
            </a:r>
          </a:p>
          <a:p>
            <a:r>
              <a:rPr lang="el-GR" sz="3200" b="1" dirty="0"/>
              <a:t>Διαχωρισμός διδασκαλίας </a:t>
            </a:r>
            <a:r>
              <a:rPr lang="el-GR" sz="3200" dirty="0"/>
              <a:t>του Χριστιανισμού από τις πράξεις των κληρικών.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24030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β. Η Μεταρρύθμιση τον Λουθήρου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09897" y="2326511"/>
            <a:ext cx="10136777" cy="41004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400" dirty="0"/>
              <a:t>Η </a:t>
            </a:r>
            <a:r>
              <a:rPr lang="el-GR" sz="2400" b="1" dirty="0"/>
              <a:t>αντίδραση</a:t>
            </a:r>
            <a:r>
              <a:rPr lang="el-GR" sz="2400" dirty="0"/>
              <a:t> στις αδυναμίες της Ρωμαιοκαθολικής Εκκλησίας εκδηλωνόταν περισσότερο στις </a:t>
            </a:r>
            <a:r>
              <a:rPr lang="el-GR" sz="2400" b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γερμανικές</a:t>
            </a:r>
            <a:r>
              <a:rPr lang="el-GR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l-GR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χώρες</a:t>
            </a:r>
            <a:r>
              <a:rPr lang="el-GR" sz="2400" b="1" dirty="0" smtClean="0"/>
              <a:t>, λόγω:</a:t>
            </a:r>
          </a:p>
          <a:p>
            <a:pPr marL="0" indent="0">
              <a:buNone/>
            </a:pPr>
            <a:r>
              <a:rPr lang="el-GR" sz="2400" b="1" dirty="0" smtClean="0"/>
              <a:t>1. Μεγάλη </a:t>
            </a:r>
            <a:r>
              <a:rPr lang="el-GR" sz="2400" b="1" dirty="0"/>
              <a:t>δυσαρέσκεια η </a:t>
            </a:r>
            <a:r>
              <a:rPr lang="el-GR" sz="2400" b="1" dirty="0">
                <a:solidFill>
                  <a:srgbClr val="0070C0"/>
                </a:solidFill>
              </a:rPr>
              <a:t>οικονομική επιβάρυνση </a:t>
            </a:r>
            <a:r>
              <a:rPr lang="el-GR" sz="2400" dirty="0"/>
              <a:t>που υφίστατο από την </a:t>
            </a:r>
            <a:r>
              <a:rPr lang="el-GR" sz="2400" b="1" dirty="0" smtClean="0"/>
              <a:t>Εκκλησία </a:t>
            </a:r>
          </a:p>
          <a:p>
            <a:pPr marL="0" indent="0">
              <a:buNone/>
            </a:pPr>
            <a:r>
              <a:rPr lang="el-GR" sz="2400" u="sng" dirty="0"/>
              <a:t>Σκοπός</a:t>
            </a:r>
            <a:r>
              <a:rPr lang="el-GR" sz="2400" dirty="0"/>
              <a:t>:  η ανέγερση </a:t>
            </a:r>
            <a:r>
              <a:rPr lang="el-GR" sz="2400" b="1" dirty="0"/>
              <a:t>μεγαλοπρεπών οικοδομημάτων </a:t>
            </a:r>
            <a:r>
              <a:rPr lang="el-GR" sz="2400" dirty="0"/>
              <a:t>στη Ρώμη. </a:t>
            </a:r>
          </a:p>
          <a:p>
            <a:pPr marL="0" indent="0">
              <a:buNone/>
            </a:pPr>
            <a:endParaRPr lang="el-GR" sz="2400" b="1" dirty="0" smtClean="0"/>
          </a:p>
          <a:p>
            <a:pPr marL="0" indent="0">
              <a:buNone/>
            </a:pPr>
            <a:r>
              <a:rPr lang="el-GR" sz="2400" b="1" dirty="0" smtClean="0"/>
              <a:t>2. Προσπάθεια </a:t>
            </a:r>
            <a:r>
              <a:rPr lang="el-GR" sz="2400" b="1" dirty="0"/>
              <a:t>των Γερμανών ηγεμόνων να </a:t>
            </a:r>
            <a:r>
              <a:rPr lang="el-GR" sz="2400" b="1" dirty="0">
                <a:solidFill>
                  <a:srgbClr val="0070C0"/>
                </a:solidFill>
              </a:rPr>
              <a:t>απαλλαγούν από την παπική επιρροή</a:t>
            </a:r>
            <a:r>
              <a:rPr lang="el-GR" sz="2400" b="1" dirty="0"/>
              <a:t> </a:t>
            </a:r>
            <a:r>
              <a:rPr lang="el-GR" sz="2400" dirty="0"/>
              <a:t>και την επικυριαρχία του αυτοκράτορα.</a:t>
            </a:r>
          </a:p>
          <a:p>
            <a:pPr marL="0" indent="0">
              <a:buNone/>
            </a:pP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1527948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Γερμανία, Οκτώβριος 1517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0791" y="2466440"/>
            <a:ext cx="5274946" cy="4409953"/>
          </a:xfrm>
        </p:spPr>
        <p:txBody>
          <a:bodyPr>
            <a:normAutofit/>
          </a:bodyPr>
          <a:lstStyle/>
          <a:p>
            <a:r>
              <a:rPr lang="el-GR" sz="2200" b="1" dirty="0" smtClean="0">
                <a:solidFill>
                  <a:srgbClr val="0070C0"/>
                </a:solidFill>
              </a:rPr>
              <a:t>1515</a:t>
            </a:r>
            <a:r>
              <a:rPr lang="el-GR" sz="2200" b="1" dirty="0" smtClean="0"/>
              <a:t>:  </a:t>
            </a:r>
            <a:r>
              <a:rPr lang="el-GR" sz="2200" b="1" dirty="0"/>
              <a:t>ο πάπας Λέων </a:t>
            </a:r>
            <a:r>
              <a:rPr lang="el-GR" sz="2200" b="1" dirty="0" smtClean="0"/>
              <a:t>Ι΄ </a:t>
            </a:r>
            <a:r>
              <a:rPr lang="el-GR" sz="2200" dirty="0"/>
              <a:t>χρειάζεται </a:t>
            </a:r>
            <a:r>
              <a:rPr lang="el-GR" sz="2200" b="1" dirty="0"/>
              <a:t>χρήματα </a:t>
            </a:r>
            <a:r>
              <a:rPr lang="el-GR" sz="2200" dirty="0"/>
              <a:t>για την </a:t>
            </a:r>
            <a:r>
              <a:rPr lang="el-GR" sz="2200" i="1" dirty="0">
                <a:solidFill>
                  <a:srgbClr val="0070C0"/>
                </a:solidFill>
              </a:rPr>
              <a:t>κατασκευή του ναού του Αγ. Πέτρου </a:t>
            </a:r>
            <a:r>
              <a:rPr lang="el-GR" sz="2200" dirty="0"/>
              <a:t>στη </a:t>
            </a:r>
            <a:r>
              <a:rPr lang="el-GR" sz="2200" dirty="0" smtClean="0"/>
              <a:t>Ρώμη.</a:t>
            </a:r>
          </a:p>
          <a:p>
            <a:r>
              <a:rPr lang="el-GR" sz="2200" dirty="0"/>
              <a:t>Έ</a:t>
            </a:r>
            <a:r>
              <a:rPr lang="el-GR" sz="2200" dirty="0" smtClean="0"/>
              <a:t>δωσε </a:t>
            </a:r>
            <a:r>
              <a:rPr lang="el-GR" sz="2200" dirty="0"/>
              <a:t>την άδεια για </a:t>
            </a:r>
            <a:r>
              <a:rPr lang="el-GR" sz="2200" b="1" i="1" dirty="0"/>
              <a:t>μαζική έκδοση και πώληση</a:t>
            </a:r>
            <a:r>
              <a:rPr lang="el-GR" sz="2200" dirty="0"/>
              <a:t> εγγράφων </a:t>
            </a:r>
            <a:r>
              <a:rPr lang="el-GR" sz="2200" dirty="0" smtClean="0"/>
              <a:t>άφεσης αμαρτιών (</a:t>
            </a:r>
            <a:r>
              <a:rPr lang="el-GR" sz="2200" b="1" u="sng" dirty="0" err="1" smtClean="0">
                <a:solidFill>
                  <a:srgbClr val="00B050"/>
                </a:solidFill>
              </a:rPr>
              <a:t>συγχωροχαρτιών</a:t>
            </a:r>
            <a:r>
              <a:rPr lang="el-GR" sz="2200" dirty="0"/>
              <a:t>). </a:t>
            </a:r>
            <a:endParaRPr lang="el-GR" sz="2200" dirty="0" smtClean="0"/>
          </a:p>
          <a:p>
            <a:r>
              <a:rPr lang="el-GR" sz="2200" dirty="0" smtClean="0"/>
              <a:t>Μπορούσε κανείς να αγοράσει  και για τις </a:t>
            </a:r>
            <a:r>
              <a:rPr lang="el-GR" sz="2200" b="1" dirty="0" smtClean="0"/>
              <a:t>αμαρτίες των νεκρών συγγενών του</a:t>
            </a:r>
            <a:r>
              <a:rPr lang="el-GR" sz="2200" dirty="0" smtClean="0"/>
              <a:t>!!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632" y="2698968"/>
            <a:ext cx="5837734" cy="3944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81886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Αίθουσα συσκέψεων &quot;Ιόν&quot;">
  <a:themeElements>
    <a:clrScheme name="Κόκκινο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Αίθουσα συσκέψεων &quot;Ιόν&quot;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Αίθουσα συσκέψεων &quot;Ιόν&quot;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939</TotalTime>
  <Words>2578</Words>
  <Application>Microsoft Office PowerPoint</Application>
  <PresentationFormat>Ευρεία οθόνη</PresentationFormat>
  <Paragraphs>230</Paragraphs>
  <Slides>62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62</vt:i4>
      </vt:variant>
    </vt:vector>
  </HeadingPairs>
  <TitlesOfParts>
    <vt:vector size="68" baseType="lpstr">
      <vt:lpstr>Arial</vt:lpstr>
      <vt:lpstr>Century Gothic</vt:lpstr>
      <vt:lpstr>Courier New</vt:lpstr>
      <vt:lpstr>Wingdings</vt:lpstr>
      <vt:lpstr>Wingdings 3</vt:lpstr>
      <vt:lpstr>Αίθουσα συσκέψεων "Ιόν"</vt:lpstr>
      <vt:lpstr>6.4. Θρησκευτική μεταρρύθμιση</vt:lpstr>
      <vt:lpstr>Παρουσίαση του PowerPoint</vt:lpstr>
      <vt:lpstr>α. Η Ρωμαιοκαθολική Εκκλησία σε κρίση</vt:lpstr>
      <vt:lpstr>Κατώτερος κλήρος</vt:lpstr>
      <vt:lpstr>Οι πιστοί</vt:lpstr>
      <vt:lpstr>Αντίδραση στη Ρωμαιοκαθολική Εκκλησία</vt:lpstr>
      <vt:lpstr>Κρίση Ρωμαιοκαθολικής Εκκλησία: σύνθετο φαινόμενο</vt:lpstr>
      <vt:lpstr>β. Η Μεταρρύθμιση τον Λουθήρου</vt:lpstr>
      <vt:lpstr>Γερμανία, Οκτώβριος 1517</vt:lpstr>
      <vt:lpstr>Γερμανία, 1517</vt:lpstr>
      <vt:lpstr>Παρουσίαση του PowerPoint</vt:lpstr>
      <vt:lpstr>Λούθηρος </vt:lpstr>
      <vt:lpstr>Ο Λούθηρος</vt:lpstr>
      <vt:lpstr>Μερικές από τις θέσεις του Λούθηρου</vt:lpstr>
      <vt:lpstr>Η αντίδραση</vt:lpstr>
      <vt:lpstr>Λούθηρος και πάπας</vt:lpstr>
      <vt:lpstr>Ο Κάρολος Ε΄ και η Δίαιτα</vt:lpstr>
      <vt:lpstr>Καταδίκη</vt:lpstr>
      <vt:lpstr>Έντυπη λουθηρανική προπαγάνδα</vt:lpstr>
      <vt:lpstr>«Προτεστάντες» ή «Διαμαρτυρόμενοι»</vt:lpstr>
      <vt:lpstr>Ευαγγελικοί</vt:lpstr>
      <vt:lpstr> Ο πόλεμος των χωρικών (1524-25)</vt:lpstr>
      <vt:lpstr>Ομολογία της Αυγούστας (1530)</vt:lpstr>
      <vt:lpstr>Η Γερμανία ήταν χωρισμένη στα δύο.</vt:lpstr>
      <vt:lpstr>Ειρήνη της Αυγούστας (1555)</vt:lpstr>
      <vt:lpstr>Εξελίξεις πέρα από τη Γερμανία</vt:lpstr>
      <vt:lpstr>Βασικές θέσεις του Προτεσταντισμού</vt:lpstr>
      <vt:lpstr>Η νύχτα του Αγίου Βαρθολομαίου  (24 Αυγούστου 1572)</vt:lpstr>
      <vt:lpstr>Συνέπειες Μεταρρύθμισης</vt:lpstr>
      <vt:lpstr>Συνέπειες Μεταρρύθμισης</vt:lpstr>
      <vt:lpstr>δ. Η Αντιμεταρρύθμιση</vt:lpstr>
      <vt:lpstr>1. Μοναχικά τάγματα</vt:lpstr>
      <vt:lpstr>2. Ιερά Εξέταση</vt:lpstr>
      <vt:lpstr>Τομάς Δε Τορκεμάδα: Ο πιο τρομακτικός Ιεροεξεταστής στην Ισπανία</vt:lpstr>
      <vt:lpstr>Νοσηρή ψυχοπαθολογία</vt:lpstr>
      <vt:lpstr>Μορφές Βασανιστηρίων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Ιερά Εξέταση (λατινικά: Inquisito)</vt:lpstr>
      <vt:lpstr>3. Λογοκρισία</vt:lpstr>
      <vt:lpstr>ε. Οι συνέπειες της Μεταρρύθμισης</vt:lpstr>
      <vt:lpstr>Οι συνέπειες της Μεταρρύθμισης</vt:lpstr>
      <vt:lpstr>Παρουσίαση του PowerPoint</vt:lpstr>
      <vt:lpstr>Οι Συνέπειες της Μεταρρύθμισης</vt:lpstr>
      <vt:lpstr>Συνέπειες ανάπτυξης</vt:lpstr>
      <vt:lpstr>Γενικά…</vt:lpstr>
      <vt:lpstr>Παρουσίαση του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6.4. Θρησκευτική μεταρρύθμιση</dc:title>
  <dc:creator>panagelousi75@gmail.com</dc:creator>
  <cp:lastModifiedBy>panagelousi75@gmail.com</cp:lastModifiedBy>
  <cp:revision>54</cp:revision>
  <dcterms:created xsi:type="dcterms:W3CDTF">2021-12-22T18:26:42Z</dcterms:created>
  <dcterms:modified xsi:type="dcterms:W3CDTF">2023-03-12T08:30:03Z</dcterms:modified>
</cp:coreProperties>
</file>