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9"/>
  </p:notesMasterIdLst>
  <p:sldIdLst>
    <p:sldId id="256" r:id="rId2"/>
    <p:sldId id="265" r:id="rId3"/>
    <p:sldId id="266" r:id="rId4"/>
    <p:sldId id="299" r:id="rId5"/>
    <p:sldId id="267" r:id="rId6"/>
    <p:sldId id="300" r:id="rId7"/>
    <p:sldId id="257" r:id="rId8"/>
    <p:sldId id="287" r:id="rId9"/>
    <p:sldId id="258" r:id="rId10"/>
    <p:sldId id="288" r:id="rId11"/>
    <p:sldId id="259" r:id="rId12"/>
    <p:sldId id="289" r:id="rId13"/>
    <p:sldId id="290" r:id="rId14"/>
    <p:sldId id="291" r:id="rId15"/>
    <p:sldId id="260" r:id="rId16"/>
    <p:sldId id="268" r:id="rId17"/>
    <p:sldId id="292" r:id="rId18"/>
    <p:sldId id="269" r:id="rId19"/>
    <p:sldId id="293" r:id="rId20"/>
    <p:sldId id="294" r:id="rId21"/>
    <p:sldId id="270" r:id="rId22"/>
    <p:sldId id="295" r:id="rId23"/>
    <p:sldId id="296" r:id="rId24"/>
    <p:sldId id="271" r:id="rId25"/>
    <p:sldId id="272" r:id="rId26"/>
    <p:sldId id="261" r:id="rId27"/>
    <p:sldId id="262" r:id="rId28"/>
    <p:sldId id="263" r:id="rId29"/>
    <p:sldId id="286" r:id="rId30"/>
    <p:sldId id="297" r:id="rId31"/>
    <p:sldId id="282" r:id="rId32"/>
    <p:sldId id="264" r:id="rId33"/>
    <p:sldId id="298" r:id="rId34"/>
    <p:sldId id="273" r:id="rId35"/>
    <p:sldId id="274" r:id="rId36"/>
    <p:sldId id="275" r:id="rId37"/>
    <p:sldId id="276" r:id="rId38"/>
    <p:sldId id="277" r:id="rId39"/>
    <p:sldId id="302" r:id="rId40"/>
    <p:sldId id="278" r:id="rId41"/>
    <p:sldId id="303" r:id="rId42"/>
    <p:sldId id="279" r:id="rId43"/>
    <p:sldId id="281" r:id="rId44"/>
    <p:sldId id="283" r:id="rId45"/>
    <p:sldId id="280" r:id="rId46"/>
    <p:sldId id="301" r:id="rId47"/>
    <p:sldId id="28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10DF2-43AD-4BFE-B8F6-810391D52373}" type="datetimeFigureOut">
              <a:rPr lang="el-GR" smtClean="0"/>
              <a:t>2/4/2023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E2222-61B0-4975-8ADA-85DFE40D5CFE}" type="slidenum">
              <a:rPr lang="el-GR" smtClean="0"/>
              <a:t>‹#›</a:t>
            </a:fld>
            <a:endParaRPr lang="el-GR"/>
          </a:p>
        </p:txBody>
      </p:sp>
    </p:spTree>
    <p:extLst>
      <p:ext uri="{BB962C8B-B14F-4D97-AF65-F5344CB8AC3E}">
        <p14:creationId xmlns:p14="http://schemas.microsoft.com/office/powerpoint/2010/main" val="326740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16E2222-61B0-4975-8ADA-85DFE40D5CFE}" type="slidenum">
              <a:rPr lang="el-GR" smtClean="0"/>
              <a:t>27</a:t>
            </a:fld>
            <a:endParaRPr lang="el-GR"/>
          </a:p>
        </p:txBody>
      </p:sp>
    </p:spTree>
    <p:extLst>
      <p:ext uri="{BB962C8B-B14F-4D97-AF65-F5344CB8AC3E}">
        <p14:creationId xmlns:p14="http://schemas.microsoft.com/office/powerpoint/2010/main" val="253985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85559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14406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DB4156-4A1C-4614-ACB5-AD963426867E}"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316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7799D5-51C8-4117-8074-38AD057CB07C}" type="datetimeFigureOut">
              <a:rPr lang="el-GR" smtClean="0"/>
              <a:t>2/4/2023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407025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7799D5-51C8-4117-8074-38AD057CB07C}" type="datetimeFigureOut">
              <a:rPr lang="el-GR" smtClean="0"/>
              <a:t>2/4/2023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DB4156-4A1C-4614-ACB5-AD963426867E}"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4299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7799D5-51C8-4117-8074-38AD057CB07C}" type="datetimeFigureOut">
              <a:rPr lang="el-GR" smtClean="0"/>
              <a:t>2/4/2023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200238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3436344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45006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285377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87799D5-51C8-4117-8074-38AD057CB07C}" type="datetimeFigureOut">
              <a:rPr lang="el-GR" smtClean="0"/>
              <a:t>2/4/2023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409467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87799D5-51C8-4117-8074-38AD057CB07C}" type="datetimeFigureOut">
              <a:rPr lang="el-GR" smtClean="0"/>
              <a:t>2/4/2023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243546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87799D5-51C8-4117-8074-38AD057CB07C}" type="datetimeFigureOut">
              <a:rPr lang="el-GR" smtClean="0"/>
              <a:t>2/4/2023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322096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87799D5-51C8-4117-8074-38AD057CB07C}" type="datetimeFigureOut">
              <a:rPr lang="el-GR" smtClean="0"/>
              <a:t>2/4/2023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37845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799D5-51C8-4117-8074-38AD057CB07C}" type="datetimeFigureOut">
              <a:rPr lang="el-GR" smtClean="0"/>
              <a:t>2/4/2023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200427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7799D5-51C8-4117-8074-38AD057CB07C}" type="datetimeFigureOut">
              <a:rPr lang="el-GR" smtClean="0"/>
              <a:t>2/4/2023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178852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87799D5-51C8-4117-8074-38AD057CB07C}" type="datetimeFigureOut">
              <a:rPr lang="el-GR" smtClean="0"/>
              <a:t>2/4/2023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DB4156-4A1C-4614-ACB5-AD963426867E}" type="slidenum">
              <a:rPr lang="el-GR" smtClean="0"/>
              <a:t>‹#›</a:t>
            </a:fld>
            <a:endParaRPr lang="el-GR"/>
          </a:p>
        </p:txBody>
      </p:sp>
    </p:spTree>
    <p:extLst>
      <p:ext uri="{BB962C8B-B14F-4D97-AF65-F5344CB8AC3E}">
        <p14:creationId xmlns:p14="http://schemas.microsoft.com/office/powerpoint/2010/main" val="133697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7799D5-51C8-4117-8074-38AD057CB07C}" type="datetimeFigureOut">
              <a:rPr lang="el-GR" smtClean="0"/>
              <a:t>2/4/2023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DB4156-4A1C-4614-ACB5-AD963426867E}" type="slidenum">
              <a:rPr lang="el-GR" smtClean="0"/>
              <a:t>‹#›</a:t>
            </a:fld>
            <a:endParaRPr lang="el-GR"/>
          </a:p>
        </p:txBody>
      </p:sp>
    </p:spTree>
    <p:extLst>
      <p:ext uri="{BB962C8B-B14F-4D97-AF65-F5344CB8AC3E}">
        <p14:creationId xmlns:p14="http://schemas.microsoft.com/office/powerpoint/2010/main" val="177524645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79576" y="764704"/>
            <a:ext cx="7772400" cy="3195786"/>
          </a:xfrm>
        </p:spPr>
        <p:txBody>
          <a:bodyPr>
            <a:normAutofit/>
          </a:bodyPr>
          <a:lstStyle/>
          <a:p>
            <a:pPr algn="ctr"/>
            <a:r>
              <a:rPr lang="el-GR" sz="4000" dirty="0"/>
              <a:t>ΚΕΦΑΛΑΙΟ 7</a:t>
            </a:r>
            <a:r>
              <a:rPr lang="el-GR" sz="4000" baseline="30000" dirty="0"/>
              <a:t>ο</a:t>
            </a:r>
            <a:r>
              <a:rPr lang="el-GR" sz="4000" dirty="0"/>
              <a:t> </a:t>
            </a:r>
            <a:br>
              <a:rPr lang="el-GR" sz="4000" dirty="0"/>
            </a:br>
            <a:r>
              <a:rPr lang="el-GR" sz="4000" dirty="0"/>
              <a:t/>
            </a:r>
            <a:br>
              <a:rPr lang="el-GR" sz="4000" dirty="0"/>
            </a:br>
            <a:r>
              <a:rPr lang="el-GR" sz="4000" dirty="0"/>
              <a:t>ΑΠΌ ΤΗ ΣΥΝΘΗΚΗ ΤΗΣ ΒΕΣΤΦΑΛΙΑΣ (1648) ΈΩΣ ΤΟ ΣΥΝΕΔΡΙΟ ΤΗΣ ΒΙΕΝΝΗΣ (1815)</a:t>
            </a:r>
          </a:p>
        </p:txBody>
      </p:sp>
      <p:sp>
        <p:nvSpPr>
          <p:cNvPr id="3" name="Υπότιτλος 2"/>
          <p:cNvSpPr>
            <a:spLocks noGrp="1"/>
          </p:cNvSpPr>
          <p:nvPr>
            <p:ph type="subTitle" idx="1"/>
          </p:nvPr>
        </p:nvSpPr>
        <p:spPr>
          <a:xfrm>
            <a:off x="3143672" y="4581128"/>
            <a:ext cx="5760640" cy="2040632"/>
          </a:xfrm>
        </p:spPr>
        <p:txBody>
          <a:bodyPr>
            <a:normAutofit fontScale="92500" lnSpcReduction="10000"/>
          </a:bodyPr>
          <a:lstStyle/>
          <a:p>
            <a:pPr marL="742950" indent="-742950">
              <a:buAutoNum type="arabicPeriod"/>
            </a:pPr>
            <a:r>
              <a:rPr lang="el-GR" sz="4400" b="1" dirty="0"/>
              <a:t>Ο ΔΙΑΦΩΤΙΣΜΟΣ</a:t>
            </a:r>
          </a:p>
          <a:p>
            <a:endParaRPr lang="el-GR" sz="2400" dirty="0"/>
          </a:p>
          <a:p>
            <a:endParaRPr lang="el-GR" sz="2400" dirty="0"/>
          </a:p>
          <a:p>
            <a:r>
              <a:rPr lang="el-GR" sz="2400" dirty="0"/>
              <a:t>Παναγιώτα </a:t>
            </a:r>
            <a:r>
              <a:rPr lang="el-GR" sz="2400" dirty="0" err="1"/>
              <a:t>Αγγελούση</a:t>
            </a:r>
            <a:endParaRPr lang="el-GR" sz="2400" dirty="0"/>
          </a:p>
        </p:txBody>
      </p:sp>
    </p:spTree>
    <p:extLst>
      <p:ext uri="{BB962C8B-B14F-4D97-AF65-F5344CB8AC3E}">
        <p14:creationId xmlns:p14="http://schemas.microsoft.com/office/powerpoint/2010/main" val="78438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7608" y="332656"/>
            <a:ext cx="8911687" cy="1280890"/>
          </a:xfrm>
        </p:spPr>
        <p:txBody>
          <a:bodyPr>
            <a:normAutofit fontScale="90000"/>
          </a:bodyPr>
          <a:lstStyle/>
          <a:p>
            <a:r>
              <a:rPr lang="el-GR" b="1" dirty="0" smtClean="0"/>
              <a:t>Διαφωτισμός </a:t>
            </a:r>
            <a:r>
              <a:rPr lang="el-GR" b="1" dirty="0"/>
              <a:t>ή </a:t>
            </a:r>
            <a:r>
              <a:rPr lang="el-GR" b="1" dirty="0" smtClean="0"/>
              <a:t>Αιώνας </a:t>
            </a:r>
            <a:r>
              <a:rPr lang="el-GR" b="1" dirty="0"/>
              <a:t>των Φώτων</a:t>
            </a:r>
            <a:r>
              <a:rPr lang="el-GR" dirty="0"/>
              <a:t> </a:t>
            </a:r>
            <a:r>
              <a:rPr lang="el-GR" dirty="0" smtClean="0"/>
              <a:t/>
            </a:r>
            <a:br>
              <a:rPr lang="el-GR" dirty="0" smtClean="0"/>
            </a:br>
            <a:r>
              <a:rPr lang="el-GR" dirty="0" smtClean="0"/>
              <a:t>(</a:t>
            </a:r>
            <a:r>
              <a:rPr lang="el-GR" dirty="0"/>
              <a:t>1688-1789).</a:t>
            </a:r>
            <a:br>
              <a:rPr lang="el-GR" dirty="0"/>
            </a:br>
            <a:endParaRPr lang="el-GR" dirty="0"/>
          </a:p>
        </p:txBody>
      </p:sp>
      <p:sp>
        <p:nvSpPr>
          <p:cNvPr id="3" name="Θέση περιεχομένου 2"/>
          <p:cNvSpPr>
            <a:spLocks noGrp="1"/>
          </p:cNvSpPr>
          <p:nvPr>
            <p:ph idx="1"/>
          </p:nvPr>
        </p:nvSpPr>
        <p:spPr>
          <a:xfrm>
            <a:off x="2567607" y="1827993"/>
            <a:ext cx="8911687" cy="4697351"/>
          </a:xfrm>
        </p:spPr>
        <p:txBody>
          <a:bodyPr>
            <a:noAutofit/>
          </a:bodyPr>
          <a:lstStyle/>
          <a:p>
            <a:pPr marL="0" indent="0">
              <a:buNone/>
            </a:pPr>
            <a:r>
              <a:rPr lang="el-GR" sz="2400" dirty="0" smtClean="0"/>
              <a:t>Μερικές </a:t>
            </a:r>
            <a:r>
              <a:rPr lang="el-GR" sz="2400" dirty="0"/>
              <a:t>από τις πιο σημαντικές εκφράσεις </a:t>
            </a:r>
            <a:r>
              <a:rPr lang="el-GR" sz="2400" dirty="0" smtClean="0"/>
              <a:t>του </a:t>
            </a:r>
            <a:r>
              <a:rPr lang="el-GR" sz="2400" b="1" dirty="0" smtClean="0"/>
              <a:t>γενικού </a:t>
            </a:r>
            <a:r>
              <a:rPr lang="el-GR" sz="2400" b="1" dirty="0"/>
              <a:t>ιδεολογικού κινήματος της </a:t>
            </a:r>
            <a:r>
              <a:rPr lang="el-GR" sz="2400" b="1" dirty="0" smtClean="0"/>
              <a:t>εποχής </a:t>
            </a:r>
            <a:r>
              <a:rPr lang="el-GR" sz="2400" dirty="0" smtClean="0"/>
              <a:t>αποτελούν:</a:t>
            </a:r>
            <a:endParaRPr lang="el-GR" sz="2400" dirty="0"/>
          </a:p>
          <a:p>
            <a:pPr marL="0" indent="0">
              <a:buNone/>
            </a:pPr>
            <a:r>
              <a:rPr lang="el-GR" sz="2400" u="sng" dirty="0" smtClean="0"/>
              <a:t>Χαρακτηριστικά</a:t>
            </a:r>
            <a:r>
              <a:rPr lang="el-GR" sz="2400" dirty="0"/>
              <a:t>: </a:t>
            </a:r>
          </a:p>
          <a:p>
            <a:pPr>
              <a:buFont typeface="Wingdings" panose="05000000000000000000" pitchFamily="2" charset="2"/>
              <a:buChar char="v"/>
            </a:pPr>
            <a:r>
              <a:rPr lang="el-GR" sz="2400" dirty="0"/>
              <a:t>Πολιτικές μεταβολές</a:t>
            </a:r>
          </a:p>
          <a:p>
            <a:pPr>
              <a:buFont typeface="Wingdings" panose="05000000000000000000" pitchFamily="2" charset="2"/>
              <a:buChar char="v"/>
            </a:pPr>
            <a:r>
              <a:rPr lang="el-GR" sz="2400" dirty="0"/>
              <a:t>Οικονομικές μεταβολές</a:t>
            </a:r>
          </a:p>
          <a:p>
            <a:pPr>
              <a:buFont typeface="Wingdings" panose="05000000000000000000" pitchFamily="2" charset="2"/>
              <a:buChar char="v"/>
            </a:pPr>
            <a:r>
              <a:rPr lang="el-GR" sz="2400" dirty="0"/>
              <a:t>Κοινωνικές </a:t>
            </a:r>
            <a:r>
              <a:rPr lang="el-GR" sz="2400" dirty="0" smtClean="0"/>
              <a:t>μεταβολές </a:t>
            </a:r>
            <a:endParaRPr lang="el-GR" sz="2400" dirty="0"/>
          </a:p>
          <a:p>
            <a:pPr>
              <a:buFont typeface="Wingdings" panose="05000000000000000000" pitchFamily="2" charset="2"/>
              <a:buChar char="v"/>
            </a:pPr>
            <a:r>
              <a:rPr lang="el-GR" sz="2400" dirty="0"/>
              <a:t>Ανάπτυξη της κριτικής σκέψης </a:t>
            </a:r>
          </a:p>
          <a:p>
            <a:pPr>
              <a:buFont typeface="Wingdings" panose="05000000000000000000" pitchFamily="2" charset="2"/>
              <a:buChar char="v"/>
            </a:pPr>
            <a:r>
              <a:rPr lang="el-GR" sz="2400" dirty="0"/>
              <a:t>Ανάπτυξη της επιστήμης </a:t>
            </a:r>
          </a:p>
          <a:p>
            <a:pPr>
              <a:buFont typeface="Wingdings" panose="05000000000000000000" pitchFamily="2" charset="2"/>
              <a:buChar char="v"/>
            </a:pPr>
            <a:r>
              <a:rPr lang="el-GR" sz="2400" dirty="0"/>
              <a:t>Πίστη στην πρόοδο του ανθρώπου</a:t>
            </a:r>
          </a:p>
          <a:p>
            <a:pPr marL="0" indent="0">
              <a:buNone/>
            </a:pPr>
            <a:endParaRPr lang="el-GR" sz="2400" dirty="0"/>
          </a:p>
        </p:txBody>
      </p:sp>
    </p:spTree>
    <p:extLst>
      <p:ext uri="{BB962C8B-B14F-4D97-AF65-F5344CB8AC3E}">
        <p14:creationId xmlns:p14="http://schemas.microsoft.com/office/powerpoint/2010/main" val="75280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27068" y="476672"/>
            <a:ext cx="6589199" cy="784461"/>
          </a:xfrm>
        </p:spPr>
        <p:txBody>
          <a:bodyPr/>
          <a:lstStyle/>
          <a:p>
            <a:r>
              <a:rPr lang="el-GR" dirty="0"/>
              <a:t>β</a:t>
            </a:r>
            <a:r>
              <a:rPr lang="el-GR" dirty="0" smtClean="0"/>
              <a:t>. Οι ιδέες και οι φορείς τους</a:t>
            </a:r>
            <a:endParaRPr lang="el-GR" dirty="0"/>
          </a:p>
        </p:txBody>
      </p:sp>
      <p:sp>
        <p:nvSpPr>
          <p:cNvPr id="3" name="Θέση περιεχομένου 2"/>
          <p:cNvSpPr>
            <a:spLocks noGrp="1"/>
          </p:cNvSpPr>
          <p:nvPr>
            <p:ph idx="1"/>
          </p:nvPr>
        </p:nvSpPr>
        <p:spPr>
          <a:xfrm>
            <a:off x="1927068" y="1355087"/>
            <a:ext cx="7128792" cy="5256584"/>
          </a:xfrm>
        </p:spPr>
        <p:txBody>
          <a:bodyPr>
            <a:noAutofit/>
          </a:bodyPr>
          <a:lstStyle/>
          <a:p>
            <a:pPr marL="0" indent="0">
              <a:buNone/>
            </a:pPr>
            <a:r>
              <a:rPr lang="el-GR" sz="2400" dirty="0"/>
              <a:t>Εκφραστές του νέου πνεύματος: οι </a:t>
            </a:r>
            <a:r>
              <a:rPr lang="el-GR" sz="2400" b="1" dirty="0">
                <a:solidFill>
                  <a:srgbClr val="00B050"/>
                </a:solidFill>
              </a:rPr>
              <a:t>φιλόσοφοι</a:t>
            </a:r>
            <a:r>
              <a:rPr lang="el-GR" sz="2400" dirty="0"/>
              <a:t>. </a:t>
            </a:r>
            <a:endParaRPr lang="el-GR" sz="2400" dirty="0" smtClean="0"/>
          </a:p>
          <a:p>
            <a:pPr marL="0" indent="0">
              <a:buNone/>
            </a:pPr>
            <a:r>
              <a:rPr lang="el-GR" sz="2400" dirty="0" smtClean="0"/>
              <a:t>Βασίζονται </a:t>
            </a:r>
            <a:r>
              <a:rPr lang="el-GR" sz="2400" dirty="0"/>
              <a:t>στον </a:t>
            </a:r>
            <a:r>
              <a:rPr lang="el-GR" sz="2400" b="1" u="sng" dirty="0"/>
              <a:t>ορθό λόγο</a:t>
            </a:r>
            <a:r>
              <a:rPr lang="el-GR" sz="2400" dirty="0"/>
              <a:t>. </a:t>
            </a:r>
          </a:p>
          <a:p>
            <a:pPr>
              <a:buFont typeface="Wingdings" panose="05000000000000000000" pitchFamily="2" charset="2"/>
              <a:buChar char="Ø"/>
            </a:pPr>
            <a:r>
              <a:rPr lang="el-GR" sz="2400" dirty="0"/>
              <a:t>Ανάλυση των </a:t>
            </a:r>
            <a:r>
              <a:rPr lang="el-GR" sz="2400" b="1" dirty="0">
                <a:solidFill>
                  <a:srgbClr val="C00000"/>
                </a:solidFill>
              </a:rPr>
              <a:t>κοινωνικών φαινομένων</a:t>
            </a:r>
            <a:r>
              <a:rPr lang="el-GR" sz="2400" dirty="0">
                <a:solidFill>
                  <a:srgbClr val="C00000"/>
                </a:solidFill>
              </a:rPr>
              <a:t> </a:t>
            </a:r>
          </a:p>
          <a:p>
            <a:pPr>
              <a:buFont typeface="Wingdings" panose="05000000000000000000" pitchFamily="2" charset="2"/>
              <a:buChar char="Ø"/>
            </a:pPr>
            <a:r>
              <a:rPr lang="el-GR" sz="2400" dirty="0"/>
              <a:t>Π</a:t>
            </a:r>
            <a:r>
              <a:rPr lang="el-GR" sz="2400" dirty="0" smtClean="0"/>
              <a:t>ροτείνουν </a:t>
            </a:r>
            <a:r>
              <a:rPr lang="el-GR" sz="2400" dirty="0"/>
              <a:t>λύσεις για τη </a:t>
            </a:r>
            <a:r>
              <a:rPr lang="el-GR" sz="2400" b="1" dirty="0">
                <a:solidFill>
                  <a:srgbClr val="C00000"/>
                </a:solidFill>
              </a:rPr>
              <a:t>βελτίωση του ανθρώπου</a:t>
            </a:r>
            <a:r>
              <a:rPr lang="el-GR" sz="2400" b="1" dirty="0"/>
              <a:t> και την ανάπλαση της </a:t>
            </a:r>
            <a:r>
              <a:rPr lang="el-GR" sz="2400" b="1" dirty="0" smtClean="0"/>
              <a:t>κοινωνίας</a:t>
            </a:r>
          </a:p>
          <a:p>
            <a:pPr>
              <a:buFont typeface="Wingdings" panose="05000000000000000000" pitchFamily="2" charset="2"/>
              <a:buChar char="Ø"/>
            </a:pPr>
            <a:r>
              <a:rPr lang="el-GR" sz="2400" dirty="0" smtClean="0"/>
              <a:t>Στρέφονται </a:t>
            </a:r>
            <a:r>
              <a:rPr lang="el-GR" sz="2400" b="1" dirty="0"/>
              <a:t>κατά του θρησκευτικού φανατισμού </a:t>
            </a:r>
            <a:r>
              <a:rPr lang="el-GR" sz="2400" b="1" dirty="0" smtClean="0"/>
              <a:t>(υπέρ </a:t>
            </a:r>
            <a:r>
              <a:rPr lang="el-GR" sz="2400" b="1" dirty="0"/>
              <a:t>της </a:t>
            </a:r>
            <a:r>
              <a:rPr lang="el-GR" sz="2400" b="1" u="sng" dirty="0">
                <a:solidFill>
                  <a:srgbClr val="C00000"/>
                </a:solidFill>
              </a:rPr>
              <a:t>ανεξιθρησκίας</a:t>
            </a:r>
            <a:r>
              <a:rPr lang="el-GR" sz="2400" b="1" dirty="0"/>
              <a:t> </a:t>
            </a:r>
            <a:r>
              <a:rPr lang="el-GR" sz="2400" dirty="0"/>
              <a:t>και της πνευματικής </a:t>
            </a:r>
            <a:r>
              <a:rPr lang="el-GR" sz="2400" dirty="0" smtClean="0"/>
              <a:t>ανεκτικότητας). </a:t>
            </a:r>
            <a:endParaRPr lang="el-GR" sz="2400" dirty="0"/>
          </a:p>
          <a:p>
            <a:pPr marL="0" indent="0">
              <a:buNone/>
            </a:pPr>
            <a:r>
              <a:rPr lang="el-GR" sz="2400" u="sng" dirty="0" smtClean="0"/>
              <a:t>ΘΡΗΣΚΕΙΑ</a:t>
            </a:r>
          </a:p>
          <a:p>
            <a:pPr marL="0" indent="0">
              <a:buNone/>
            </a:pPr>
            <a:r>
              <a:rPr lang="el-GR" sz="2400" dirty="0" smtClean="0"/>
              <a:t>Στον </a:t>
            </a:r>
            <a:r>
              <a:rPr lang="el-GR" sz="2400" dirty="0"/>
              <a:t>τομέα αυτό διακρίθηκε, κυρίως, ο </a:t>
            </a:r>
            <a:r>
              <a:rPr lang="el-GR" sz="2400" b="1" u="sng" dirty="0" err="1"/>
              <a:t>Βολταίρος</a:t>
            </a:r>
            <a:r>
              <a:rPr lang="el-GR" sz="2400" dirty="0"/>
              <a:t> (1694-1778): </a:t>
            </a:r>
            <a:endParaRPr lang="el-GR" sz="2400" dirty="0" smtClean="0"/>
          </a:p>
          <a:p>
            <a:pPr marL="0" indent="0">
              <a:buNone/>
            </a:pPr>
            <a:r>
              <a:rPr lang="el-GR" sz="2400" b="1" dirty="0" smtClean="0"/>
              <a:t>σύγκρουση με </a:t>
            </a:r>
            <a:r>
              <a:rPr lang="el-GR" sz="2400" b="1" dirty="0"/>
              <a:t>την κρατική εξουσία</a:t>
            </a:r>
            <a:r>
              <a:rPr lang="el-GR" sz="2400" dirty="0"/>
              <a:t>.</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336" y="1340768"/>
            <a:ext cx="2687184" cy="3096344"/>
          </a:xfrm>
          <a:prstGeom prst="rect">
            <a:avLst/>
          </a:prstGeom>
        </p:spPr>
      </p:pic>
      <p:sp>
        <p:nvSpPr>
          <p:cNvPr id="5" name="Ορθογώνιο 4"/>
          <p:cNvSpPr/>
          <p:nvPr/>
        </p:nvSpPr>
        <p:spPr>
          <a:xfrm>
            <a:off x="9043493" y="4573500"/>
            <a:ext cx="3131840" cy="923330"/>
          </a:xfrm>
          <a:prstGeom prst="rect">
            <a:avLst/>
          </a:prstGeom>
        </p:spPr>
        <p:txBody>
          <a:bodyPr wrap="square">
            <a:spAutoFit/>
          </a:bodyPr>
          <a:lstStyle/>
          <a:p>
            <a:pPr algn="ctr"/>
            <a:r>
              <a:rPr lang="el-GR" dirty="0"/>
              <a:t>Ο </a:t>
            </a:r>
            <a:r>
              <a:rPr lang="el-GR" dirty="0" err="1"/>
              <a:t>Βολταίρος</a:t>
            </a:r>
            <a:r>
              <a:rPr lang="el-GR" dirty="0"/>
              <a:t>, προτομή. Λονδίνο, Μουσείο Βικτωρίας και Αλβέρτου</a:t>
            </a:r>
          </a:p>
        </p:txBody>
      </p:sp>
    </p:spTree>
    <p:extLst>
      <p:ext uri="{BB962C8B-B14F-4D97-AF65-F5344CB8AC3E}">
        <p14:creationId xmlns:p14="http://schemas.microsoft.com/office/powerpoint/2010/main" val="196193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t>Πηγή - Ανεκτικότητα</a:t>
            </a: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sz="2800" i="1" dirty="0"/>
              <a:t>Δε μας έδωσες καρδιά για να μισούμε ο ένας τον άλλο και χέρια για να </a:t>
            </a:r>
            <a:r>
              <a:rPr lang="el-GR" sz="2800" i="1" dirty="0" err="1"/>
              <a:t>αλληλοσφαζόμαστε</a:t>
            </a:r>
            <a:r>
              <a:rPr lang="el-GR" sz="2800" i="1" dirty="0"/>
              <a:t>, </a:t>
            </a:r>
            <a:r>
              <a:rPr lang="el-GR" sz="2800" i="1" dirty="0" smtClean="0"/>
              <a:t>Θεέ </a:t>
            </a:r>
            <a:r>
              <a:rPr lang="el-GR" sz="2800" i="1" dirty="0"/>
              <a:t>όλων των όντων, όλης της οικουμένης και όλων των εποχών. Μακάρι οι άνθρωποι να μπορούσαν να θυμηθούν ότι είναι αδέλφια!</a:t>
            </a:r>
          </a:p>
          <a:p>
            <a:pPr marL="0" indent="0">
              <a:buNone/>
            </a:pPr>
            <a:r>
              <a:rPr lang="el-GR" sz="2800" i="1" dirty="0"/>
              <a:t>Από το </a:t>
            </a:r>
            <a:r>
              <a:rPr lang="el-GR" sz="2800" i="1" u="sng" dirty="0"/>
              <a:t>Δοκίμιο για την ανεκτικότητα </a:t>
            </a:r>
            <a:r>
              <a:rPr lang="el-GR" sz="2800" i="1" dirty="0"/>
              <a:t>(1763) του </a:t>
            </a:r>
            <a:r>
              <a:rPr lang="el-GR" sz="2800" b="1" i="1" dirty="0" err="1"/>
              <a:t>Βολταίρου</a:t>
            </a:r>
            <a:endParaRPr lang="el-GR" sz="2800" b="1" dirty="0"/>
          </a:p>
          <a:p>
            <a:endParaRPr lang="el-GR" dirty="0"/>
          </a:p>
        </p:txBody>
      </p:sp>
    </p:spTree>
    <p:extLst>
      <p:ext uri="{BB962C8B-B14F-4D97-AF65-F5344CB8AC3E}">
        <p14:creationId xmlns:p14="http://schemas.microsoft.com/office/powerpoint/2010/main" val="177179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23592" y="476672"/>
            <a:ext cx="6589199" cy="860674"/>
          </a:xfrm>
        </p:spPr>
        <p:txBody>
          <a:bodyPr>
            <a:normAutofit fontScale="90000"/>
          </a:bodyPr>
          <a:lstStyle/>
          <a:p>
            <a:r>
              <a:rPr lang="el-GR" dirty="0" smtClean="0"/>
              <a:t>Πηγή - Περί </a:t>
            </a:r>
            <a:r>
              <a:rPr lang="el-GR" dirty="0"/>
              <a:t>ανεξιθρησκίας</a:t>
            </a:r>
            <a:br>
              <a:rPr lang="el-GR" dirty="0"/>
            </a:br>
            <a:endParaRPr lang="el-GR" dirty="0"/>
          </a:p>
        </p:txBody>
      </p:sp>
      <p:sp>
        <p:nvSpPr>
          <p:cNvPr id="3" name="Θέση περιεχομένου 2"/>
          <p:cNvSpPr>
            <a:spLocks noGrp="1"/>
          </p:cNvSpPr>
          <p:nvPr>
            <p:ph idx="1"/>
          </p:nvPr>
        </p:nvSpPr>
        <p:spPr>
          <a:xfrm>
            <a:off x="2351584" y="1556792"/>
            <a:ext cx="9577064" cy="5040560"/>
          </a:xfrm>
        </p:spPr>
        <p:txBody>
          <a:bodyPr>
            <a:noAutofit/>
          </a:bodyPr>
          <a:lstStyle/>
          <a:p>
            <a:pPr marL="0" indent="0">
              <a:buNone/>
            </a:pPr>
            <a:r>
              <a:rPr lang="el-GR" sz="2400" i="1" dirty="0"/>
              <a:t>Άμυαλοι, που δε μπορέσατε να λατρέψετε αγνά το Θεό που σας έπλασε. Ούτε ποτέ σας, άμοιροι, ωφεληθήκατε από το παράδειγμα που σας έδωσαν οι απόγονοι του Νώε, οι Κινέζοι λόγιοι, οι Πέρσες ζωροαστρικοί και τόσοι άλλοι σοφοί. Θηρία που τρέφεστε με προλήψεις, όπως ο κόρακας τρέφεται με ψοφίμια!</a:t>
            </a:r>
            <a:br>
              <a:rPr lang="el-GR" sz="2400" i="1" dirty="0"/>
            </a:br>
            <a:r>
              <a:rPr lang="el-GR" sz="2400" i="1" dirty="0"/>
              <a:t>Αυτή η φρικτή διχόνοια, που κρατάει εδώ και αιώνες, μας διδάσκει με πολύ πειστικό τρόπο ότι έχουμε χρέος αμοιβαίο να παραβλέπουμε ο ένας τα λάθη του άλλου. Το μεγαλύτερο κακό της ανθρωπότητας είναι η διχόνοια, κι' ένα μόνο βάλσαμο υπάρχει, η αμοιβαία ανοχή. </a:t>
            </a:r>
          </a:p>
          <a:p>
            <a:pPr marL="0" indent="0">
              <a:buNone/>
            </a:pPr>
            <a:r>
              <a:rPr lang="el-GR" sz="2400" i="1" dirty="0"/>
              <a:t>Από το </a:t>
            </a:r>
            <a:r>
              <a:rPr lang="el-GR" sz="2400" i="1" u="sng" dirty="0"/>
              <a:t>Φιλοσοφικό Λεξικό του </a:t>
            </a:r>
            <a:r>
              <a:rPr lang="el-GR" sz="2400" i="1" u="sng" dirty="0" err="1"/>
              <a:t>Βολταίρου</a:t>
            </a:r>
            <a:r>
              <a:rPr lang="el-GR" sz="2400" i="1" dirty="0"/>
              <a:t>, μετ. Δ.Ο. </a:t>
            </a:r>
            <a:r>
              <a:rPr lang="el-GR" sz="2400" i="1" dirty="0" err="1"/>
              <a:t>Θοιβιδόπουλου</a:t>
            </a:r>
            <a:r>
              <a:rPr lang="el-GR" sz="2400" i="1" dirty="0"/>
              <a:t>.</a:t>
            </a:r>
            <a:endParaRPr lang="el-GR" sz="2400" dirty="0"/>
          </a:p>
          <a:p>
            <a:endParaRPr lang="el-GR" sz="2400" dirty="0"/>
          </a:p>
        </p:txBody>
      </p:sp>
    </p:spTree>
    <p:extLst>
      <p:ext uri="{BB962C8B-B14F-4D97-AF65-F5344CB8AC3E}">
        <p14:creationId xmlns:p14="http://schemas.microsoft.com/office/powerpoint/2010/main" val="310020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i="1" dirty="0" smtClean="0"/>
              <a:t>Πηγή - Στον </a:t>
            </a:r>
            <a:r>
              <a:rPr lang="el-GR" i="1" dirty="0"/>
              <a:t>ουρανό από όποιο δρόμο θέλει ο καθένας</a:t>
            </a:r>
            <a:r>
              <a:rPr lang="el-GR" dirty="0"/>
              <a:t/>
            </a:r>
            <a:br>
              <a:rPr lang="el-GR" dirty="0"/>
            </a:br>
            <a:endParaRPr lang="el-GR" dirty="0"/>
          </a:p>
        </p:txBody>
      </p:sp>
      <p:sp>
        <p:nvSpPr>
          <p:cNvPr id="3" name="Θέση περιεχομένου 2"/>
          <p:cNvSpPr>
            <a:spLocks noGrp="1"/>
          </p:cNvSpPr>
          <p:nvPr>
            <p:ph idx="1"/>
          </p:nvPr>
        </p:nvSpPr>
        <p:spPr>
          <a:xfrm>
            <a:off x="2639616" y="1905000"/>
            <a:ext cx="9001000" cy="4476328"/>
          </a:xfrm>
        </p:spPr>
        <p:txBody>
          <a:bodyPr>
            <a:noAutofit/>
          </a:bodyPr>
          <a:lstStyle/>
          <a:p>
            <a:pPr marL="0" indent="0">
              <a:buNone/>
            </a:pPr>
            <a:r>
              <a:rPr lang="el-GR" sz="2800" i="1" dirty="0"/>
              <a:t>Η Αγγλία είναι η χώρα των δογμάτων. Ένας Άγγλος, ως ελεύθερος άνθρωπος, πηγαίνει στον ουρανό από όποιο δρόμο θέλει. Αν υπήρχε στη χώρα αυτή μια θρησκεία, τότε θα υπήρχε ο φόβος του δεσποτισμού, Αν υπήρχαν δύο, θα κινδύνευαν να αλληλοεξοντωθούν. Αλλά υπάρχουν τριάντα και ζουν όλες ειρηνικά και ευτυχείς.</a:t>
            </a:r>
          </a:p>
          <a:p>
            <a:pPr marL="0" indent="0">
              <a:buNone/>
            </a:pPr>
            <a:r>
              <a:rPr lang="el-GR" sz="2800" i="1" dirty="0"/>
              <a:t>Από τις </a:t>
            </a:r>
            <a:r>
              <a:rPr lang="el-GR" sz="2800" i="1" u="sng" dirty="0"/>
              <a:t>Φιλοσοφικές Επιστολές </a:t>
            </a:r>
            <a:r>
              <a:rPr lang="el-GR" sz="2800" i="1" dirty="0"/>
              <a:t>(1734) του </a:t>
            </a:r>
            <a:r>
              <a:rPr lang="el-GR" sz="2800" b="1" i="1" dirty="0" err="1"/>
              <a:t>Βολταίρου</a:t>
            </a:r>
            <a:r>
              <a:rPr lang="el-GR" sz="2800" i="1" dirty="0"/>
              <a:t>.</a:t>
            </a:r>
            <a:endParaRPr lang="el-GR" sz="2800" dirty="0"/>
          </a:p>
          <a:p>
            <a:endParaRPr lang="el-GR" sz="2800" dirty="0"/>
          </a:p>
        </p:txBody>
      </p:sp>
    </p:spTree>
    <p:extLst>
      <p:ext uri="{BB962C8B-B14F-4D97-AF65-F5344CB8AC3E}">
        <p14:creationId xmlns:p14="http://schemas.microsoft.com/office/powerpoint/2010/main" val="17112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40218" y="332656"/>
            <a:ext cx="6589199" cy="792088"/>
          </a:xfrm>
        </p:spPr>
        <p:txBody>
          <a:bodyPr>
            <a:normAutofit fontScale="90000"/>
          </a:bodyPr>
          <a:lstStyle/>
          <a:p>
            <a:r>
              <a:rPr lang="el-GR" dirty="0" smtClean="0"/>
              <a:t>ΠΟΛΙΤΙΚΗ: Τζον </a:t>
            </a:r>
            <a:r>
              <a:rPr lang="el-GR" dirty="0" err="1" smtClean="0"/>
              <a:t>Λοκ</a:t>
            </a:r>
            <a:r>
              <a:rPr lang="el-GR" dirty="0" smtClean="0"/>
              <a:t>  (</a:t>
            </a:r>
            <a:r>
              <a:rPr lang="el-GR" dirty="0"/>
              <a:t>1632-1704</a:t>
            </a:r>
            <a:r>
              <a:rPr lang="el-GR" dirty="0" smtClean="0"/>
              <a:t>)</a:t>
            </a:r>
            <a:endParaRPr lang="el-GR" dirty="0"/>
          </a:p>
        </p:txBody>
      </p:sp>
      <p:sp>
        <p:nvSpPr>
          <p:cNvPr id="3" name="Θέση περιεχομένου 2"/>
          <p:cNvSpPr>
            <a:spLocks noGrp="1"/>
          </p:cNvSpPr>
          <p:nvPr>
            <p:ph idx="1"/>
          </p:nvPr>
        </p:nvSpPr>
        <p:spPr>
          <a:xfrm>
            <a:off x="2135560" y="1412776"/>
            <a:ext cx="7344816" cy="5328592"/>
          </a:xfrm>
        </p:spPr>
        <p:txBody>
          <a:bodyPr>
            <a:noAutofit/>
          </a:bodyPr>
          <a:lstStyle/>
          <a:p>
            <a:pPr marL="0" indent="0">
              <a:buNone/>
            </a:pPr>
            <a:r>
              <a:rPr lang="el-GR" sz="2400" u="sng" dirty="0"/>
              <a:t>Πολιτικές ιδέες</a:t>
            </a:r>
            <a:r>
              <a:rPr lang="el-GR" sz="2400" dirty="0" smtClean="0"/>
              <a:t>: </a:t>
            </a:r>
            <a:r>
              <a:rPr lang="el-GR" sz="2400" dirty="0"/>
              <a:t>πρότυπο τους το </a:t>
            </a:r>
            <a:r>
              <a:rPr lang="el-GR" sz="2400" b="1" dirty="0"/>
              <a:t>αγγλικό σύστημα διακυβέρνησης</a:t>
            </a:r>
            <a:endParaRPr lang="el-GR" sz="2400" dirty="0"/>
          </a:p>
          <a:p>
            <a:pPr marL="0" indent="0">
              <a:buNone/>
            </a:pPr>
            <a:r>
              <a:rPr lang="el-GR" sz="2400" dirty="0"/>
              <a:t>Επηρεασμένοι από τον </a:t>
            </a:r>
            <a:r>
              <a:rPr lang="el-GR" sz="2400" b="1" u="sng" dirty="0"/>
              <a:t>Τζον </a:t>
            </a:r>
            <a:r>
              <a:rPr lang="el-GR" sz="2400" b="1" u="sng" dirty="0" err="1"/>
              <a:t>Λοκ</a:t>
            </a:r>
            <a:r>
              <a:rPr lang="el-GR" sz="2400" u="sng" dirty="0"/>
              <a:t> </a:t>
            </a:r>
            <a:r>
              <a:rPr lang="el-GR" sz="2400" dirty="0" smtClean="0"/>
              <a:t> (πρόδρομος </a:t>
            </a:r>
            <a:r>
              <a:rPr lang="el-GR" sz="2400" dirty="0"/>
              <a:t>του </a:t>
            </a:r>
            <a:r>
              <a:rPr lang="el-GR" sz="2400" dirty="0" smtClean="0"/>
              <a:t>Διαφωτισμού).</a:t>
            </a:r>
          </a:p>
          <a:p>
            <a:pPr marL="0" indent="0">
              <a:buNone/>
            </a:pPr>
            <a:endParaRPr lang="el-GR" sz="2400" dirty="0"/>
          </a:p>
          <a:p>
            <a:pPr marL="0" indent="0">
              <a:buNone/>
            </a:pPr>
            <a:r>
              <a:rPr lang="el-GR" sz="2400" dirty="0"/>
              <a:t>Αρχή του </a:t>
            </a:r>
            <a:r>
              <a:rPr lang="el-GR" sz="2400" b="1" u="sng" dirty="0">
                <a:solidFill>
                  <a:srgbClr val="C00000"/>
                </a:solidFill>
              </a:rPr>
              <a:t>Κ</a:t>
            </a:r>
            <a:r>
              <a:rPr lang="el-GR" sz="2400" b="1" u="sng" dirty="0" smtClean="0">
                <a:solidFill>
                  <a:srgbClr val="C00000"/>
                </a:solidFill>
              </a:rPr>
              <a:t>οινωνικού </a:t>
            </a:r>
            <a:r>
              <a:rPr lang="el-GR" sz="2400" b="1" u="sng" dirty="0">
                <a:solidFill>
                  <a:srgbClr val="C00000"/>
                </a:solidFill>
              </a:rPr>
              <a:t>Σ</a:t>
            </a:r>
            <a:r>
              <a:rPr lang="el-GR" sz="2400" b="1" u="sng" dirty="0" smtClean="0">
                <a:solidFill>
                  <a:srgbClr val="C00000"/>
                </a:solidFill>
              </a:rPr>
              <a:t>υμβολαίου</a:t>
            </a:r>
            <a:r>
              <a:rPr lang="el-GR" sz="2400" dirty="0"/>
              <a:t>: </a:t>
            </a:r>
            <a:endParaRPr lang="el-GR" sz="2400" dirty="0" smtClean="0"/>
          </a:p>
          <a:p>
            <a:pPr marL="0" indent="0">
              <a:buNone/>
            </a:pPr>
            <a:r>
              <a:rPr lang="el-GR" sz="2400" b="1" dirty="0" smtClean="0"/>
              <a:t>οι </a:t>
            </a:r>
            <a:r>
              <a:rPr lang="el-GR" sz="2400" b="1" i="1" u="sng" dirty="0"/>
              <a:t>κυβερνήσεις συγκροτούνται βάσει </a:t>
            </a:r>
            <a:r>
              <a:rPr lang="el-GR" sz="2400" b="1" i="1" u="sng" dirty="0">
                <a:solidFill>
                  <a:srgbClr val="C00000"/>
                </a:solidFill>
              </a:rPr>
              <a:t>συμφωνίας</a:t>
            </a:r>
            <a:r>
              <a:rPr lang="el-GR" sz="2400" b="1" i="1" u="sng" dirty="0"/>
              <a:t> με το λαό</a:t>
            </a:r>
            <a:r>
              <a:rPr lang="el-GR" sz="2400" b="1" i="1" dirty="0"/>
              <a:t>. </a:t>
            </a:r>
            <a:endParaRPr lang="el-GR" sz="2400" b="1" i="1" dirty="0" smtClean="0"/>
          </a:p>
          <a:p>
            <a:pPr marL="0" indent="0">
              <a:buNone/>
            </a:pPr>
            <a:r>
              <a:rPr lang="el-GR" sz="2400" b="1" i="1" dirty="0" smtClean="0"/>
              <a:t>Η </a:t>
            </a:r>
            <a:r>
              <a:rPr lang="el-GR" sz="2400" b="1" i="1" u="sng" dirty="0"/>
              <a:t>παραβίαση</a:t>
            </a:r>
            <a:r>
              <a:rPr lang="el-GR" sz="2400" b="1" i="1" dirty="0"/>
              <a:t> </a:t>
            </a:r>
            <a:r>
              <a:rPr lang="el-GR" sz="2400" dirty="0"/>
              <a:t>της συμφωνίας αυτής εκ μέρους των κυβερνώντων παρέχει </a:t>
            </a:r>
            <a:r>
              <a:rPr lang="el-GR" sz="2400" b="1" i="1" u="sng" dirty="0"/>
              <a:t>αυτόματα στο λαό το δικαίωμα της αντίστασης και της </a:t>
            </a:r>
            <a:r>
              <a:rPr lang="el-GR" sz="2400" b="1" i="1" u="sng" dirty="0">
                <a:solidFill>
                  <a:srgbClr val="C00000"/>
                </a:solidFill>
              </a:rPr>
              <a:t>επανάστασης</a:t>
            </a:r>
            <a:r>
              <a:rPr lang="el-GR" sz="2400" b="1" i="1" dirty="0"/>
              <a:t>.</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59" y="980728"/>
            <a:ext cx="2624426" cy="3031212"/>
          </a:xfrm>
          <a:prstGeom prst="rect">
            <a:avLst/>
          </a:prstGeom>
        </p:spPr>
      </p:pic>
      <p:sp>
        <p:nvSpPr>
          <p:cNvPr id="5" name="Ορθογώνιο 4"/>
          <p:cNvSpPr/>
          <p:nvPr/>
        </p:nvSpPr>
        <p:spPr>
          <a:xfrm>
            <a:off x="10055615" y="4869160"/>
            <a:ext cx="1091966" cy="369332"/>
          </a:xfrm>
          <a:prstGeom prst="rect">
            <a:avLst/>
          </a:prstGeom>
        </p:spPr>
        <p:txBody>
          <a:bodyPr wrap="none">
            <a:spAutoFit/>
          </a:bodyPr>
          <a:lstStyle/>
          <a:p>
            <a:r>
              <a:rPr lang="el-GR" dirty="0"/>
              <a:t>Τζον </a:t>
            </a:r>
            <a:r>
              <a:rPr lang="el-GR" dirty="0" err="1"/>
              <a:t>Λοκ</a:t>
            </a:r>
            <a:r>
              <a:rPr lang="el-GR" dirty="0"/>
              <a:t> </a:t>
            </a:r>
          </a:p>
        </p:txBody>
      </p:sp>
    </p:spTree>
    <p:extLst>
      <p:ext uri="{BB962C8B-B14F-4D97-AF65-F5344CB8AC3E}">
        <p14:creationId xmlns:p14="http://schemas.microsoft.com/office/powerpoint/2010/main" val="282137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222514"/>
            <a:ext cx="8911687" cy="830222"/>
          </a:xfrm>
        </p:spPr>
        <p:txBody>
          <a:bodyPr/>
          <a:lstStyle/>
          <a:p>
            <a:r>
              <a:rPr lang="el-GR" sz="3200" dirty="0" smtClean="0"/>
              <a:t>ΠΟΛΙΤΙΚΗ</a:t>
            </a:r>
            <a:r>
              <a:rPr lang="el-GR" b="1" dirty="0" smtClean="0"/>
              <a:t>: </a:t>
            </a:r>
            <a:r>
              <a:rPr lang="el-GR" b="1" dirty="0" err="1" smtClean="0"/>
              <a:t>Μοντεσκιέ</a:t>
            </a:r>
            <a:r>
              <a:rPr lang="el-GR" dirty="0" smtClean="0"/>
              <a:t> </a:t>
            </a:r>
            <a:r>
              <a:rPr lang="el-GR" dirty="0"/>
              <a:t>(1698-1755). </a:t>
            </a:r>
          </a:p>
        </p:txBody>
      </p:sp>
      <p:sp>
        <p:nvSpPr>
          <p:cNvPr id="3" name="Θέση περιεχομένου 2"/>
          <p:cNvSpPr>
            <a:spLocks noGrp="1"/>
          </p:cNvSpPr>
          <p:nvPr>
            <p:ph idx="1"/>
          </p:nvPr>
        </p:nvSpPr>
        <p:spPr>
          <a:xfrm>
            <a:off x="1703512" y="1052736"/>
            <a:ext cx="8136904" cy="5760640"/>
          </a:xfrm>
        </p:spPr>
        <p:txBody>
          <a:bodyPr>
            <a:noAutofit/>
          </a:bodyPr>
          <a:lstStyle/>
          <a:p>
            <a:pPr marL="0" indent="0">
              <a:buNone/>
            </a:pPr>
            <a:r>
              <a:rPr lang="el-GR" sz="2400" dirty="0" smtClean="0"/>
              <a:t>Εκπρόσωπος </a:t>
            </a:r>
            <a:r>
              <a:rPr lang="el-GR" sz="2400" dirty="0"/>
              <a:t>των πολιτικών ιδεών του </a:t>
            </a:r>
            <a:r>
              <a:rPr lang="el-GR" sz="2400" dirty="0" smtClean="0"/>
              <a:t>Διαφωτισμού) </a:t>
            </a:r>
            <a:endParaRPr lang="el-GR" sz="2400" dirty="0"/>
          </a:p>
          <a:p>
            <a:pPr marL="0" indent="0">
              <a:buNone/>
            </a:pPr>
            <a:r>
              <a:rPr lang="el-GR" sz="2400" dirty="0" smtClean="0"/>
              <a:t>Γάλλος.</a:t>
            </a:r>
          </a:p>
          <a:p>
            <a:pPr marL="0" indent="0">
              <a:buNone/>
            </a:pPr>
            <a:r>
              <a:rPr lang="el-GR" sz="2400" dirty="0" smtClean="0"/>
              <a:t>Στο </a:t>
            </a:r>
            <a:r>
              <a:rPr lang="el-GR" sz="2400" b="1" u="sng" dirty="0" smtClean="0"/>
              <a:t>Πνεύμα </a:t>
            </a:r>
            <a:r>
              <a:rPr lang="el-GR" sz="2400" b="1" u="sng" dirty="0"/>
              <a:t>των Νόμων</a:t>
            </a:r>
            <a:r>
              <a:rPr lang="el-GR" sz="2400" u="sng" dirty="0"/>
              <a:t> </a:t>
            </a:r>
            <a:r>
              <a:rPr lang="el-GR" sz="2400" dirty="0" smtClean="0"/>
              <a:t>: </a:t>
            </a:r>
          </a:p>
          <a:p>
            <a:pPr>
              <a:buFont typeface="Wingdings" panose="05000000000000000000" pitchFamily="2" charset="2"/>
              <a:buChar char="q"/>
            </a:pPr>
            <a:r>
              <a:rPr lang="el-GR" sz="2400" b="1" u="sng" dirty="0" smtClean="0"/>
              <a:t>θεωρία της </a:t>
            </a:r>
            <a:r>
              <a:rPr lang="el-GR" sz="2400" b="1" u="sng" dirty="0" smtClean="0">
                <a:solidFill>
                  <a:srgbClr val="00B0F0"/>
                </a:solidFill>
              </a:rPr>
              <a:t>Διάκρισης των Εξουσιών </a:t>
            </a:r>
            <a:r>
              <a:rPr lang="el-GR" sz="2400" b="1" u="sng" dirty="0" smtClean="0"/>
              <a:t>σε:</a:t>
            </a:r>
          </a:p>
          <a:p>
            <a:pPr marL="0" indent="0">
              <a:buNone/>
            </a:pPr>
            <a:r>
              <a:rPr lang="el-GR" sz="2400" b="1" dirty="0"/>
              <a:t> </a:t>
            </a:r>
            <a:r>
              <a:rPr lang="el-GR" sz="2400" b="1" dirty="0" smtClean="0"/>
              <a:t>   </a:t>
            </a:r>
            <a:r>
              <a:rPr lang="el-GR" sz="2400" b="1" u="sng" dirty="0" smtClean="0"/>
              <a:t>νομοθετική, εκτελεστική </a:t>
            </a:r>
            <a:r>
              <a:rPr lang="el-GR" sz="2400" b="1" u="sng" dirty="0"/>
              <a:t>και δικαστική</a:t>
            </a:r>
            <a:r>
              <a:rPr lang="el-GR" sz="2400" dirty="0"/>
              <a:t> </a:t>
            </a:r>
          </a:p>
          <a:p>
            <a:pPr marL="0" indent="0">
              <a:buNone/>
            </a:pPr>
            <a:r>
              <a:rPr lang="el-GR" sz="2400" u="sng" dirty="0" smtClean="0"/>
              <a:t>Στόχος:</a:t>
            </a:r>
            <a:r>
              <a:rPr lang="el-GR" sz="2400" dirty="0" smtClean="0"/>
              <a:t> </a:t>
            </a:r>
            <a:r>
              <a:rPr lang="el-GR" sz="2400" dirty="0"/>
              <a:t>να </a:t>
            </a:r>
            <a:r>
              <a:rPr lang="el-GR" sz="2400" b="1" i="1" dirty="0"/>
              <a:t>αποτρέπεται ο κίνδυνος αυταρχικής διακυβέρνησης</a:t>
            </a:r>
            <a:r>
              <a:rPr lang="el-GR" sz="2400" dirty="0"/>
              <a:t>. </a:t>
            </a:r>
            <a:endParaRPr lang="el-GR" sz="2400" dirty="0" smtClean="0"/>
          </a:p>
          <a:p>
            <a:pPr>
              <a:buFont typeface="Wingdings" panose="05000000000000000000" pitchFamily="2" charset="2"/>
              <a:buChar char="Ø"/>
            </a:pPr>
            <a:r>
              <a:rPr lang="el-GR" sz="2400" dirty="0" smtClean="0"/>
              <a:t>Άσκησε </a:t>
            </a:r>
            <a:r>
              <a:rPr lang="el-GR" sz="2400" b="1" dirty="0"/>
              <a:t>μεγάλη επίδραση </a:t>
            </a:r>
            <a:r>
              <a:rPr lang="el-GR" sz="2400" dirty="0"/>
              <a:t>στην πολιτική σκέψη </a:t>
            </a:r>
            <a:endParaRPr lang="el-GR" sz="2400" dirty="0" smtClean="0"/>
          </a:p>
          <a:p>
            <a:pPr>
              <a:buFont typeface="Wingdings" panose="05000000000000000000" pitchFamily="2" charset="2"/>
              <a:buChar char="Ø"/>
            </a:pPr>
            <a:r>
              <a:rPr lang="el-GR" sz="2400" dirty="0"/>
              <a:t>Α</a:t>
            </a:r>
            <a:r>
              <a:rPr lang="el-GR" sz="2400" dirty="0" smtClean="0"/>
              <a:t>ποτέλεσε </a:t>
            </a:r>
            <a:r>
              <a:rPr lang="el-GR" sz="2400" b="1" dirty="0"/>
              <a:t>συστατικό στοιχείο </a:t>
            </a:r>
            <a:r>
              <a:rPr lang="el-GR" sz="2400" dirty="0"/>
              <a:t>των σημαντικότερων πολιτικών και πολιτειακών </a:t>
            </a:r>
            <a:r>
              <a:rPr lang="el-GR" sz="2400" b="1" dirty="0"/>
              <a:t>κειμένων της εποχής </a:t>
            </a:r>
            <a:endParaRPr lang="el-GR" sz="2400" b="1" dirty="0" smtClean="0"/>
          </a:p>
          <a:p>
            <a:pPr marL="0" indent="0">
              <a:buNone/>
            </a:pPr>
            <a:r>
              <a:rPr lang="el-GR" sz="2400" dirty="0" smtClean="0"/>
              <a:t>(</a:t>
            </a:r>
            <a:r>
              <a:rPr lang="el-GR" sz="2400" dirty="0"/>
              <a:t>π.χ. </a:t>
            </a:r>
            <a:r>
              <a:rPr lang="el-GR" sz="2400" i="1" dirty="0"/>
              <a:t>της Διακήρυξης των Δικαιωμάτων του Ανθρώπου και του Πολίτη κατά τη Γαλλική Επανάσταση</a:t>
            </a:r>
            <a:r>
              <a:rPr lang="el-GR" sz="2400" dirty="0"/>
              <a:t>).</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547" y="764704"/>
            <a:ext cx="2477368" cy="3055784"/>
          </a:xfrm>
          <a:prstGeom prst="rect">
            <a:avLst/>
          </a:prstGeom>
        </p:spPr>
      </p:pic>
      <p:sp>
        <p:nvSpPr>
          <p:cNvPr id="5" name="Ορθογώνιο 4"/>
          <p:cNvSpPr/>
          <p:nvPr/>
        </p:nvSpPr>
        <p:spPr>
          <a:xfrm>
            <a:off x="9668169" y="4005064"/>
            <a:ext cx="2573826" cy="646331"/>
          </a:xfrm>
          <a:prstGeom prst="rect">
            <a:avLst/>
          </a:prstGeom>
        </p:spPr>
        <p:txBody>
          <a:bodyPr wrap="square">
            <a:spAutoFit/>
          </a:bodyPr>
          <a:lstStyle/>
          <a:p>
            <a:pPr algn="ctr"/>
            <a:r>
              <a:rPr lang="el-GR" dirty="0" err="1"/>
              <a:t>Μοντεσκιέ</a:t>
            </a:r>
            <a:r>
              <a:rPr lang="el-GR" dirty="0"/>
              <a:t>. </a:t>
            </a:r>
          </a:p>
          <a:p>
            <a:pPr algn="ctr"/>
            <a:r>
              <a:rPr lang="el-GR" dirty="0"/>
              <a:t>Ανάκτορο </a:t>
            </a:r>
            <a:r>
              <a:rPr lang="el-GR" dirty="0" err="1"/>
              <a:t>Βερσαλιών</a:t>
            </a:r>
            <a:r>
              <a:rPr lang="el-GR" dirty="0"/>
              <a:t> </a:t>
            </a:r>
          </a:p>
        </p:txBody>
      </p:sp>
    </p:spTree>
    <p:extLst>
      <p:ext uri="{BB962C8B-B14F-4D97-AF65-F5344CB8AC3E}">
        <p14:creationId xmlns:p14="http://schemas.microsoft.com/office/powerpoint/2010/main" val="298883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i="1" dirty="0" smtClean="0"/>
              <a:t>Πηγή- Ελευθερία </a:t>
            </a:r>
            <a:r>
              <a:rPr lang="el-GR" i="1" dirty="0"/>
              <a:t>και διάκριση των </a:t>
            </a:r>
            <a:r>
              <a:rPr lang="el-GR" i="1" dirty="0" smtClean="0"/>
              <a:t>Εξουσιών</a:t>
            </a:r>
            <a:endParaRPr lang="el-GR" i="1" dirty="0"/>
          </a:p>
        </p:txBody>
      </p:sp>
      <p:sp>
        <p:nvSpPr>
          <p:cNvPr id="3" name="Θέση περιεχομένου 2"/>
          <p:cNvSpPr>
            <a:spLocks noGrp="1"/>
          </p:cNvSpPr>
          <p:nvPr>
            <p:ph idx="1"/>
          </p:nvPr>
        </p:nvSpPr>
        <p:spPr>
          <a:xfrm>
            <a:off x="2592926" y="2133600"/>
            <a:ext cx="8911686" cy="4175720"/>
          </a:xfrm>
        </p:spPr>
        <p:txBody>
          <a:bodyPr>
            <a:normAutofit/>
          </a:bodyPr>
          <a:lstStyle/>
          <a:p>
            <a:pPr marL="0" indent="0">
              <a:buNone/>
            </a:pPr>
            <a:r>
              <a:rPr lang="el-GR" sz="2400" i="1" dirty="0"/>
              <a:t>Υπάρχουν σε κάθε κράτος </a:t>
            </a:r>
            <a:r>
              <a:rPr lang="el-GR" sz="2400" b="1" i="1" dirty="0"/>
              <a:t>τρία είδη εξουσίας</a:t>
            </a:r>
            <a:r>
              <a:rPr lang="el-GR" sz="2400" i="1" dirty="0"/>
              <a:t>: η νομοθετική, η εκτελεστική και η δικαστική. Αν η νομοθετική και η εκτελεστική εξουσία είναι συγκεντρωμένες στο ίδιο ή στα ίδια πρόσωπα, δεν υπάρχει ελευθερία. Καραδοκεί ο κίνδυνος μήπως ο μονάρχης ή το κοινοβούλιο θεσπίσει νόμους τυραννικούς και τους εφαρμόσει. Στους Τούρκους, όπου και οι τρεις εξουσίες είναι συγκεντρωμένες στο σουλτάνο, επικρατεί ένας φρικαλέος δεσποτισμός.</a:t>
            </a:r>
          </a:p>
          <a:p>
            <a:pPr marL="0" indent="0">
              <a:buNone/>
            </a:pPr>
            <a:r>
              <a:rPr lang="el-GR" sz="2400" i="1" dirty="0"/>
              <a:t>Από το </a:t>
            </a:r>
            <a:r>
              <a:rPr lang="el-GR" sz="2400" i="1" u="sng" dirty="0"/>
              <a:t>Πνεύμα των Νόμων </a:t>
            </a:r>
            <a:r>
              <a:rPr lang="el-GR" sz="2400" i="1" dirty="0"/>
              <a:t>(1748) του </a:t>
            </a:r>
            <a:r>
              <a:rPr lang="el-GR" sz="2400" b="1" i="1" dirty="0" err="1"/>
              <a:t>Μοντεσκιέ</a:t>
            </a:r>
            <a:r>
              <a:rPr lang="el-GR" sz="2400" i="1" dirty="0"/>
              <a:t>.</a:t>
            </a:r>
            <a:endParaRPr lang="el-GR" sz="2400" dirty="0"/>
          </a:p>
          <a:p>
            <a:endParaRPr lang="el-GR" dirty="0"/>
          </a:p>
        </p:txBody>
      </p:sp>
    </p:spTree>
    <p:extLst>
      <p:ext uri="{BB962C8B-B14F-4D97-AF65-F5344CB8AC3E}">
        <p14:creationId xmlns:p14="http://schemas.microsoft.com/office/powerpoint/2010/main" val="218676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98127" y="280597"/>
            <a:ext cx="6534746" cy="637633"/>
          </a:xfrm>
        </p:spPr>
        <p:txBody>
          <a:bodyPr>
            <a:normAutofit fontScale="90000"/>
          </a:bodyPr>
          <a:lstStyle/>
          <a:p>
            <a:r>
              <a:rPr lang="el-GR" dirty="0" smtClean="0"/>
              <a:t>ΙΣΟΤΗΤΑ</a:t>
            </a:r>
            <a:r>
              <a:rPr lang="el-GR" b="1" dirty="0" smtClean="0"/>
              <a:t>: </a:t>
            </a:r>
            <a:r>
              <a:rPr lang="el-GR" b="1" dirty="0" err="1" smtClean="0"/>
              <a:t>Ρουσσό</a:t>
            </a:r>
            <a:r>
              <a:rPr lang="el-GR" dirty="0" smtClean="0"/>
              <a:t> </a:t>
            </a:r>
            <a:r>
              <a:rPr lang="el-GR" dirty="0"/>
              <a:t>(1712-1778) </a:t>
            </a:r>
          </a:p>
        </p:txBody>
      </p:sp>
      <p:sp>
        <p:nvSpPr>
          <p:cNvPr id="3" name="Θέση περιεχομένου 2"/>
          <p:cNvSpPr>
            <a:spLocks noGrp="1"/>
          </p:cNvSpPr>
          <p:nvPr>
            <p:ph idx="1"/>
          </p:nvPr>
        </p:nvSpPr>
        <p:spPr>
          <a:xfrm>
            <a:off x="3198126" y="932743"/>
            <a:ext cx="6210242" cy="3576378"/>
          </a:xfrm>
        </p:spPr>
        <p:txBody>
          <a:bodyPr>
            <a:normAutofit/>
          </a:bodyPr>
          <a:lstStyle/>
          <a:p>
            <a:pPr marL="0" indent="0">
              <a:buNone/>
            </a:pPr>
            <a:r>
              <a:rPr lang="el-GR" sz="2000" dirty="0" smtClean="0"/>
              <a:t>Ζητήματα </a:t>
            </a:r>
            <a:r>
              <a:rPr lang="el-GR" sz="2000" dirty="0"/>
              <a:t>της </a:t>
            </a:r>
            <a:r>
              <a:rPr lang="el-GR" sz="2000" b="1" dirty="0"/>
              <a:t>ελευθερίας του ατόμου και της ισότητας των ανθρώπων</a:t>
            </a:r>
            <a:r>
              <a:rPr lang="el-GR" sz="2000" dirty="0"/>
              <a:t>. </a:t>
            </a:r>
            <a:endParaRPr lang="el-GR" sz="2000" dirty="0" smtClean="0"/>
          </a:p>
          <a:p>
            <a:pPr marL="0" indent="0">
              <a:buNone/>
            </a:pPr>
            <a:r>
              <a:rPr lang="el-GR" sz="2000" dirty="0" smtClean="0"/>
              <a:t>Έργο </a:t>
            </a:r>
            <a:r>
              <a:rPr lang="el-GR" sz="2000" dirty="0"/>
              <a:t>του</a:t>
            </a:r>
            <a:r>
              <a:rPr lang="el-GR" sz="2000" i="1" dirty="0"/>
              <a:t> </a:t>
            </a:r>
            <a:r>
              <a:rPr lang="el-GR" sz="2000" b="1" i="1" u="sng" dirty="0">
                <a:solidFill>
                  <a:schemeClr val="accent2"/>
                </a:solidFill>
              </a:rPr>
              <a:t>Κοινωνικό Συμβόλαιο</a:t>
            </a:r>
            <a:r>
              <a:rPr lang="el-GR" sz="2000" b="1" u="sng" dirty="0">
                <a:solidFill>
                  <a:schemeClr val="accent2"/>
                </a:solidFill>
              </a:rPr>
              <a:t> </a:t>
            </a:r>
            <a:r>
              <a:rPr lang="el-GR" sz="2000" dirty="0"/>
              <a:t>(1762</a:t>
            </a:r>
            <a:r>
              <a:rPr lang="el-GR" sz="2000" dirty="0" smtClean="0"/>
              <a:t>):</a:t>
            </a:r>
          </a:p>
          <a:p>
            <a:pPr>
              <a:buFont typeface="Wingdings" panose="05000000000000000000" pitchFamily="2" charset="2"/>
              <a:buChar char="§"/>
            </a:pPr>
            <a:r>
              <a:rPr lang="el-GR" sz="2000" b="1" u="sng" dirty="0" smtClean="0"/>
              <a:t>ελευθερία </a:t>
            </a:r>
            <a:r>
              <a:rPr lang="el-GR" sz="2000" b="1" u="sng" dirty="0"/>
              <a:t>του ανθρώπου </a:t>
            </a:r>
            <a:endParaRPr lang="el-GR" sz="2000" u="sng" dirty="0" smtClean="0"/>
          </a:p>
          <a:p>
            <a:pPr>
              <a:buFont typeface="Wingdings" panose="05000000000000000000" pitchFamily="2" charset="2"/>
              <a:buChar char="§"/>
            </a:pPr>
            <a:r>
              <a:rPr lang="el-GR" sz="2000" b="1" dirty="0" smtClean="0"/>
              <a:t>κυρίαρχη </a:t>
            </a:r>
            <a:r>
              <a:rPr lang="el-GR" sz="2000" b="1" dirty="0"/>
              <a:t>μόνο </a:t>
            </a:r>
            <a:r>
              <a:rPr lang="el-GR" sz="2000" b="1" dirty="0" smtClean="0"/>
              <a:t>η </a:t>
            </a:r>
            <a:r>
              <a:rPr lang="el-GR" sz="2000" b="1" u="sng" dirty="0"/>
              <a:t>γενική </a:t>
            </a:r>
            <a:r>
              <a:rPr lang="el-GR" sz="2000" b="1" u="sng" dirty="0" smtClean="0"/>
              <a:t>βούληση</a:t>
            </a:r>
            <a:r>
              <a:rPr lang="el-GR" sz="2000" dirty="0" smtClean="0"/>
              <a:t>, </a:t>
            </a:r>
            <a:r>
              <a:rPr lang="el-GR" sz="2000" dirty="0"/>
              <a:t>πρέπει να </a:t>
            </a:r>
            <a:r>
              <a:rPr lang="el-GR" sz="2000" i="1" dirty="0"/>
              <a:t>εκφράζει</a:t>
            </a:r>
            <a:r>
              <a:rPr lang="el-GR" sz="2000" dirty="0"/>
              <a:t> και </a:t>
            </a:r>
            <a:r>
              <a:rPr lang="el-GR" sz="2000" dirty="0" smtClean="0"/>
              <a:t>οφείλει να </a:t>
            </a:r>
            <a:r>
              <a:rPr lang="el-GR" sz="2000" i="1" dirty="0" smtClean="0"/>
              <a:t>υποτάσσεται</a:t>
            </a:r>
            <a:r>
              <a:rPr lang="el-GR" sz="2000" dirty="0" smtClean="0"/>
              <a:t> </a:t>
            </a:r>
            <a:r>
              <a:rPr lang="el-GR" sz="2000" dirty="0"/>
              <a:t>η εκάστοτε κυβέρνηση</a:t>
            </a:r>
            <a:r>
              <a:rPr lang="el-GR" sz="2000" dirty="0" smtClean="0"/>
              <a:t>. </a:t>
            </a:r>
            <a:endParaRPr lang="el-GR" sz="2000" dirty="0"/>
          </a:p>
          <a:p>
            <a:pPr marL="400050" lvl="1" indent="0">
              <a:buNone/>
            </a:pPr>
            <a:r>
              <a:rPr lang="el-GR" sz="2000" b="1" dirty="0" smtClean="0"/>
              <a:t>Προϋπόθεση: </a:t>
            </a:r>
            <a:r>
              <a:rPr lang="el-GR" sz="2000" b="1" dirty="0"/>
              <a:t>δημοκρατικό πολίτευμα</a:t>
            </a:r>
            <a:r>
              <a:rPr lang="el-GR" sz="2000" dirty="0"/>
              <a:t>, </a:t>
            </a:r>
            <a:r>
              <a:rPr lang="el-GR" sz="2000" dirty="0" smtClean="0"/>
              <a:t>(</a:t>
            </a:r>
            <a:r>
              <a:rPr lang="el-GR" sz="2000" b="1" dirty="0" smtClean="0"/>
              <a:t>σεβασμό </a:t>
            </a:r>
            <a:r>
              <a:rPr lang="el-GR" sz="2000" b="1" dirty="0"/>
              <a:t>των </a:t>
            </a:r>
            <a:r>
              <a:rPr lang="el-GR" sz="2000" b="1" dirty="0" smtClean="0"/>
              <a:t>νόμων)</a:t>
            </a:r>
            <a:r>
              <a:rPr lang="el-GR" sz="2000" dirty="0" smtClean="0"/>
              <a:t>.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384" y="280597"/>
            <a:ext cx="2472878" cy="2921544"/>
          </a:xfrm>
          <a:prstGeom prst="rect">
            <a:avLst/>
          </a:prstGeom>
        </p:spPr>
      </p:pic>
      <p:sp>
        <p:nvSpPr>
          <p:cNvPr id="5" name="Ορθογώνιο 4"/>
          <p:cNvSpPr/>
          <p:nvPr/>
        </p:nvSpPr>
        <p:spPr>
          <a:xfrm>
            <a:off x="9552841" y="3513615"/>
            <a:ext cx="2588613" cy="830997"/>
          </a:xfrm>
          <a:prstGeom prst="rect">
            <a:avLst/>
          </a:prstGeom>
        </p:spPr>
        <p:txBody>
          <a:bodyPr wrap="square">
            <a:spAutoFit/>
          </a:bodyPr>
          <a:lstStyle/>
          <a:p>
            <a:pPr algn="ctr"/>
            <a:r>
              <a:rPr lang="el-GR" sz="1600" dirty="0" err="1"/>
              <a:t>Ρουσσό</a:t>
            </a:r>
            <a:r>
              <a:rPr lang="el-GR" sz="1600" dirty="0"/>
              <a:t>, ελαιογραφία. Γενεύη, Μουσείο Τέχνης και Ιστορίας.</a:t>
            </a: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1395271"/>
            <a:ext cx="1740885" cy="2860723"/>
          </a:xfrm>
          <a:prstGeom prst="rect">
            <a:avLst/>
          </a:prstGeom>
        </p:spPr>
      </p:pic>
      <p:sp>
        <p:nvSpPr>
          <p:cNvPr id="7" name="Θέση περιεχομένου 2"/>
          <p:cNvSpPr txBox="1">
            <a:spLocks/>
          </p:cNvSpPr>
          <p:nvPr/>
        </p:nvSpPr>
        <p:spPr>
          <a:xfrm>
            <a:off x="1775520" y="4509120"/>
            <a:ext cx="10009112" cy="21394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l-GR" sz="2000" b="1" u="sng" dirty="0"/>
              <a:t>Ισότητα</a:t>
            </a:r>
            <a:r>
              <a:rPr lang="el-GR" sz="2000" dirty="0"/>
              <a:t>: απαιτεί μια ριζική αναμόρφωση της </a:t>
            </a:r>
            <a:r>
              <a:rPr lang="el-GR" sz="2000" dirty="0" smtClean="0"/>
              <a:t>κοινωνίας για να γίνει. </a:t>
            </a:r>
            <a:endParaRPr lang="el-GR" sz="2000" dirty="0"/>
          </a:p>
          <a:p>
            <a:pPr marL="0" indent="0">
              <a:buNone/>
            </a:pPr>
            <a:r>
              <a:rPr lang="el-GR" sz="2000" b="1" dirty="0"/>
              <a:t>Υπήρχε στη </a:t>
            </a:r>
            <a:r>
              <a:rPr lang="el-GR" sz="2000" b="1" dirty="0">
                <a:solidFill>
                  <a:srgbClr val="00B050"/>
                </a:solidFill>
              </a:rPr>
              <a:t>φυσική κοινωνία </a:t>
            </a:r>
            <a:r>
              <a:rPr lang="el-GR" sz="2000" dirty="0"/>
              <a:t>και </a:t>
            </a:r>
            <a:r>
              <a:rPr lang="el-GR" sz="2000" b="1" dirty="0"/>
              <a:t>καταργήθηκε</a:t>
            </a:r>
            <a:r>
              <a:rPr lang="el-GR" sz="2000" dirty="0"/>
              <a:t> με το </a:t>
            </a:r>
            <a:r>
              <a:rPr lang="el-GR" sz="2000" b="1" dirty="0"/>
              <a:t>θεσμό της ιδιοκτησίας </a:t>
            </a:r>
            <a:r>
              <a:rPr lang="el-GR" sz="2000" dirty="0"/>
              <a:t>και της </a:t>
            </a:r>
            <a:r>
              <a:rPr lang="el-GR" sz="2000" b="1" dirty="0"/>
              <a:t>εξουσίας</a:t>
            </a:r>
            <a:r>
              <a:rPr lang="el-GR" sz="2000" dirty="0"/>
              <a:t>. </a:t>
            </a:r>
          </a:p>
          <a:p>
            <a:pPr marL="0" indent="0">
              <a:buNone/>
            </a:pPr>
            <a:r>
              <a:rPr lang="el-GR" sz="2000" dirty="0"/>
              <a:t>Για να </a:t>
            </a:r>
            <a:r>
              <a:rPr lang="el-GR" sz="2000" u="sng" dirty="0"/>
              <a:t>ξεπεραστεί η κοινωνική ανισότητα</a:t>
            </a:r>
            <a:r>
              <a:rPr lang="el-GR" sz="2000" dirty="0"/>
              <a:t>, πρέπει, να επιστρέψουν οι άνθρωποι σε μια </a:t>
            </a:r>
            <a:r>
              <a:rPr lang="el-GR" sz="2000" b="1" dirty="0">
                <a:solidFill>
                  <a:srgbClr val="0070C0"/>
                </a:solidFill>
              </a:rPr>
              <a:t>ενδιάμεση κοινωνία </a:t>
            </a:r>
            <a:r>
              <a:rPr lang="el-GR" sz="2000" dirty="0"/>
              <a:t>μεταξύ της </a:t>
            </a:r>
            <a:r>
              <a:rPr lang="el-GR" sz="2000" b="1" dirty="0"/>
              <a:t>φυσικής</a:t>
            </a:r>
            <a:r>
              <a:rPr lang="el-GR" sz="2000" dirty="0"/>
              <a:t> και της </a:t>
            </a:r>
            <a:r>
              <a:rPr lang="el-GR" sz="2000" b="1" dirty="0"/>
              <a:t>σύγχρονης</a:t>
            </a:r>
            <a:r>
              <a:rPr lang="el-GR" sz="2000" dirty="0"/>
              <a:t>.</a:t>
            </a:r>
          </a:p>
        </p:txBody>
      </p:sp>
    </p:spTree>
    <p:extLst>
      <p:ext uri="{BB962C8B-B14F-4D97-AF65-F5344CB8AC3E}">
        <p14:creationId xmlns:p14="http://schemas.microsoft.com/office/powerpoint/2010/main" val="3545393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i="1" dirty="0" smtClean="0"/>
              <a:t>Πηγή - Για </a:t>
            </a:r>
            <a:r>
              <a:rPr lang="el-GR" i="1" dirty="0"/>
              <a:t>μια δημοκρατική διακυβέρνηση του </a:t>
            </a:r>
            <a:r>
              <a:rPr lang="el-GR" i="1" dirty="0" smtClean="0"/>
              <a:t>λαού</a:t>
            </a:r>
            <a:endParaRPr lang="el-GR" i="1" dirty="0"/>
          </a:p>
        </p:txBody>
      </p:sp>
      <p:sp>
        <p:nvSpPr>
          <p:cNvPr id="3" name="Θέση περιεχομένου 2"/>
          <p:cNvSpPr>
            <a:spLocks noGrp="1"/>
          </p:cNvSpPr>
          <p:nvPr>
            <p:ph idx="1"/>
          </p:nvPr>
        </p:nvSpPr>
        <p:spPr>
          <a:xfrm>
            <a:off x="2582571" y="2492896"/>
            <a:ext cx="8915400" cy="3777622"/>
          </a:xfrm>
        </p:spPr>
        <p:txBody>
          <a:bodyPr/>
          <a:lstStyle/>
          <a:p>
            <a:pPr marL="0" indent="0">
              <a:buNone/>
            </a:pPr>
            <a:r>
              <a:rPr lang="el-GR" sz="2400" i="1" dirty="0"/>
              <a:t>Μόνο η </a:t>
            </a:r>
            <a:r>
              <a:rPr lang="el-GR" sz="2400" b="1" i="1" dirty="0"/>
              <a:t>γενική βούληση </a:t>
            </a:r>
            <a:r>
              <a:rPr lang="el-GR" sz="2400" i="1" dirty="0"/>
              <a:t>μπορεί να ασκεί τις εξουσίες του κράτους. Ο λαός οφείλει να είναι ο δημιουργός των νόμων στους οποίους υπακούει. Η νομοθετική εξουσία ανήκει στο λαό, και δεν μπορεί να ανήκει σε κανέναν άλλο παρά μόνον σ' αυτόν.</a:t>
            </a:r>
          </a:p>
          <a:p>
            <a:pPr marL="0" indent="0">
              <a:buNone/>
            </a:pPr>
            <a:r>
              <a:rPr lang="el-GR" sz="2400" i="1" dirty="0"/>
              <a:t>Από το </a:t>
            </a:r>
            <a:r>
              <a:rPr lang="el-GR" sz="2400" i="1" u="sng" dirty="0"/>
              <a:t>Κοινωνικό Συμβόλαιο </a:t>
            </a:r>
            <a:r>
              <a:rPr lang="el-GR" sz="2400" i="1" dirty="0"/>
              <a:t>(1762) του </a:t>
            </a:r>
            <a:r>
              <a:rPr lang="el-GR" sz="2400" b="1" i="1" dirty="0" err="1"/>
              <a:t>Ρουσσό</a:t>
            </a:r>
            <a:r>
              <a:rPr lang="el-GR" sz="2400" i="1" dirty="0"/>
              <a:t>.</a:t>
            </a:r>
            <a:endParaRPr lang="el-GR" sz="2400" dirty="0"/>
          </a:p>
          <a:p>
            <a:endParaRPr lang="el-GR" dirty="0"/>
          </a:p>
        </p:txBody>
      </p:sp>
    </p:spTree>
    <p:extLst>
      <p:ext uri="{BB962C8B-B14F-4D97-AF65-F5344CB8AC3E}">
        <p14:creationId xmlns:p14="http://schemas.microsoft.com/office/powerpoint/2010/main" val="256082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0"/>
            <a:ext cx="4477330" cy="6858000"/>
          </a:xfrm>
          <a:prstGeom prst="rect">
            <a:avLst/>
          </a:prstGeom>
        </p:spPr>
      </p:pic>
      <p:sp>
        <p:nvSpPr>
          <p:cNvPr id="5" name="Ορθογώνιο 4"/>
          <p:cNvSpPr/>
          <p:nvPr/>
        </p:nvSpPr>
        <p:spPr>
          <a:xfrm>
            <a:off x="7104112" y="3284984"/>
            <a:ext cx="3347864" cy="923330"/>
          </a:xfrm>
          <a:prstGeom prst="rect">
            <a:avLst/>
          </a:prstGeom>
        </p:spPr>
        <p:txBody>
          <a:bodyPr wrap="square">
            <a:spAutoFit/>
          </a:bodyPr>
          <a:lstStyle/>
          <a:p>
            <a:pPr algn="ctr"/>
            <a:r>
              <a:rPr lang="el-GR" dirty="0"/>
              <a:t>Τα σύμβολα της Δημοκρατίας. Γκραβούρα εποχής. </a:t>
            </a:r>
          </a:p>
          <a:p>
            <a:pPr algn="ctr"/>
            <a:r>
              <a:rPr lang="el-GR" dirty="0"/>
              <a:t>Παρίσι, Μουσείο </a:t>
            </a:r>
            <a:r>
              <a:rPr lang="el-GR" dirty="0" err="1"/>
              <a:t>Καρναβαλέ</a:t>
            </a:r>
            <a:r>
              <a:rPr lang="el-GR" dirty="0"/>
              <a:t>.</a:t>
            </a:r>
          </a:p>
        </p:txBody>
      </p:sp>
    </p:spTree>
    <p:extLst>
      <p:ext uri="{BB962C8B-B14F-4D97-AF65-F5344CB8AC3E}">
        <p14:creationId xmlns:p14="http://schemas.microsoft.com/office/powerpoint/2010/main" val="271947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t>Πηγή - Τι </a:t>
            </a:r>
            <a:r>
              <a:rPr lang="el-GR" i="1" dirty="0"/>
              <a:t>είναι η Γενική Βούληση</a:t>
            </a: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sz="2400" i="1" u="sng" dirty="0" smtClean="0"/>
              <a:t>Ορισμός </a:t>
            </a:r>
            <a:r>
              <a:rPr lang="el-GR" sz="2400" i="1" u="sng" dirty="0" err="1" smtClean="0"/>
              <a:t>Ρουσσό</a:t>
            </a:r>
            <a:endParaRPr lang="el-GR" sz="2400" i="1" u="sng" dirty="0" smtClean="0"/>
          </a:p>
          <a:p>
            <a:pPr marL="0" indent="0">
              <a:buNone/>
            </a:pPr>
            <a:endParaRPr lang="el-GR" sz="2400" i="1" dirty="0"/>
          </a:p>
          <a:p>
            <a:pPr marL="0" indent="0">
              <a:buNone/>
            </a:pPr>
            <a:r>
              <a:rPr lang="el-GR" sz="2400" i="1" dirty="0" smtClean="0"/>
              <a:t>Καθένας </a:t>
            </a:r>
            <a:r>
              <a:rPr lang="el-GR" sz="2400" i="1" dirty="0"/>
              <a:t>από μας συνενώνει τον εαυτό του με την κοινωνία και θέτει όλη τη δύναμη του κάτω από τη γενική βούληση και </a:t>
            </a:r>
            <a:r>
              <a:rPr lang="el-GR" sz="2400" b="1" i="1" dirty="0"/>
              <a:t>δεχόμαστε κάθε μέλος ως μέρος αδιαίρετο του συνόλου</a:t>
            </a:r>
            <a:r>
              <a:rPr lang="el-GR" sz="2400" i="1" dirty="0"/>
              <a:t>. Κάθε μέλος της κοινωνίας </a:t>
            </a:r>
            <a:r>
              <a:rPr lang="el-GR" sz="2400" b="1" i="1" dirty="0"/>
              <a:t>ενώνεται</a:t>
            </a:r>
            <a:r>
              <a:rPr lang="el-GR" sz="2400" i="1" dirty="0"/>
              <a:t> </a:t>
            </a:r>
            <a:r>
              <a:rPr lang="el-GR" sz="2400" b="1" i="1" dirty="0"/>
              <a:t>με όλους </a:t>
            </a:r>
            <a:r>
              <a:rPr lang="el-GR" sz="2400" i="1" dirty="0"/>
              <a:t>και δεν ενώνεται ξεχωριστά με κάθε άτομο.</a:t>
            </a:r>
          </a:p>
          <a:p>
            <a:pPr marL="0" indent="0">
              <a:buNone/>
            </a:pPr>
            <a:endParaRPr lang="el-GR" dirty="0"/>
          </a:p>
        </p:txBody>
      </p:sp>
    </p:spTree>
    <p:extLst>
      <p:ext uri="{BB962C8B-B14F-4D97-AF65-F5344CB8AC3E}">
        <p14:creationId xmlns:p14="http://schemas.microsoft.com/office/powerpoint/2010/main" val="358553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97344" y="404664"/>
            <a:ext cx="6589199" cy="1004690"/>
          </a:xfrm>
        </p:spPr>
        <p:txBody>
          <a:bodyPr>
            <a:normAutofit fontScale="90000"/>
          </a:bodyPr>
          <a:lstStyle/>
          <a:p>
            <a:r>
              <a:rPr lang="el-GR" i="1" dirty="0"/>
              <a:t>Αιμίλιος ή περί Αγωγής</a:t>
            </a:r>
            <a:r>
              <a:rPr lang="el-GR" dirty="0"/>
              <a:t> (1762)</a:t>
            </a:r>
          </a:p>
        </p:txBody>
      </p:sp>
      <p:sp>
        <p:nvSpPr>
          <p:cNvPr id="3" name="Θέση περιεχομένου 2"/>
          <p:cNvSpPr>
            <a:spLocks noGrp="1"/>
          </p:cNvSpPr>
          <p:nvPr>
            <p:ph idx="1"/>
          </p:nvPr>
        </p:nvSpPr>
        <p:spPr>
          <a:xfrm>
            <a:off x="5447928" y="1409354"/>
            <a:ext cx="6408712" cy="5187998"/>
          </a:xfrm>
        </p:spPr>
        <p:txBody>
          <a:bodyPr>
            <a:normAutofit/>
          </a:bodyPr>
          <a:lstStyle/>
          <a:p>
            <a:pPr marL="0" indent="0">
              <a:buNone/>
            </a:pPr>
            <a:r>
              <a:rPr lang="el-GR" sz="2400" dirty="0"/>
              <a:t>Για τη </a:t>
            </a:r>
            <a:r>
              <a:rPr lang="el-GR" sz="2400" b="1" dirty="0"/>
              <a:t>βελτίωση της κοινωνίας</a:t>
            </a:r>
            <a:r>
              <a:rPr lang="el-GR" sz="2400" dirty="0"/>
              <a:t>, </a:t>
            </a:r>
            <a:r>
              <a:rPr lang="el-GR" sz="2400" dirty="0" smtClean="0"/>
              <a:t>(βασικό </a:t>
            </a:r>
            <a:r>
              <a:rPr lang="el-GR" sz="2400" dirty="0"/>
              <a:t>σκοπό του </a:t>
            </a:r>
            <a:r>
              <a:rPr lang="el-GR" sz="2400" dirty="0" smtClean="0"/>
              <a:t>Διαφωτισμού), </a:t>
            </a:r>
            <a:r>
              <a:rPr lang="el-GR" sz="2400" b="1" dirty="0"/>
              <a:t>αναγκαία προϋπόθεση θεωρήθηκε η </a:t>
            </a:r>
            <a:r>
              <a:rPr lang="el-GR" sz="2400" b="1" u="sng" dirty="0">
                <a:solidFill>
                  <a:srgbClr val="0070C0"/>
                </a:solidFill>
              </a:rPr>
              <a:t>παιδεία</a:t>
            </a:r>
            <a:r>
              <a:rPr lang="el-GR" sz="2400" b="1" dirty="0"/>
              <a:t> του λαού</a:t>
            </a:r>
            <a:r>
              <a:rPr lang="el-GR" sz="2400" dirty="0"/>
              <a:t>. </a:t>
            </a:r>
          </a:p>
          <a:p>
            <a:pPr marL="0" indent="0">
              <a:buNone/>
            </a:pPr>
            <a:r>
              <a:rPr lang="el-GR" sz="2400" dirty="0"/>
              <a:t>Στο έργο του </a:t>
            </a:r>
            <a:r>
              <a:rPr lang="el-GR" sz="2400" b="1" i="1" u="sng" dirty="0"/>
              <a:t>Αιμίλιος ή περί Αγωγής</a:t>
            </a:r>
            <a:r>
              <a:rPr lang="el-GR" sz="2400" b="1" u="sng" dirty="0"/>
              <a:t> </a:t>
            </a:r>
            <a:r>
              <a:rPr lang="el-GR" sz="2400" dirty="0"/>
              <a:t>(1762):</a:t>
            </a:r>
          </a:p>
          <a:p>
            <a:pPr>
              <a:buFont typeface="Wingdings" panose="05000000000000000000" pitchFamily="2" charset="2"/>
              <a:buChar char="q"/>
            </a:pPr>
            <a:r>
              <a:rPr lang="el-GR" sz="2400" dirty="0"/>
              <a:t>διακήρυξε το </a:t>
            </a:r>
            <a:r>
              <a:rPr lang="el-GR" sz="2400" b="1" dirty="0">
                <a:solidFill>
                  <a:schemeClr val="accent1">
                    <a:lumMod val="75000"/>
                  </a:schemeClr>
                </a:solidFill>
              </a:rPr>
              <a:t>σεβασμό της προσωπικότητας </a:t>
            </a:r>
            <a:r>
              <a:rPr lang="el-GR" sz="2400" b="1" dirty="0"/>
              <a:t>του παιδιού </a:t>
            </a:r>
            <a:endParaRPr lang="el-GR" sz="2400" dirty="0"/>
          </a:p>
          <a:p>
            <a:pPr>
              <a:buFont typeface="Wingdings" panose="05000000000000000000" pitchFamily="2" charset="2"/>
              <a:buChar char="q"/>
            </a:pPr>
            <a:r>
              <a:rPr lang="el-GR" sz="2400" dirty="0"/>
              <a:t> καθόρισε τις </a:t>
            </a:r>
            <a:r>
              <a:rPr lang="el-GR" sz="2400" b="1" dirty="0"/>
              <a:t>αρχές μιας παιδαγωγικής μεθόδου </a:t>
            </a:r>
            <a:r>
              <a:rPr lang="el-GR" sz="2400" dirty="0"/>
              <a:t>που βασίζεται στη </a:t>
            </a:r>
            <a:r>
              <a:rPr lang="el-GR" sz="2400" b="1" dirty="0">
                <a:solidFill>
                  <a:schemeClr val="accent1">
                    <a:lumMod val="75000"/>
                  </a:schemeClr>
                </a:solidFill>
              </a:rPr>
              <a:t>φυσική διδασκαλία.</a:t>
            </a:r>
            <a:endParaRPr lang="el-GR" sz="2400" dirty="0">
              <a:solidFill>
                <a:schemeClr val="accent1">
                  <a:lumMod val="75000"/>
                </a:schemeClr>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1669858"/>
            <a:ext cx="3001273" cy="4653136"/>
          </a:xfrm>
          <a:prstGeom prst="rect">
            <a:avLst/>
          </a:prstGeom>
        </p:spPr>
      </p:pic>
    </p:spTree>
    <p:extLst>
      <p:ext uri="{BB962C8B-B14F-4D97-AF65-F5344CB8AC3E}">
        <p14:creationId xmlns:p14="http://schemas.microsoft.com/office/powerpoint/2010/main" val="239330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69202" y="624110"/>
            <a:ext cx="6589199" cy="1004690"/>
          </a:xfrm>
        </p:spPr>
        <p:txBody>
          <a:bodyPr/>
          <a:lstStyle/>
          <a:p>
            <a:r>
              <a:rPr lang="el-GR" dirty="0" smtClean="0"/>
              <a:t>Πηγή - Η </a:t>
            </a:r>
            <a:r>
              <a:rPr lang="el-GR" dirty="0"/>
              <a:t>δύναμη των </a:t>
            </a:r>
            <a:r>
              <a:rPr lang="el-GR" dirty="0" smtClean="0"/>
              <a:t>Νόμων</a:t>
            </a:r>
            <a:endParaRPr lang="el-GR" dirty="0"/>
          </a:p>
        </p:txBody>
      </p:sp>
      <p:sp>
        <p:nvSpPr>
          <p:cNvPr id="3" name="Θέση περιεχομένου 2"/>
          <p:cNvSpPr>
            <a:spLocks noGrp="1"/>
          </p:cNvSpPr>
          <p:nvPr>
            <p:ph idx="1"/>
          </p:nvPr>
        </p:nvSpPr>
        <p:spPr>
          <a:xfrm>
            <a:off x="2589212" y="1844824"/>
            <a:ext cx="8915400" cy="4464496"/>
          </a:xfrm>
        </p:spPr>
        <p:txBody>
          <a:bodyPr>
            <a:normAutofit/>
          </a:bodyPr>
          <a:lstStyle/>
          <a:p>
            <a:pPr marL="0" indent="0">
              <a:buNone/>
            </a:pPr>
            <a:r>
              <a:rPr lang="el-GR" sz="2800" i="1" dirty="0"/>
              <a:t>Ένας λαός ελεύθερος υπακούει, αλλά δεν υπηρετεί. Έχει αρχηγούς και όχι αφεντικά. Υπακούει στους νόμους και μόνον σ' αυτούς. Και δεν είναι παρά μόνον με τη δύναμη των νόμων που δεν υπακούει στους ανθρώπους</a:t>
            </a:r>
            <a:r>
              <a:rPr lang="el-GR" sz="2800" i="1" dirty="0" smtClean="0"/>
              <a:t>.</a:t>
            </a:r>
          </a:p>
          <a:p>
            <a:pPr marL="0" indent="0">
              <a:buNone/>
            </a:pPr>
            <a:endParaRPr lang="el-GR" sz="2800" i="1" dirty="0"/>
          </a:p>
          <a:p>
            <a:pPr marL="0" indent="0">
              <a:buNone/>
            </a:pPr>
            <a:r>
              <a:rPr lang="el-GR" sz="2800" i="1" dirty="0"/>
              <a:t>Από το έργο </a:t>
            </a:r>
            <a:r>
              <a:rPr lang="el-GR" sz="2800" i="1" u="sng" dirty="0"/>
              <a:t>Πραγματεία για την καταγωγή και τα βάθρα της ανισότητας μεταξύ των ανθρώπων </a:t>
            </a:r>
            <a:r>
              <a:rPr lang="el-GR" sz="2800" i="1" dirty="0"/>
              <a:t>(1755) του </a:t>
            </a:r>
            <a:r>
              <a:rPr lang="el-GR" sz="2800" b="1" i="1" dirty="0" err="1"/>
              <a:t>Ρουσσό</a:t>
            </a:r>
            <a:r>
              <a:rPr lang="el-GR" sz="2800" i="1" dirty="0"/>
              <a:t>.</a:t>
            </a:r>
            <a:endParaRPr lang="el-GR" sz="2800" dirty="0"/>
          </a:p>
          <a:p>
            <a:endParaRPr lang="el-GR" sz="2800" dirty="0"/>
          </a:p>
        </p:txBody>
      </p:sp>
    </p:spTree>
    <p:extLst>
      <p:ext uri="{BB962C8B-B14F-4D97-AF65-F5344CB8AC3E}">
        <p14:creationId xmlns:p14="http://schemas.microsoft.com/office/powerpoint/2010/main" val="403832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t>Πηγή - Η </a:t>
            </a:r>
            <a:r>
              <a:rPr lang="el-GR" i="1" dirty="0"/>
              <a:t>πορεία προς τη </a:t>
            </a:r>
            <a:r>
              <a:rPr lang="el-GR" i="1" dirty="0" smtClean="0"/>
              <a:t>Γνώση</a:t>
            </a:r>
            <a:endParaRPr lang="el-GR" i="1" dirty="0"/>
          </a:p>
        </p:txBody>
      </p:sp>
      <p:sp>
        <p:nvSpPr>
          <p:cNvPr id="3" name="Θέση περιεχομένου 2"/>
          <p:cNvSpPr>
            <a:spLocks noGrp="1"/>
          </p:cNvSpPr>
          <p:nvPr>
            <p:ph idx="1"/>
          </p:nvPr>
        </p:nvSpPr>
        <p:spPr>
          <a:xfrm>
            <a:off x="2495600" y="1628800"/>
            <a:ext cx="9009012" cy="4896544"/>
          </a:xfrm>
        </p:spPr>
        <p:txBody>
          <a:bodyPr>
            <a:normAutofit/>
          </a:bodyPr>
          <a:lstStyle/>
          <a:p>
            <a:pPr marL="0" indent="0">
              <a:buNone/>
            </a:pPr>
            <a:r>
              <a:rPr lang="el-GR" sz="2400" i="1" dirty="0"/>
              <a:t>Αν βοηθήσετε το μαθητή σας να μάθει να παρατηρεί τα </a:t>
            </a:r>
            <a:r>
              <a:rPr lang="el-GR" sz="2400" b="1" i="1" dirty="0"/>
              <a:t>φυσικά φαινόμενα</a:t>
            </a:r>
            <a:r>
              <a:rPr lang="el-GR" sz="2400" i="1" dirty="0"/>
              <a:t>, θα του αναπτύξετε γρήγορα την </a:t>
            </a:r>
            <a:r>
              <a:rPr lang="el-GR" sz="2400" b="1" i="1" dirty="0"/>
              <a:t>περιέργεια</a:t>
            </a:r>
            <a:r>
              <a:rPr lang="el-GR" sz="2400" i="1" dirty="0"/>
              <a:t>. Αλλά για να τροφοδοτήσετε την περιέργειά του δεν πρέπει να βιάζεστε να την ικανοποιήσετε. Τοποθετήστε τον μπροστά στα προβλήματα και </a:t>
            </a:r>
            <a:r>
              <a:rPr lang="el-GR" sz="2400" b="1" i="1" dirty="0"/>
              <a:t>αφήστε τον μόνο του να τα λύσει</a:t>
            </a:r>
            <a:r>
              <a:rPr lang="el-GR" sz="2400" i="1" dirty="0"/>
              <a:t>. Η γνώση του δεν πρέπει να προέρχεται από τη δική σας διδασκαλία αλλά από τη </a:t>
            </a:r>
            <a:r>
              <a:rPr lang="el-GR" sz="2400" b="1" i="1" dirty="0"/>
              <a:t>δική του κατανόηση</a:t>
            </a:r>
            <a:r>
              <a:rPr lang="el-GR" sz="2400" i="1" dirty="0"/>
              <a:t>. Δεν πρέπει να μαθαίνει τη γνώση, αλλά να την </a:t>
            </a:r>
            <a:r>
              <a:rPr lang="el-GR" sz="2400" b="1" i="1" dirty="0"/>
              <a:t>ανακαλύπτει</a:t>
            </a:r>
            <a:r>
              <a:rPr lang="el-GR" sz="2400" i="1" dirty="0"/>
              <a:t>. Εάν στο μυαλό του μαθητή η λογική αντικατασταθεί με το κύρος του δασκάλου, τότε ο μαθητής θα πάψει να σκέπτεται και θα γίνει φορέας του της αντίληψης των άλλων.</a:t>
            </a:r>
          </a:p>
          <a:p>
            <a:pPr marL="0" indent="0">
              <a:buNone/>
            </a:pPr>
            <a:r>
              <a:rPr lang="el-GR" i="1" dirty="0"/>
              <a:t>Από το έργο </a:t>
            </a:r>
            <a:r>
              <a:rPr lang="el-GR" i="1" u="sng" dirty="0"/>
              <a:t>Αιμίλιος ή περί Αγωγής </a:t>
            </a:r>
            <a:r>
              <a:rPr lang="el-GR" i="1" dirty="0"/>
              <a:t>(1762) του </a:t>
            </a:r>
            <a:r>
              <a:rPr lang="el-GR" b="1" i="1" dirty="0" err="1"/>
              <a:t>Ρουσσό</a:t>
            </a:r>
            <a:r>
              <a:rPr lang="el-GR" i="1" dirty="0"/>
              <a:t>, μετ. Γ. </a:t>
            </a:r>
            <a:r>
              <a:rPr lang="el-GR" i="1" dirty="0" err="1"/>
              <a:t>Κόνδη</a:t>
            </a:r>
            <a:r>
              <a:rPr lang="el-GR" i="1" dirty="0"/>
              <a:t>.</a:t>
            </a:r>
            <a:endParaRPr lang="el-GR" dirty="0"/>
          </a:p>
          <a:p>
            <a:endParaRPr lang="el-GR" dirty="0"/>
          </a:p>
        </p:txBody>
      </p:sp>
    </p:spTree>
    <p:extLst>
      <p:ext uri="{BB962C8B-B14F-4D97-AF65-F5344CB8AC3E}">
        <p14:creationId xmlns:p14="http://schemas.microsoft.com/office/powerpoint/2010/main" val="346850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9009" y="295640"/>
            <a:ext cx="6791627" cy="634920"/>
          </a:xfrm>
        </p:spPr>
        <p:txBody>
          <a:bodyPr>
            <a:normAutofit fontScale="90000"/>
          </a:bodyPr>
          <a:lstStyle/>
          <a:p>
            <a:r>
              <a:rPr lang="el-GR" sz="2700" dirty="0" smtClean="0"/>
              <a:t>ΑΞΙΟΠΡΕΠΕΙΑ</a:t>
            </a:r>
            <a:r>
              <a:rPr lang="el-GR" b="1" dirty="0" smtClean="0"/>
              <a:t>: </a:t>
            </a:r>
            <a:r>
              <a:rPr lang="el-GR" b="1" dirty="0" err="1" smtClean="0"/>
              <a:t>Μπεκαρία</a:t>
            </a:r>
            <a:r>
              <a:rPr lang="el-GR" dirty="0" smtClean="0"/>
              <a:t> </a:t>
            </a:r>
            <a:r>
              <a:rPr lang="el-GR" dirty="0"/>
              <a:t>(1738-1794) </a:t>
            </a:r>
          </a:p>
        </p:txBody>
      </p:sp>
      <p:sp>
        <p:nvSpPr>
          <p:cNvPr id="3" name="Θέση περιεχομένου 2"/>
          <p:cNvSpPr>
            <a:spLocks noGrp="1"/>
          </p:cNvSpPr>
          <p:nvPr>
            <p:ph idx="1"/>
          </p:nvPr>
        </p:nvSpPr>
        <p:spPr>
          <a:xfrm>
            <a:off x="2351584" y="1484784"/>
            <a:ext cx="5616624" cy="5037658"/>
          </a:xfrm>
        </p:spPr>
        <p:txBody>
          <a:bodyPr>
            <a:normAutofit/>
          </a:bodyPr>
          <a:lstStyle/>
          <a:p>
            <a:pPr marL="0" indent="0">
              <a:buNone/>
            </a:pPr>
            <a:r>
              <a:rPr lang="el-GR" sz="2400" dirty="0"/>
              <a:t>Μεταρρυθμίσεις και για την </a:t>
            </a:r>
            <a:r>
              <a:rPr lang="el-GR" sz="2400" b="1" dirty="0"/>
              <a:t>προστασία της αξιοπρέπειας του ανθρώπου</a:t>
            </a:r>
            <a:r>
              <a:rPr lang="el-GR" sz="2400" dirty="0"/>
              <a:t>.</a:t>
            </a:r>
          </a:p>
          <a:p>
            <a:pPr marL="0" indent="0">
              <a:buNone/>
            </a:pPr>
            <a:r>
              <a:rPr lang="el-GR" sz="2400" dirty="0"/>
              <a:t>Έργο του </a:t>
            </a:r>
            <a:r>
              <a:rPr lang="el-GR" sz="2400" dirty="0" err="1"/>
              <a:t>Μπεκαρία</a:t>
            </a:r>
            <a:r>
              <a:rPr lang="el-GR" sz="2400" dirty="0"/>
              <a:t> το βιβλίο του </a:t>
            </a:r>
          </a:p>
          <a:p>
            <a:pPr marL="0" indent="0">
              <a:buNone/>
            </a:pPr>
            <a:r>
              <a:rPr lang="el-GR" sz="2400" b="1" u="sng" dirty="0"/>
              <a:t>Περί εγκλημάτων και ποινών </a:t>
            </a:r>
            <a:r>
              <a:rPr lang="el-GR" sz="2400" dirty="0"/>
              <a:t>(</a:t>
            </a:r>
            <a:r>
              <a:rPr lang="el-GR" sz="2400" b="1" dirty="0"/>
              <a:t>1764</a:t>
            </a:r>
            <a:r>
              <a:rPr lang="el-GR" sz="2400" dirty="0" smtClean="0"/>
              <a:t>): </a:t>
            </a:r>
          </a:p>
          <a:p>
            <a:pPr>
              <a:buFont typeface="Wingdings" panose="05000000000000000000" pitchFamily="2" charset="2"/>
              <a:buChar char="§"/>
            </a:pPr>
            <a:r>
              <a:rPr lang="el-GR" sz="2400" b="1" dirty="0"/>
              <a:t>εξανθρωπισμό της ποινικής δικαιοσύνης</a:t>
            </a:r>
            <a:r>
              <a:rPr lang="el-GR" sz="2400" dirty="0"/>
              <a:t>. </a:t>
            </a:r>
          </a:p>
          <a:p>
            <a:pPr marL="0" indent="0">
              <a:buNone/>
            </a:pPr>
            <a:endParaRPr lang="el-GR" sz="2400" dirty="0"/>
          </a:p>
          <a:p>
            <a:pPr marL="0" indent="0">
              <a:buNone/>
            </a:pPr>
            <a:r>
              <a:rPr lang="el-GR" sz="2400" u="sng" dirty="0"/>
              <a:t>Άλλοι διαφωτιστές </a:t>
            </a:r>
            <a:r>
              <a:rPr lang="el-GR" sz="2400" dirty="0"/>
              <a:t>μίλησαν και για την </a:t>
            </a:r>
            <a:r>
              <a:rPr lang="el-GR" sz="2400" b="1" dirty="0"/>
              <a:t>κατάργηση της δουλείας</a:t>
            </a:r>
            <a:r>
              <a:rPr lang="el-GR" sz="2400" dirty="0"/>
              <a:t>.</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264" y="476672"/>
            <a:ext cx="3387754" cy="4142739"/>
          </a:xfrm>
          <a:prstGeom prst="rect">
            <a:avLst/>
          </a:prstGeom>
        </p:spPr>
      </p:pic>
      <p:sp>
        <p:nvSpPr>
          <p:cNvPr id="5" name="Ορθογώνιο 4"/>
          <p:cNvSpPr/>
          <p:nvPr/>
        </p:nvSpPr>
        <p:spPr>
          <a:xfrm>
            <a:off x="8279115" y="5157192"/>
            <a:ext cx="3312368" cy="1077218"/>
          </a:xfrm>
          <a:prstGeom prst="rect">
            <a:avLst/>
          </a:prstGeom>
        </p:spPr>
        <p:txBody>
          <a:bodyPr wrap="square">
            <a:spAutoFit/>
          </a:bodyPr>
          <a:lstStyle/>
          <a:p>
            <a:pPr algn="ctr"/>
            <a:r>
              <a:rPr lang="el-GR" sz="1600" dirty="0"/>
              <a:t>Ένα "καφέ", χώρος διάχυσης των ιδεών. Υδατογραφία ανώνυμου, 18ου αιώνας. Παρίσι, Εθνική Βιβλιοθήκη.</a:t>
            </a:r>
          </a:p>
        </p:txBody>
      </p:sp>
    </p:spTree>
    <p:extLst>
      <p:ext uri="{BB962C8B-B14F-4D97-AF65-F5344CB8AC3E}">
        <p14:creationId xmlns:p14="http://schemas.microsoft.com/office/powerpoint/2010/main" val="357021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229" y="836712"/>
            <a:ext cx="9809547" cy="3119244"/>
          </a:xfrm>
          <a:prstGeom prst="rect">
            <a:avLst/>
          </a:prstGeom>
        </p:spPr>
      </p:pic>
      <p:sp>
        <p:nvSpPr>
          <p:cNvPr id="5" name="Ορθογώνιο 4"/>
          <p:cNvSpPr/>
          <p:nvPr/>
        </p:nvSpPr>
        <p:spPr>
          <a:xfrm>
            <a:off x="1847528" y="4653137"/>
            <a:ext cx="9706248" cy="646331"/>
          </a:xfrm>
          <a:prstGeom prst="rect">
            <a:avLst/>
          </a:prstGeom>
        </p:spPr>
        <p:txBody>
          <a:bodyPr wrap="square">
            <a:spAutoFit/>
          </a:bodyPr>
          <a:lstStyle/>
          <a:p>
            <a:pPr algn="ctr"/>
            <a:r>
              <a:rPr lang="el-GR" dirty="0"/>
              <a:t>Συγκέντρωση στο σαλόνι της πλούσιας αστής μαντάμ </a:t>
            </a:r>
            <a:r>
              <a:rPr lang="el-GR" dirty="0" err="1"/>
              <a:t>Ζοφρέν</a:t>
            </a:r>
            <a:r>
              <a:rPr lang="el-GR" dirty="0"/>
              <a:t>. </a:t>
            </a:r>
          </a:p>
          <a:p>
            <a:pPr algn="ctr"/>
            <a:r>
              <a:rPr lang="el-GR" dirty="0"/>
              <a:t>Έργο ζωγραφικής του </a:t>
            </a:r>
            <a:r>
              <a:rPr lang="el-GR" dirty="0" err="1"/>
              <a:t>Λεμονιέ</a:t>
            </a:r>
            <a:r>
              <a:rPr lang="el-GR" dirty="0"/>
              <a:t> (G. </a:t>
            </a:r>
            <a:r>
              <a:rPr lang="el-GR" dirty="0" err="1"/>
              <a:t>Lemonnier</a:t>
            </a:r>
            <a:r>
              <a:rPr lang="el-GR" dirty="0"/>
              <a:t>), 18ος αιώνας, </a:t>
            </a:r>
            <a:r>
              <a:rPr lang="el-GR" dirty="0" err="1"/>
              <a:t>Ρουέν</a:t>
            </a:r>
            <a:r>
              <a:rPr lang="el-GR" dirty="0"/>
              <a:t>.</a:t>
            </a:r>
          </a:p>
        </p:txBody>
      </p:sp>
    </p:spTree>
    <p:extLst>
      <p:ext uri="{BB962C8B-B14F-4D97-AF65-F5344CB8AC3E}">
        <p14:creationId xmlns:p14="http://schemas.microsoft.com/office/powerpoint/2010/main" val="387931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16332" y="246087"/>
            <a:ext cx="8856984" cy="792088"/>
          </a:xfrm>
        </p:spPr>
        <p:txBody>
          <a:bodyPr>
            <a:normAutofit fontScale="90000"/>
          </a:bodyPr>
          <a:lstStyle/>
          <a:p>
            <a:r>
              <a:rPr lang="el-GR" b="1" dirty="0"/>
              <a:t>γ</a:t>
            </a:r>
            <a:r>
              <a:rPr lang="el-GR" b="1" dirty="0" smtClean="0"/>
              <a:t>. Η διάδοση των ιδεών του Διαφωτισμού</a:t>
            </a:r>
            <a:endParaRPr lang="el-GR" b="1" dirty="0"/>
          </a:p>
        </p:txBody>
      </p:sp>
      <p:sp>
        <p:nvSpPr>
          <p:cNvPr id="3" name="Θέση περιεχομένου 2"/>
          <p:cNvSpPr>
            <a:spLocks noGrp="1"/>
          </p:cNvSpPr>
          <p:nvPr>
            <p:ph idx="1"/>
          </p:nvPr>
        </p:nvSpPr>
        <p:spPr>
          <a:xfrm>
            <a:off x="1847528" y="1268760"/>
            <a:ext cx="9505056" cy="5544616"/>
          </a:xfrm>
        </p:spPr>
        <p:txBody>
          <a:bodyPr>
            <a:noAutofit/>
          </a:bodyPr>
          <a:lstStyle/>
          <a:p>
            <a:pPr marL="0" indent="0">
              <a:buNone/>
            </a:pPr>
            <a:r>
              <a:rPr lang="el-GR" sz="2400" dirty="0" smtClean="0"/>
              <a:t>Συνέβαλαν στη </a:t>
            </a:r>
            <a:r>
              <a:rPr lang="el-GR" sz="2400" dirty="0"/>
              <a:t>διάδοση των νέων </a:t>
            </a:r>
            <a:r>
              <a:rPr lang="el-GR" sz="2400" dirty="0" smtClean="0"/>
              <a:t>ιδεών:</a:t>
            </a:r>
          </a:p>
          <a:p>
            <a:pPr>
              <a:buFont typeface="Wingdings" panose="05000000000000000000" pitchFamily="2" charset="2"/>
              <a:buChar char="ü"/>
            </a:pPr>
            <a:r>
              <a:rPr lang="el-GR" sz="2400" b="1" dirty="0"/>
              <a:t>ε</a:t>
            </a:r>
            <a:r>
              <a:rPr lang="el-GR" sz="2400" b="1" dirty="0" smtClean="0"/>
              <a:t>φημερίδες</a:t>
            </a:r>
            <a:r>
              <a:rPr lang="el-GR" sz="2400" dirty="0"/>
              <a:t>, </a:t>
            </a:r>
            <a:endParaRPr lang="el-GR" sz="2400" dirty="0" smtClean="0"/>
          </a:p>
          <a:p>
            <a:pPr>
              <a:buFont typeface="Wingdings" panose="05000000000000000000" pitchFamily="2" charset="2"/>
              <a:buChar char="ü"/>
            </a:pPr>
            <a:r>
              <a:rPr lang="el-GR" sz="2400" b="1" dirty="0" smtClean="0"/>
              <a:t>βιβλία</a:t>
            </a:r>
            <a:endParaRPr lang="el-GR" sz="2400" dirty="0" smtClean="0"/>
          </a:p>
          <a:p>
            <a:pPr>
              <a:buFont typeface="Wingdings" panose="05000000000000000000" pitchFamily="2" charset="2"/>
              <a:buChar char="ü"/>
            </a:pPr>
            <a:r>
              <a:rPr lang="el-GR" sz="2400" b="1" i="1" dirty="0"/>
              <a:t>γ</a:t>
            </a:r>
            <a:r>
              <a:rPr lang="el-GR" sz="2400" b="1" i="1" dirty="0" smtClean="0"/>
              <a:t>αλλική Εγκυκλοπαίδεια</a:t>
            </a:r>
            <a:endParaRPr lang="el-GR" sz="2400" dirty="0" smtClean="0"/>
          </a:p>
          <a:p>
            <a:pPr>
              <a:buFont typeface="Wingdings" panose="05000000000000000000" pitchFamily="2" charset="2"/>
              <a:buChar char="ü"/>
            </a:pPr>
            <a:r>
              <a:rPr lang="el-GR" sz="2400" b="1" dirty="0" smtClean="0"/>
              <a:t>κοινωνικές </a:t>
            </a:r>
            <a:r>
              <a:rPr lang="el-GR" sz="2400" b="1" dirty="0"/>
              <a:t>συγκεντρώσεις σε </a:t>
            </a:r>
            <a:r>
              <a:rPr lang="el-GR" sz="2400" b="1" dirty="0" smtClean="0"/>
              <a:t>σαλόνια</a:t>
            </a:r>
            <a:r>
              <a:rPr lang="el-GR" sz="2400" dirty="0" smtClean="0"/>
              <a:t> </a:t>
            </a:r>
          </a:p>
          <a:p>
            <a:pPr>
              <a:buFont typeface="Wingdings" panose="05000000000000000000" pitchFamily="2" charset="2"/>
              <a:buChar char="ü"/>
            </a:pPr>
            <a:r>
              <a:rPr lang="el-GR" sz="2400" b="1" dirty="0" smtClean="0"/>
              <a:t>επιστημονικές ακαδημίες</a:t>
            </a:r>
            <a:endParaRPr lang="el-GR" sz="2400" dirty="0" smtClean="0"/>
          </a:p>
          <a:p>
            <a:pPr>
              <a:buFont typeface="Wingdings" panose="05000000000000000000" pitchFamily="2" charset="2"/>
              <a:buChar char="ü"/>
            </a:pPr>
            <a:r>
              <a:rPr lang="el-GR" sz="2400" b="1" dirty="0" smtClean="0"/>
              <a:t>λέσχες</a:t>
            </a:r>
            <a:r>
              <a:rPr lang="el-GR" sz="2400" dirty="0" smtClean="0"/>
              <a:t> </a:t>
            </a:r>
            <a:endParaRPr lang="el-GR" sz="2400" dirty="0"/>
          </a:p>
          <a:p>
            <a:pPr>
              <a:buFont typeface="Wingdings" panose="05000000000000000000" pitchFamily="2" charset="2"/>
              <a:buChar char="ü"/>
            </a:pPr>
            <a:r>
              <a:rPr lang="el-GR" sz="2400" b="1" dirty="0" smtClean="0"/>
              <a:t>μυστικές ενώσεις</a:t>
            </a:r>
            <a:r>
              <a:rPr lang="el-GR" sz="2400" dirty="0" smtClean="0"/>
              <a:t>. </a:t>
            </a:r>
          </a:p>
          <a:p>
            <a:pPr>
              <a:buFont typeface="Wingdings" panose="05000000000000000000" pitchFamily="2" charset="2"/>
              <a:buChar char="ü"/>
            </a:pPr>
            <a:r>
              <a:rPr lang="el-GR" sz="2400" dirty="0"/>
              <a:t>Ο</a:t>
            </a:r>
            <a:r>
              <a:rPr lang="el-GR" sz="2400" dirty="0" smtClean="0"/>
              <a:t>ι </a:t>
            </a:r>
            <a:r>
              <a:rPr lang="el-GR" sz="2400" dirty="0"/>
              <a:t>διαφωτιστές </a:t>
            </a:r>
            <a:r>
              <a:rPr lang="el-GR" sz="2400" b="1" dirty="0"/>
              <a:t>ταξίδευαν στο εξωτερικό</a:t>
            </a:r>
            <a:r>
              <a:rPr lang="el-GR" sz="2400" dirty="0"/>
              <a:t>, </a:t>
            </a:r>
            <a:r>
              <a:rPr lang="el-GR" sz="2400" dirty="0" smtClean="0"/>
              <a:t>προσκεκλημένοι από </a:t>
            </a:r>
            <a:r>
              <a:rPr lang="el-GR" sz="2400" dirty="0"/>
              <a:t>ηγεμόνες </a:t>
            </a:r>
            <a:r>
              <a:rPr lang="el-GR" sz="2400" b="1" dirty="0" smtClean="0"/>
              <a:t>φωτισμένης </a:t>
            </a:r>
            <a:r>
              <a:rPr lang="el-GR" sz="2400" b="1" dirty="0"/>
              <a:t>δεσποτείας</a:t>
            </a:r>
            <a:r>
              <a:rPr lang="el-GR" sz="2400" dirty="0"/>
              <a:t>, όπως ήταν ο </a:t>
            </a:r>
            <a:r>
              <a:rPr lang="el-GR" sz="2400" b="1" u="sng" dirty="0"/>
              <a:t>Φρειδερίκος Β' της Πρωσίας </a:t>
            </a:r>
            <a:r>
              <a:rPr lang="el-GR" sz="2400" dirty="0"/>
              <a:t>και η </a:t>
            </a:r>
            <a:r>
              <a:rPr lang="el-GR" sz="2400" b="1" u="sng" dirty="0"/>
              <a:t>Μεγάλη Αικατερίνη της </a:t>
            </a:r>
            <a:r>
              <a:rPr lang="el-GR" sz="2400" b="1" u="sng" dirty="0" smtClean="0"/>
              <a:t>Ρωσίας</a:t>
            </a:r>
            <a:r>
              <a:rPr lang="el-GR" sz="2400" dirty="0" smtClean="0"/>
              <a:t>, και εξέθεταν </a:t>
            </a:r>
            <a:r>
              <a:rPr lang="el-GR" sz="2400" dirty="0"/>
              <a:t>τις απόψεις τους, </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5270" y="246087"/>
            <a:ext cx="2196730" cy="2606849"/>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288" y="2727029"/>
            <a:ext cx="2279490" cy="2340045"/>
          </a:xfrm>
          <a:prstGeom prst="rect">
            <a:avLst/>
          </a:prstGeom>
        </p:spPr>
      </p:pic>
    </p:spTree>
    <p:extLst>
      <p:ext uri="{BB962C8B-B14F-4D97-AF65-F5344CB8AC3E}">
        <p14:creationId xmlns:p14="http://schemas.microsoft.com/office/powerpoint/2010/main" val="2251136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332656"/>
            <a:ext cx="6696744" cy="1080120"/>
          </a:xfrm>
        </p:spPr>
        <p:txBody>
          <a:bodyPr>
            <a:normAutofit fontScale="90000"/>
          </a:bodyPr>
          <a:lstStyle/>
          <a:p>
            <a:r>
              <a:rPr lang="el-GR" b="1" dirty="0" smtClean="0"/>
              <a:t>Προώθηση ιδεολογίας μέσω Μετασχηματισμού λέξεων</a:t>
            </a:r>
            <a:endParaRPr lang="el-GR" b="1" dirty="0"/>
          </a:p>
        </p:txBody>
      </p:sp>
      <p:sp>
        <p:nvSpPr>
          <p:cNvPr id="3" name="Θέση περιεχομένου 2"/>
          <p:cNvSpPr>
            <a:spLocks noGrp="1"/>
          </p:cNvSpPr>
          <p:nvPr>
            <p:ph idx="1"/>
          </p:nvPr>
        </p:nvSpPr>
        <p:spPr>
          <a:xfrm>
            <a:off x="2063552" y="1412776"/>
            <a:ext cx="6984776" cy="5445224"/>
          </a:xfrm>
        </p:spPr>
        <p:txBody>
          <a:bodyPr>
            <a:noAutofit/>
          </a:bodyPr>
          <a:lstStyle/>
          <a:p>
            <a:pPr marL="0" indent="0">
              <a:buNone/>
            </a:pPr>
            <a:r>
              <a:rPr lang="el-GR" sz="2000" dirty="0"/>
              <a:t>Η </a:t>
            </a:r>
            <a:r>
              <a:rPr lang="el-GR" sz="2000" b="1" dirty="0"/>
              <a:t>νέα ιδεολογία προωθήθηκε </a:t>
            </a:r>
            <a:r>
              <a:rPr lang="el-GR" sz="2000" dirty="0" smtClean="0"/>
              <a:t>μέσα από:</a:t>
            </a:r>
          </a:p>
          <a:p>
            <a:pPr>
              <a:buFont typeface="Wingdings" panose="05000000000000000000" pitchFamily="2" charset="2"/>
              <a:buChar char="v"/>
            </a:pPr>
            <a:r>
              <a:rPr lang="el-GR" sz="2000" dirty="0" smtClean="0"/>
              <a:t>το </a:t>
            </a:r>
            <a:r>
              <a:rPr lang="el-GR" sz="2000" b="1" i="1" dirty="0"/>
              <a:t>μετασχηματισμό του </a:t>
            </a:r>
            <a:r>
              <a:rPr lang="el-GR" sz="2000" b="1" i="1" dirty="0" smtClean="0"/>
              <a:t>λεξιλογίου </a:t>
            </a:r>
          </a:p>
          <a:p>
            <a:pPr>
              <a:buFont typeface="Wingdings" panose="05000000000000000000" pitchFamily="2" charset="2"/>
              <a:buChar char="v"/>
            </a:pPr>
            <a:r>
              <a:rPr lang="el-GR" sz="2000" dirty="0" smtClean="0"/>
              <a:t>τη </a:t>
            </a:r>
            <a:r>
              <a:rPr lang="el-GR" sz="2000" b="1" dirty="0"/>
              <a:t>διαφοροποίηση</a:t>
            </a:r>
            <a:r>
              <a:rPr lang="el-GR" sz="2000" dirty="0"/>
              <a:t> της </a:t>
            </a:r>
            <a:r>
              <a:rPr lang="el-GR" sz="2000" b="1" dirty="0"/>
              <a:t>σημασίας</a:t>
            </a:r>
            <a:r>
              <a:rPr lang="el-GR" sz="2000" dirty="0"/>
              <a:t> ορισμένων </a:t>
            </a:r>
            <a:r>
              <a:rPr lang="el-GR" sz="2000" b="1" i="1" dirty="0"/>
              <a:t>λέξεων</a:t>
            </a:r>
            <a:r>
              <a:rPr lang="el-GR" sz="2000" dirty="0"/>
              <a:t>. </a:t>
            </a:r>
            <a:endParaRPr lang="el-GR" sz="2000" dirty="0" smtClean="0"/>
          </a:p>
          <a:p>
            <a:pPr marL="0" indent="0">
              <a:buNone/>
            </a:pPr>
            <a:r>
              <a:rPr lang="el-GR" sz="2000" dirty="0" smtClean="0"/>
              <a:t>Έννοιες όπως:</a:t>
            </a:r>
          </a:p>
          <a:p>
            <a:pPr>
              <a:spcBef>
                <a:spcPts val="0"/>
              </a:spcBef>
              <a:buFont typeface="Wingdings" panose="05000000000000000000" pitchFamily="2" charset="2"/>
              <a:buChar char="§"/>
            </a:pPr>
            <a:r>
              <a:rPr lang="el-GR" sz="2000" i="1" dirty="0" smtClean="0"/>
              <a:t>εξουσία</a:t>
            </a:r>
          </a:p>
          <a:p>
            <a:pPr>
              <a:spcBef>
                <a:spcPts val="0"/>
              </a:spcBef>
              <a:buFont typeface="Wingdings" panose="05000000000000000000" pitchFamily="2" charset="2"/>
              <a:buChar char="§"/>
            </a:pPr>
            <a:r>
              <a:rPr lang="el-GR" sz="2000" i="1" dirty="0" smtClean="0"/>
              <a:t>κράτος</a:t>
            </a:r>
          </a:p>
          <a:p>
            <a:pPr>
              <a:spcBef>
                <a:spcPts val="0"/>
              </a:spcBef>
              <a:buFont typeface="Wingdings" panose="05000000000000000000" pitchFamily="2" charset="2"/>
              <a:buChar char="§"/>
            </a:pPr>
            <a:r>
              <a:rPr lang="el-GR" sz="2000" i="1" dirty="0" smtClean="0"/>
              <a:t>κοινωνία</a:t>
            </a:r>
          </a:p>
          <a:p>
            <a:pPr>
              <a:spcBef>
                <a:spcPts val="0"/>
              </a:spcBef>
              <a:buFont typeface="Wingdings" panose="05000000000000000000" pitchFamily="2" charset="2"/>
              <a:buChar char="§"/>
            </a:pPr>
            <a:r>
              <a:rPr lang="el-GR" sz="2000" i="1" dirty="0" smtClean="0"/>
              <a:t>μεσαία τάξη</a:t>
            </a:r>
          </a:p>
          <a:p>
            <a:pPr>
              <a:spcBef>
                <a:spcPts val="0"/>
              </a:spcBef>
              <a:buFont typeface="Wingdings" panose="05000000000000000000" pitchFamily="2" charset="2"/>
              <a:buChar char="§"/>
            </a:pPr>
            <a:r>
              <a:rPr lang="el-GR" sz="2000" i="1" dirty="0" smtClean="0"/>
              <a:t>φύση</a:t>
            </a:r>
          </a:p>
          <a:p>
            <a:pPr>
              <a:spcBef>
                <a:spcPts val="0"/>
              </a:spcBef>
              <a:buFont typeface="Wingdings" panose="05000000000000000000" pitchFamily="2" charset="2"/>
              <a:buChar char="§"/>
            </a:pPr>
            <a:r>
              <a:rPr lang="el-GR" sz="2000" i="1" dirty="0" smtClean="0"/>
              <a:t>ευτυχία</a:t>
            </a:r>
          </a:p>
          <a:p>
            <a:pPr>
              <a:spcBef>
                <a:spcPts val="0"/>
              </a:spcBef>
              <a:buFont typeface="Wingdings" panose="05000000000000000000" pitchFamily="2" charset="2"/>
              <a:buChar char="§"/>
            </a:pPr>
            <a:r>
              <a:rPr lang="el-GR" sz="2000" i="1" dirty="0" smtClean="0"/>
              <a:t>αρετή </a:t>
            </a:r>
          </a:p>
          <a:p>
            <a:pPr>
              <a:spcBef>
                <a:spcPts val="0"/>
              </a:spcBef>
              <a:buFont typeface="Wingdings" panose="05000000000000000000" pitchFamily="2" charset="2"/>
              <a:buChar char="§"/>
            </a:pPr>
            <a:r>
              <a:rPr lang="el-GR" sz="2000" i="1" dirty="0" smtClean="0"/>
              <a:t>πρόοδος</a:t>
            </a:r>
          </a:p>
          <a:p>
            <a:pPr>
              <a:spcBef>
                <a:spcPts val="0"/>
              </a:spcBef>
              <a:buFont typeface="Wingdings" panose="05000000000000000000" pitchFamily="2" charset="2"/>
              <a:buChar char="§"/>
            </a:pPr>
            <a:r>
              <a:rPr lang="el-GR" sz="2000" i="1" dirty="0" smtClean="0"/>
              <a:t>τεχνική</a:t>
            </a:r>
            <a:r>
              <a:rPr lang="el-GR" sz="2000" dirty="0" smtClean="0"/>
              <a:t> </a:t>
            </a:r>
          </a:p>
          <a:p>
            <a:pPr marL="0" indent="0">
              <a:buNone/>
            </a:pPr>
            <a:r>
              <a:rPr lang="el-GR" sz="2000" dirty="0" smtClean="0"/>
              <a:t>εμφανίζονται </a:t>
            </a:r>
            <a:r>
              <a:rPr lang="el-GR" sz="2000" dirty="0"/>
              <a:t>στο </a:t>
            </a:r>
            <a:r>
              <a:rPr lang="el-GR" sz="2000" b="1" dirty="0">
                <a:solidFill>
                  <a:schemeClr val="accent1">
                    <a:lumMod val="75000"/>
                  </a:schemeClr>
                </a:solidFill>
              </a:rPr>
              <a:t>καθημερινό λεξιλόγιο </a:t>
            </a:r>
            <a:r>
              <a:rPr lang="el-GR" sz="2000" dirty="0"/>
              <a:t>των ευρωπαϊκών γλωσσών κατά το 18ο αι.</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258" y="657842"/>
            <a:ext cx="2914212" cy="4472423"/>
          </a:xfrm>
          <a:prstGeom prst="rect">
            <a:avLst/>
          </a:prstGeom>
        </p:spPr>
      </p:pic>
      <p:sp>
        <p:nvSpPr>
          <p:cNvPr id="5" name="Ορθογώνιο 4"/>
          <p:cNvSpPr/>
          <p:nvPr/>
        </p:nvSpPr>
        <p:spPr>
          <a:xfrm>
            <a:off x="9157626" y="5157192"/>
            <a:ext cx="2876922" cy="923330"/>
          </a:xfrm>
          <a:prstGeom prst="rect">
            <a:avLst/>
          </a:prstGeom>
        </p:spPr>
        <p:txBody>
          <a:bodyPr wrap="square">
            <a:spAutoFit/>
          </a:bodyPr>
          <a:lstStyle/>
          <a:p>
            <a:pPr algn="ctr"/>
            <a:r>
              <a:rPr lang="el-GR" dirty="0"/>
              <a:t>Ή πρώτη σελίδα της Εγκυκλοπαίδειας. </a:t>
            </a:r>
          </a:p>
          <a:p>
            <a:pPr algn="ctr"/>
            <a:r>
              <a:rPr lang="el-GR" dirty="0"/>
              <a:t>Παρίσι, Εθνική Βιβλιοθήκη.</a:t>
            </a:r>
          </a:p>
        </p:txBody>
      </p:sp>
    </p:spTree>
    <p:extLst>
      <p:ext uri="{BB962C8B-B14F-4D97-AF65-F5344CB8AC3E}">
        <p14:creationId xmlns:p14="http://schemas.microsoft.com/office/powerpoint/2010/main" val="26137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23592" y="332656"/>
            <a:ext cx="6589199" cy="788666"/>
          </a:xfrm>
        </p:spPr>
        <p:txBody>
          <a:bodyPr/>
          <a:lstStyle/>
          <a:p>
            <a:r>
              <a:rPr lang="el-GR" b="1" dirty="0" smtClean="0"/>
              <a:t>Λεξικά</a:t>
            </a:r>
            <a:endParaRPr lang="el-GR" b="1" dirty="0"/>
          </a:p>
        </p:txBody>
      </p:sp>
      <p:sp>
        <p:nvSpPr>
          <p:cNvPr id="3" name="Θέση περιεχομένου 2"/>
          <p:cNvSpPr>
            <a:spLocks noGrp="1"/>
          </p:cNvSpPr>
          <p:nvPr>
            <p:ph idx="1"/>
          </p:nvPr>
        </p:nvSpPr>
        <p:spPr>
          <a:xfrm>
            <a:off x="2135560" y="1340768"/>
            <a:ext cx="9721080" cy="5256584"/>
          </a:xfrm>
        </p:spPr>
        <p:txBody>
          <a:bodyPr>
            <a:noAutofit/>
          </a:bodyPr>
          <a:lstStyle/>
          <a:p>
            <a:pPr marL="0" indent="0">
              <a:buNone/>
            </a:pPr>
            <a:r>
              <a:rPr lang="el-GR" sz="2800" b="1" dirty="0" smtClean="0"/>
              <a:t>Διαφωνίες</a:t>
            </a:r>
            <a:r>
              <a:rPr lang="el-GR" sz="2800" dirty="0" smtClean="0"/>
              <a:t> σε πολλές έννοιες αλλά και </a:t>
            </a:r>
            <a:r>
              <a:rPr lang="el-GR" sz="2800" b="1" dirty="0" smtClean="0">
                <a:solidFill>
                  <a:srgbClr val="FF0000"/>
                </a:solidFill>
              </a:rPr>
              <a:t>κοινό </a:t>
            </a:r>
            <a:r>
              <a:rPr lang="el-GR" sz="2800" b="1" dirty="0">
                <a:solidFill>
                  <a:srgbClr val="FF0000"/>
                </a:solidFill>
              </a:rPr>
              <a:t>πνεύμα </a:t>
            </a:r>
            <a:r>
              <a:rPr lang="el-GR" sz="2800" b="1" dirty="0"/>
              <a:t>του αιώνα</a:t>
            </a:r>
            <a:r>
              <a:rPr lang="el-GR" sz="2800" dirty="0"/>
              <a:t>. </a:t>
            </a:r>
          </a:p>
          <a:p>
            <a:pPr marL="0" indent="0">
              <a:buNone/>
            </a:pPr>
            <a:r>
              <a:rPr lang="el-GR" sz="2800" b="1" dirty="0"/>
              <a:t>Επανάσταση του λεξιλογίου </a:t>
            </a:r>
            <a:r>
              <a:rPr lang="el-GR" sz="2800" dirty="0"/>
              <a:t>αντίστοιχης </a:t>
            </a:r>
            <a:r>
              <a:rPr lang="el-GR" sz="2800" dirty="0" smtClean="0"/>
              <a:t>των </a:t>
            </a:r>
            <a:r>
              <a:rPr lang="el-GR" sz="2800" dirty="0"/>
              <a:t>ιδεών. </a:t>
            </a:r>
          </a:p>
          <a:p>
            <a:pPr marL="0" indent="0">
              <a:buNone/>
            </a:pPr>
            <a:r>
              <a:rPr lang="el-GR" sz="2800" dirty="0"/>
              <a:t>Συμβολή των </a:t>
            </a:r>
            <a:r>
              <a:rPr lang="el-GR" sz="2800" b="1" u="sng" dirty="0"/>
              <a:t>λεξικών:</a:t>
            </a:r>
          </a:p>
          <a:p>
            <a:pPr>
              <a:buFont typeface="Wingdings" panose="05000000000000000000" pitchFamily="2" charset="2"/>
              <a:buChar char="q"/>
            </a:pPr>
            <a:r>
              <a:rPr lang="el-GR" sz="2800" dirty="0"/>
              <a:t> </a:t>
            </a:r>
            <a:r>
              <a:rPr lang="el-GR" sz="2800" i="1" u="sng" dirty="0" smtClean="0"/>
              <a:t>Φιλοσοφικό </a:t>
            </a:r>
            <a:r>
              <a:rPr lang="el-GR" sz="2800" i="1" u="sng" dirty="0"/>
              <a:t>Λεξικό </a:t>
            </a:r>
            <a:r>
              <a:rPr lang="el-GR" sz="2800" i="1" dirty="0"/>
              <a:t>του </a:t>
            </a:r>
            <a:r>
              <a:rPr lang="el-GR" sz="2800" b="1" i="1" dirty="0" err="1"/>
              <a:t>Βολταίρου</a:t>
            </a:r>
            <a:r>
              <a:rPr lang="el-GR" sz="2800" dirty="0"/>
              <a:t> της εποχής και </a:t>
            </a:r>
          </a:p>
          <a:p>
            <a:pPr>
              <a:buFont typeface="Wingdings" panose="05000000000000000000" pitchFamily="2" charset="2"/>
              <a:buChar char="q"/>
            </a:pPr>
            <a:r>
              <a:rPr lang="el-GR" sz="2800" dirty="0"/>
              <a:t> </a:t>
            </a:r>
            <a:r>
              <a:rPr lang="el-GR" sz="2800" i="1" u="sng" dirty="0" smtClean="0"/>
              <a:t>Εγκυκλοπαίδεια</a:t>
            </a:r>
            <a:r>
              <a:rPr lang="el-GR" sz="2800" dirty="0" smtClean="0"/>
              <a:t>, (</a:t>
            </a:r>
            <a:r>
              <a:rPr lang="el-GR" sz="2800" i="1" dirty="0" smtClean="0"/>
              <a:t>Συστηματικό </a:t>
            </a:r>
            <a:r>
              <a:rPr lang="el-GR" sz="2800" i="1" dirty="0"/>
              <a:t>Λεξικό των Επιστημών, των Τεχνών και των Επαγγελμάτων</a:t>
            </a:r>
            <a:r>
              <a:rPr lang="el-GR" sz="2800" dirty="0"/>
              <a:t> (1751-1772</a:t>
            </a:r>
            <a:r>
              <a:rPr lang="el-GR" sz="2800" dirty="0" smtClean="0"/>
              <a:t>)) </a:t>
            </a:r>
            <a:r>
              <a:rPr lang="el-GR" sz="2800" dirty="0"/>
              <a:t>από ομάδα διαφωτιστών με επικεφαλής τον </a:t>
            </a:r>
            <a:r>
              <a:rPr lang="el-GR" sz="2800" b="1" i="1" dirty="0" err="1"/>
              <a:t>Ντιντερό</a:t>
            </a:r>
            <a:r>
              <a:rPr lang="el-GR" sz="2800" dirty="0"/>
              <a:t> (1713-1784), </a:t>
            </a:r>
          </a:p>
          <a:p>
            <a:pPr marL="0" indent="0">
              <a:buNone/>
            </a:pPr>
            <a:r>
              <a:rPr lang="el-GR" sz="2800" dirty="0"/>
              <a:t>υπήρξε αποφασιστική.</a:t>
            </a:r>
          </a:p>
        </p:txBody>
      </p:sp>
    </p:spTree>
    <p:extLst>
      <p:ext uri="{BB962C8B-B14F-4D97-AF65-F5344CB8AC3E}">
        <p14:creationId xmlns:p14="http://schemas.microsoft.com/office/powerpoint/2010/main" val="1169653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692696"/>
            <a:ext cx="9392913" cy="5256584"/>
          </a:xfrm>
          <a:prstGeom prst="rect">
            <a:avLst/>
          </a:prstGeom>
        </p:spPr>
      </p:pic>
    </p:spTree>
    <p:extLst>
      <p:ext uri="{BB962C8B-B14F-4D97-AF65-F5344CB8AC3E}">
        <p14:creationId xmlns:p14="http://schemas.microsoft.com/office/powerpoint/2010/main" val="138861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23592" y="548680"/>
            <a:ext cx="6589199" cy="716658"/>
          </a:xfrm>
        </p:spPr>
        <p:txBody>
          <a:bodyPr/>
          <a:lstStyle/>
          <a:p>
            <a:r>
              <a:rPr lang="el-GR" dirty="0" smtClean="0"/>
              <a:t>Εισαγωγικά</a:t>
            </a:r>
            <a:endParaRPr lang="el-GR" dirty="0"/>
          </a:p>
        </p:txBody>
      </p:sp>
      <p:sp>
        <p:nvSpPr>
          <p:cNvPr id="3" name="Θέση περιεχομένου 2"/>
          <p:cNvSpPr>
            <a:spLocks noGrp="1"/>
          </p:cNvSpPr>
          <p:nvPr>
            <p:ph idx="1"/>
          </p:nvPr>
        </p:nvSpPr>
        <p:spPr>
          <a:xfrm>
            <a:off x="2279576" y="1340768"/>
            <a:ext cx="9721080" cy="5517232"/>
          </a:xfrm>
        </p:spPr>
        <p:txBody>
          <a:bodyPr>
            <a:noAutofit/>
          </a:bodyPr>
          <a:lstStyle/>
          <a:p>
            <a:pPr marL="0" indent="0">
              <a:buNone/>
            </a:pPr>
            <a:r>
              <a:rPr lang="el-GR" sz="2800" b="1" u="sng" dirty="0"/>
              <a:t>18ος </a:t>
            </a:r>
            <a:r>
              <a:rPr lang="el-GR" sz="2800" b="1" u="sng" dirty="0" smtClean="0"/>
              <a:t>αιώνας </a:t>
            </a:r>
            <a:r>
              <a:rPr lang="el-GR" sz="2800" dirty="0" smtClean="0"/>
              <a:t>εποχή του: </a:t>
            </a:r>
            <a:endParaRPr lang="el-GR" sz="2800" b="1" u="sng" dirty="0"/>
          </a:p>
          <a:p>
            <a:pPr>
              <a:buFont typeface="Wingdings" panose="05000000000000000000" pitchFamily="2" charset="2"/>
              <a:buChar char="q"/>
            </a:pPr>
            <a:r>
              <a:rPr lang="el-GR" sz="2800" b="1" dirty="0" smtClean="0"/>
              <a:t> </a:t>
            </a:r>
            <a:r>
              <a:rPr lang="el-GR" sz="2800" b="1" dirty="0" smtClean="0">
                <a:solidFill>
                  <a:srgbClr val="0070C0"/>
                </a:solidFill>
              </a:rPr>
              <a:t>ορθολογισμού</a:t>
            </a:r>
            <a:r>
              <a:rPr lang="el-GR" sz="2800" b="1" dirty="0"/>
              <a:t>:</a:t>
            </a:r>
            <a:r>
              <a:rPr lang="el-GR" sz="2800" dirty="0"/>
              <a:t> </a:t>
            </a:r>
            <a:r>
              <a:rPr lang="el-GR" sz="2800" dirty="0" smtClean="0"/>
              <a:t>η </a:t>
            </a:r>
            <a:r>
              <a:rPr lang="el-GR" sz="2800" u="sng" dirty="0" smtClean="0"/>
              <a:t>κριτική </a:t>
            </a:r>
            <a:r>
              <a:rPr lang="el-GR" sz="2800" u="sng" dirty="0"/>
              <a:t>σκέψη </a:t>
            </a:r>
            <a:r>
              <a:rPr lang="el-GR" sz="2800" dirty="0"/>
              <a:t>που θέτει υπό αμφισβήτηση όλες τις αξίες των προηγούμενων αιώνων</a:t>
            </a:r>
          </a:p>
          <a:p>
            <a:pPr>
              <a:buFont typeface="Wingdings" panose="05000000000000000000" pitchFamily="2" charset="2"/>
              <a:buChar char="q"/>
            </a:pPr>
            <a:r>
              <a:rPr lang="el-GR" sz="2800" dirty="0"/>
              <a:t> </a:t>
            </a:r>
            <a:r>
              <a:rPr lang="el-GR" sz="2800" b="1" dirty="0" smtClean="0">
                <a:solidFill>
                  <a:srgbClr val="0070C0"/>
                </a:solidFill>
              </a:rPr>
              <a:t>φιλελευθερισμού</a:t>
            </a:r>
            <a:r>
              <a:rPr lang="el-GR" sz="2800" dirty="0"/>
              <a:t>: αντιτάσσονται στην απολυταρχία τα </a:t>
            </a:r>
            <a:r>
              <a:rPr lang="el-GR" sz="2800" b="1" i="1" dirty="0"/>
              <a:t>φυσικά δικαιώματα </a:t>
            </a:r>
            <a:r>
              <a:rPr lang="el-GR" sz="2800" dirty="0"/>
              <a:t>του ανθρώπου και η </a:t>
            </a:r>
            <a:r>
              <a:rPr lang="el-GR" sz="2800" b="1" i="1" dirty="0"/>
              <a:t>ελευθερία του ατόμου </a:t>
            </a:r>
            <a:r>
              <a:rPr lang="el-GR" sz="2800" dirty="0"/>
              <a:t>και προτείνονται </a:t>
            </a:r>
            <a:r>
              <a:rPr lang="el-GR" sz="2800" b="1" dirty="0"/>
              <a:t>βαθιές οικονομικές, κοινωνικές και πολιτικές αλλαγές</a:t>
            </a:r>
          </a:p>
          <a:p>
            <a:pPr marL="0" indent="0">
              <a:buNone/>
            </a:pPr>
            <a:r>
              <a:rPr lang="el-GR" sz="2800" dirty="0"/>
              <a:t>Τα δύο αυτά ρεύματα εξέφρασε ο Διαφωτισμός.</a:t>
            </a:r>
          </a:p>
          <a:p>
            <a:pPr marL="0" indent="0">
              <a:buNone/>
            </a:pPr>
            <a:r>
              <a:rPr lang="el-GR" sz="2800" dirty="0"/>
              <a:t>Επηρεάστηκε και η </a:t>
            </a:r>
            <a:r>
              <a:rPr lang="el-GR" sz="2800" b="1" dirty="0"/>
              <a:t>οικονομική </a:t>
            </a:r>
            <a:r>
              <a:rPr lang="el-GR" sz="2800" b="1" dirty="0" smtClean="0"/>
              <a:t>σκέψη</a:t>
            </a:r>
            <a:r>
              <a:rPr lang="el-GR" sz="2800" dirty="0" smtClean="0"/>
              <a:t> </a:t>
            </a:r>
            <a:r>
              <a:rPr lang="el-GR" sz="2800" dirty="0"/>
              <a:t>(οικονομικές θεωρίες)</a:t>
            </a:r>
          </a:p>
        </p:txBody>
      </p:sp>
    </p:spTree>
    <p:extLst>
      <p:ext uri="{BB962C8B-B14F-4D97-AF65-F5344CB8AC3E}">
        <p14:creationId xmlns:p14="http://schemas.microsoft.com/office/powerpoint/2010/main" val="1481349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27648" y="624110"/>
            <a:ext cx="7130753" cy="788666"/>
          </a:xfrm>
        </p:spPr>
        <p:txBody>
          <a:bodyPr/>
          <a:lstStyle/>
          <a:p>
            <a:r>
              <a:rPr lang="el-GR" b="1" i="1" dirty="0" smtClean="0"/>
              <a:t>Πηγή - Η αρετή</a:t>
            </a:r>
            <a:endParaRPr lang="el-GR" b="1" dirty="0"/>
          </a:p>
        </p:txBody>
      </p:sp>
      <p:sp>
        <p:nvSpPr>
          <p:cNvPr id="3" name="Θέση περιεχομένου 2"/>
          <p:cNvSpPr>
            <a:spLocks noGrp="1"/>
          </p:cNvSpPr>
          <p:nvPr>
            <p:ph idx="1"/>
          </p:nvPr>
        </p:nvSpPr>
        <p:spPr>
          <a:xfrm>
            <a:off x="2567608" y="1628800"/>
            <a:ext cx="9001000" cy="4824536"/>
          </a:xfrm>
        </p:spPr>
        <p:txBody>
          <a:bodyPr>
            <a:normAutofit/>
          </a:bodyPr>
          <a:lstStyle/>
          <a:p>
            <a:pPr marL="0" indent="0">
              <a:buNone/>
            </a:pPr>
            <a:r>
              <a:rPr lang="el-GR" sz="2200" i="1" dirty="0"/>
              <a:t>Τι είναι αρετή; Ευεργεσία του πλησίον. Μπορώ να ονομάσω αρετή κάτι άλλο εκτός από αυτό που μου κάνει καλό; Βρίσκομαι σε ένδεια και εσύ είσαι γενναιόδωρος, Βρίσκομαι σε κίνδυνο και εσύ με βοηθάς. Με εξαπατούν και εσύ μου λες την </a:t>
            </a:r>
            <a:r>
              <a:rPr lang="el-GR" sz="2200" i="1" dirty="0" smtClean="0"/>
              <a:t>αλήθεια. </a:t>
            </a:r>
            <a:r>
              <a:rPr lang="el-GR" sz="2200" i="1" dirty="0"/>
              <a:t>Είμαι αδαής και εσύ με διαφωτίζεις. Θα σε </a:t>
            </a:r>
            <a:r>
              <a:rPr lang="el-GR" sz="2200" i="1" dirty="0" smtClean="0"/>
              <a:t>ονομάσω </a:t>
            </a:r>
            <a:r>
              <a:rPr lang="el-GR" sz="2200" i="1" dirty="0"/>
              <a:t>χωρίς δυσκολία ενάρετο. Τι με ενδιαφέρει που είσαι εγκρατής; Αυτό που τηρείς είναι ένα δίδαγμα για την υγεία. Θα πας καλύτερα και σε συγχαίρω γι' αυτό. Έχεις πίστη και ελπίδα; Σε συγχαίρω γι' αυτό ακόμα περισσότερο; θα σου προσφέρουν την αιώνια </a:t>
            </a:r>
            <a:r>
              <a:rPr lang="el-GR" sz="2200" i="1" dirty="0" smtClean="0"/>
              <a:t>ζωή. </a:t>
            </a:r>
            <a:r>
              <a:rPr lang="el-GR" sz="2200" i="1" dirty="0"/>
              <a:t>Ο σώφρων κάνει καλό στον εαυτό του, ο ενάρετος κάνει καλό στους άλλους.</a:t>
            </a:r>
          </a:p>
          <a:p>
            <a:pPr marL="0" indent="0">
              <a:buNone/>
            </a:pPr>
            <a:r>
              <a:rPr lang="el-GR" sz="2200" i="1" dirty="0"/>
              <a:t>Λήμμα από το Φιλοσοφικό Λεξικό του </a:t>
            </a:r>
            <a:r>
              <a:rPr lang="el-GR" sz="2200" i="1" dirty="0" err="1"/>
              <a:t>Βολταίρου</a:t>
            </a:r>
            <a:r>
              <a:rPr lang="el-GR" sz="2200" i="1" dirty="0"/>
              <a:t>, 1764, μετ. ΚΙ. </a:t>
            </a:r>
            <a:r>
              <a:rPr lang="el-GR" sz="2200" i="1" dirty="0" err="1"/>
              <a:t>Κατσιμάνη</a:t>
            </a:r>
            <a:endParaRPr lang="el-GR" sz="2200" dirty="0"/>
          </a:p>
          <a:p>
            <a:endParaRPr lang="el-GR" dirty="0"/>
          </a:p>
        </p:txBody>
      </p:sp>
    </p:spTree>
    <p:extLst>
      <p:ext uri="{BB962C8B-B14F-4D97-AF65-F5344CB8AC3E}">
        <p14:creationId xmlns:p14="http://schemas.microsoft.com/office/powerpoint/2010/main" val="1191440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3743109" y="116632"/>
            <a:ext cx="6577990" cy="6093296"/>
          </a:xfrm>
          <a:prstGeom prst="rect">
            <a:avLst/>
          </a:prstGeom>
        </p:spPr>
      </p:pic>
      <p:sp>
        <p:nvSpPr>
          <p:cNvPr id="6" name="Ορθογώνιο 5"/>
          <p:cNvSpPr/>
          <p:nvPr/>
        </p:nvSpPr>
        <p:spPr>
          <a:xfrm>
            <a:off x="2495600" y="6309320"/>
            <a:ext cx="9073008" cy="369332"/>
          </a:xfrm>
          <a:prstGeom prst="rect">
            <a:avLst/>
          </a:prstGeom>
        </p:spPr>
        <p:txBody>
          <a:bodyPr wrap="square">
            <a:spAutoFit/>
          </a:bodyPr>
          <a:lstStyle/>
          <a:p>
            <a:pPr algn="ctr"/>
            <a:r>
              <a:rPr lang="el-GR" dirty="0"/>
              <a:t>Σύγχρονες τεχνικές στην αγροτική καλλιέργεια. Εικόνα από την Εγκυκλοπαίδεια.</a:t>
            </a:r>
          </a:p>
        </p:txBody>
      </p:sp>
    </p:spTree>
    <p:extLst>
      <p:ext uri="{BB962C8B-B14F-4D97-AF65-F5344CB8AC3E}">
        <p14:creationId xmlns:p14="http://schemas.microsoft.com/office/powerpoint/2010/main" val="33618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51584" y="260648"/>
            <a:ext cx="8136904" cy="936104"/>
          </a:xfrm>
        </p:spPr>
        <p:txBody>
          <a:bodyPr>
            <a:normAutofit/>
          </a:bodyPr>
          <a:lstStyle/>
          <a:p>
            <a:r>
              <a:rPr lang="el-GR" b="1" dirty="0"/>
              <a:t>δ</a:t>
            </a:r>
            <a:r>
              <a:rPr lang="el-GR" b="1" dirty="0" smtClean="0"/>
              <a:t>. Οι επιδράσεις του Διαφωτισμού</a:t>
            </a:r>
            <a:endParaRPr lang="el-GR" b="1" dirty="0"/>
          </a:p>
        </p:txBody>
      </p:sp>
      <p:sp>
        <p:nvSpPr>
          <p:cNvPr id="3" name="Θέση περιεχομένου 2"/>
          <p:cNvSpPr>
            <a:spLocks noGrp="1"/>
          </p:cNvSpPr>
          <p:nvPr>
            <p:ph idx="1"/>
          </p:nvPr>
        </p:nvSpPr>
        <p:spPr>
          <a:xfrm>
            <a:off x="2351584" y="1194660"/>
            <a:ext cx="9793088" cy="5832648"/>
          </a:xfrm>
        </p:spPr>
        <p:txBody>
          <a:bodyPr>
            <a:normAutofit fontScale="92500" lnSpcReduction="10000"/>
          </a:bodyPr>
          <a:lstStyle/>
          <a:p>
            <a:pPr marL="64008" indent="0">
              <a:buNone/>
            </a:pPr>
            <a:r>
              <a:rPr lang="el-GR" sz="2600" b="1" i="1" dirty="0"/>
              <a:t>Προς μια νέα </a:t>
            </a:r>
            <a:r>
              <a:rPr lang="el-GR" sz="2600" b="1" i="1" dirty="0" smtClean="0"/>
              <a:t>κοινωνία</a:t>
            </a:r>
          </a:p>
          <a:p>
            <a:pPr marL="64008" indent="0">
              <a:buNone/>
            </a:pPr>
            <a:endParaRPr lang="el-GR" sz="2600" b="1" i="1" dirty="0" smtClean="0"/>
          </a:p>
          <a:p>
            <a:pPr marL="0" indent="0">
              <a:buNone/>
            </a:pPr>
            <a:r>
              <a:rPr lang="el-GR" sz="2600" dirty="0" smtClean="0"/>
              <a:t>Οι </a:t>
            </a:r>
            <a:r>
              <a:rPr lang="el-GR" sz="2600" dirty="0"/>
              <a:t>νέες ιδέες διαμόρφωσαν:</a:t>
            </a:r>
          </a:p>
          <a:p>
            <a:pPr>
              <a:buFont typeface="Wingdings" panose="05000000000000000000" pitchFamily="2" charset="2"/>
              <a:buChar char="§"/>
            </a:pPr>
            <a:r>
              <a:rPr lang="el-GR" sz="2600" dirty="0"/>
              <a:t>το </a:t>
            </a:r>
            <a:r>
              <a:rPr lang="el-GR" sz="2600" b="1" dirty="0"/>
              <a:t>κατάλληλο πνευματικό υπόβαθρο για ριζικές αλλαγέ</a:t>
            </a:r>
            <a:r>
              <a:rPr lang="el-GR" sz="2600" dirty="0"/>
              <a:t>ς </a:t>
            </a:r>
          </a:p>
          <a:p>
            <a:pPr>
              <a:buFont typeface="Wingdings" panose="05000000000000000000" pitchFamily="2" charset="2"/>
              <a:buChar char="§"/>
            </a:pPr>
            <a:r>
              <a:rPr lang="el-GR" sz="2600" dirty="0"/>
              <a:t>δρομολόγησαν </a:t>
            </a:r>
            <a:r>
              <a:rPr lang="el-GR" sz="2600" b="1" dirty="0"/>
              <a:t>ραγδαίες εξελίξεις </a:t>
            </a:r>
            <a:r>
              <a:rPr lang="el-GR" sz="2600" dirty="0"/>
              <a:t>στην Ευρώπη και την Αμερική.</a:t>
            </a:r>
          </a:p>
          <a:p>
            <a:pPr marL="0" indent="0">
              <a:buNone/>
            </a:pPr>
            <a:r>
              <a:rPr lang="el-GR" sz="2600" dirty="0"/>
              <a:t> </a:t>
            </a:r>
            <a:r>
              <a:rPr lang="el-GR" sz="2600" u="sng" dirty="0"/>
              <a:t>Συνέβαλαν</a:t>
            </a:r>
            <a:r>
              <a:rPr lang="el-GR" sz="2600" dirty="0"/>
              <a:t>:</a:t>
            </a:r>
          </a:p>
          <a:p>
            <a:pPr>
              <a:buFont typeface="Wingdings" panose="05000000000000000000" pitchFamily="2" charset="2"/>
              <a:buChar char="ü"/>
            </a:pPr>
            <a:r>
              <a:rPr lang="el-GR" sz="2600" dirty="0"/>
              <a:t>στη </a:t>
            </a:r>
            <a:r>
              <a:rPr lang="el-GR" sz="2600" b="1" dirty="0">
                <a:solidFill>
                  <a:srgbClr val="00B050"/>
                </a:solidFill>
              </a:rPr>
              <a:t>βελτίωση της ζωής </a:t>
            </a:r>
            <a:r>
              <a:rPr lang="el-GR" sz="2600" dirty="0"/>
              <a:t>του ανθρώπου</a:t>
            </a:r>
          </a:p>
          <a:p>
            <a:pPr>
              <a:buFont typeface="Wingdings" panose="05000000000000000000" pitchFamily="2" charset="2"/>
              <a:buChar char="ü"/>
            </a:pPr>
            <a:r>
              <a:rPr lang="el-GR" sz="2600" dirty="0"/>
              <a:t>στη διεύρυνση της </a:t>
            </a:r>
            <a:r>
              <a:rPr lang="el-GR" sz="2600" b="1" dirty="0">
                <a:solidFill>
                  <a:srgbClr val="00B050"/>
                </a:solidFill>
              </a:rPr>
              <a:t>εκπαίδευσης</a:t>
            </a:r>
          </a:p>
          <a:p>
            <a:pPr>
              <a:buFont typeface="Wingdings" panose="05000000000000000000" pitchFamily="2" charset="2"/>
              <a:buChar char="ü"/>
            </a:pPr>
            <a:r>
              <a:rPr lang="el-GR" sz="2600" dirty="0"/>
              <a:t>στην </a:t>
            </a:r>
            <a:r>
              <a:rPr lang="el-GR" sz="2600" b="1" dirty="0">
                <a:solidFill>
                  <a:srgbClr val="00B050"/>
                </a:solidFill>
              </a:rPr>
              <a:t>υποχώρηση</a:t>
            </a:r>
            <a:r>
              <a:rPr lang="el-GR" sz="2600" dirty="0"/>
              <a:t> του </a:t>
            </a:r>
            <a:r>
              <a:rPr lang="el-GR" sz="2600" b="1" dirty="0">
                <a:solidFill>
                  <a:srgbClr val="00B050"/>
                </a:solidFill>
              </a:rPr>
              <a:t>θρησκευτικού φανατισμού</a:t>
            </a:r>
          </a:p>
          <a:p>
            <a:pPr>
              <a:buFont typeface="Wingdings" panose="05000000000000000000" pitchFamily="2" charset="2"/>
              <a:buChar char="ü"/>
            </a:pPr>
            <a:r>
              <a:rPr lang="el-GR" sz="2600" dirty="0"/>
              <a:t>στην ενίσχυση του αιτήματος για </a:t>
            </a:r>
            <a:r>
              <a:rPr lang="el-GR" sz="2600" b="1" dirty="0">
                <a:solidFill>
                  <a:srgbClr val="00B050"/>
                </a:solidFill>
              </a:rPr>
              <a:t>ισότητα</a:t>
            </a:r>
            <a:r>
              <a:rPr lang="el-GR" sz="2600" dirty="0"/>
              <a:t> μεταξύ των ανθρώπων </a:t>
            </a:r>
          </a:p>
          <a:p>
            <a:pPr>
              <a:buFont typeface="Wingdings" panose="05000000000000000000" pitchFamily="2" charset="2"/>
              <a:buChar char="ü"/>
            </a:pPr>
            <a:r>
              <a:rPr lang="el-GR" sz="2600" dirty="0"/>
              <a:t>στην </a:t>
            </a:r>
            <a:r>
              <a:rPr lang="el-GR" sz="2600" b="1" dirty="0">
                <a:solidFill>
                  <a:srgbClr val="00B050"/>
                </a:solidFill>
              </a:rPr>
              <a:t>κατάργηση της δουλείας</a:t>
            </a:r>
            <a:r>
              <a:rPr lang="el-GR" sz="2600" dirty="0"/>
              <a:t>. </a:t>
            </a:r>
          </a:p>
          <a:p>
            <a:pPr marL="0" indent="0">
              <a:buNone/>
            </a:pPr>
            <a:endParaRPr lang="el-GR" dirty="0"/>
          </a:p>
        </p:txBody>
      </p:sp>
    </p:spTree>
    <p:extLst>
      <p:ext uri="{BB962C8B-B14F-4D97-AF65-F5344CB8AC3E}">
        <p14:creationId xmlns:p14="http://schemas.microsoft.com/office/powerpoint/2010/main" val="2512085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1624" y="548680"/>
            <a:ext cx="6589199" cy="932682"/>
          </a:xfrm>
        </p:spPr>
        <p:txBody>
          <a:bodyPr/>
          <a:lstStyle/>
          <a:p>
            <a:r>
              <a:rPr lang="el-GR" b="1" dirty="0" smtClean="0"/>
              <a:t>Επίδραση Διαφωτισμού</a:t>
            </a:r>
            <a:endParaRPr lang="el-GR" b="1" dirty="0"/>
          </a:p>
        </p:txBody>
      </p:sp>
      <p:sp>
        <p:nvSpPr>
          <p:cNvPr id="3" name="Θέση περιεχομένου 2"/>
          <p:cNvSpPr>
            <a:spLocks noGrp="1"/>
          </p:cNvSpPr>
          <p:nvPr>
            <p:ph idx="1"/>
          </p:nvPr>
        </p:nvSpPr>
        <p:spPr>
          <a:xfrm>
            <a:off x="2423592" y="1844824"/>
            <a:ext cx="9289032" cy="4464496"/>
          </a:xfrm>
        </p:spPr>
        <p:txBody>
          <a:bodyPr/>
          <a:lstStyle/>
          <a:p>
            <a:pPr marL="0" indent="0">
              <a:buNone/>
            </a:pPr>
            <a:r>
              <a:rPr lang="el-GR" sz="2800" dirty="0"/>
              <a:t>Αποφασιστική ήταν η επίδραση των ιδεών αυτών σε </a:t>
            </a:r>
            <a:r>
              <a:rPr lang="el-GR" sz="2800" b="1" dirty="0"/>
              <a:t>κρίσιμες στιγμές της παγκόσμιας Ιστορίας</a:t>
            </a:r>
            <a:r>
              <a:rPr lang="el-GR" sz="2800" dirty="0"/>
              <a:t>: </a:t>
            </a:r>
            <a:endParaRPr lang="el-GR" sz="2800" dirty="0" smtClean="0"/>
          </a:p>
          <a:p>
            <a:pPr marL="0" indent="0">
              <a:buNone/>
            </a:pPr>
            <a:endParaRPr lang="el-GR" sz="2800" dirty="0"/>
          </a:p>
          <a:p>
            <a:pPr>
              <a:buFont typeface="Wingdings" panose="05000000000000000000" pitchFamily="2" charset="2"/>
              <a:buChar char="q"/>
            </a:pPr>
            <a:r>
              <a:rPr lang="el-GR" sz="2800" dirty="0"/>
              <a:t> </a:t>
            </a:r>
            <a:r>
              <a:rPr lang="el-GR" sz="2800" b="1" dirty="0" err="1" smtClean="0"/>
              <a:t>Λοκ</a:t>
            </a:r>
            <a:r>
              <a:rPr lang="el-GR" sz="2800" b="1" dirty="0" smtClean="0"/>
              <a:t>:</a:t>
            </a:r>
            <a:r>
              <a:rPr lang="el-GR" sz="2800" dirty="0" smtClean="0"/>
              <a:t> </a:t>
            </a:r>
            <a:r>
              <a:rPr lang="el-GR" sz="2800" dirty="0"/>
              <a:t>στην αμερικανική Διακήρυξη της Ανεξαρτησίας (1776) </a:t>
            </a:r>
          </a:p>
          <a:p>
            <a:pPr>
              <a:buFont typeface="Wingdings" panose="05000000000000000000" pitchFamily="2" charset="2"/>
              <a:buChar char="q"/>
            </a:pPr>
            <a:r>
              <a:rPr lang="el-GR" sz="2800" dirty="0"/>
              <a:t> </a:t>
            </a:r>
            <a:r>
              <a:rPr lang="el-GR" sz="2800" b="1" dirty="0" err="1" smtClean="0"/>
              <a:t>Μοντεσκιέ</a:t>
            </a:r>
            <a:r>
              <a:rPr lang="el-GR" sz="2800" b="1" dirty="0" smtClean="0"/>
              <a:t>:</a:t>
            </a:r>
            <a:r>
              <a:rPr lang="el-GR" sz="2800" dirty="0" smtClean="0"/>
              <a:t> </a:t>
            </a:r>
            <a:r>
              <a:rPr lang="el-GR" sz="2800" dirty="0"/>
              <a:t>στα βασικά άρθρα του Αμερικανικού Συντάγματος (1787) </a:t>
            </a:r>
          </a:p>
          <a:p>
            <a:pPr>
              <a:buFont typeface="Wingdings" panose="05000000000000000000" pitchFamily="2" charset="2"/>
              <a:buChar char="q"/>
            </a:pPr>
            <a:r>
              <a:rPr lang="el-GR" sz="2800" dirty="0"/>
              <a:t> </a:t>
            </a:r>
            <a:r>
              <a:rPr lang="el-GR" sz="2800" b="1" dirty="0" err="1" smtClean="0"/>
              <a:t>Ρουσσό</a:t>
            </a:r>
            <a:r>
              <a:rPr lang="el-GR" sz="2800" b="1" dirty="0" smtClean="0"/>
              <a:t>:</a:t>
            </a:r>
            <a:r>
              <a:rPr lang="el-GR" sz="2800" dirty="0" smtClean="0"/>
              <a:t> </a:t>
            </a:r>
            <a:r>
              <a:rPr lang="el-GR" sz="2800" dirty="0"/>
              <a:t>στη Γαλλική Επανάσταση (1789).</a:t>
            </a:r>
          </a:p>
          <a:p>
            <a:endParaRPr lang="el-GR" dirty="0"/>
          </a:p>
        </p:txBody>
      </p:sp>
    </p:spTree>
    <p:extLst>
      <p:ext uri="{BB962C8B-B14F-4D97-AF65-F5344CB8AC3E}">
        <p14:creationId xmlns:p14="http://schemas.microsoft.com/office/powerpoint/2010/main" val="2515965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5600" y="332656"/>
            <a:ext cx="8911687" cy="1280890"/>
          </a:xfrm>
        </p:spPr>
        <p:txBody>
          <a:bodyPr/>
          <a:lstStyle/>
          <a:p>
            <a:r>
              <a:rPr lang="el-GR" b="1" i="1" dirty="0"/>
              <a:t>Η απήχηση στον ελλαδικό χώρο και στη Βαλκανική</a:t>
            </a:r>
          </a:p>
        </p:txBody>
      </p:sp>
      <p:sp>
        <p:nvSpPr>
          <p:cNvPr id="3" name="Θέση περιεχομένου 2"/>
          <p:cNvSpPr>
            <a:spLocks noGrp="1"/>
          </p:cNvSpPr>
          <p:nvPr>
            <p:ph idx="1"/>
          </p:nvPr>
        </p:nvSpPr>
        <p:spPr>
          <a:xfrm>
            <a:off x="2495600" y="2149205"/>
            <a:ext cx="9577064" cy="4376139"/>
          </a:xfrm>
        </p:spPr>
        <p:txBody>
          <a:bodyPr>
            <a:noAutofit/>
          </a:bodyPr>
          <a:lstStyle/>
          <a:p>
            <a:pPr marL="0" indent="0">
              <a:buNone/>
            </a:pPr>
            <a:r>
              <a:rPr lang="el-GR" sz="2800" dirty="0"/>
              <a:t>Ο Διαφωτισμός </a:t>
            </a:r>
            <a:r>
              <a:rPr lang="el-GR" sz="2800" b="1" dirty="0"/>
              <a:t>μεταδόθηκε:</a:t>
            </a:r>
          </a:p>
          <a:p>
            <a:pPr>
              <a:buFont typeface="Wingdings" panose="05000000000000000000" pitchFamily="2" charset="2"/>
              <a:buChar char="§"/>
            </a:pPr>
            <a:r>
              <a:rPr lang="el-GR" sz="2800" dirty="0"/>
              <a:t>μέσω των </a:t>
            </a:r>
            <a:r>
              <a:rPr lang="el-GR" sz="2800" b="1" dirty="0">
                <a:solidFill>
                  <a:schemeClr val="accent1">
                    <a:lumMod val="75000"/>
                  </a:schemeClr>
                </a:solidFill>
              </a:rPr>
              <a:t>παροικιών</a:t>
            </a:r>
            <a:r>
              <a:rPr lang="el-GR" sz="2800" dirty="0"/>
              <a:t> και στον υπόδουλο Ελληνισμό, </a:t>
            </a:r>
            <a:r>
              <a:rPr lang="el-GR" sz="2800" dirty="0" smtClean="0"/>
              <a:t>με </a:t>
            </a:r>
            <a:r>
              <a:rPr lang="el-GR" sz="2800" b="1" dirty="0" smtClean="0"/>
              <a:t>καθυστέρηση</a:t>
            </a:r>
            <a:r>
              <a:rPr lang="el-GR" sz="2800" dirty="0"/>
              <a:t>, λόγω των ιδιαίτερων συνθηκών </a:t>
            </a:r>
            <a:r>
              <a:rPr lang="el-GR" sz="2800" dirty="0" smtClean="0"/>
              <a:t>(τουρκοκρατούμενες </a:t>
            </a:r>
            <a:r>
              <a:rPr lang="el-GR" sz="2800" dirty="0"/>
              <a:t>ελληνικές </a:t>
            </a:r>
            <a:r>
              <a:rPr lang="el-GR" sz="2800" dirty="0" smtClean="0"/>
              <a:t>περιοχές). </a:t>
            </a:r>
            <a:endParaRPr lang="el-GR" sz="2800" dirty="0"/>
          </a:p>
          <a:p>
            <a:pPr marL="0" indent="0">
              <a:buNone/>
            </a:pPr>
            <a:r>
              <a:rPr lang="el-GR" sz="2800" dirty="0" smtClean="0"/>
              <a:t>Πνευματικό κίνημα ανάλογο </a:t>
            </a:r>
            <a:r>
              <a:rPr lang="el-GR" sz="2800" dirty="0"/>
              <a:t>του Ευρωπαϊκού, </a:t>
            </a:r>
            <a:r>
              <a:rPr lang="el-GR" sz="2800" dirty="0" smtClean="0"/>
              <a:t>ο </a:t>
            </a:r>
          </a:p>
          <a:p>
            <a:pPr marL="0" indent="0">
              <a:buNone/>
            </a:pPr>
            <a:r>
              <a:rPr lang="el-GR" sz="2800" b="1" dirty="0" smtClean="0"/>
              <a:t>Νεοελληνικός </a:t>
            </a:r>
            <a:r>
              <a:rPr lang="el-GR" sz="2800" b="1" dirty="0"/>
              <a:t>Διαφωτισμός</a:t>
            </a:r>
            <a:r>
              <a:rPr lang="el-GR" sz="2800" dirty="0"/>
              <a:t> </a:t>
            </a:r>
            <a:r>
              <a:rPr lang="el-GR" sz="2800" b="1" dirty="0"/>
              <a:t>(1750-1821), </a:t>
            </a:r>
            <a:r>
              <a:rPr lang="el-GR" sz="2800" dirty="0"/>
              <a:t>λόγω:</a:t>
            </a:r>
          </a:p>
          <a:p>
            <a:pPr marL="0" indent="0">
              <a:buNone/>
            </a:pPr>
            <a:r>
              <a:rPr lang="el-GR" sz="2800" dirty="0"/>
              <a:t>της </a:t>
            </a:r>
            <a:r>
              <a:rPr lang="el-GR" sz="2800" b="1" dirty="0"/>
              <a:t>μεταβολής</a:t>
            </a:r>
            <a:r>
              <a:rPr lang="el-GR" sz="2800" dirty="0"/>
              <a:t> των οικονομικών και κοινωνικών συνθηκών.</a:t>
            </a:r>
          </a:p>
        </p:txBody>
      </p:sp>
    </p:spTree>
    <p:extLst>
      <p:ext uri="{BB962C8B-B14F-4D97-AF65-F5344CB8AC3E}">
        <p14:creationId xmlns:p14="http://schemas.microsoft.com/office/powerpoint/2010/main" val="2348707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23592" y="332656"/>
            <a:ext cx="6589199" cy="788666"/>
          </a:xfrm>
        </p:spPr>
        <p:txBody>
          <a:bodyPr/>
          <a:lstStyle/>
          <a:p>
            <a:r>
              <a:rPr lang="el-GR" b="1" dirty="0" smtClean="0"/>
              <a:t>Νεοελληνικός Διαφωτισμός</a:t>
            </a:r>
            <a:endParaRPr lang="el-GR" b="1" dirty="0"/>
          </a:p>
        </p:txBody>
      </p:sp>
      <p:sp>
        <p:nvSpPr>
          <p:cNvPr id="3" name="Θέση περιεχομένου 2"/>
          <p:cNvSpPr>
            <a:spLocks noGrp="1"/>
          </p:cNvSpPr>
          <p:nvPr>
            <p:ph idx="1"/>
          </p:nvPr>
        </p:nvSpPr>
        <p:spPr>
          <a:xfrm>
            <a:off x="2279576" y="1268760"/>
            <a:ext cx="9649072" cy="5688631"/>
          </a:xfrm>
        </p:spPr>
        <p:txBody>
          <a:bodyPr>
            <a:normAutofit/>
          </a:bodyPr>
          <a:lstStyle/>
          <a:p>
            <a:pPr marL="0" indent="0">
              <a:buNone/>
            </a:pPr>
            <a:r>
              <a:rPr lang="el-GR" sz="2400" dirty="0">
                <a:solidFill>
                  <a:srgbClr val="FF0000"/>
                </a:solidFill>
              </a:rPr>
              <a:t>1. </a:t>
            </a:r>
            <a:r>
              <a:rPr lang="el-GR" sz="2400" b="1" u="sng" dirty="0">
                <a:solidFill>
                  <a:schemeClr val="accent1">
                    <a:lumMod val="75000"/>
                  </a:schemeClr>
                </a:solidFill>
              </a:rPr>
              <a:t>Ελλάδα</a:t>
            </a:r>
            <a:r>
              <a:rPr lang="el-GR" sz="2400" dirty="0"/>
              <a:t>: </a:t>
            </a:r>
            <a:r>
              <a:rPr lang="el-GR" sz="2400" b="1" dirty="0" smtClean="0"/>
              <a:t>έντονη </a:t>
            </a:r>
            <a:r>
              <a:rPr lang="el-GR" sz="2400" b="1" dirty="0"/>
              <a:t>πνευματική δραστηριότητα </a:t>
            </a:r>
            <a:r>
              <a:rPr lang="el-GR" sz="2400" dirty="0"/>
              <a:t>γύρω από </a:t>
            </a:r>
            <a:r>
              <a:rPr lang="el-GR" sz="2400" b="1" dirty="0">
                <a:solidFill>
                  <a:srgbClr val="00B050"/>
                </a:solidFill>
              </a:rPr>
              <a:t>θεμελιώδεις ιδέες </a:t>
            </a:r>
            <a:r>
              <a:rPr lang="el-GR" sz="2400" dirty="0" smtClean="0"/>
              <a:t>(</a:t>
            </a:r>
            <a:r>
              <a:rPr lang="el-GR" sz="2400" i="1" dirty="0" smtClean="0"/>
              <a:t>ελευθερία</a:t>
            </a:r>
            <a:r>
              <a:rPr lang="el-GR" sz="2400" i="1" dirty="0"/>
              <a:t>, δικαιοσύνη, ανεξιθρησκία, αρετή, επιστήμη</a:t>
            </a:r>
            <a:r>
              <a:rPr lang="el-GR" sz="2400" dirty="0"/>
              <a:t>) </a:t>
            </a:r>
          </a:p>
          <a:p>
            <a:pPr marL="0" indent="0">
              <a:buNone/>
            </a:pPr>
            <a:r>
              <a:rPr lang="el-GR" sz="2400" u="sng" dirty="0"/>
              <a:t>Αντικειμενικός </a:t>
            </a:r>
            <a:r>
              <a:rPr lang="el-GR" sz="2400" b="1" u="sng" dirty="0"/>
              <a:t>σκοπός</a:t>
            </a:r>
            <a:r>
              <a:rPr lang="el-GR" sz="2400" dirty="0"/>
              <a:t>: ο </a:t>
            </a:r>
            <a:r>
              <a:rPr lang="el-GR" sz="2400" b="1" dirty="0">
                <a:solidFill>
                  <a:srgbClr val="00B050"/>
                </a:solidFill>
              </a:rPr>
              <a:t>φωτισμός των υπόδουλων Ελλήνων</a:t>
            </a:r>
            <a:r>
              <a:rPr lang="el-GR" sz="2400" b="1" dirty="0"/>
              <a:t> </a:t>
            </a:r>
            <a:r>
              <a:rPr lang="el-GR" sz="2400" dirty="0"/>
              <a:t>για να διεκδικήσουν την </a:t>
            </a:r>
            <a:r>
              <a:rPr lang="el-GR" sz="2400" b="1" dirty="0"/>
              <a:t>απελευθέρωσή</a:t>
            </a:r>
            <a:r>
              <a:rPr lang="el-GR" sz="2400" dirty="0"/>
              <a:t> τους. </a:t>
            </a:r>
          </a:p>
          <a:p>
            <a:pPr marL="0" indent="0">
              <a:buNone/>
            </a:pPr>
            <a:r>
              <a:rPr lang="el-GR" sz="2400" dirty="0">
                <a:solidFill>
                  <a:srgbClr val="FF0000"/>
                </a:solidFill>
              </a:rPr>
              <a:t>2. </a:t>
            </a:r>
            <a:r>
              <a:rPr lang="el-GR" sz="2400" dirty="0">
                <a:solidFill>
                  <a:schemeClr val="tx1"/>
                </a:solidFill>
              </a:rPr>
              <a:t>Ιδρύθηκαν </a:t>
            </a:r>
            <a:r>
              <a:rPr lang="el-GR" sz="2400" b="1" dirty="0">
                <a:solidFill>
                  <a:schemeClr val="accent1">
                    <a:lumMod val="75000"/>
                  </a:schemeClr>
                </a:solidFill>
              </a:rPr>
              <a:t>σχολεία</a:t>
            </a:r>
            <a:r>
              <a:rPr lang="el-GR" sz="2400" dirty="0">
                <a:solidFill>
                  <a:schemeClr val="tx1"/>
                </a:solidFill>
              </a:rPr>
              <a:t>, εκδόθηκαν</a:t>
            </a:r>
            <a:r>
              <a:rPr lang="el-GR" sz="2400" b="1" dirty="0">
                <a:solidFill>
                  <a:schemeClr val="tx1"/>
                </a:solidFill>
              </a:rPr>
              <a:t> </a:t>
            </a:r>
            <a:r>
              <a:rPr lang="el-GR" sz="2400" b="1" dirty="0">
                <a:solidFill>
                  <a:schemeClr val="accent1">
                    <a:lumMod val="75000"/>
                  </a:schemeClr>
                </a:solidFill>
              </a:rPr>
              <a:t>βιβλία</a:t>
            </a:r>
            <a:r>
              <a:rPr lang="el-GR" sz="2400" dirty="0">
                <a:solidFill>
                  <a:schemeClr val="tx1"/>
                </a:solidFill>
              </a:rPr>
              <a:t>, μελετήθηκαν οι </a:t>
            </a:r>
            <a:r>
              <a:rPr lang="el-GR" sz="2400" b="1" dirty="0">
                <a:solidFill>
                  <a:schemeClr val="accent1">
                    <a:lumMod val="75000"/>
                  </a:schemeClr>
                </a:solidFill>
              </a:rPr>
              <a:t>θετικές επιστήμες</a:t>
            </a:r>
            <a:r>
              <a:rPr lang="el-GR" sz="2400" dirty="0">
                <a:solidFill>
                  <a:schemeClr val="accent1">
                    <a:lumMod val="75000"/>
                  </a:schemeClr>
                </a:solidFill>
              </a:rPr>
              <a:t> </a:t>
            </a:r>
            <a:r>
              <a:rPr lang="el-GR" sz="2400" dirty="0">
                <a:solidFill>
                  <a:schemeClr val="tx1"/>
                </a:solidFill>
              </a:rPr>
              <a:t>και επιδιώχθηκε η </a:t>
            </a:r>
            <a:r>
              <a:rPr lang="el-GR" sz="2400" b="1" dirty="0">
                <a:solidFill>
                  <a:schemeClr val="tx1"/>
                </a:solidFill>
              </a:rPr>
              <a:t>σύνδεση με την </a:t>
            </a:r>
            <a:r>
              <a:rPr lang="el-GR" sz="2400" b="1" dirty="0">
                <a:solidFill>
                  <a:schemeClr val="accent1">
                    <a:lumMod val="75000"/>
                  </a:schemeClr>
                </a:solidFill>
              </a:rPr>
              <a:t>αρχαιότητα</a:t>
            </a:r>
            <a:r>
              <a:rPr lang="el-GR" sz="2400" dirty="0">
                <a:solidFill>
                  <a:schemeClr val="tx1"/>
                </a:solidFill>
              </a:rPr>
              <a:t>.</a:t>
            </a:r>
          </a:p>
          <a:p>
            <a:pPr marL="0" indent="0">
              <a:buNone/>
            </a:pPr>
            <a:endParaRPr lang="el-GR" sz="2400" dirty="0"/>
          </a:p>
          <a:p>
            <a:pPr marL="0" indent="0">
              <a:buNone/>
            </a:pPr>
            <a:r>
              <a:rPr lang="el-GR" sz="2400" dirty="0"/>
              <a:t>Οι ιδεολογικοί προσανατολισμοί έχουν </a:t>
            </a:r>
            <a:r>
              <a:rPr lang="el-GR" sz="2400" b="1" u="sng" dirty="0"/>
              <a:t>μεγάλο εύρος</a:t>
            </a:r>
            <a:r>
              <a:rPr lang="el-GR" sz="2400" dirty="0"/>
              <a:t>: </a:t>
            </a:r>
          </a:p>
          <a:p>
            <a:pPr>
              <a:buFont typeface="Wingdings" panose="05000000000000000000" pitchFamily="2" charset="2"/>
              <a:buChar char="Ø"/>
            </a:pPr>
            <a:r>
              <a:rPr lang="el-GR" sz="2400" dirty="0"/>
              <a:t>από την </a:t>
            </a:r>
            <a:r>
              <a:rPr lang="el-GR" sz="2400" b="1" dirty="0"/>
              <a:t>προσκόλληση σε παραδοσιακές αξίες </a:t>
            </a:r>
            <a:r>
              <a:rPr lang="el-GR" sz="2400" dirty="0"/>
              <a:t>μέχρι την </a:t>
            </a:r>
            <a:r>
              <a:rPr lang="el-GR" sz="2400" b="1" dirty="0"/>
              <a:t>πλήρη αποδοχή των ευρωπαϊκών ιδεών</a:t>
            </a:r>
            <a:r>
              <a:rPr lang="el-GR" sz="2400" dirty="0"/>
              <a:t>.</a:t>
            </a:r>
          </a:p>
          <a:p>
            <a:endParaRPr lang="el-GR" dirty="0"/>
          </a:p>
        </p:txBody>
      </p:sp>
    </p:spTree>
    <p:extLst>
      <p:ext uri="{BB962C8B-B14F-4D97-AF65-F5344CB8AC3E}">
        <p14:creationId xmlns:p14="http://schemas.microsoft.com/office/powerpoint/2010/main" val="341301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35560" y="198291"/>
            <a:ext cx="6912768" cy="1280890"/>
          </a:xfrm>
        </p:spPr>
        <p:txBody>
          <a:bodyPr/>
          <a:lstStyle/>
          <a:p>
            <a:r>
              <a:rPr lang="el-GR" b="1" dirty="0" smtClean="0"/>
              <a:t>Εκπρόσωποι νεοελληνικού διαφωτισμού</a:t>
            </a:r>
            <a:endParaRPr lang="el-GR" b="1" dirty="0"/>
          </a:p>
        </p:txBody>
      </p:sp>
      <p:sp>
        <p:nvSpPr>
          <p:cNvPr id="3" name="Θέση περιεχομένου 2"/>
          <p:cNvSpPr>
            <a:spLocks noGrp="1"/>
          </p:cNvSpPr>
          <p:nvPr>
            <p:ph idx="1"/>
          </p:nvPr>
        </p:nvSpPr>
        <p:spPr>
          <a:xfrm>
            <a:off x="2279576" y="1499017"/>
            <a:ext cx="6768752" cy="5138674"/>
          </a:xfrm>
        </p:spPr>
        <p:txBody>
          <a:bodyPr>
            <a:noAutofit/>
          </a:bodyPr>
          <a:lstStyle/>
          <a:p>
            <a:pPr marL="0" indent="0">
              <a:buNone/>
            </a:pPr>
            <a:r>
              <a:rPr lang="el-GR" sz="2200" dirty="0"/>
              <a:t>Σημαντικοί εκπρόσωποι του Νεοελληνικού Διαφωτισμού είναι:</a:t>
            </a:r>
          </a:p>
          <a:p>
            <a:pPr>
              <a:buFont typeface="Wingdings" panose="05000000000000000000" pitchFamily="2" charset="2"/>
              <a:buChar char="§"/>
            </a:pPr>
            <a:r>
              <a:rPr lang="el-GR" sz="2200" dirty="0"/>
              <a:t>ο Ευγένιος </a:t>
            </a:r>
            <a:r>
              <a:rPr lang="el-GR" sz="2200" b="1" dirty="0" err="1" smtClean="0"/>
              <a:t>Βούλγαρις</a:t>
            </a:r>
            <a:endParaRPr lang="el-GR" sz="2200" b="1" dirty="0"/>
          </a:p>
          <a:p>
            <a:pPr>
              <a:buFont typeface="Wingdings" panose="05000000000000000000" pitchFamily="2" charset="2"/>
              <a:buChar char="§"/>
            </a:pPr>
            <a:r>
              <a:rPr lang="el-GR" sz="2200" dirty="0"/>
              <a:t>ο </a:t>
            </a:r>
            <a:r>
              <a:rPr lang="el-GR" sz="2200" dirty="0" err="1"/>
              <a:t>Ιώσηπος</a:t>
            </a:r>
            <a:r>
              <a:rPr lang="el-GR" sz="2200" dirty="0"/>
              <a:t> </a:t>
            </a:r>
            <a:r>
              <a:rPr lang="el-GR" sz="2200" b="1" dirty="0" err="1" smtClean="0"/>
              <a:t>Μοισιόδακας</a:t>
            </a:r>
            <a:endParaRPr lang="el-GR" sz="2200" b="1" dirty="0"/>
          </a:p>
          <a:p>
            <a:pPr>
              <a:buFont typeface="Wingdings" panose="05000000000000000000" pitchFamily="2" charset="2"/>
              <a:buChar char="§"/>
            </a:pPr>
            <a:r>
              <a:rPr lang="el-GR" sz="2200" dirty="0"/>
              <a:t>ο Δημήτριος </a:t>
            </a:r>
            <a:r>
              <a:rPr lang="el-GR" sz="2200" b="1" dirty="0" smtClean="0"/>
              <a:t>Καταρτζής</a:t>
            </a:r>
            <a:endParaRPr lang="el-GR" sz="2200" b="1" dirty="0"/>
          </a:p>
          <a:p>
            <a:pPr>
              <a:buFont typeface="Wingdings" panose="05000000000000000000" pitchFamily="2" charset="2"/>
              <a:buChar char="§"/>
            </a:pPr>
            <a:r>
              <a:rPr lang="el-GR" sz="2200" dirty="0"/>
              <a:t>οι συγγραφείς της </a:t>
            </a:r>
            <a:r>
              <a:rPr lang="el-GR" sz="2200" i="1" u="sng" dirty="0"/>
              <a:t>Νεωτερικής Γεωγραφίας </a:t>
            </a:r>
            <a:r>
              <a:rPr lang="el-GR" sz="2200" dirty="0"/>
              <a:t>Δανιήλ </a:t>
            </a:r>
            <a:r>
              <a:rPr lang="el-GR" sz="2200" b="1" dirty="0"/>
              <a:t>Φιλιππίδης</a:t>
            </a:r>
            <a:r>
              <a:rPr lang="el-GR" sz="2200" dirty="0"/>
              <a:t> και Γρηγόριος </a:t>
            </a:r>
            <a:r>
              <a:rPr lang="el-GR" sz="2200" b="1" dirty="0" err="1"/>
              <a:t>Κωνσταντάς</a:t>
            </a:r>
            <a:r>
              <a:rPr lang="el-GR" sz="2200" dirty="0"/>
              <a:t>  </a:t>
            </a:r>
          </a:p>
          <a:p>
            <a:pPr>
              <a:buFont typeface="Wingdings" panose="05000000000000000000" pitchFamily="2" charset="2"/>
              <a:buChar char="§"/>
            </a:pPr>
            <a:r>
              <a:rPr lang="el-GR" sz="2200" dirty="0"/>
              <a:t>ο </a:t>
            </a:r>
            <a:r>
              <a:rPr lang="el-GR" sz="2200" b="1" dirty="0"/>
              <a:t>Ανώνυμος</a:t>
            </a:r>
            <a:r>
              <a:rPr lang="el-GR" sz="2200" dirty="0"/>
              <a:t> συγγραφέας της </a:t>
            </a:r>
            <a:r>
              <a:rPr lang="el-GR" sz="2200" i="1" u="sng" dirty="0"/>
              <a:t>Ελληνικής Νομαρχίας</a:t>
            </a:r>
            <a:r>
              <a:rPr lang="el-GR" sz="2200" dirty="0"/>
              <a:t>. </a:t>
            </a:r>
          </a:p>
          <a:p>
            <a:pPr marL="0" indent="0">
              <a:buNone/>
            </a:pPr>
            <a:r>
              <a:rPr lang="el-GR" sz="2200" dirty="0"/>
              <a:t>Κορυφαίοι, όμως, </a:t>
            </a:r>
            <a:r>
              <a:rPr lang="el-GR" sz="2200" dirty="0" smtClean="0"/>
              <a:t>αναδείχθηκαν:</a:t>
            </a:r>
          </a:p>
          <a:p>
            <a:pPr>
              <a:buFont typeface="Wingdings" panose="05000000000000000000" pitchFamily="2" charset="2"/>
              <a:buChar char="ü"/>
            </a:pPr>
            <a:r>
              <a:rPr lang="el-GR" sz="2200" dirty="0" smtClean="0"/>
              <a:t>ο </a:t>
            </a:r>
            <a:r>
              <a:rPr lang="el-GR" sz="2200" b="1" dirty="0"/>
              <a:t>Ρήγας Βελεστινλής</a:t>
            </a:r>
            <a:r>
              <a:rPr lang="el-GR" sz="2200" dirty="0"/>
              <a:t> </a:t>
            </a:r>
            <a:endParaRPr lang="el-GR" sz="2200" dirty="0" smtClean="0"/>
          </a:p>
          <a:p>
            <a:pPr>
              <a:buFont typeface="Wingdings" panose="05000000000000000000" pitchFamily="2" charset="2"/>
              <a:buChar char="ü"/>
            </a:pPr>
            <a:r>
              <a:rPr lang="el-GR" sz="2200" dirty="0" smtClean="0"/>
              <a:t>ο </a:t>
            </a:r>
            <a:r>
              <a:rPr lang="el-GR" sz="2200" b="1" dirty="0"/>
              <a:t>Αδαμάντιος Κοραής</a:t>
            </a:r>
            <a:r>
              <a:rPr lang="el-GR" sz="2200" dirty="0"/>
              <a:t>.</a:t>
            </a:r>
          </a:p>
        </p:txBody>
      </p:sp>
      <p:pic>
        <p:nvPicPr>
          <p:cNvPr id="5" name="Εικόνα 4"/>
          <p:cNvPicPr>
            <a:picLocks noChangeAspect="1"/>
          </p:cNvPicPr>
          <p:nvPr/>
        </p:nvPicPr>
        <p:blipFill>
          <a:blip r:embed="rId2"/>
          <a:stretch>
            <a:fillRect/>
          </a:stretch>
        </p:blipFill>
        <p:spPr>
          <a:xfrm>
            <a:off x="9268320" y="838736"/>
            <a:ext cx="2607940" cy="2983660"/>
          </a:xfrm>
          <a:prstGeom prst="rect">
            <a:avLst/>
          </a:prstGeom>
        </p:spPr>
      </p:pic>
      <p:sp>
        <p:nvSpPr>
          <p:cNvPr id="6" name="Ορθογώνιο 5"/>
          <p:cNvSpPr/>
          <p:nvPr/>
        </p:nvSpPr>
        <p:spPr>
          <a:xfrm>
            <a:off x="9251985" y="4221088"/>
            <a:ext cx="2607940" cy="1077218"/>
          </a:xfrm>
          <a:prstGeom prst="rect">
            <a:avLst/>
          </a:prstGeom>
        </p:spPr>
        <p:txBody>
          <a:bodyPr wrap="square">
            <a:spAutoFit/>
          </a:bodyPr>
          <a:lstStyle/>
          <a:p>
            <a:pPr algn="ctr"/>
            <a:r>
              <a:rPr lang="el-GR" sz="1600" dirty="0"/>
              <a:t>Ευγένιος Βούλγαρης, ελαιογραφία τον Διονυσίου </a:t>
            </a:r>
            <a:r>
              <a:rPr lang="el-GR" sz="1600" dirty="0" err="1"/>
              <a:t>Τσόκου</a:t>
            </a:r>
            <a:r>
              <a:rPr lang="el-GR" sz="1600" dirty="0"/>
              <a:t>, συλλογή </a:t>
            </a:r>
            <a:r>
              <a:rPr lang="el-GR" sz="1600" dirty="0" err="1"/>
              <a:t>Πανεπιστημίον</a:t>
            </a:r>
            <a:r>
              <a:rPr lang="el-GR" sz="1600" dirty="0"/>
              <a:t> Αθηνών. </a:t>
            </a:r>
          </a:p>
        </p:txBody>
      </p:sp>
    </p:spTree>
    <p:extLst>
      <p:ext uri="{BB962C8B-B14F-4D97-AF65-F5344CB8AC3E}">
        <p14:creationId xmlns:p14="http://schemas.microsoft.com/office/powerpoint/2010/main" val="15127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63552" y="291941"/>
            <a:ext cx="9433048" cy="976819"/>
          </a:xfrm>
        </p:spPr>
        <p:txBody>
          <a:bodyPr/>
          <a:lstStyle/>
          <a:p>
            <a:r>
              <a:rPr lang="el-GR" b="1" dirty="0"/>
              <a:t>Ρήγας Βελεστινλής</a:t>
            </a:r>
            <a:r>
              <a:rPr lang="el-GR" dirty="0"/>
              <a:t> ή </a:t>
            </a:r>
            <a:r>
              <a:rPr lang="el-GR" b="1" dirty="0"/>
              <a:t>Φεραίος</a:t>
            </a:r>
            <a:r>
              <a:rPr lang="el-GR" dirty="0"/>
              <a:t> (1757-1798)</a:t>
            </a:r>
          </a:p>
        </p:txBody>
      </p:sp>
      <p:sp>
        <p:nvSpPr>
          <p:cNvPr id="3" name="Θέση περιεχομένου 2"/>
          <p:cNvSpPr>
            <a:spLocks noGrp="1"/>
          </p:cNvSpPr>
          <p:nvPr>
            <p:ph idx="1"/>
          </p:nvPr>
        </p:nvSpPr>
        <p:spPr>
          <a:xfrm>
            <a:off x="2207567" y="1340768"/>
            <a:ext cx="7200801" cy="5400600"/>
          </a:xfrm>
        </p:spPr>
        <p:txBody>
          <a:bodyPr>
            <a:noAutofit/>
          </a:bodyPr>
          <a:lstStyle/>
          <a:p>
            <a:pPr marL="0" indent="0">
              <a:buNone/>
            </a:pPr>
            <a:r>
              <a:rPr lang="el-GR" sz="2800" b="1" dirty="0"/>
              <a:t>Μεταφραστικό</a:t>
            </a:r>
            <a:r>
              <a:rPr lang="el-GR" sz="2800" dirty="0"/>
              <a:t> και </a:t>
            </a:r>
            <a:r>
              <a:rPr lang="el-GR" sz="2800" b="1" dirty="0" smtClean="0"/>
              <a:t>Πρωτότυπο</a:t>
            </a:r>
            <a:r>
              <a:rPr lang="el-GR" sz="2800" dirty="0" smtClean="0"/>
              <a:t> </a:t>
            </a:r>
            <a:r>
              <a:rPr lang="el-GR" sz="2800" dirty="0"/>
              <a:t>συγγραφικό έργο</a:t>
            </a:r>
          </a:p>
          <a:p>
            <a:pPr marL="0" indent="0">
              <a:buNone/>
            </a:pPr>
            <a:r>
              <a:rPr lang="el-GR" sz="2800" u="sng" dirty="0"/>
              <a:t>Επιδιώκει</a:t>
            </a:r>
            <a:r>
              <a:rPr lang="el-GR" sz="2800" dirty="0"/>
              <a:t>:</a:t>
            </a:r>
          </a:p>
          <a:p>
            <a:pPr>
              <a:buFont typeface="Wingdings" panose="05000000000000000000" pitchFamily="2" charset="2"/>
              <a:buChar char="ü"/>
            </a:pPr>
            <a:r>
              <a:rPr lang="el-GR" sz="2800" dirty="0"/>
              <a:t>να καταστήσει τους Έλληνες </a:t>
            </a:r>
            <a:r>
              <a:rPr lang="el-GR" sz="2800" b="1" dirty="0">
                <a:solidFill>
                  <a:srgbClr val="00B050"/>
                </a:solidFill>
              </a:rPr>
              <a:t>κοινωνούς της δυτικής σκέψης </a:t>
            </a:r>
          </a:p>
          <a:p>
            <a:pPr>
              <a:buFont typeface="Wingdings" panose="05000000000000000000" pitchFamily="2" charset="2"/>
              <a:buChar char="ü"/>
            </a:pPr>
            <a:r>
              <a:rPr lang="el-GR" sz="2800" dirty="0"/>
              <a:t>να τους </a:t>
            </a:r>
            <a:r>
              <a:rPr lang="el-GR" sz="2800" b="1" dirty="0"/>
              <a:t>προετοιμάσει για τη </a:t>
            </a:r>
            <a:r>
              <a:rPr lang="el-GR" sz="2800" b="1" dirty="0">
                <a:solidFill>
                  <a:srgbClr val="00B050"/>
                </a:solidFill>
              </a:rPr>
              <a:t>διεκδίκηση της ελευθερίας </a:t>
            </a:r>
            <a:r>
              <a:rPr lang="el-GR" sz="2800" dirty="0">
                <a:solidFill>
                  <a:srgbClr val="00B050"/>
                </a:solidFill>
              </a:rPr>
              <a:t>τους. </a:t>
            </a:r>
          </a:p>
          <a:p>
            <a:pPr marL="0" indent="0">
              <a:buNone/>
            </a:pPr>
            <a:r>
              <a:rPr lang="el-GR" sz="2800" u="sng" dirty="0" smtClean="0"/>
              <a:t>Έργο</a:t>
            </a:r>
            <a:r>
              <a:rPr lang="el-GR" sz="2800" dirty="0" smtClean="0"/>
              <a:t> </a:t>
            </a:r>
            <a:r>
              <a:rPr lang="el-GR" sz="2800" dirty="0"/>
              <a:t>του </a:t>
            </a:r>
            <a:r>
              <a:rPr lang="el-GR" sz="2800" b="1" i="1" u="sng" dirty="0">
                <a:solidFill>
                  <a:srgbClr val="FF0000"/>
                </a:solidFill>
              </a:rPr>
              <a:t>Φυσικής </a:t>
            </a:r>
            <a:r>
              <a:rPr lang="el-GR" sz="2800" b="1" i="1" u="sng" dirty="0" smtClean="0">
                <a:solidFill>
                  <a:srgbClr val="FF0000"/>
                </a:solidFill>
              </a:rPr>
              <a:t>Απάνθισμα</a:t>
            </a:r>
            <a:r>
              <a:rPr lang="el-GR" sz="2800" dirty="0" smtClean="0"/>
              <a:t>: </a:t>
            </a:r>
            <a:r>
              <a:rPr lang="el-GR" sz="2800" dirty="0"/>
              <a:t>επιχειρεί να </a:t>
            </a:r>
            <a:r>
              <a:rPr lang="el-GR" sz="2800" b="1" i="1" dirty="0"/>
              <a:t>εμφυσήσει στους συμπατριώτες του την </a:t>
            </a:r>
            <a:r>
              <a:rPr lang="el-GR" sz="2800" b="1" i="1" dirty="0">
                <a:solidFill>
                  <a:srgbClr val="FF0000"/>
                </a:solidFill>
              </a:rPr>
              <a:t>ορθολογική σκέψη </a:t>
            </a:r>
            <a:r>
              <a:rPr lang="el-GR" sz="2800" b="1" i="1" dirty="0">
                <a:solidFill>
                  <a:schemeClr val="tx1"/>
                </a:solidFill>
              </a:rPr>
              <a:t>μέσω των </a:t>
            </a:r>
            <a:r>
              <a:rPr lang="el-GR" sz="2800" b="1" i="1" dirty="0">
                <a:solidFill>
                  <a:srgbClr val="FF0000"/>
                </a:solidFill>
              </a:rPr>
              <a:t>φυσικών επιστημών</a:t>
            </a:r>
            <a:r>
              <a:rPr lang="el-GR" sz="2800" dirty="0"/>
              <a:t>.</a:t>
            </a:r>
          </a:p>
        </p:txBody>
      </p:sp>
      <p:pic>
        <p:nvPicPr>
          <p:cNvPr id="5" name="Εικόνα 4"/>
          <p:cNvPicPr>
            <a:picLocks noChangeAspect="1"/>
          </p:cNvPicPr>
          <p:nvPr/>
        </p:nvPicPr>
        <p:blipFill>
          <a:blip r:embed="rId2"/>
          <a:stretch>
            <a:fillRect/>
          </a:stretch>
        </p:blipFill>
        <p:spPr>
          <a:xfrm>
            <a:off x="9624392" y="1412776"/>
            <a:ext cx="2304256" cy="2840864"/>
          </a:xfrm>
          <a:prstGeom prst="rect">
            <a:avLst/>
          </a:prstGeom>
        </p:spPr>
      </p:pic>
      <p:sp>
        <p:nvSpPr>
          <p:cNvPr id="6" name="Ορθογώνιο 5"/>
          <p:cNvSpPr/>
          <p:nvPr/>
        </p:nvSpPr>
        <p:spPr>
          <a:xfrm>
            <a:off x="9408368" y="4653136"/>
            <a:ext cx="2627784" cy="1323439"/>
          </a:xfrm>
          <a:prstGeom prst="rect">
            <a:avLst/>
          </a:prstGeom>
        </p:spPr>
        <p:txBody>
          <a:bodyPr wrap="square">
            <a:spAutoFit/>
          </a:bodyPr>
          <a:lstStyle/>
          <a:p>
            <a:pPr algn="ctr"/>
            <a:r>
              <a:rPr lang="el-GR" sz="1600" dirty="0"/>
              <a:t>Ρήγας Βελεστινλής, σχέδιο σε χαρτί, αρχές 19ου αι., του Νικόλαου </a:t>
            </a:r>
            <a:r>
              <a:rPr lang="el-GR" sz="1600" dirty="0" err="1"/>
              <a:t>Μοσχοβάκη</a:t>
            </a:r>
            <a:r>
              <a:rPr lang="el-GR" sz="1600" dirty="0"/>
              <a:t>. Αθήνα, Εθνικό Ιστορικό Μουσείο. </a:t>
            </a:r>
          </a:p>
        </p:txBody>
      </p:sp>
    </p:spTree>
    <p:extLst>
      <p:ext uri="{BB962C8B-B14F-4D97-AF65-F5344CB8AC3E}">
        <p14:creationId xmlns:p14="http://schemas.microsoft.com/office/powerpoint/2010/main" val="1054191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55640" y="332656"/>
            <a:ext cx="6589199" cy="860674"/>
          </a:xfrm>
        </p:spPr>
        <p:txBody>
          <a:bodyPr/>
          <a:lstStyle/>
          <a:p>
            <a:r>
              <a:rPr lang="el-GR" b="1" dirty="0" smtClean="0"/>
              <a:t>Έργο του Ρήγα</a:t>
            </a:r>
            <a:endParaRPr lang="el-GR" b="1" dirty="0"/>
          </a:p>
        </p:txBody>
      </p:sp>
      <p:sp>
        <p:nvSpPr>
          <p:cNvPr id="3" name="Θέση περιεχομένου 2"/>
          <p:cNvSpPr>
            <a:spLocks noGrp="1"/>
          </p:cNvSpPr>
          <p:nvPr>
            <p:ph idx="1"/>
          </p:nvPr>
        </p:nvSpPr>
        <p:spPr>
          <a:xfrm>
            <a:off x="2711624" y="1193330"/>
            <a:ext cx="3888432" cy="5664670"/>
          </a:xfrm>
        </p:spPr>
        <p:txBody>
          <a:bodyPr>
            <a:noAutofit/>
          </a:bodyPr>
          <a:lstStyle/>
          <a:p>
            <a:pPr marL="0" indent="0">
              <a:buNone/>
            </a:pPr>
            <a:r>
              <a:rPr lang="el-GR" sz="3200" u="sng" dirty="0"/>
              <a:t>Τυπώνει:</a:t>
            </a:r>
            <a:r>
              <a:rPr lang="el-GR" sz="3200" dirty="0"/>
              <a:t> </a:t>
            </a:r>
          </a:p>
          <a:p>
            <a:pPr>
              <a:buFont typeface="Wingdings" panose="05000000000000000000" pitchFamily="2" charset="2"/>
              <a:buChar char="q"/>
            </a:pPr>
            <a:r>
              <a:rPr lang="el-GR" sz="3200" dirty="0" smtClean="0"/>
              <a:t> Σειρά </a:t>
            </a:r>
            <a:r>
              <a:rPr lang="el-GR" sz="3200" dirty="0"/>
              <a:t>από </a:t>
            </a:r>
            <a:r>
              <a:rPr lang="el-GR" sz="3200" b="1" dirty="0" smtClean="0">
                <a:solidFill>
                  <a:srgbClr val="FF0000"/>
                </a:solidFill>
              </a:rPr>
              <a:t>χάρτες</a:t>
            </a:r>
            <a:r>
              <a:rPr lang="el-GR" sz="3200" dirty="0"/>
              <a:t>:</a:t>
            </a:r>
            <a:r>
              <a:rPr lang="el-GR" sz="3200" dirty="0" smtClean="0"/>
              <a:t> </a:t>
            </a:r>
            <a:r>
              <a:rPr lang="el-GR" sz="3200" dirty="0"/>
              <a:t>μεταξύ των οποίων και </a:t>
            </a:r>
            <a:r>
              <a:rPr lang="el-GR" sz="3200" dirty="0" smtClean="0"/>
              <a:t>η </a:t>
            </a:r>
            <a:r>
              <a:rPr lang="el-GR" sz="3200" b="1" i="1" u="sng" dirty="0"/>
              <a:t>Μεγάλη Χάρτα της Ελλάδος</a:t>
            </a:r>
            <a:r>
              <a:rPr lang="el-GR" sz="3200" dirty="0"/>
              <a:t>, όπου δείχνει παραστατικά την </a:t>
            </a:r>
            <a:r>
              <a:rPr lang="el-GR" sz="3200" b="1" i="1" dirty="0"/>
              <a:t>έκταση και την ακτινοβολία του </a:t>
            </a:r>
            <a:r>
              <a:rPr lang="el-GR" sz="3200" b="1" i="1" dirty="0" smtClean="0"/>
              <a:t>Ελληνισμού</a:t>
            </a:r>
            <a:endParaRPr lang="el-GR" sz="3200" dirty="0"/>
          </a:p>
          <a:p>
            <a:pPr marL="0" indent="0">
              <a:buNone/>
            </a:pPr>
            <a:endParaRPr lang="el-GR" sz="3200" dirty="0"/>
          </a:p>
          <a:p>
            <a:pPr marL="0" indent="0">
              <a:buNone/>
            </a:pPr>
            <a:endParaRPr lang="el-GR" sz="3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3409" y="836712"/>
            <a:ext cx="5062859" cy="5604130"/>
          </a:xfrm>
          <a:prstGeom prst="rect">
            <a:avLst/>
          </a:prstGeom>
        </p:spPr>
      </p:pic>
    </p:spTree>
    <p:extLst>
      <p:ext uri="{BB962C8B-B14F-4D97-AF65-F5344CB8AC3E}">
        <p14:creationId xmlns:p14="http://schemas.microsoft.com/office/powerpoint/2010/main" val="146639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88666"/>
          </a:xfrm>
        </p:spPr>
        <p:txBody>
          <a:bodyPr/>
          <a:lstStyle/>
          <a:p>
            <a:r>
              <a:rPr lang="el-GR" b="1" dirty="0"/>
              <a:t>Έργο του Ρήγα</a:t>
            </a:r>
            <a:endParaRPr lang="el-GR" dirty="0"/>
          </a:p>
        </p:txBody>
      </p:sp>
      <p:sp>
        <p:nvSpPr>
          <p:cNvPr id="3" name="Θέση περιεχομένου 2"/>
          <p:cNvSpPr>
            <a:spLocks noGrp="1"/>
          </p:cNvSpPr>
          <p:nvPr>
            <p:ph idx="1"/>
          </p:nvPr>
        </p:nvSpPr>
        <p:spPr>
          <a:xfrm>
            <a:off x="2495600" y="1988840"/>
            <a:ext cx="4320480" cy="3921638"/>
          </a:xfrm>
        </p:spPr>
        <p:txBody>
          <a:bodyPr/>
          <a:lstStyle/>
          <a:p>
            <a:pPr>
              <a:buFont typeface="Wingdings" panose="05000000000000000000" pitchFamily="2" charset="2"/>
              <a:buChar char="q"/>
            </a:pPr>
            <a:r>
              <a:rPr lang="el-GR" sz="2800" b="1" dirty="0" smtClean="0">
                <a:solidFill>
                  <a:srgbClr val="FF0000"/>
                </a:solidFill>
              </a:rPr>
              <a:t> βιβλία</a:t>
            </a:r>
            <a:r>
              <a:rPr lang="el-GR" sz="2800" dirty="0" smtClean="0"/>
              <a:t> </a:t>
            </a:r>
            <a:r>
              <a:rPr lang="el-GR" sz="2800" dirty="0"/>
              <a:t>με </a:t>
            </a:r>
            <a:r>
              <a:rPr lang="el-GR" sz="2800" b="1" i="1" dirty="0"/>
              <a:t>πατριωτικό περιεχόμενο</a:t>
            </a:r>
            <a:r>
              <a:rPr lang="el-GR" sz="2800" dirty="0"/>
              <a:t>: το πιο σημαντικό είναι η </a:t>
            </a:r>
            <a:r>
              <a:rPr lang="el-GR" sz="2800" b="1" i="1" u="sng" dirty="0"/>
              <a:t>Νέα Πολιτική </a:t>
            </a:r>
            <a:r>
              <a:rPr lang="el-GR" sz="2800" b="1" i="1" u="sng" dirty="0" err="1"/>
              <a:t>Διοίκησις</a:t>
            </a:r>
            <a:r>
              <a:rPr lang="el-GR" sz="2800" dirty="0"/>
              <a:t>, μέρος του οποίου αποτελεί και ο περίφημος </a:t>
            </a:r>
            <a:r>
              <a:rPr lang="el-GR" sz="2800" b="1" i="1" u="sng" dirty="0">
                <a:solidFill>
                  <a:srgbClr val="00B050"/>
                </a:solidFill>
              </a:rPr>
              <a:t>Θούριος</a:t>
            </a:r>
            <a:r>
              <a:rPr lang="el-GR" sz="2800" dirty="0"/>
              <a:t>.</a:t>
            </a:r>
          </a:p>
          <a:p>
            <a:endParaRPr lang="el-GR" dirty="0"/>
          </a:p>
        </p:txBody>
      </p:sp>
      <p:pic>
        <p:nvPicPr>
          <p:cNvPr id="5" name="Εικόνα 4"/>
          <p:cNvPicPr>
            <a:picLocks noChangeAspect="1"/>
          </p:cNvPicPr>
          <p:nvPr/>
        </p:nvPicPr>
        <p:blipFill>
          <a:blip r:embed="rId2"/>
          <a:stretch>
            <a:fillRect/>
          </a:stretch>
        </p:blipFill>
        <p:spPr>
          <a:xfrm>
            <a:off x="7536160" y="621661"/>
            <a:ext cx="4176464" cy="5800645"/>
          </a:xfrm>
          <a:prstGeom prst="rect">
            <a:avLst/>
          </a:prstGeom>
        </p:spPr>
      </p:pic>
    </p:spTree>
    <p:extLst>
      <p:ext uri="{BB962C8B-B14F-4D97-AF65-F5344CB8AC3E}">
        <p14:creationId xmlns:p14="http://schemas.microsoft.com/office/powerpoint/2010/main" val="318711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06971" y="332656"/>
            <a:ext cx="6589199" cy="716658"/>
          </a:xfrm>
        </p:spPr>
        <p:txBody>
          <a:bodyPr/>
          <a:lstStyle/>
          <a:p>
            <a:r>
              <a:rPr lang="el-GR" dirty="0" smtClean="0"/>
              <a:t>Εισαγωγικά</a:t>
            </a:r>
            <a:endParaRPr lang="el-GR" dirty="0"/>
          </a:p>
        </p:txBody>
      </p:sp>
      <p:sp>
        <p:nvSpPr>
          <p:cNvPr id="3" name="Θέση περιεχομένου 2"/>
          <p:cNvSpPr>
            <a:spLocks noGrp="1"/>
          </p:cNvSpPr>
          <p:nvPr>
            <p:ph idx="1"/>
          </p:nvPr>
        </p:nvSpPr>
        <p:spPr>
          <a:xfrm>
            <a:off x="2639616" y="1484784"/>
            <a:ext cx="9361040" cy="5373216"/>
          </a:xfrm>
        </p:spPr>
        <p:txBody>
          <a:bodyPr>
            <a:noAutofit/>
          </a:bodyPr>
          <a:lstStyle/>
          <a:p>
            <a:pPr marL="0" indent="0">
              <a:buNone/>
            </a:pPr>
            <a:r>
              <a:rPr lang="el-GR" sz="2800" b="1" u="sng" dirty="0"/>
              <a:t>Δεύτερο μισό του 18ου αιώνα</a:t>
            </a:r>
          </a:p>
          <a:p>
            <a:pPr>
              <a:buFont typeface="Wingdings" panose="05000000000000000000" pitchFamily="2" charset="2"/>
              <a:buChar char="Ø"/>
            </a:pPr>
            <a:r>
              <a:rPr lang="el-GR" sz="2800" dirty="0"/>
              <a:t>Βιομηχανική Επανάσταση</a:t>
            </a:r>
          </a:p>
          <a:p>
            <a:pPr>
              <a:buFont typeface="Wingdings" panose="05000000000000000000" pitchFamily="2" charset="2"/>
              <a:buChar char="Ø"/>
            </a:pPr>
            <a:r>
              <a:rPr lang="el-GR" sz="2800" dirty="0"/>
              <a:t>Οικονομικός φιλελευθερισμός </a:t>
            </a:r>
          </a:p>
          <a:p>
            <a:pPr marL="0" indent="0">
              <a:buNone/>
            </a:pPr>
            <a:r>
              <a:rPr lang="el-GR" sz="36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2800" dirty="0"/>
              <a:t>επιταχύνουν την επικράτηση ενός νέου οικονομικού συστήματος, του </a:t>
            </a:r>
            <a:r>
              <a:rPr lang="el-GR" sz="2800" b="1" dirty="0">
                <a:solidFill>
                  <a:srgbClr val="00B050"/>
                </a:solidFill>
              </a:rPr>
              <a:t>κεφαλαιοκρατικού</a:t>
            </a:r>
            <a:r>
              <a:rPr lang="el-GR" sz="2800" dirty="0"/>
              <a:t>.</a:t>
            </a:r>
          </a:p>
          <a:p>
            <a:pPr marL="0" indent="0">
              <a:buNone/>
            </a:pPr>
            <a:r>
              <a:rPr lang="el-GR" sz="2800" b="1" u="sng" dirty="0"/>
              <a:t>Τελευταίο τέταρτο του 18ου αιώνα</a:t>
            </a:r>
          </a:p>
          <a:p>
            <a:pPr marL="0" indent="0">
              <a:buNone/>
            </a:pPr>
            <a:r>
              <a:rPr lang="el-GR" sz="2800" b="1" dirty="0"/>
              <a:t>Πολιτικές θεωρίες των διαφωτιστών : μεγάλα</a:t>
            </a:r>
            <a:r>
              <a:rPr lang="el-GR" sz="2800" dirty="0"/>
              <a:t> επαναστατικά κινήματα στην Αμερική και στην Ευρώπη. </a:t>
            </a:r>
          </a:p>
          <a:p>
            <a:pPr marL="0" indent="0">
              <a:buNone/>
            </a:pPr>
            <a:endParaRPr lang="el-GR" sz="2800" dirty="0"/>
          </a:p>
        </p:txBody>
      </p:sp>
      <p:sp>
        <p:nvSpPr>
          <p:cNvPr id="4" name="Δεξί άγκιστρο 3"/>
          <p:cNvSpPr/>
          <p:nvPr/>
        </p:nvSpPr>
        <p:spPr>
          <a:xfrm>
            <a:off x="8553186" y="2132856"/>
            <a:ext cx="642984" cy="792088"/>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1951955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3433" y="332656"/>
            <a:ext cx="6589199" cy="860674"/>
          </a:xfrm>
        </p:spPr>
        <p:txBody>
          <a:bodyPr/>
          <a:lstStyle/>
          <a:p>
            <a:r>
              <a:rPr lang="el-GR" b="1" dirty="0" smtClean="0"/>
              <a:t>Όραμα του Ρήγα</a:t>
            </a:r>
            <a:endParaRPr lang="el-GR" b="1" dirty="0"/>
          </a:p>
        </p:txBody>
      </p:sp>
      <p:sp>
        <p:nvSpPr>
          <p:cNvPr id="3" name="Θέση περιεχομένου 2"/>
          <p:cNvSpPr>
            <a:spLocks noGrp="1"/>
          </p:cNvSpPr>
          <p:nvPr>
            <p:ph idx="1"/>
          </p:nvPr>
        </p:nvSpPr>
        <p:spPr>
          <a:xfrm>
            <a:off x="2351584" y="1340768"/>
            <a:ext cx="9542001" cy="5400600"/>
          </a:xfrm>
        </p:spPr>
        <p:txBody>
          <a:bodyPr>
            <a:noAutofit/>
          </a:bodyPr>
          <a:lstStyle/>
          <a:p>
            <a:pPr marL="0" indent="0">
              <a:buNone/>
            </a:pPr>
            <a:r>
              <a:rPr lang="el-GR" sz="2800" dirty="0"/>
              <a:t>Ο Ρήγας οραματιζόταν:</a:t>
            </a:r>
          </a:p>
          <a:p>
            <a:pPr>
              <a:buFont typeface="Wingdings" panose="05000000000000000000" pitchFamily="2" charset="2"/>
              <a:buChar char="ü"/>
            </a:pPr>
            <a:r>
              <a:rPr lang="el-GR" sz="2800" b="1" dirty="0"/>
              <a:t>κοινή </a:t>
            </a:r>
            <a:r>
              <a:rPr lang="el-GR" sz="2800" b="1" dirty="0">
                <a:solidFill>
                  <a:srgbClr val="00B050"/>
                </a:solidFill>
              </a:rPr>
              <a:t>εξέγερση όλων των βαλκανικών λαών </a:t>
            </a:r>
            <a:r>
              <a:rPr lang="el-GR" sz="2800" dirty="0"/>
              <a:t>εναντίον του δυνάστη </a:t>
            </a:r>
          </a:p>
          <a:p>
            <a:pPr>
              <a:buFont typeface="Wingdings" panose="05000000000000000000" pitchFamily="2" charset="2"/>
              <a:buChar char="ü"/>
            </a:pPr>
            <a:r>
              <a:rPr lang="el-GR" sz="2800" dirty="0"/>
              <a:t>την </a:t>
            </a:r>
            <a:r>
              <a:rPr lang="el-GR" sz="2800" b="1" dirty="0">
                <a:solidFill>
                  <a:srgbClr val="00B050"/>
                </a:solidFill>
              </a:rPr>
              <a:t>ίδρυση μιας παμβαλκανικής Ελληνικής Δημοκρατίας</a:t>
            </a:r>
            <a:r>
              <a:rPr lang="el-GR" sz="2800" dirty="0"/>
              <a:t>. </a:t>
            </a:r>
          </a:p>
        </p:txBody>
      </p:sp>
    </p:spTree>
    <p:extLst>
      <p:ext uri="{BB962C8B-B14F-4D97-AF65-F5344CB8AC3E}">
        <p14:creationId xmlns:p14="http://schemas.microsoft.com/office/powerpoint/2010/main" val="2366690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16658"/>
          </a:xfrm>
        </p:spPr>
        <p:txBody>
          <a:bodyPr/>
          <a:lstStyle/>
          <a:p>
            <a:r>
              <a:rPr lang="el-GR" dirty="0" smtClean="0"/>
              <a:t>Η σύλληψη του Ρήγα</a:t>
            </a:r>
            <a:endParaRPr lang="el-GR" dirty="0"/>
          </a:p>
        </p:txBody>
      </p:sp>
      <p:sp>
        <p:nvSpPr>
          <p:cNvPr id="3" name="Θέση περιεχομένου 2"/>
          <p:cNvSpPr>
            <a:spLocks noGrp="1"/>
          </p:cNvSpPr>
          <p:nvPr>
            <p:ph idx="1"/>
          </p:nvPr>
        </p:nvSpPr>
        <p:spPr>
          <a:xfrm>
            <a:off x="2589212" y="1556792"/>
            <a:ext cx="5090964" cy="5184576"/>
          </a:xfrm>
        </p:spPr>
        <p:txBody>
          <a:bodyPr>
            <a:noAutofit/>
          </a:bodyPr>
          <a:lstStyle/>
          <a:p>
            <a:pPr marL="0" indent="0">
              <a:buNone/>
            </a:pPr>
            <a:r>
              <a:rPr lang="el-GR" sz="2800" u="sng" dirty="0"/>
              <a:t>Ματαιώθηκαν τα σχέδιά του</a:t>
            </a:r>
            <a:r>
              <a:rPr lang="el-GR" sz="2800" dirty="0"/>
              <a:t>: </a:t>
            </a:r>
          </a:p>
          <a:p>
            <a:pPr>
              <a:buFont typeface="Wingdings" panose="05000000000000000000" pitchFamily="2" charset="2"/>
              <a:buChar char="Ø"/>
            </a:pPr>
            <a:r>
              <a:rPr lang="el-GR" sz="2800" b="1" dirty="0"/>
              <a:t>συνελήφθη</a:t>
            </a:r>
            <a:r>
              <a:rPr lang="el-GR" sz="2800" dirty="0"/>
              <a:t> από τις αυστριακές αρχές στην </a:t>
            </a:r>
            <a:r>
              <a:rPr lang="el-GR" sz="2800" b="1" dirty="0"/>
              <a:t>Τεργέστη</a:t>
            </a:r>
            <a:r>
              <a:rPr lang="el-GR" sz="2800" dirty="0"/>
              <a:t> μαζί με τους συντρόφους του </a:t>
            </a:r>
          </a:p>
          <a:p>
            <a:pPr>
              <a:buFont typeface="Wingdings" panose="05000000000000000000" pitchFamily="2" charset="2"/>
              <a:buChar char="Ø"/>
            </a:pPr>
            <a:r>
              <a:rPr lang="el-GR" sz="2800" b="1" dirty="0"/>
              <a:t>Παραδόθηκε </a:t>
            </a:r>
            <a:r>
              <a:rPr lang="el-GR" sz="2800" dirty="0"/>
              <a:t>στις οθωμανικές αρχές του </a:t>
            </a:r>
            <a:r>
              <a:rPr lang="el-GR" sz="2800" b="1" dirty="0"/>
              <a:t>Βελιγραδίου</a:t>
            </a:r>
            <a:r>
              <a:rPr lang="el-GR" sz="2800" dirty="0"/>
              <a:t>, όπου και </a:t>
            </a:r>
            <a:r>
              <a:rPr lang="el-GR" sz="2800" b="1" u="sng" dirty="0"/>
              <a:t>εκτελέστηκε</a:t>
            </a:r>
            <a:r>
              <a:rPr lang="el-GR" sz="2800" b="1" dirty="0"/>
              <a:t> στις 24 Ιουνίου 1798</a:t>
            </a:r>
            <a:r>
              <a:rPr lang="el-GR" sz="2800" dirty="0" smtClean="0"/>
              <a:t>.</a:t>
            </a:r>
            <a:endParaRPr lang="el-GR" sz="2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0" y="692696"/>
            <a:ext cx="4126830" cy="5511610"/>
          </a:xfrm>
          <a:prstGeom prst="rect">
            <a:avLst/>
          </a:prstGeom>
        </p:spPr>
      </p:pic>
    </p:spTree>
    <p:extLst>
      <p:ext uri="{BB962C8B-B14F-4D97-AF65-F5344CB8AC3E}">
        <p14:creationId xmlns:p14="http://schemas.microsoft.com/office/powerpoint/2010/main" val="2409029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79576" y="291188"/>
            <a:ext cx="6589199" cy="833556"/>
          </a:xfrm>
        </p:spPr>
        <p:txBody>
          <a:bodyPr>
            <a:normAutofit fontScale="90000"/>
          </a:bodyPr>
          <a:lstStyle/>
          <a:p>
            <a:r>
              <a:rPr lang="el-GR" b="1" dirty="0"/>
              <a:t>Αδαμάντιος Κοραής</a:t>
            </a:r>
            <a:r>
              <a:rPr lang="el-GR" dirty="0"/>
              <a:t> (1748-1833</a:t>
            </a:r>
            <a:r>
              <a:rPr lang="el-GR" dirty="0" smtClean="0"/>
              <a:t>)</a:t>
            </a:r>
            <a:endParaRPr lang="el-GR" dirty="0"/>
          </a:p>
        </p:txBody>
      </p:sp>
      <p:sp>
        <p:nvSpPr>
          <p:cNvPr id="3" name="Θέση περιεχομένου 2"/>
          <p:cNvSpPr>
            <a:spLocks noGrp="1"/>
          </p:cNvSpPr>
          <p:nvPr>
            <p:ph idx="1"/>
          </p:nvPr>
        </p:nvSpPr>
        <p:spPr>
          <a:xfrm>
            <a:off x="1847528" y="980728"/>
            <a:ext cx="7730930" cy="5976664"/>
          </a:xfrm>
        </p:spPr>
        <p:txBody>
          <a:bodyPr>
            <a:normAutofit/>
          </a:bodyPr>
          <a:lstStyle/>
          <a:p>
            <a:r>
              <a:rPr lang="el-GR" sz="2300" dirty="0" smtClean="0"/>
              <a:t>Υπέρμαχος </a:t>
            </a:r>
            <a:r>
              <a:rPr lang="el-GR" sz="2300" dirty="0"/>
              <a:t>της </a:t>
            </a:r>
            <a:r>
              <a:rPr lang="el-GR" sz="2300" b="1" dirty="0">
                <a:solidFill>
                  <a:srgbClr val="00B0F0"/>
                </a:solidFill>
              </a:rPr>
              <a:t>εξέλιξης και της προόδου</a:t>
            </a:r>
            <a:r>
              <a:rPr lang="el-GR" sz="2300" dirty="0"/>
              <a:t>. </a:t>
            </a:r>
            <a:endParaRPr lang="el-GR" sz="2300" dirty="0" smtClean="0"/>
          </a:p>
          <a:p>
            <a:r>
              <a:rPr lang="el-GR" sz="2300" b="1" dirty="0" smtClean="0"/>
              <a:t>Απορρίπτει τις </a:t>
            </a:r>
            <a:r>
              <a:rPr lang="el-GR" sz="2300" b="1" dirty="0"/>
              <a:t>επαναστατικές ακρότητες </a:t>
            </a:r>
            <a:r>
              <a:rPr lang="el-GR" sz="2300" dirty="0" smtClean="0"/>
              <a:t>και ακολουθεί </a:t>
            </a:r>
            <a:r>
              <a:rPr lang="el-GR" sz="2300" dirty="0"/>
              <a:t>τη </a:t>
            </a:r>
            <a:r>
              <a:rPr lang="el-GR" sz="2300" b="1" dirty="0">
                <a:solidFill>
                  <a:srgbClr val="00B0F0"/>
                </a:solidFill>
              </a:rPr>
              <a:t>μέση οδό</a:t>
            </a:r>
            <a:r>
              <a:rPr lang="el-GR" sz="2300" dirty="0"/>
              <a:t>. </a:t>
            </a:r>
            <a:endParaRPr lang="el-GR" sz="2300" dirty="0" smtClean="0"/>
          </a:p>
          <a:p>
            <a:r>
              <a:rPr lang="el-GR" sz="2300" dirty="0" smtClean="0"/>
              <a:t>Υπερασπίζεται θερμά </a:t>
            </a:r>
            <a:r>
              <a:rPr lang="el-GR" sz="2300" dirty="0"/>
              <a:t>τις </a:t>
            </a:r>
            <a:r>
              <a:rPr lang="el-GR" sz="2300" b="1" dirty="0">
                <a:solidFill>
                  <a:srgbClr val="00B0F0"/>
                </a:solidFill>
              </a:rPr>
              <a:t>φιλελεύθερες ιδέες</a:t>
            </a:r>
            <a:r>
              <a:rPr lang="el-GR" sz="2300" dirty="0">
                <a:solidFill>
                  <a:srgbClr val="00B0F0"/>
                </a:solidFill>
              </a:rPr>
              <a:t> </a:t>
            </a:r>
            <a:r>
              <a:rPr lang="el-GR" sz="2300" dirty="0"/>
              <a:t>με την </a:t>
            </a:r>
            <a:r>
              <a:rPr lang="el-GR" sz="2300" b="1" u="sng" dirty="0">
                <a:solidFill>
                  <a:srgbClr val="FF0000"/>
                </a:solidFill>
              </a:rPr>
              <a:t>Αδελφική Διδασκαλία </a:t>
            </a:r>
            <a:r>
              <a:rPr lang="el-GR" sz="2300" dirty="0"/>
              <a:t>(1798</a:t>
            </a:r>
            <a:r>
              <a:rPr lang="el-GR" sz="2300" dirty="0" smtClean="0"/>
              <a:t>): αποτελεί </a:t>
            </a:r>
            <a:r>
              <a:rPr lang="el-GR" sz="2300" b="1" i="1" dirty="0"/>
              <a:t>δριμύτατο κατηγορητήριο ενάντια στους </a:t>
            </a:r>
            <a:r>
              <a:rPr lang="el-GR" sz="2300" b="1" i="1" u="sng" dirty="0"/>
              <a:t>εθελόδουλους</a:t>
            </a:r>
            <a:r>
              <a:rPr lang="el-GR" sz="2300" b="1" i="1" dirty="0"/>
              <a:t> και </a:t>
            </a:r>
            <a:r>
              <a:rPr lang="el-GR" sz="2300" b="1" i="1" dirty="0" smtClean="0"/>
              <a:t>τους </a:t>
            </a:r>
            <a:r>
              <a:rPr lang="el-GR" sz="2300" b="1" i="1" u="sng" dirty="0" smtClean="0"/>
              <a:t>συντηρητικούς</a:t>
            </a:r>
            <a:r>
              <a:rPr lang="el-GR" sz="2300" dirty="0" smtClean="0"/>
              <a:t>. </a:t>
            </a:r>
          </a:p>
          <a:p>
            <a:r>
              <a:rPr lang="el-GR" sz="2300" dirty="0"/>
              <a:t>Υ</a:t>
            </a:r>
            <a:r>
              <a:rPr lang="el-GR" sz="2300" dirty="0" smtClean="0"/>
              <a:t>ποστηρίζει </a:t>
            </a:r>
            <a:r>
              <a:rPr lang="el-GR" sz="2300" dirty="0"/>
              <a:t>τη </a:t>
            </a:r>
            <a:r>
              <a:rPr lang="el-GR" sz="2300" b="1" u="sng" dirty="0" err="1">
                <a:solidFill>
                  <a:srgbClr val="00B0F0"/>
                </a:solidFill>
              </a:rPr>
              <a:t>μετακένωση</a:t>
            </a:r>
            <a:r>
              <a:rPr lang="el-GR" sz="2300" dirty="0"/>
              <a:t>, δηλαδή τη </a:t>
            </a:r>
            <a:r>
              <a:rPr lang="el-GR" sz="2300" b="1" dirty="0"/>
              <a:t>μετάδοση στους Έλληνες των </a:t>
            </a:r>
            <a:r>
              <a:rPr lang="el-GR" sz="2300" b="1" u="sng" dirty="0"/>
              <a:t>αξιών</a:t>
            </a:r>
            <a:r>
              <a:rPr lang="el-GR" sz="2300" b="1" dirty="0"/>
              <a:t> και γενικότερα της </a:t>
            </a:r>
            <a:r>
              <a:rPr lang="el-GR" sz="2300" b="1" u="sng" dirty="0"/>
              <a:t>παιδείας</a:t>
            </a:r>
            <a:r>
              <a:rPr lang="el-GR" sz="2300" dirty="0"/>
              <a:t> την οποία οι δυτικοευρωπαίοι δέχθηκαν από την ελληνική </a:t>
            </a:r>
            <a:r>
              <a:rPr lang="el-GR" sz="2300" b="1" dirty="0"/>
              <a:t>κλασική </a:t>
            </a:r>
            <a:r>
              <a:rPr lang="el-GR" sz="2300" b="1" dirty="0" smtClean="0"/>
              <a:t>Αρχαιότητα.</a:t>
            </a:r>
            <a:endParaRPr lang="el-GR" sz="2300" dirty="0" smtClean="0"/>
          </a:p>
          <a:p>
            <a:r>
              <a:rPr lang="el-GR" sz="2300" dirty="0"/>
              <a:t>Α</a:t>
            </a:r>
            <a:r>
              <a:rPr lang="el-GR" sz="2300" dirty="0" smtClean="0"/>
              <a:t>φοσιώνεται</a:t>
            </a:r>
            <a:r>
              <a:rPr lang="el-GR" sz="2300" dirty="0"/>
              <a:t>, από το 1804, στην έκδοση </a:t>
            </a:r>
            <a:r>
              <a:rPr lang="el-GR" sz="2300" b="1" dirty="0">
                <a:solidFill>
                  <a:srgbClr val="00B0F0"/>
                </a:solidFill>
              </a:rPr>
              <a:t>αρχαίων Ελλήνων συγγραφέων με</a:t>
            </a:r>
            <a:r>
              <a:rPr lang="el-GR" sz="2300" b="1" dirty="0"/>
              <a:t> </a:t>
            </a:r>
            <a:r>
              <a:rPr lang="el-GR" sz="2300" b="1" dirty="0" smtClean="0">
                <a:solidFill>
                  <a:srgbClr val="00B0F0"/>
                </a:solidFill>
              </a:rPr>
              <a:t>προλεγόμενα</a:t>
            </a:r>
            <a:r>
              <a:rPr lang="el-GR" sz="2300" dirty="0"/>
              <a:t> </a:t>
            </a:r>
            <a:r>
              <a:rPr lang="el-GR" sz="2300" dirty="0" smtClean="0"/>
              <a:t>(εκθέτει </a:t>
            </a:r>
            <a:r>
              <a:rPr lang="el-GR" sz="2300" dirty="0"/>
              <a:t>τις γλωσσικές και παιδαγωγικές του </a:t>
            </a:r>
            <a:r>
              <a:rPr lang="el-GR" sz="2300" dirty="0" smtClean="0"/>
              <a:t>απόψεις).</a:t>
            </a:r>
            <a:endParaRPr lang="el-GR" sz="2300" dirty="0"/>
          </a:p>
        </p:txBody>
      </p:sp>
      <p:pic>
        <p:nvPicPr>
          <p:cNvPr id="5" name="Εικόνα 4"/>
          <p:cNvPicPr>
            <a:picLocks noChangeAspect="1"/>
          </p:cNvPicPr>
          <p:nvPr/>
        </p:nvPicPr>
        <p:blipFill>
          <a:blip r:embed="rId2"/>
          <a:stretch>
            <a:fillRect/>
          </a:stretch>
        </p:blipFill>
        <p:spPr>
          <a:xfrm>
            <a:off x="9840416" y="164467"/>
            <a:ext cx="2209800" cy="2571750"/>
          </a:xfrm>
          <a:prstGeom prst="rect">
            <a:avLst/>
          </a:prstGeom>
        </p:spPr>
      </p:pic>
      <p:sp>
        <p:nvSpPr>
          <p:cNvPr id="6" name="Ορθογώνιο 5"/>
          <p:cNvSpPr/>
          <p:nvPr/>
        </p:nvSpPr>
        <p:spPr>
          <a:xfrm>
            <a:off x="9578458" y="3140968"/>
            <a:ext cx="2448272" cy="1323439"/>
          </a:xfrm>
          <a:prstGeom prst="rect">
            <a:avLst/>
          </a:prstGeom>
        </p:spPr>
        <p:txBody>
          <a:bodyPr wrap="square">
            <a:spAutoFit/>
          </a:bodyPr>
          <a:lstStyle/>
          <a:p>
            <a:pPr algn="ctr"/>
            <a:r>
              <a:rPr lang="el-GR" sz="1600" dirty="0"/>
              <a:t>Ο Αδαμάντιος Κοραής, ελαιογραφία του Διονυσίου </a:t>
            </a:r>
            <a:r>
              <a:rPr lang="el-GR" sz="1600" dirty="0" err="1"/>
              <a:t>Τσόκου</a:t>
            </a:r>
            <a:r>
              <a:rPr lang="el-GR" sz="1600" dirty="0"/>
              <a:t> (1805;-1862), συλλογή Πανεπιστημίου Αθηνών.</a:t>
            </a:r>
          </a:p>
        </p:txBody>
      </p:sp>
    </p:spTree>
    <p:extLst>
      <p:ext uri="{BB962C8B-B14F-4D97-AF65-F5344CB8AC3E}">
        <p14:creationId xmlns:p14="http://schemas.microsoft.com/office/powerpoint/2010/main" val="1355064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1076698"/>
          </a:xfrm>
        </p:spPr>
        <p:txBody>
          <a:bodyPr/>
          <a:lstStyle/>
          <a:p>
            <a:r>
              <a:rPr lang="el-GR" b="1" i="1" dirty="0" smtClean="0"/>
              <a:t>Πηγή - Η </a:t>
            </a:r>
            <a:r>
              <a:rPr lang="el-GR" b="1" i="1" dirty="0"/>
              <a:t>Μέση οδός</a:t>
            </a:r>
          </a:p>
        </p:txBody>
      </p:sp>
      <p:sp>
        <p:nvSpPr>
          <p:cNvPr id="3" name="Θέση περιεχομένου 2"/>
          <p:cNvSpPr>
            <a:spLocks noGrp="1"/>
          </p:cNvSpPr>
          <p:nvPr>
            <p:ph idx="1"/>
          </p:nvPr>
        </p:nvSpPr>
        <p:spPr>
          <a:xfrm>
            <a:off x="2592926" y="1772816"/>
            <a:ext cx="8911686" cy="4968552"/>
          </a:xfrm>
        </p:spPr>
        <p:txBody>
          <a:bodyPr/>
          <a:lstStyle/>
          <a:p>
            <a:pPr marL="0" indent="0">
              <a:buNone/>
            </a:pPr>
            <a:r>
              <a:rPr lang="el-GR" sz="2800" i="1" dirty="0"/>
              <a:t>Λατρεύω την </a:t>
            </a:r>
            <a:r>
              <a:rPr lang="el-GR" sz="2800" i="1" dirty="0" err="1"/>
              <a:t>ελευθερίαν</a:t>
            </a:r>
            <a:r>
              <a:rPr lang="el-GR" sz="2800" i="1" dirty="0"/>
              <a:t>, αλλά θα ήθελα να την βρίσκω θρονιασμένη ανάμεσα στη δικαιοσύνη και τον </a:t>
            </a:r>
            <a:r>
              <a:rPr lang="el-GR" sz="2800" i="1" dirty="0" smtClean="0"/>
              <a:t>ανθρωπισμό.</a:t>
            </a:r>
            <a:endParaRPr lang="el-GR" sz="2800" i="1" dirty="0"/>
          </a:p>
          <a:p>
            <a:pPr marL="0" indent="0">
              <a:buNone/>
            </a:pPr>
            <a:r>
              <a:rPr lang="el-GR" sz="2800" i="1" dirty="0"/>
              <a:t>Ελευθερία χωρίς δικαιοσύνη είναι καθαρά </a:t>
            </a:r>
            <a:r>
              <a:rPr lang="el-GR" sz="2800" i="1" dirty="0" smtClean="0"/>
              <a:t>ληστεία.</a:t>
            </a:r>
            <a:endParaRPr lang="el-GR" sz="2800" i="1" dirty="0"/>
          </a:p>
          <a:p>
            <a:pPr marL="0" indent="0">
              <a:buNone/>
            </a:pPr>
            <a:r>
              <a:rPr lang="el-GR" sz="2800" i="1" dirty="0"/>
              <a:t>Μήτε τύραννοι των χυδαίων, ούτε δούλοι της χυδαιότητας </a:t>
            </a:r>
            <a:r>
              <a:rPr lang="el-GR" sz="2800" i="1" dirty="0" smtClean="0"/>
              <a:t>αυτών.</a:t>
            </a:r>
            <a:endParaRPr lang="el-GR" sz="2800" i="1" dirty="0"/>
          </a:p>
          <a:p>
            <a:pPr marL="0" indent="0">
              <a:buNone/>
            </a:pPr>
            <a:r>
              <a:rPr lang="el-GR" sz="2800" i="1" dirty="0"/>
              <a:t>Μακριά από την </a:t>
            </a:r>
            <a:r>
              <a:rPr lang="el-GR" sz="2800" i="1" dirty="0" err="1"/>
              <a:t>Σκύλλαν</a:t>
            </a:r>
            <a:r>
              <a:rPr lang="el-GR" sz="2800" i="1" dirty="0"/>
              <a:t> της απιστίας και την </a:t>
            </a:r>
            <a:r>
              <a:rPr lang="el-GR" sz="2800" i="1" dirty="0" err="1"/>
              <a:t>Χάρυβδιν</a:t>
            </a:r>
            <a:r>
              <a:rPr lang="el-GR" sz="2800" i="1" dirty="0"/>
              <a:t> της </a:t>
            </a:r>
            <a:r>
              <a:rPr lang="el-GR" sz="2800" i="1" dirty="0" smtClean="0"/>
              <a:t>δεισιδαιμονίας. </a:t>
            </a:r>
            <a:endParaRPr lang="el-GR" sz="2800" i="1" dirty="0"/>
          </a:p>
          <a:p>
            <a:endParaRPr lang="el-GR" dirty="0"/>
          </a:p>
        </p:txBody>
      </p:sp>
    </p:spTree>
    <p:extLst>
      <p:ext uri="{BB962C8B-B14F-4D97-AF65-F5344CB8AC3E}">
        <p14:creationId xmlns:p14="http://schemas.microsoft.com/office/powerpoint/2010/main" val="1723607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9616" y="332656"/>
            <a:ext cx="6733216" cy="936104"/>
          </a:xfrm>
        </p:spPr>
        <p:txBody>
          <a:bodyPr>
            <a:normAutofit/>
          </a:bodyPr>
          <a:lstStyle/>
          <a:p>
            <a:r>
              <a:rPr lang="el-GR" b="1" i="1" dirty="0" smtClean="0"/>
              <a:t>Πηγή - Τα </a:t>
            </a:r>
            <a:r>
              <a:rPr lang="el-GR" b="1" i="1" dirty="0"/>
              <a:t>αγαθά της παιδείας</a:t>
            </a:r>
          </a:p>
        </p:txBody>
      </p:sp>
      <p:sp>
        <p:nvSpPr>
          <p:cNvPr id="3" name="Θέση περιεχομένου 2"/>
          <p:cNvSpPr>
            <a:spLocks noGrp="1"/>
          </p:cNvSpPr>
          <p:nvPr>
            <p:ph idx="1"/>
          </p:nvPr>
        </p:nvSpPr>
        <p:spPr>
          <a:xfrm>
            <a:off x="2639616" y="1601416"/>
            <a:ext cx="9145015" cy="4779912"/>
          </a:xfrm>
        </p:spPr>
        <p:txBody>
          <a:bodyPr>
            <a:noAutofit/>
          </a:bodyPr>
          <a:lstStyle/>
          <a:p>
            <a:pPr marL="0" indent="0">
              <a:buNone/>
            </a:pPr>
            <a:r>
              <a:rPr lang="el-GR" sz="2400" i="1" dirty="0"/>
              <a:t>Η παιδεία, </a:t>
            </a:r>
            <a:r>
              <a:rPr lang="el-GR" sz="2400" i="1" dirty="0" err="1"/>
              <a:t>τέκνον</a:t>
            </a:r>
            <a:r>
              <a:rPr lang="el-GR" sz="2400" i="1" dirty="0"/>
              <a:t> μου (τώρα το καταλαμβάνω ο δυστυχής), όταν είναι μοιρασμένη αναλόγως εις έθνος </a:t>
            </a:r>
            <a:r>
              <a:rPr lang="el-GR" sz="2400" i="1" dirty="0" err="1"/>
              <a:t>ολόκληρον</a:t>
            </a:r>
            <a:r>
              <a:rPr lang="el-GR" sz="2400" i="1" dirty="0"/>
              <a:t>, γίνεται φραγμός και τοίχος εις τας επιχειρήσεις των κακών ανθρώπων, και αν των </a:t>
            </a:r>
            <a:r>
              <a:rPr lang="el-GR" sz="2400" i="1" dirty="0" err="1"/>
              <a:t>διορθώση</a:t>
            </a:r>
            <a:r>
              <a:rPr lang="el-GR" sz="2400" i="1" dirty="0"/>
              <a:t> την </a:t>
            </a:r>
            <a:r>
              <a:rPr lang="el-GR" sz="2400" i="1" dirty="0" err="1"/>
              <a:t>ψυχήν</a:t>
            </a:r>
            <a:r>
              <a:rPr lang="el-GR" sz="2400" i="1" dirty="0"/>
              <a:t>, τους αναγκάζει και μη θέλοντας να φαίνονται καλοί. Τίνας </a:t>
            </a:r>
            <a:r>
              <a:rPr lang="el-GR" sz="2400" i="1" dirty="0" err="1"/>
              <a:t>αδικούσι</a:t>
            </a:r>
            <a:r>
              <a:rPr lang="el-GR" sz="2400" i="1" dirty="0"/>
              <a:t> πλέον εύκολα οι άδικοι; Τους </a:t>
            </a:r>
            <a:r>
              <a:rPr lang="el-GR" sz="2400" i="1" dirty="0" err="1"/>
              <a:t>απαιδεύτους</a:t>
            </a:r>
            <a:r>
              <a:rPr lang="el-GR" sz="2400" i="1" dirty="0"/>
              <a:t>, και δια τούτο αδυνάτους να </a:t>
            </a:r>
            <a:r>
              <a:rPr lang="el-GR" sz="2400" i="1" dirty="0" err="1"/>
              <a:t>γνωρίσωσιν</a:t>
            </a:r>
            <a:r>
              <a:rPr lang="el-GR" sz="2400" i="1" dirty="0"/>
              <a:t> ή να </a:t>
            </a:r>
            <a:r>
              <a:rPr lang="el-GR" sz="2400" i="1" dirty="0" err="1"/>
              <a:t>υπερασπίσωσι</a:t>
            </a:r>
            <a:r>
              <a:rPr lang="el-GR" sz="2400" i="1" dirty="0"/>
              <a:t> τα κτήματά των. Τίνας </a:t>
            </a:r>
            <a:r>
              <a:rPr lang="el-GR" sz="2400" i="1" dirty="0" err="1"/>
              <a:t>εκδύνουσι</a:t>
            </a:r>
            <a:r>
              <a:rPr lang="el-GR" sz="2400" i="1" dirty="0"/>
              <a:t> οι </a:t>
            </a:r>
            <a:r>
              <a:rPr lang="el-GR" sz="2400" i="1" dirty="0" err="1"/>
              <a:t>κλέπται</a:t>
            </a:r>
            <a:r>
              <a:rPr lang="el-GR" sz="2400" i="1" dirty="0"/>
              <a:t>; Τους ανικάνους να </a:t>
            </a:r>
            <a:r>
              <a:rPr lang="el-GR" sz="2400" i="1" dirty="0" err="1"/>
              <a:t>φυλάξωσι</a:t>
            </a:r>
            <a:r>
              <a:rPr lang="el-GR" sz="2400" i="1" dirty="0"/>
              <a:t> τα κτήματά των. Τίνας </a:t>
            </a:r>
            <a:r>
              <a:rPr lang="el-GR" sz="2400" i="1" dirty="0" err="1"/>
              <a:t>απατώσιν</a:t>
            </a:r>
            <a:r>
              <a:rPr lang="el-GR" sz="2400" i="1" dirty="0"/>
              <a:t> οι πλάνοι; </a:t>
            </a:r>
            <a:r>
              <a:rPr lang="el-GR" sz="2400" i="1" dirty="0" smtClean="0"/>
              <a:t>Όσους </a:t>
            </a:r>
            <a:r>
              <a:rPr lang="el-GR" sz="2400" i="1" dirty="0"/>
              <a:t>η απαιδευσία </a:t>
            </a:r>
            <a:r>
              <a:rPr lang="el-GR" sz="2400" i="1" dirty="0" err="1"/>
              <a:t>έκαμεν</a:t>
            </a:r>
            <a:r>
              <a:rPr lang="el-GR" sz="2400" i="1" dirty="0"/>
              <a:t> </a:t>
            </a:r>
            <a:r>
              <a:rPr lang="el-GR" sz="2400" i="1" dirty="0" err="1"/>
              <a:t>ευκόλους</a:t>
            </a:r>
            <a:r>
              <a:rPr lang="el-GR" sz="2400" i="1" dirty="0"/>
              <a:t> να πλανώνται.</a:t>
            </a:r>
          </a:p>
          <a:p>
            <a:pPr marL="0" indent="0">
              <a:buNone/>
            </a:pPr>
            <a:r>
              <a:rPr lang="el-GR" sz="2400" i="1" dirty="0"/>
              <a:t>Από τον </a:t>
            </a:r>
            <a:r>
              <a:rPr lang="el-GR" sz="2400" i="1" u="sng" dirty="0"/>
              <a:t>Παπατρέχα</a:t>
            </a:r>
            <a:r>
              <a:rPr lang="el-GR" sz="2400" i="1" dirty="0"/>
              <a:t> του </a:t>
            </a:r>
            <a:r>
              <a:rPr lang="el-GR" sz="2400" b="1" i="1" dirty="0"/>
              <a:t>Κοραή</a:t>
            </a:r>
          </a:p>
          <a:p>
            <a:pPr marL="0" indent="0">
              <a:buNone/>
            </a:pPr>
            <a:endParaRPr lang="el-GR" sz="2200" dirty="0"/>
          </a:p>
        </p:txBody>
      </p:sp>
    </p:spTree>
    <p:extLst>
      <p:ext uri="{BB962C8B-B14F-4D97-AF65-F5344CB8AC3E}">
        <p14:creationId xmlns:p14="http://schemas.microsoft.com/office/powerpoint/2010/main" val="2132767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11624" y="908720"/>
            <a:ext cx="7272808" cy="860674"/>
          </a:xfrm>
        </p:spPr>
        <p:txBody>
          <a:bodyPr>
            <a:normAutofit fontScale="90000"/>
          </a:bodyPr>
          <a:lstStyle/>
          <a:p>
            <a:r>
              <a:rPr lang="el-GR" b="1" dirty="0" smtClean="0"/>
              <a:t>Αντιδράσεις από συντηρητικούς</a:t>
            </a:r>
            <a:endParaRPr lang="el-GR" b="1" dirty="0"/>
          </a:p>
        </p:txBody>
      </p:sp>
      <p:sp>
        <p:nvSpPr>
          <p:cNvPr id="3" name="Θέση περιεχομένου 2"/>
          <p:cNvSpPr>
            <a:spLocks noGrp="1"/>
          </p:cNvSpPr>
          <p:nvPr>
            <p:ph idx="1"/>
          </p:nvPr>
        </p:nvSpPr>
        <p:spPr>
          <a:xfrm>
            <a:off x="2495600" y="1988840"/>
            <a:ext cx="9001000" cy="3384376"/>
          </a:xfrm>
        </p:spPr>
        <p:txBody>
          <a:bodyPr>
            <a:normAutofit/>
          </a:bodyPr>
          <a:lstStyle/>
          <a:p>
            <a:pPr marL="0" indent="0">
              <a:buNone/>
            </a:pPr>
            <a:r>
              <a:rPr lang="el-GR" sz="3200" dirty="0"/>
              <a:t>Αντιδράσεις από συντηρητικούς κύκλους, κατά των ιδεών του Διαφωτισμού: </a:t>
            </a:r>
          </a:p>
          <a:p>
            <a:r>
              <a:rPr lang="el-GR" sz="3200" dirty="0"/>
              <a:t>Το έργο του </a:t>
            </a:r>
            <a:r>
              <a:rPr lang="el-GR" sz="3200" b="1" dirty="0"/>
              <a:t>Αθανάσιου Πάριου</a:t>
            </a:r>
            <a:r>
              <a:rPr lang="el-GR" sz="3200" dirty="0"/>
              <a:t> </a:t>
            </a:r>
            <a:r>
              <a:rPr lang="el-GR" sz="3200" i="1" u="sng" dirty="0" err="1"/>
              <a:t>Αντιφώνησις</a:t>
            </a:r>
            <a:r>
              <a:rPr lang="el-GR" sz="3200" i="1" u="sng" dirty="0"/>
              <a:t> προς τον </a:t>
            </a:r>
            <a:r>
              <a:rPr lang="el-GR" sz="3200" i="1" u="sng" dirty="0" err="1"/>
              <a:t>παράλογον</a:t>
            </a:r>
            <a:r>
              <a:rPr lang="el-GR" sz="3200" i="1" u="sng" dirty="0"/>
              <a:t> </a:t>
            </a:r>
            <a:r>
              <a:rPr lang="el-GR" sz="3200" i="1" u="sng" dirty="0" err="1"/>
              <a:t>ζήλον</a:t>
            </a:r>
            <a:r>
              <a:rPr lang="el-GR" sz="3200" i="1" u="sng" dirty="0"/>
              <a:t> των από της Ευρώπης ερχομένων φιλοσόφων </a:t>
            </a:r>
            <a:r>
              <a:rPr lang="el-GR" sz="3200" dirty="0"/>
              <a:t>(1802).</a:t>
            </a:r>
          </a:p>
          <a:p>
            <a:pPr marL="0" indent="0">
              <a:buNone/>
            </a:pPr>
            <a:endParaRPr lang="el-GR" dirty="0"/>
          </a:p>
        </p:txBody>
      </p:sp>
    </p:spTree>
    <p:extLst>
      <p:ext uri="{BB962C8B-B14F-4D97-AF65-F5344CB8AC3E}">
        <p14:creationId xmlns:p14="http://schemas.microsoft.com/office/powerpoint/2010/main" val="171987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548680"/>
            <a:ext cx="8911687" cy="1004690"/>
          </a:xfrm>
        </p:spPr>
        <p:txBody>
          <a:bodyPr/>
          <a:lstStyle/>
          <a:p>
            <a:r>
              <a:rPr lang="el-GR" b="1" dirty="0" smtClean="0"/>
              <a:t>Ωρίμανση ιδέας για απελευθέρωση</a:t>
            </a:r>
            <a:endParaRPr lang="el-GR" b="1" dirty="0"/>
          </a:p>
        </p:txBody>
      </p:sp>
      <p:sp>
        <p:nvSpPr>
          <p:cNvPr id="3" name="Θέση περιεχομένου 2"/>
          <p:cNvSpPr>
            <a:spLocks noGrp="1"/>
          </p:cNvSpPr>
          <p:nvPr>
            <p:ph idx="1"/>
          </p:nvPr>
        </p:nvSpPr>
        <p:spPr>
          <a:xfrm>
            <a:off x="2589212" y="1700808"/>
            <a:ext cx="9051404" cy="5040560"/>
          </a:xfrm>
        </p:spPr>
        <p:txBody>
          <a:bodyPr>
            <a:noAutofit/>
          </a:bodyPr>
          <a:lstStyle/>
          <a:p>
            <a:pPr marL="0" indent="0">
              <a:buNone/>
            </a:pPr>
            <a:r>
              <a:rPr lang="el-GR" sz="3200" b="1" dirty="0" smtClean="0"/>
              <a:t>Ωρίμασε η ιδέα </a:t>
            </a:r>
            <a:r>
              <a:rPr lang="el-GR" sz="3200" b="1" dirty="0"/>
              <a:t>για </a:t>
            </a:r>
            <a:r>
              <a:rPr lang="el-GR" sz="3200" b="1" dirty="0">
                <a:solidFill>
                  <a:srgbClr val="00B050"/>
                </a:solidFill>
              </a:rPr>
              <a:t>εθνική απελευθέρωση</a:t>
            </a:r>
            <a:r>
              <a:rPr lang="el-GR" sz="3200" dirty="0"/>
              <a:t> </a:t>
            </a:r>
            <a:r>
              <a:rPr lang="el-GR" sz="3200" dirty="0" smtClean="0"/>
              <a:t>βασισμένη </a:t>
            </a:r>
            <a:r>
              <a:rPr lang="el-GR" sz="3200" u="sng" dirty="0" smtClean="0"/>
              <a:t>μόνο</a:t>
            </a:r>
            <a:r>
              <a:rPr lang="el-GR" sz="3200" dirty="0" smtClean="0"/>
              <a:t> </a:t>
            </a:r>
            <a:r>
              <a:rPr lang="el-GR" sz="3200" dirty="0"/>
              <a:t>σε </a:t>
            </a:r>
            <a:r>
              <a:rPr lang="el-GR" sz="3200" b="1" dirty="0">
                <a:solidFill>
                  <a:srgbClr val="00B050"/>
                </a:solidFill>
              </a:rPr>
              <a:t>ελληνικές δυνάμεις</a:t>
            </a:r>
            <a:r>
              <a:rPr lang="el-GR" sz="3200" dirty="0" smtClean="0"/>
              <a:t>.</a:t>
            </a:r>
          </a:p>
          <a:p>
            <a:pPr marL="0" indent="0">
              <a:buNone/>
            </a:pPr>
            <a:endParaRPr lang="el-GR" sz="3200" dirty="0"/>
          </a:p>
          <a:p>
            <a:pPr marL="0" indent="0">
              <a:buNone/>
            </a:pPr>
            <a:r>
              <a:rPr lang="el-GR" sz="3200" dirty="0"/>
              <a:t>Ο </a:t>
            </a:r>
            <a:r>
              <a:rPr lang="el-GR" sz="3200" b="1" dirty="0"/>
              <a:t>Διαφωτισμός </a:t>
            </a:r>
            <a:r>
              <a:rPr lang="el-GR" sz="3200" b="1" u="sng" dirty="0">
                <a:solidFill>
                  <a:srgbClr val="FF0000"/>
                </a:solidFill>
              </a:rPr>
              <a:t>διαδόθηκε</a:t>
            </a:r>
            <a:r>
              <a:rPr lang="el-GR" sz="3200" b="1" dirty="0"/>
              <a:t> </a:t>
            </a:r>
            <a:r>
              <a:rPr lang="el-GR" sz="3200" dirty="0"/>
              <a:t>και σε άλλες υπό οθωμανική κυριαρχία χώρες της </a:t>
            </a:r>
            <a:r>
              <a:rPr lang="el-GR" sz="3200" b="1" dirty="0"/>
              <a:t>Βαλκανικής</a:t>
            </a:r>
            <a:r>
              <a:rPr lang="el-GR" sz="3200" dirty="0"/>
              <a:t>, κυρίως όμως στη </a:t>
            </a:r>
            <a:r>
              <a:rPr lang="el-GR" sz="3200" b="1" dirty="0" smtClean="0"/>
              <a:t>Μολδοβλαχία.</a:t>
            </a:r>
          </a:p>
          <a:p>
            <a:pPr marL="0" indent="0">
              <a:buNone/>
            </a:pPr>
            <a:r>
              <a:rPr lang="el-GR" sz="3200" u="sng" dirty="0" smtClean="0"/>
              <a:t>Φορείς</a:t>
            </a:r>
            <a:r>
              <a:rPr lang="el-GR" sz="3200" dirty="0" smtClean="0"/>
              <a:t>: Έλληνες </a:t>
            </a:r>
            <a:r>
              <a:rPr lang="el-GR" sz="3200" dirty="0"/>
              <a:t>και </a:t>
            </a:r>
            <a:r>
              <a:rPr lang="el-GR" sz="3200" dirty="0" smtClean="0"/>
              <a:t>εξελληνισμένοι </a:t>
            </a:r>
            <a:r>
              <a:rPr lang="el-GR" sz="3200" dirty="0"/>
              <a:t>ηγεμόνες.</a:t>
            </a:r>
          </a:p>
          <a:p>
            <a:endParaRPr lang="el-GR" sz="3200" dirty="0"/>
          </a:p>
        </p:txBody>
      </p:sp>
    </p:spTree>
    <p:extLst>
      <p:ext uri="{BB962C8B-B14F-4D97-AF65-F5344CB8AC3E}">
        <p14:creationId xmlns:p14="http://schemas.microsoft.com/office/powerpoint/2010/main" val="3928286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79576" y="404664"/>
            <a:ext cx="9505056" cy="1280890"/>
          </a:xfrm>
        </p:spPr>
        <p:txBody>
          <a:bodyPr/>
          <a:lstStyle/>
          <a:p>
            <a:r>
              <a:rPr lang="el-GR" b="1" i="1" dirty="0" smtClean="0"/>
              <a:t>Πηγή- Έως </a:t>
            </a:r>
            <a:r>
              <a:rPr lang="el-GR" b="1" i="1" dirty="0"/>
              <a:t>πότε, ώ Έλληνες, να πλανώμεθα;</a:t>
            </a:r>
          </a:p>
        </p:txBody>
      </p:sp>
      <p:sp>
        <p:nvSpPr>
          <p:cNvPr id="3" name="Θέση περιεχομένου 2"/>
          <p:cNvSpPr>
            <a:spLocks noGrp="1"/>
          </p:cNvSpPr>
          <p:nvPr>
            <p:ph idx="1"/>
          </p:nvPr>
        </p:nvSpPr>
        <p:spPr>
          <a:xfrm>
            <a:off x="2279576" y="1916832"/>
            <a:ext cx="9505056" cy="4896544"/>
          </a:xfrm>
        </p:spPr>
        <p:txBody>
          <a:bodyPr>
            <a:noAutofit/>
          </a:bodyPr>
          <a:lstStyle/>
          <a:p>
            <a:pPr marL="0" indent="0">
              <a:buNone/>
            </a:pPr>
            <a:r>
              <a:rPr lang="el-GR" sz="2200" i="1" dirty="0"/>
              <a:t>Ίσως, τέλος πάντων, προσμένετε να σας </a:t>
            </a:r>
            <a:r>
              <a:rPr lang="el-GR" sz="2200" i="1" dirty="0" err="1"/>
              <a:t>δώση</a:t>
            </a:r>
            <a:r>
              <a:rPr lang="el-GR" sz="2200" i="1" dirty="0"/>
              <a:t> την </a:t>
            </a:r>
            <a:r>
              <a:rPr lang="el-GR" sz="2200" i="1" dirty="0" err="1"/>
              <a:t>ελευθερίαν</a:t>
            </a:r>
            <a:r>
              <a:rPr lang="el-GR" sz="2200" i="1" dirty="0"/>
              <a:t> σας κανένας από τους αλλογενείς </a:t>
            </a:r>
            <a:r>
              <a:rPr lang="el-GR" sz="2200" i="1" dirty="0" err="1"/>
              <a:t>δυνάστας</a:t>
            </a:r>
            <a:r>
              <a:rPr lang="el-GR" sz="2200" i="1" dirty="0"/>
              <a:t>; Ω Θεέ! Έως πότε, ω Έλληνες, να πλανώμεθα τόσον αστοχάστως; </a:t>
            </a:r>
            <a:r>
              <a:rPr lang="el-GR" sz="2200" i="1" dirty="0" err="1"/>
              <a:t>Διατί</a:t>
            </a:r>
            <a:r>
              <a:rPr lang="el-GR" sz="2200" i="1" dirty="0"/>
              <a:t> να μην </a:t>
            </a:r>
            <a:r>
              <a:rPr lang="el-GR" sz="2200" i="1" dirty="0" err="1"/>
              <a:t>στρέψωμεν</a:t>
            </a:r>
            <a:r>
              <a:rPr lang="el-GR" sz="2200" i="1" dirty="0"/>
              <a:t> και μίαν φοράν τους οφθαλμούς μας εις τα απελθόντα, δια να </a:t>
            </a:r>
            <a:r>
              <a:rPr lang="el-GR" sz="2200" i="1" dirty="0" err="1"/>
              <a:t>καταλάβωμεν</a:t>
            </a:r>
            <a:r>
              <a:rPr lang="el-GR" sz="2200" i="1" dirty="0"/>
              <a:t> </a:t>
            </a:r>
            <a:r>
              <a:rPr lang="el-GR" sz="2200" i="1" dirty="0" err="1"/>
              <a:t>ευκολώτερα</a:t>
            </a:r>
            <a:r>
              <a:rPr lang="el-GR" sz="2200" i="1" dirty="0"/>
              <a:t> τα μέλλοντα; Ποιος αγνοεί, ότι ο κύριος στοχασμός των αλλογενών </a:t>
            </a:r>
            <a:r>
              <a:rPr lang="el-GR" sz="2200" i="1" dirty="0" err="1"/>
              <a:t>δυνάστων</a:t>
            </a:r>
            <a:r>
              <a:rPr lang="el-GR" sz="2200" i="1" dirty="0"/>
              <a:t> είναι εις το να προσπαθήσουν να κάμουν το ίδιόν των όφελος με την </a:t>
            </a:r>
            <a:r>
              <a:rPr lang="el-GR" sz="2200" i="1" dirty="0" err="1"/>
              <a:t>ζημίαν</a:t>
            </a:r>
            <a:r>
              <a:rPr lang="el-GR" sz="2200" i="1" dirty="0"/>
              <a:t> των άλλων; Και </a:t>
            </a:r>
            <a:r>
              <a:rPr lang="el-GR" sz="2200" i="1" dirty="0" err="1"/>
              <a:t>ποιός</a:t>
            </a:r>
            <a:r>
              <a:rPr lang="el-GR" sz="2200" i="1" dirty="0"/>
              <a:t> στοχασμός ημπορεί να </a:t>
            </a:r>
            <a:r>
              <a:rPr lang="el-GR" sz="2200" i="1" dirty="0" err="1"/>
              <a:t>πιστεύση</a:t>
            </a:r>
            <a:r>
              <a:rPr lang="el-GR" sz="2200" i="1" dirty="0"/>
              <a:t>, ότι όποιος από τους αλλοεθνείς </a:t>
            </a:r>
            <a:r>
              <a:rPr lang="el-GR" sz="2200" i="1" dirty="0" err="1"/>
              <a:t>δυνάστας</a:t>
            </a:r>
            <a:r>
              <a:rPr lang="el-GR" sz="2200" i="1" dirty="0"/>
              <a:t> ήθελε κατατροπώσει τον </a:t>
            </a:r>
            <a:r>
              <a:rPr lang="el-GR" sz="2200" i="1" dirty="0" err="1"/>
              <a:t>οθωμανόν</a:t>
            </a:r>
            <a:r>
              <a:rPr lang="el-GR" sz="2200" i="1" dirty="0"/>
              <a:t>, </a:t>
            </a:r>
            <a:r>
              <a:rPr lang="el-GR" sz="2200" i="1" dirty="0" err="1"/>
              <a:t>ήθελεν</a:t>
            </a:r>
            <a:r>
              <a:rPr lang="el-GR" sz="2200" i="1" dirty="0"/>
              <a:t> μας αφήσει ελεύθερους; Ω απάτη επιζήμιος! Μην είσθε, αδελφοί μου, τόσον ευκολόπιστοι</a:t>
            </a:r>
          </a:p>
          <a:p>
            <a:pPr marL="0" indent="0">
              <a:buNone/>
            </a:pPr>
            <a:r>
              <a:rPr lang="el-GR" sz="2200" i="1" dirty="0"/>
              <a:t>Από την </a:t>
            </a:r>
            <a:r>
              <a:rPr lang="el-GR" sz="2200" i="1" u="sng" dirty="0"/>
              <a:t>Ελληνική Νομαρχία</a:t>
            </a:r>
            <a:r>
              <a:rPr lang="el-GR" sz="2200" i="1" dirty="0"/>
              <a:t>, </a:t>
            </a:r>
            <a:r>
              <a:rPr lang="el-GR" sz="2200" b="1" i="1" dirty="0"/>
              <a:t>Ανωνύμου</a:t>
            </a:r>
            <a:r>
              <a:rPr lang="el-GR" sz="2200" i="1" dirty="0"/>
              <a:t> του Έλληνος.</a:t>
            </a:r>
            <a:endParaRPr lang="el-GR" sz="2200" dirty="0"/>
          </a:p>
          <a:p>
            <a:endParaRPr lang="el-GR" sz="2200" dirty="0"/>
          </a:p>
        </p:txBody>
      </p:sp>
    </p:spTree>
    <p:extLst>
      <p:ext uri="{BB962C8B-B14F-4D97-AF65-F5344CB8AC3E}">
        <p14:creationId xmlns:p14="http://schemas.microsoft.com/office/powerpoint/2010/main" val="34342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23592" y="188640"/>
            <a:ext cx="6589199" cy="716658"/>
          </a:xfrm>
        </p:spPr>
        <p:txBody>
          <a:bodyPr/>
          <a:lstStyle/>
          <a:p>
            <a:r>
              <a:rPr lang="el-GR" dirty="0" smtClean="0"/>
              <a:t>Εισαγωγικά</a:t>
            </a:r>
            <a:endParaRPr lang="el-GR" dirty="0"/>
          </a:p>
        </p:txBody>
      </p:sp>
      <p:sp>
        <p:nvSpPr>
          <p:cNvPr id="3" name="Θέση περιεχομένου 2"/>
          <p:cNvSpPr>
            <a:spLocks noGrp="1"/>
          </p:cNvSpPr>
          <p:nvPr>
            <p:ph idx="1"/>
          </p:nvPr>
        </p:nvSpPr>
        <p:spPr>
          <a:xfrm>
            <a:off x="2063552" y="1121322"/>
            <a:ext cx="10009112" cy="5620046"/>
          </a:xfrm>
        </p:spPr>
        <p:txBody>
          <a:bodyPr>
            <a:normAutofit/>
          </a:bodyPr>
          <a:lstStyle/>
          <a:p>
            <a:pPr marL="0" indent="0">
              <a:buNone/>
            </a:pPr>
            <a:r>
              <a:rPr lang="el-GR" sz="2800" dirty="0"/>
              <a:t>Το σπουδαιότερο γεγονός στην ιστορία των επαναστάσεων </a:t>
            </a:r>
            <a:r>
              <a:rPr lang="el-GR" sz="2800" dirty="0" smtClean="0"/>
              <a:t>υπήρξε:</a:t>
            </a:r>
          </a:p>
          <a:p>
            <a:pPr marL="0" indent="0">
              <a:buNone/>
            </a:pPr>
            <a:r>
              <a:rPr lang="el-GR" sz="2800" dirty="0" smtClean="0"/>
              <a:t> </a:t>
            </a:r>
            <a:r>
              <a:rPr lang="el-GR" sz="2800" b="1" dirty="0"/>
              <a:t>η </a:t>
            </a:r>
            <a:r>
              <a:rPr lang="el-GR" sz="2800" b="1" u="sng" dirty="0">
                <a:solidFill>
                  <a:srgbClr val="FF0000"/>
                </a:solidFill>
              </a:rPr>
              <a:t>Γαλλική Επανάσταση </a:t>
            </a:r>
            <a:r>
              <a:rPr lang="el-GR" sz="2800" b="1" dirty="0"/>
              <a:t>(1789-1815). </a:t>
            </a:r>
          </a:p>
          <a:p>
            <a:pPr marL="0" indent="0">
              <a:buNone/>
            </a:pPr>
            <a:r>
              <a:rPr lang="el-GR" sz="2800" dirty="0"/>
              <a:t>Με το σύνθημα "</a:t>
            </a:r>
            <a:r>
              <a:rPr lang="el-GR" sz="2800" b="1" u="sng" dirty="0">
                <a:solidFill>
                  <a:srgbClr val="00B050"/>
                </a:solidFill>
              </a:rPr>
              <a:t>Ελευθερία, Ισότητα, Αδελφοσύνη</a:t>
            </a:r>
            <a:r>
              <a:rPr lang="el-GR" sz="2800" dirty="0"/>
              <a:t>" πέτυχε να </a:t>
            </a:r>
            <a:r>
              <a:rPr lang="el-GR" sz="2800" u="sng" dirty="0"/>
              <a:t>ανατρέψει</a:t>
            </a:r>
            <a:r>
              <a:rPr lang="el-GR" sz="2800" dirty="0"/>
              <a:t> το μέχρι τότε πολιτικό και κοινωνικό χάρτη της. </a:t>
            </a:r>
          </a:p>
          <a:p>
            <a:pPr marL="0" indent="0">
              <a:buNone/>
            </a:pPr>
            <a:r>
              <a:rPr lang="el-GR" sz="2800" u="sng" dirty="0"/>
              <a:t>Ποικίλες αντιδράσεις </a:t>
            </a:r>
            <a:r>
              <a:rPr lang="el-GR" sz="2800" dirty="0"/>
              <a:t>και διακυμάνσεις της επανάσταση, όμως, συνέβαλε στη </a:t>
            </a:r>
            <a:r>
              <a:rPr lang="el-GR" sz="2800" b="1" dirty="0"/>
              <a:t>γέννηση ενός καινούριου κόσμου </a:t>
            </a:r>
            <a:r>
              <a:rPr lang="el-GR" sz="2800" dirty="0"/>
              <a:t>με κύρια χαρακτηριστικά:</a:t>
            </a:r>
          </a:p>
          <a:p>
            <a:pPr>
              <a:buFont typeface="Wingdings" panose="05000000000000000000" pitchFamily="2" charset="2"/>
              <a:buChar char="ü"/>
            </a:pPr>
            <a:r>
              <a:rPr lang="el-GR" sz="2800" dirty="0"/>
              <a:t> τη </a:t>
            </a:r>
            <a:r>
              <a:rPr lang="el-GR" sz="2800" b="1" dirty="0"/>
              <a:t>φιλελευθεροποίηση της κοινωνίας</a:t>
            </a:r>
            <a:endParaRPr lang="el-GR" sz="2800" dirty="0"/>
          </a:p>
          <a:p>
            <a:pPr>
              <a:buFont typeface="Wingdings" panose="05000000000000000000" pitchFamily="2" charset="2"/>
              <a:buChar char="ü"/>
            </a:pPr>
            <a:r>
              <a:rPr lang="el-GR" sz="2800" dirty="0"/>
              <a:t>την εγκαθίδρυση της </a:t>
            </a:r>
            <a:r>
              <a:rPr lang="el-GR" sz="2800" b="1" dirty="0"/>
              <a:t>αστικής τάξης στην εξουσία</a:t>
            </a:r>
            <a:r>
              <a:rPr lang="el-GR" sz="2800" dirty="0"/>
              <a:t>.</a:t>
            </a:r>
          </a:p>
        </p:txBody>
      </p:sp>
    </p:spTree>
    <p:extLst>
      <p:ext uri="{BB962C8B-B14F-4D97-AF65-F5344CB8AC3E}">
        <p14:creationId xmlns:p14="http://schemas.microsoft.com/office/powerpoint/2010/main" val="92298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Εισαγωγικά</a:t>
            </a:r>
          </a:p>
        </p:txBody>
      </p:sp>
      <p:sp>
        <p:nvSpPr>
          <p:cNvPr id="3" name="Θέση περιεχομένου 2"/>
          <p:cNvSpPr>
            <a:spLocks noGrp="1"/>
          </p:cNvSpPr>
          <p:nvPr>
            <p:ph idx="1"/>
          </p:nvPr>
        </p:nvSpPr>
        <p:spPr>
          <a:xfrm>
            <a:off x="2639616" y="1905000"/>
            <a:ext cx="8640959" cy="4692352"/>
          </a:xfrm>
        </p:spPr>
        <p:txBody>
          <a:bodyPr>
            <a:normAutofit/>
          </a:bodyPr>
          <a:lstStyle/>
          <a:p>
            <a:pPr marL="0" indent="0">
              <a:buNone/>
            </a:pPr>
            <a:r>
              <a:rPr lang="el-GR" sz="2800" b="1" u="sng" dirty="0"/>
              <a:t>Λατινοκρατία</a:t>
            </a:r>
            <a:r>
              <a:rPr lang="el-GR" sz="2800" dirty="0"/>
              <a:t> στον ελληνικό χώρο φτάνει στο τέλος της και </a:t>
            </a:r>
          </a:p>
          <a:p>
            <a:pPr marL="0" indent="0">
              <a:buNone/>
            </a:pPr>
            <a:r>
              <a:rPr lang="el-GR" sz="2800" dirty="0"/>
              <a:t>Η </a:t>
            </a:r>
            <a:r>
              <a:rPr lang="el-GR" sz="2800" b="1" u="sng" dirty="0"/>
              <a:t>Οθωμανική Αυτοκρατορία </a:t>
            </a:r>
            <a:r>
              <a:rPr lang="el-GR" sz="2800" dirty="0"/>
              <a:t>εισέρχεται, από το 17ο αι. σε τροχιά </a:t>
            </a:r>
            <a:r>
              <a:rPr lang="el-GR" sz="2800" b="1" dirty="0"/>
              <a:t>παρακμής και κρίσης</a:t>
            </a:r>
            <a:r>
              <a:rPr lang="el-GR" sz="2800" dirty="0"/>
              <a:t>. </a:t>
            </a:r>
          </a:p>
          <a:p>
            <a:pPr>
              <a:buFont typeface="Wingdings" panose="05000000000000000000" pitchFamily="2" charset="2"/>
              <a:buChar char="Ø"/>
            </a:pPr>
            <a:r>
              <a:rPr lang="el-GR" sz="2800" b="1" dirty="0"/>
              <a:t>Ανατολικό </a:t>
            </a:r>
            <a:r>
              <a:rPr lang="el-GR" sz="2800" b="1" dirty="0" smtClean="0"/>
              <a:t>ζήτημα: </a:t>
            </a:r>
            <a:r>
              <a:rPr lang="el-GR" sz="2800" dirty="0" smtClean="0"/>
              <a:t>Το </a:t>
            </a:r>
            <a:r>
              <a:rPr lang="el-GR" sz="2800" dirty="0"/>
              <a:t>ζήτημα της τύχης των εδαφών της αχανούς αυτοκρατορίας καθίσταται κυρίαρχο ζήτημα στις διεθνείς </a:t>
            </a:r>
            <a:r>
              <a:rPr lang="el-GR" sz="2800" dirty="0" smtClean="0"/>
              <a:t>σχέσεις.</a:t>
            </a:r>
            <a:endParaRPr lang="el-GR" sz="2800" dirty="0"/>
          </a:p>
          <a:p>
            <a:endParaRPr lang="el-GR" sz="2800" dirty="0"/>
          </a:p>
        </p:txBody>
      </p:sp>
    </p:spTree>
    <p:extLst>
      <p:ext uri="{BB962C8B-B14F-4D97-AF65-F5344CB8AC3E}">
        <p14:creationId xmlns:p14="http://schemas.microsoft.com/office/powerpoint/2010/main" val="88279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7608" y="267494"/>
            <a:ext cx="7992888" cy="1073274"/>
          </a:xfrm>
        </p:spPr>
        <p:txBody>
          <a:bodyPr>
            <a:normAutofit fontScale="90000"/>
          </a:bodyPr>
          <a:lstStyle/>
          <a:p>
            <a:r>
              <a:rPr lang="el-GR" b="1" dirty="0" smtClean="0"/>
              <a:t>1. Διαφωτισμός</a:t>
            </a:r>
            <a:br>
              <a:rPr lang="el-GR" b="1" dirty="0" smtClean="0"/>
            </a:br>
            <a:r>
              <a:rPr lang="el-GR" b="1" dirty="0" smtClean="0"/>
              <a:t>α. Το πλαίσιο διαμόρφωσής του</a:t>
            </a:r>
            <a:endParaRPr lang="el-GR" b="1" dirty="0"/>
          </a:p>
        </p:txBody>
      </p:sp>
      <p:sp>
        <p:nvSpPr>
          <p:cNvPr id="3" name="Θέση περιεχομένου 2"/>
          <p:cNvSpPr>
            <a:spLocks noGrp="1"/>
          </p:cNvSpPr>
          <p:nvPr>
            <p:ph idx="1"/>
          </p:nvPr>
        </p:nvSpPr>
        <p:spPr>
          <a:xfrm>
            <a:off x="2423592" y="1628800"/>
            <a:ext cx="9073008" cy="4968552"/>
          </a:xfrm>
        </p:spPr>
        <p:txBody>
          <a:bodyPr>
            <a:normAutofit/>
          </a:bodyPr>
          <a:lstStyle/>
          <a:p>
            <a:pPr marL="0" indent="0">
              <a:buNone/>
            </a:pPr>
            <a:r>
              <a:rPr lang="el-GR" sz="2800" b="1" u="sng" dirty="0"/>
              <a:t>Τέλη του 17ου αιώνα </a:t>
            </a:r>
          </a:p>
          <a:p>
            <a:pPr marL="0" indent="0">
              <a:buNone/>
            </a:pPr>
            <a:r>
              <a:rPr lang="el-GR" sz="2800" u="sng" dirty="0"/>
              <a:t>Χ</a:t>
            </a:r>
            <a:r>
              <a:rPr lang="el-GR" sz="2800" u="sng" dirty="0" smtClean="0"/>
              <a:t>ώρες </a:t>
            </a:r>
            <a:r>
              <a:rPr lang="el-GR" sz="2800" u="sng" dirty="0"/>
              <a:t>της δυτικής Ευρώπης</a:t>
            </a:r>
            <a:r>
              <a:rPr lang="el-GR" sz="2800" dirty="0"/>
              <a:t>: ταχύτατους ρυθμούς </a:t>
            </a:r>
            <a:r>
              <a:rPr lang="el-GR" sz="2800" b="1" dirty="0">
                <a:solidFill>
                  <a:srgbClr val="00B050"/>
                </a:solidFill>
              </a:rPr>
              <a:t>οικονομικής</a:t>
            </a:r>
            <a:r>
              <a:rPr lang="el-GR" sz="2800" dirty="0"/>
              <a:t> ανάπτυξης και </a:t>
            </a:r>
            <a:r>
              <a:rPr lang="el-GR" sz="2800" b="1" dirty="0">
                <a:solidFill>
                  <a:srgbClr val="00B050"/>
                </a:solidFill>
              </a:rPr>
              <a:t>πνευματικής</a:t>
            </a:r>
            <a:r>
              <a:rPr lang="el-GR" sz="2800" dirty="0"/>
              <a:t> προόδου. </a:t>
            </a:r>
          </a:p>
          <a:p>
            <a:pPr marL="0" indent="0">
              <a:buNone/>
            </a:pPr>
            <a:r>
              <a:rPr lang="el-GR" sz="2800" u="sng" dirty="0"/>
              <a:t>Χ</a:t>
            </a:r>
            <a:r>
              <a:rPr lang="el-GR" sz="2800" u="sng" dirty="0" smtClean="0"/>
              <a:t>ώρες </a:t>
            </a:r>
            <a:r>
              <a:rPr lang="el-GR" sz="2800" u="sng" dirty="0"/>
              <a:t>της κεντρικής και της βόρειας Ευρώπης</a:t>
            </a:r>
            <a:r>
              <a:rPr lang="el-GR" sz="2800" dirty="0"/>
              <a:t>: </a:t>
            </a:r>
            <a:r>
              <a:rPr lang="el-GR" sz="2800" dirty="0" smtClean="0"/>
              <a:t>παραμένουν </a:t>
            </a:r>
            <a:r>
              <a:rPr lang="el-GR" sz="2800" dirty="0"/>
              <a:t>στο </a:t>
            </a:r>
            <a:r>
              <a:rPr lang="el-GR" sz="2800" b="1" dirty="0">
                <a:solidFill>
                  <a:srgbClr val="00B050"/>
                </a:solidFill>
              </a:rPr>
              <a:t>περιθώριο</a:t>
            </a:r>
            <a:r>
              <a:rPr lang="el-GR" sz="2800" dirty="0"/>
              <a:t>. </a:t>
            </a:r>
            <a:endParaRPr lang="el-GR" sz="2800" dirty="0" smtClean="0"/>
          </a:p>
          <a:p>
            <a:pPr marL="0" indent="0">
              <a:buNone/>
            </a:pPr>
            <a:endParaRPr lang="el-GR" sz="2800" dirty="0"/>
          </a:p>
          <a:p>
            <a:pPr marL="0" indent="0">
              <a:buNone/>
            </a:pPr>
            <a:r>
              <a:rPr lang="el-GR" sz="2800" b="1" dirty="0"/>
              <a:t>Και μεταξύ των δυτικών χωρών υπάρχει </a:t>
            </a:r>
            <a:r>
              <a:rPr lang="el-GR" sz="2800" b="1" u="sng" dirty="0"/>
              <a:t>ανισομερής ανάπτυξη</a:t>
            </a:r>
            <a:r>
              <a:rPr lang="el-GR" sz="2800" dirty="0"/>
              <a:t>, ανάλογα με το </a:t>
            </a:r>
            <a:r>
              <a:rPr lang="el-GR" sz="2800" b="1" i="1" dirty="0"/>
              <a:t>βαθμό συμμετοχής</a:t>
            </a:r>
            <a:r>
              <a:rPr lang="el-GR" sz="2800" dirty="0"/>
              <a:t> τους στις εξελίξεις: </a:t>
            </a:r>
          </a:p>
        </p:txBody>
      </p:sp>
    </p:spTree>
    <p:extLst>
      <p:ext uri="{BB962C8B-B14F-4D97-AF65-F5344CB8AC3E}">
        <p14:creationId xmlns:p14="http://schemas.microsoft.com/office/powerpoint/2010/main" val="313267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83632" y="305164"/>
            <a:ext cx="3312368" cy="860674"/>
          </a:xfrm>
        </p:spPr>
        <p:txBody>
          <a:bodyPr/>
          <a:lstStyle/>
          <a:p>
            <a:r>
              <a:rPr lang="el-GR" b="1" dirty="0"/>
              <a:t>Η Αγγλία</a:t>
            </a:r>
          </a:p>
        </p:txBody>
      </p:sp>
      <p:sp>
        <p:nvSpPr>
          <p:cNvPr id="3" name="Θέση περιεχομένου 2"/>
          <p:cNvSpPr>
            <a:spLocks noGrp="1"/>
          </p:cNvSpPr>
          <p:nvPr>
            <p:ph idx="1"/>
          </p:nvPr>
        </p:nvSpPr>
        <p:spPr>
          <a:xfrm>
            <a:off x="2423592" y="1484784"/>
            <a:ext cx="6264695" cy="5162836"/>
          </a:xfrm>
        </p:spPr>
        <p:txBody>
          <a:bodyPr>
            <a:noAutofit/>
          </a:bodyPr>
          <a:lstStyle/>
          <a:p>
            <a:pPr>
              <a:buFont typeface="Wingdings" panose="05000000000000000000" pitchFamily="2" charset="2"/>
              <a:buChar char="§"/>
            </a:pPr>
            <a:r>
              <a:rPr lang="el-GR" sz="2600" u="sng" dirty="0"/>
              <a:t>Α</a:t>
            </a:r>
            <a:r>
              <a:rPr lang="el-GR" sz="2600" u="sng" dirty="0" smtClean="0"/>
              <a:t>ρχές </a:t>
            </a:r>
            <a:r>
              <a:rPr lang="el-GR" sz="2600" u="sng" dirty="0"/>
              <a:t>του 18ου αι.: </a:t>
            </a:r>
            <a:r>
              <a:rPr lang="el-GR" sz="2600" dirty="0"/>
              <a:t>η </a:t>
            </a:r>
            <a:r>
              <a:rPr lang="el-GR" sz="2600" b="1" dirty="0"/>
              <a:t>μεγαλύτερη εμπορική και ναυτική δύναμη </a:t>
            </a:r>
            <a:r>
              <a:rPr lang="el-GR" sz="2600" dirty="0"/>
              <a:t>στον κόσμο. </a:t>
            </a:r>
          </a:p>
          <a:p>
            <a:pPr>
              <a:buFont typeface="Wingdings" panose="05000000000000000000" pitchFamily="2" charset="2"/>
              <a:buChar char="§"/>
            </a:pPr>
            <a:r>
              <a:rPr lang="el-GR" sz="2600" dirty="0"/>
              <a:t>Η </a:t>
            </a:r>
            <a:r>
              <a:rPr lang="el-GR" sz="2600" b="1" dirty="0"/>
              <a:t>αστική τάξη </a:t>
            </a:r>
            <a:r>
              <a:rPr lang="el-GR" sz="2600" dirty="0"/>
              <a:t>(</a:t>
            </a:r>
            <a:r>
              <a:rPr lang="el-GR" sz="2600" b="1" dirty="0"/>
              <a:t>Ένδοξη Επανάσταση</a:t>
            </a:r>
            <a:r>
              <a:rPr lang="el-GR" sz="2600" dirty="0"/>
              <a:t> (</a:t>
            </a:r>
            <a:r>
              <a:rPr lang="el-GR" sz="2600" dirty="0" smtClean="0"/>
              <a:t>1688) επιβάλλει:</a:t>
            </a:r>
          </a:p>
          <a:p>
            <a:pPr>
              <a:buFont typeface="Wingdings" panose="05000000000000000000" pitchFamily="2" charset="2"/>
              <a:buChar char="Ø"/>
            </a:pPr>
            <a:r>
              <a:rPr lang="el-GR" sz="2600" dirty="0" smtClean="0"/>
              <a:t>τη </a:t>
            </a:r>
            <a:r>
              <a:rPr lang="el-GR" sz="2600" b="1" dirty="0">
                <a:solidFill>
                  <a:srgbClr val="FF0000"/>
                </a:solidFill>
              </a:rPr>
              <a:t>συνταγματική μοναρχία </a:t>
            </a:r>
            <a:r>
              <a:rPr lang="el-GR" sz="2600" dirty="0"/>
              <a:t>και </a:t>
            </a:r>
            <a:endParaRPr lang="el-GR" sz="2600" dirty="0" smtClean="0"/>
          </a:p>
          <a:p>
            <a:pPr>
              <a:buFont typeface="Wingdings" panose="05000000000000000000" pitchFamily="2" charset="2"/>
              <a:buChar char="Ø"/>
            </a:pPr>
            <a:r>
              <a:rPr lang="el-GR" sz="2600" dirty="0" smtClean="0"/>
              <a:t>τον </a:t>
            </a:r>
            <a:r>
              <a:rPr lang="el-GR" sz="2600" b="1" dirty="0" smtClean="0">
                <a:solidFill>
                  <a:srgbClr val="FF0000"/>
                </a:solidFill>
              </a:rPr>
              <a:t>κοινοβουλευτισμό</a:t>
            </a:r>
            <a:endParaRPr lang="el-GR" sz="2600" dirty="0"/>
          </a:p>
          <a:p>
            <a:pPr marL="0" indent="0">
              <a:buNone/>
            </a:pPr>
            <a:r>
              <a:rPr lang="el-GR" sz="2600" dirty="0"/>
              <a:t>Θ</a:t>
            </a:r>
            <a:r>
              <a:rPr lang="el-GR" sz="2600" dirty="0" smtClean="0"/>
              <a:t>α </a:t>
            </a:r>
            <a:r>
              <a:rPr lang="el-GR" sz="2600" dirty="0"/>
              <a:t>αποτελέσει τον </a:t>
            </a:r>
            <a:r>
              <a:rPr lang="el-GR" sz="2600" b="1" dirty="0"/>
              <a:t>πόλο έλξης </a:t>
            </a:r>
            <a:r>
              <a:rPr lang="el-GR" sz="2600" dirty="0"/>
              <a:t>των ανθρώπων εκείνων που θέλουν να ζήσουν σε </a:t>
            </a:r>
            <a:r>
              <a:rPr lang="el-GR" sz="2600" b="1" dirty="0"/>
              <a:t>συνθήκες φιλελευθερισμού</a:t>
            </a:r>
            <a:r>
              <a:rPr lang="el-GR" sz="2600" dirty="0"/>
              <a:t>. </a:t>
            </a:r>
          </a:p>
          <a:p>
            <a:pPr marL="0" indent="0">
              <a:buNone/>
            </a:pPr>
            <a:endParaRPr lang="el-GR" sz="2400" dirty="0"/>
          </a:p>
        </p:txBody>
      </p:sp>
      <p:pic>
        <p:nvPicPr>
          <p:cNvPr id="7" name="Εικόνα 6"/>
          <p:cNvPicPr>
            <a:picLocks noChangeAspect="1"/>
          </p:cNvPicPr>
          <p:nvPr/>
        </p:nvPicPr>
        <p:blipFill>
          <a:blip r:embed="rId2"/>
          <a:stretch>
            <a:fillRect/>
          </a:stretch>
        </p:blipFill>
        <p:spPr>
          <a:xfrm>
            <a:off x="8904312" y="305164"/>
            <a:ext cx="2924444" cy="6458980"/>
          </a:xfrm>
          <a:prstGeom prst="rect">
            <a:avLst/>
          </a:prstGeom>
        </p:spPr>
      </p:pic>
    </p:spTree>
    <p:extLst>
      <p:ext uri="{BB962C8B-B14F-4D97-AF65-F5344CB8AC3E}">
        <p14:creationId xmlns:p14="http://schemas.microsoft.com/office/powerpoint/2010/main" val="97062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5600" y="188433"/>
            <a:ext cx="3816424" cy="644650"/>
          </a:xfrm>
        </p:spPr>
        <p:txBody>
          <a:bodyPr/>
          <a:lstStyle/>
          <a:p>
            <a:r>
              <a:rPr lang="el-GR" b="1" dirty="0" smtClean="0"/>
              <a:t>Γαλλία</a:t>
            </a:r>
            <a:endParaRPr lang="el-GR" b="1" dirty="0"/>
          </a:p>
        </p:txBody>
      </p:sp>
      <p:sp>
        <p:nvSpPr>
          <p:cNvPr id="3" name="Θέση περιεχομένου 2"/>
          <p:cNvSpPr>
            <a:spLocks noGrp="1"/>
          </p:cNvSpPr>
          <p:nvPr>
            <p:ph idx="1"/>
          </p:nvPr>
        </p:nvSpPr>
        <p:spPr>
          <a:xfrm>
            <a:off x="2495600" y="1052736"/>
            <a:ext cx="5760640" cy="3672408"/>
          </a:xfrm>
        </p:spPr>
        <p:txBody>
          <a:bodyPr>
            <a:normAutofit/>
          </a:bodyPr>
          <a:lstStyle/>
          <a:p>
            <a:pPr marL="0" indent="0">
              <a:buNone/>
            </a:pPr>
            <a:r>
              <a:rPr lang="el-GR" sz="2400" b="1" dirty="0"/>
              <a:t>Παρατεταμένη </a:t>
            </a:r>
            <a:r>
              <a:rPr lang="el-GR" sz="2400" b="1" dirty="0" smtClean="0"/>
              <a:t>κρίση</a:t>
            </a:r>
            <a:r>
              <a:rPr lang="el-GR" sz="2400" dirty="0" smtClean="0"/>
              <a:t>,  </a:t>
            </a:r>
            <a:r>
              <a:rPr lang="el-GR" sz="2400" dirty="0"/>
              <a:t>ολοένα και οξύτερη. </a:t>
            </a:r>
          </a:p>
          <a:p>
            <a:r>
              <a:rPr lang="el-GR" sz="2400" b="1" dirty="0"/>
              <a:t>Μ</a:t>
            </a:r>
            <a:r>
              <a:rPr lang="el-GR" sz="2400" b="1" dirty="0" smtClean="0"/>
              <a:t>οναρχία</a:t>
            </a:r>
            <a:r>
              <a:rPr lang="el-GR" sz="2400" dirty="0"/>
              <a:t>: τροχοπέδη στη δραστηριότητα και στις </a:t>
            </a:r>
            <a:r>
              <a:rPr lang="el-GR" sz="2400" dirty="0" smtClean="0"/>
              <a:t>επιδιώξεις </a:t>
            </a:r>
            <a:r>
              <a:rPr lang="el-GR" sz="2400" dirty="0"/>
              <a:t>της </a:t>
            </a:r>
            <a:r>
              <a:rPr lang="el-GR" sz="2400" b="1" dirty="0"/>
              <a:t>αστικής </a:t>
            </a:r>
            <a:r>
              <a:rPr lang="el-GR" sz="2400" b="1" dirty="0" smtClean="0"/>
              <a:t>τάξης</a:t>
            </a:r>
            <a:endParaRPr lang="el-GR" sz="2400" b="1" dirty="0"/>
          </a:p>
          <a:p>
            <a:r>
              <a:rPr lang="el-GR" sz="2400" b="1" dirty="0"/>
              <a:t>Αστικής τάξη</a:t>
            </a:r>
            <a:r>
              <a:rPr lang="el-GR" sz="2400" dirty="0"/>
              <a:t>: θέτει υπό </a:t>
            </a:r>
            <a:r>
              <a:rPr lang="el-GR" sz="2400" i="1" dirty="0">
                <a:solidFill>
                  <a:schemeClr val="tx1"/>
                </a:solidFill>
              </a:rPr>
              <a:t>αμφισβήτηση την πολιτική και κοινωνική δομή του κράτους </a:t>
            </a:r>
            <a:r>
              <a:rPr lang="el-GR" sz="2400" dirty="0"/>
              <a:t>και επιδιώκει γενικότερες αλλαγές.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404664"/>
            <a:ext cx="3880702" cy="4176464"/>
          </a:xfrm>
          <a:prstGeom prst="rect">
            <a:avLst/>
          </a:prstGeom>
        </p:spPr>
      </p:pic>
      <p:sp>
        <p:nvSpPr>
          <p:cNvPr id="5" name="Ορθογώνιο 4"/>
          <p:cNvSpPr/>
          <p:nvPr/>
        </p:nvSpPr>
        <p:spPr>
          <a:xfrm>
            <a:off x="2495600" y="4807492"/>
            <a:ext cx="9254020" cy="1569660"/>
          </a:xfrm>
          <a:prstGeom prst="rect">
            <a:avLst/>
          </a:prstGeom>
        </p:spPr>
        <p:txBody>
          <a:bodyPr wrap="square">
            <a:spAutoFit/>
          </a:bodyPr>
          <a:lstStyle/>
          <a:p>
            <a:r>
              <a:rPr lang="el-GR" sz="2400" u="sng" dirty="0" smtClean="0"/>
              <a:t>Τέλος </a:t>
            </a:r>
            <a:r>
              <a:rPr lang="el-GR" sz="2400" u="sng" dirty="0"/>
              <a:t>του 18ου </a:t>
            </a:r>
            <a:r>
              <a:rPr lang="el-GR" sz="2400" u="sng" dirty="0" smtClean="0"/>
              <a:t>αιώνα</a:t>
            </a:r>
            <a:r>
              <a:rPr lang="el-GR" sz="2400" b="1" dirty="0" smtClean="0"/>
              <a:t>: Η </a:t>
            </a:r>
            <a:r>
              <a:rPr lang="el-GR" sz="2400" b="1" dirty="0"/>
              <a:t>αντιπαράθεση </a:t>
            </a:r>
            <a:r>
              <a:rPr lang="el-GR" sz="2400" dirty="0"/>
              <a:t>αυτή θα </a:t>
            </a:r>
            <a:r>
              <a:rPr lang="el-GR" sz="2400" b="1" dirty="0" smtClean="0"/>
              <a:t>κορυφωθεί: </a:t>
            </a:r>
            <a:r>
              <a:rPr lang="el-GR" sz="2400" dirty="0" smtClean="0"/>
              <a:t> </a:t>
            </a:r>
          </a:p>
          <a:p>
            <a:r>
              <a:rPr lang="el-GR" sz="2400" dirty="0" smtClean="0"/>
              <a:t>η </a:t>
            </a:r>
            <a:r>
              <a:rPr lang="el-GR" sz="2400" b="1" dirty="0" smtClean="0"/>
              <a:t>μοναρχία</a:t>
            </a:r>
            <a:r>
              <a:rPr lang="el-GR" sz="2400" dirty="0" smtClean="0"/>
              <a:t> (βασιλιάς) δεν </a:t>
            </a:r>
            <a:r>
              <a:rPr lang="el-GR" sz="2400" dirty="0"/>
              <a:t>έχει συνειδητοποιήσει τις ζυμώσεις που έχουν συντελεστεί στη γαλλική κοινωνία, </a:t>
            </a:r>
            <a:r>
              <a:rPr lang="el-GR" sz="2400" b="1" dirty="0"/>
              <a:t>θα βρεθεί αντιμέτωπος με την κρίση (1789). </a:t>
            </a:r>
          </a:p>
        </p:txBody>
      </p:sp>
    </p:spTree>
    <p:extLst>
      <p:ext uri="{BB962C8B-B14F-4D97-AF65-F5344CB8AC3E}">
        <p14:creationId xmlns:p14="http://schemas.microsoft.com/office/powerpoint/2010/main" val="1908578147"/>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1221</TotalTime>
  <Words>2947</Words>
  <Application>Microsoft Office PowerPoint</Application>
  <PresentationFormat>Ευρεία οθόνη</PresentationFormat>
  <Paragraphs>266</Paragraphs>
  <Slides>47</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47</vt:i4>
      </vt:variant>
    </vt:vector>
  </HeadingPairs>
  <TitlesOfParts>
    <vt:vector size="54" baseType="lpstr">
      <vt:lpstr>Arial Unicode MS</vt:lpstr>
      <vt:lpstr>Arial</vt:lpstr>
      <vt:lpstr>Calibri</vt:lpstr>
      <vt:lpstr>Century Gothic</vt:lpstr>
      <vt:lpstr>Wingdings</vt:lpstr>
      <vt:lpstr>Wingdings 3</vt:lpstr>
      <vt:lpstr>Θρόισμα</vt:lpstr>
      <vt:lpstr>ΚΕΦΑΛΑΙΟ 7ο   ΑΠΌ ΤΗ ΣΥΝΘΗΚΗ ΤΗΣ ΒΕΣΤΦΑΛΙΑΣ (1648) ΈΩΣ ΤΟ ΣΥΝΕΔΡΙΟ ΤΗΣ ΒΙΕΝΝΗΣ (1815)</vt:lpstr>
      <vt:lpstr>Παρουσίαση του PowerPoint</vt:lpstr>
      <vt:lpstr>Εισαγωγικά</vt:lpstr>
      <vt:lpstr>Εισαγωγικά</vt:lpstr>
      <vt:lpstr>Εισαγωγικά</vt:lpstr>
      <vt:lpstr>Εισαγωγικά</vt:lpstr>
      <vt:lpstr>1. Διαφωτισμός α. Το πλαίσιο διαμόρφωσής του</vt:lpstr>
      <vt:lpstr>Η Αγγλία</vt:lpstr>
      <vt:lpstr>Γαλλία</vt:lpstr>
      <vt:lpstr>Διαφωτισμός ή Αιώνας των Φώτων  (1688-1789). </vt:lpstr>
      <vt:lpstr>β. Οι ιδέες και οι φορείς τους</vt:lpstr>
      <vt:lpstr>Πηγή - Ανεκτικότητα </vt:lpstr>
      <vt:lpstr>Πηγή - Περί ανεξιθρησκίας </vt:lpstr>
      <vt:lpstr>Πηγή - Στον ουρανό από όποιο δρόμο θέλει ο καθένας </vt:lpstr>
      <vt:lpstr>ΠΟΛΙΤΙΚΗ: Τζον Λοκ  (1632-1704)</vt:lpstr>
      <vt:lpstr>ΠΟΛΙΤΙΚΗ: Μοντεσκιέ (1698-1755). </vt:lpstr>
      <vt:lpstr>Πηγή- Ελευθερία και διάκριση των Εξουσιών</vt:lpstr>
      <vt:lpstr>ΙΣΟΤΗΤΑ: Ρουσσό (1712-1778) </vt:lpstr>
      <vt:lpstr>Πηγή - Για μια δημοκρατική διακυβέρνηση του λαού</vt:lpstr>
      <vt:lpstr>Πηγή - Τι είναι η Γενική Βούληση </vt:lpstr>
      <vt:lpstr>Αιμίλιος ή περί Αγωγής (1762)</vt:lpstr>
      <vt:lpstr>Πηγή - Η δύναμη των Νόμων</vt:lpstr>
      <vt:lpstr>Πηγή - Η πορεία προς τη Γνώση</vt:lpstr>
      <vt:lpstr>ΑΞΙΟΠΡΕΠΕΙΑ: Μπεκαρία (1738-1794) </vt:lpstr>
      <vt:lpstr>Παρουσίαση του PowerPoint</vt:lpstr>
      <vt:lpstr>γ. Η διάδοση των ιδεών του Διαφωτισμού</vt:lpstr>
      <vt:lpstr>Προώθηση ιδεολογίας μέσω Μετασχηματισμού λέξεων</vt:lpstr>
      <vt:lpstr>Λεξικά</vt:lpstr>
      <vt:lpstr>Παρουσίαση του PowerPoint</vt:lpstr>
      <vt:lpstr>Πηγή - Η αρετή</vt:lpstr>
      <vt:lpstr>Παρουσίαση του PowerPoint</vt:lpstr>
      <vt:lpstr>δ. Οι επιδράσεις του Διαφωτισμού</vt:lpstr>
      <vt:lpstr>Επίδραση Διαφωτισμού</vt:lpstr>
      <vt:lpstr>Η απήχηση στον ελλαδικό χώρο και στη Βαλκανική</vt:lpstr>
      <vt:lpstr>Νεοελληνικός Διαφωτισμός</vt:lpstr>
      <vt:lpstr>Εκπρόσωποι νεοελληνικού διαφωτισμού</vt:lpstr>
      <vt:lpstr>Ρήγας Βελεστινλής ή Φεραίος (1757-1798)</vt:lpstr>
      <vt:lpstr>Έργο του Ρήγα</vt:lpstr>
      <vt:lpstr>Έργο του Ρήγα</vt:lpstr>
      <vt:lpstr>Όραμα του Ρήγα</vt:lpstr>
      <vt:lpstr>Η σύλληψη του Ρήγα</vt:lpstr>
      <vt:lpstr>Αδαμάντιος Κοραής (1748-1833)</vt:lpstr>
      <vt:lpstr>Πηγή - Η Μέση οδός</vt:lpstr>
      <vt:lpstr>Πηγή - Τα αγαθά της παιδείας</vt:lpstr>
      <vt:lpstr>Αντιδράσεις από συντηρητικούς</vt:lpstr>
      <vt:lpstr>Ωρίμανση ιδέας για απελευθέρωση</vt:lpstr>
      <vt:lpstr>Πηγή- Έως πότε, ώ Έλληνες, να πλανώμεθα;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7ο  ΑΠΌ ΤΗ ΣΥΝΘΗΚΗ ΤΗΣ ΒΕΣΤΦΑΛΙΑΣ (1648) ΈΩΣ ΤΟ ΣΥΝΕΔΡΙΟ ΤΗΣ ΒΙΕΝΝΗΣ (1815)</dc:title>
  <dc:creator>panag</dc:creator>
  <cp:lastModifiedBy>panagelousi75@gmail.com</cp:lastModifiedBy>
  <cp:revision>47</cp:revision>
  <dcterms:created xsi:type="dcterms:W3CDTF">2021-12-10T19:55:31Z</dcterms:created>
  <dcterms:modified xsi:type="dcterms:W3CDTF">2023-04-02T17:09:23Z</dcterms:modified>
</cp:coreProperties>
</file>