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2" r:id="rId8"/>
    <p:sldId id="263" r:id="rId9"/>
    <p:sldId id="274" r:id="rId10"/>
    <p:sldId id="264" r:id="rId11"/>
    <p:sldId id="267" r:id="rId12"/>
    <p:sldId id="268" r:id="rId13"/>
    <p:sldId id="269" r:id="rId14"/>
    <p:sldId id="270" r:id="rId15"/>
    <p:sldId id="271" r:id="rId16"/>
    <p:sldId id="272" r:id="rId17"/>
    <p:sldId id="273" r:id="rId18"/>
    <p:sldId id="291" r:id="rId19"/>
    <p:sldId id="275" r:id="rId20"/>
    <p:sldId id="276" r:id="rId21"/>
    <p:sldId id="290" r:id="rId22"/>
    <p:sldId id="292" r:id="rId23"/>
    <p:sldId id="277" r:id="rId24"/>
    <p:sldId id="278" r:id="rId25"/>
    <p:sldId id="279" r:id="rId26"/>
    <p:sldId id="281" r:id="rId27"/>
    <p:sldId id="280" r:id="rId28"/>
    <p:sldId id="283" r:id="rId29"/>
    <p:sldId id="286" r:id="rId30"/>
    <p:sldId id="282" r:id="rId31"/>
    <p:sldId id="284" r:id="rId32"/>
    <p:sldId id="28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88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400577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163568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243263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7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48013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22960" y="2582334"/>
            <a:ext cx="370332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63440" y="2582334"/>
            <a:ext cx="370332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41373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1552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dirty="0"/>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56334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342CEA3-3058-4D43-AE35-B3DA76CB4003}" type="datetimeFigureOut">
              <a:rPr lang="el-GR" smtClean="0"/>
              <a:pPr/>
              <a:t>20/4/2023</a:t>
            </a:fld>
            <a:endParaRPr lang="el-GR"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63171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20/4/2023</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94075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342CEA3-3058-4D43-AE35-B3DA76CB4003}" type="datetimeFigureOut">
              <a:rPr lang="el-GR" smtClean="0"/>
              <a:pPr/>
              <a:t>20/4/2023</a:t>
            </a:fld>
            <a:endParaRPr lang="el-G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3F1D1C4-C2D9-4231-9FB2-B2D9D97AA41D}" type="slidenum">
              <a:rPr lang="el-GR" smtClean="0"/>
              <a:pPr/>
              <a:t>‹#›</a:t>
            </a:fld>
            <a:endParaRPr lang="el-GR"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7294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8536" y="1196752"/>
            <a:ext cx="8062912" cy="3126209"/>
          </a:xfrm>
        </p:spPr>
        <p:txBody>
          <a:bodyPr>
            <a:noAutofit/>
          </a:bodyPr>
          <a:lstStyle/>
          <a:p>
            <a:r>
              <a:rPr lang="el-GR" sz="5400" dirty="0" smtClean="0"/>
              <a:t>7.2. Οικονομικές εξελίξεις: </a:t>
            </a:r>
            <a:br>
              <a:rPr lang="el-GR" sz="5400" dirty="0" smtClean="0"/>
            </a:br>
            <a:r>
              <a:rPr lang="el-GR" sz="5400" dirty="0" smtClean="0"/>
              <a:t>Οι απαρχές της βιομηχανικής επανάστασης, οι οικονομικές θεωρίες</a:t>
            </a:r>
            <a:endParaRPr lang="el-GR" sz="5400" dirty="0"/>
          </a:p>
        </p:txBody>
      </p:sp>
      <p:sp>
        <p:nvSpPr>
          <p:cNvPr id="3" name="1 - Τίτλος"/>
          <p:cNvSpPr txBox="1">
            <a:spLocks/>
          </p:cNvSpPr>
          <p:nvPr/>
        </p:nvSpPr>
        <p:spPr>
          <a:xfrm>
            <a:off x="4499992" y="5373216"/>
            <a:ext cx="4390504" cy="89396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r"/>
            <a:r>
              <a:rPr lang="el-GR" sz="3200" dirty="0" smtClean="0"/>
              <a:t>Παναγιώτα </a:t>
            </a:r>
            <a:r>
              <a:rPr lang="el-GR" sz="3200" dirty="0" err="1" smtClean="0"/>
              <a:t>Αγγελούση</a:t>
            </a:r>
            <a:endParaRPr lang="el-G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49659"/>
            <a:ext cx="7543800" cy="1450757"/>
          </a:xfrm>
        </p:spPr>
        <p:txBody>
          <a:bodyPr/>
          <a:lstStyle/>
          <a:p>
            <a:r>
              <a:rPr lang="el-GR" dirty="0" smtClean="0">
                <a:solidFill>
                  <a:srgbClr val="FF0000"/>
                </a:solidFill>
              </a:rPr>
              <a:t>Η βιομηχανική Επανάσταση (Έναρξη και επέκταση) </a:t>
            </a:r>
            <a:endParaRPr lang="el-GR" dirty="0">
              <a:solidFill>
                <a:srgbClr val="FF0000"/>
              </a:solidFill>
            </a:endParaRPr>
          </a:p>
        </p:txBody>
      </p:sp>
      <p:sp>
        <p:nvSpPr>
          <p:cNvPr id="3" name="2 - Θέση περιεχομένου"/>
          <p:cNvSpPr>
            <a:spLocks noGrp="1"/>
          </p:cNvSpPr>
          <p:nvPr>
            <p:ph idx="1"/>
          </p:nvPr>
        </p:nvSpPr>
        <p:spPr>
          <a:xfrm>
            <a:off x="323528" y="1882808"/>
            <a:ext cx="8712968" cy="4572000"/>
          </a:xfrm>
        </p:spPr>
        <p:txBody>
          <a:bodyPr>
            <a:normAutofit fontScale="92500"/>
          </a:bodyPr>
          <a:lstStyle/>
          <a:p>
            <a:r>
              <a:rPr lang="el-GR" dirty="0" smtClean="0"/>
              <a:t> </a:t>
            </a:r>
            <a:r>
              <a:rPr lang="el-GR" sz="3500" dirty="0" smtClean="0"/>
              <a:t>Κατά το δεύτερο μισό του 18ου αι. διαμορφώθηκαν οι κατάλληλες συνθήκες για την έναρξη της βιομηχανικής επανάστασης, που </a:t>
            </a:r>
          </a:p>
          <a:p>
            <a:pPr>
              <a:buNone/>
            </a:pPr>
            <a:r>
              <a:rPr lang="el-GR" sz="3500" dirty="0" smtClean="0"/>
              <a:t>✓ ήταν ένας ριζικός οικονομικός μετασχηματισμός </a:t>
            </a:r>
          </a:p>
          <a:p>
            <a:pPr>
              <a:buNone/>
            </a:pPr>
            <a:r>
              <a:rPr lang="el-GR" sz="3500" dirty="0" smtClean="0"/>
              <a:t>✓ δεν περιορίσθηκε μόνο στη βιομηχανία</a:t>
            </a:r>
          </a:p>
          <a:p>
            <a:pPr>
              <a:buNone/>
            </a:pPr>
            <a:r>
              <a:rPr lang="el-GR" sz="3500" dirty="0" smtClean="0"/>
              <a:t>✓ αλλά επεκτάθηκε και στους τομείς των χερσαίων και θαλάσσιων μεταφορών, με τη διευρυνόμενη χρήση του σιδηροδρόμου και του ατμόπλοιου</a:t>
            </a:r>
            <a:endParaRPr lang="el-GR" sz="3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3583"/>
            <a:ext cx="9144000" cy="686516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Η βιομηχανική επανάσταση τον 18ο αι.</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3200" dirty="0" smtClean="0"/>
              <a:t>ξεκίνησε πρώτα από την </a:t>
            </a:r>
            <a:r>
              <a:rPr lang="el-GR" sz="3200" b="1" dirty="0" smtClean="0"/>
              <a:t>Αγγλία</a:t>
            </a:r>
            <a:r>
              <a:rPr lang="el-GR" sz="3200" dirty="0" smtClean="0"/>
              <a:t>, </a:t>
            </a:r>
          </a:p>
          <a:p>
            <a:r>
              <a:rPr lang="el-GR" sz="3200" dirty="0" smtClean="0"/>
              <a:t>κατά τον </a:t>
            </a:r>
            <a:r>
              <a:rPr lang="el-GR" sz="3200" b="1" dirty="0" smtClean="0"/>
              <a:t>19ο αι., επεκτάθηκε </a:t>
            </a:r>
            <a:r>
              <a:rPr lang="el-GR" sz="3200" dirty="0" smtClean="0"/>
              <a:t>και σε άλλες ευρωπαϊκές χώρες </a:t>
            </a:r>
          </a:p>
          <a:p>
            <a:r>
              <a:rPr lang="el-GR" sz="3200" dirty="0" smtClean="0"/>
              <a:t> τις πρώτες δεκαετίες του 19ου αι., άρχισε στην ηπειρωτική Ευρώπη, με την ανάπτυξη </a:t>
            </a:r>
            <a:r>
              <a:rPr lang="el-GR" sz="3200" b="1" dirty="0" smtClean="0"/>
              <a:t>βιομηχανιών υφαντουργίας </a:t>
            </a:r>
            <a:r>
              <a:rPr lang="el-GR" sz="3200" dirty="0" smtClean="0"/>
              <a:t>στη Γαλλία, στο Βέλγιο και στη Γερμανία. </a:t>
            </a:r>
            <a:endParaRPr lang="el-G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Η βιομηχανική επανάσταση τον 18ο αι.</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 </a:t>
            </a:r>
            <a:r>
              <a:rPr lang="el-GR" sz="3200" dirty="0" smtClean="0"/>
              <a:t>Μετά τα μέσα του αιώνα θα αρχίσει η </a:t>
            </a:r>
            <a:r>
              <a:rPr lang="el-GR" sz="3200" b="1" dirty="0" smtClean="0"/>
              <a:t>ταχεία εκβιομηχάνιση  των χωρών της ηπειρωτικής Ευρώπης,  καθώς και των Ηνωμένων Πολιτειών της Αμερικής</a:t>
            </a:r>
            <a:r>
              <a:rPr lang="el-GR" sz="3200" dirty="0" smtClean="0"/>
              <a:t>. </a:t>
            </a:r>
          </a:p>
          <a:p>
            <a:r>
              <a:rPr lang="el-GR" sz="3200" dirty="0" smtClean="0"/>
              <a:t>στο </a:t>
            </a:r>
            <a:r>
              <a:rPr lang="el-GR" sz="3200" b="1" dirty="0" smtClean="0"/>
              <a:t>περιθώριο</a:t>
            </a:r>
            <a:r>
              <a:rPr lang="el-GR" sz="3200" dirty="0" smtClean="0"/>
              <a:t> των εξελίξεων παρέμειναν για μεγάλο διάστημα  οι </a:t>
            </a:r>
            <a:r>
              <a:rPr lang="el-GR" sz="3200" b="1" dirty="0" smtClean="0"/>
              <a:t>μεσογειακές χώρες  και οι χώρες της ανατολικής Ευρώπης</a:t>
            </a:r>
            <a:endParaRPr lang="el-GR"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95536" y="476672"/>
            <a:ext cx="184731" cy="369332"/>
          </a:xfrm>
          <a:prstGeom prst="rect">
            <a:avLst/>
          </a:prstGeom>
          <a:noFill/>
        </p:spPr>
        <p:txBody>
          <a:bodyPr wrap="none" rtlCol="0">
            <a:spAutoFit/>
          </a:bodyPr>
          <a:lstStyle/>
          <a:p>
            <a:endParaRPr lang="el-GR" dirty="0"/>
          </a:p>
        </p:txBody>
      </p:sp>
      <p:pic>
        <p:nvPicPr>
          <p:cNvPr id="7170" name="Picture 2"/>
          <p:cNvPicPr>
            <a:picLocks noChangeAspect="1" noChangeArrowheads="1"/>
          </p:cNvPicPr>
          <p:nvPr/>
        </p:nvPicPr>
        <p:blipFill>
          <a:blip r:embed="rId2" cstate="print"/>
          <a:srcRect/>
          <a:stretch>
            <a:fillRect/>
          </a:stretch>
        </p:blipFill>
        <p:spPr bwMode="auto">
          <a:xfrm>
            <a:off x="0" y="-3583"/>
            <a:ext cx="9144000" cy="686516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3583"/>
            <a:ext cx="9144000" cy="686516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217290"/>
          </a:xfrm>
        </p:spPr>
        <p:txBody>
          <a:bodyPr/>
          <a:lstStyle/>
          <a:p>
            <a:r>
              <a:rPr lang="el-GR" b="1" dirty="0" smtClean="0"/>
              <a:t>β. Οι οικονομικές θεωρίες</a:t>
            </a:r>
            <a:endParaRPr lang="el-GR" b="1" dirty="0"/>
          </a:p>
        </p:txBody>
      </p:sp>
      <p:sp>
        <p:nvSpPr>
          <p:cNvPr id="3" name="2 - Θέση περιεχομένου"/>
          <p:cNvSpPr>
            <a:spLocks noGrp="1"/>
          </p:cNvSpPr>
          <p:nvPr>
            <p:ph idx="1"/>
          </p:nvPr>
        </p:nvSpPr>
        <p:spPr>
          <a:xfrm>
            <a:off x="827584" y="1772816"/>
            <a:ext cx="7416824" cy="4320480"/>
          </a:xfrm>
        </p:spPr>
        <p:txBody>
          <a:bodyPr>
            <a:noAutofit/>
          </a:bodyPr>
          <a:lstStyle/>
          <a:p>
            <a:r>
              <a:rPr lang="el-GR" sz="3200" b="1" dirty="0"/>
              <a:t>Ν</a:t>
            </a:r>
            <a:r>
              <a:rPr lang="el-GR" sz="3200" b="1" dirty="0" smtClean="0"/>
              <a:t>έα δεδομένα </a:t>
            </a:r>
            <a:r>
              <a:rPr lang="el-GR" sz="3200" dirty="0" smtClean="0"/>
              <a:t>προέκυψαν μετά την  βιομηχανική επανάσταση </a:t>
            </a:r>
          </a:p>
          <a:p>
            <a:r>
              <a:rPr lang="el-GR" sz="3200" dirty="0"/>
              <a:t>Α</a:t>
            </a:r>
            <a:r>
              <a:rPr lang="el-GR" sz="3200" dirty="0" smtClean="0"/>
              <a:t>νάγκασαν τα </a:t>
            </a:r>
            <a:r>
              <a:rPr lang="el-GR" sz="3200" b="1" dirty="0" smtClean="0"/>
              <a:t>κράτη να επαναπροσδιορίσουν την οικονομική τους πολιτική</a:t>
            </a:r>
            <a:endParaRPr lang="el-GR" sz="3200" dirty="0" smtClean="0"/>
          </a:p>
          <a:p>
            <a:pPr>
              <a:buNone/>
            </a:pPr>
            <a:r>
              <a:rPr lang="el-GR" sz="3200" dirty="0" smtClean="0"/>
              <a:t> ✓ τόσο στο </a:t>
            </a:r>
            <a:r>
              <a:rPr lang="el-GR" sz="3200" b="1" dirty="0" smtClean="0"/>
              <a:t>εσωτερικό</a:t>
            </a:r>
            <a:r>
              <a:rPr lang="el-GR" sz="3200" dirty="0" smtClean="0"/>
              <a:t> </a:t>
            </a:r>
          </a:p>
          <a:p>
            <a:pPr>
              <a:buNone/>
            </a:pPr>
            <a:r>
              <a:rPr lang="el-GR" sz="3200" dirty="0" smtClean="0"/>
              <a:t>✓ όσο και στις </a:t>
            </a:r>
            <a:r>
              <a:rPr lang="el-GR" sz="3200" b="1" dirty="0" smtClean="0"/>
              <a:t>διεθνείς σχέσεις</a:t>
            </a:r>
            <a:r>
              <a:rPr lang="el-GR" sz="3200" dirty="0" smtClean="0"/>
              <a:t>.</a:t>
            </a:r>
            <a:endParaRPr lang="el-G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198179"/>
          </a:xfrm>
        </p:spPr>
        <p:txBody>
          <a:bodyPr/>
          <a:lstStyle/>
          <a:p>
            <a:r>
              <a:rPr lang="el-GR" b="1" dirty="0" smtClean="0"/>
              <a:t>Μερκαντιλισμός</a:t>
            </a:r>
            <a:endParaRPr lang="el-GR" b="1" dirty="0"/>
          </a:p>
        </p:txBody>
      </p:sp>
      <p:sp>
        <p:nvSpPr>
          <p:cNvPr id="3" name="2 - Θέση περιεχομένου"/>
          <p:cNvSpPr>
            <a:spLocks noGrp="1"/>
          </p:cNvSpPr>
          <p:nvPr>
            <p:ph idx="1"/>
          </p:nvPr>
        </p:nvSpPr>
        <p:spPr/>
        <p:txBody>
          <a:bodyPr>
            <a:normAutofit fontScale="32500" lnSpcReduction="20000"/>
          </a:bodyPr>
          <a:lstStyle/>
          <a:p>
            <a:pPr>
              <a:lnSpc>
                <a:spcPct val="110000"/>
              </a:lnSpc>
            </a:pPr>
            <a:r>
              <a:rPr lang="el-GR" dirty="0" smtClean="0"/>
              <a:t> </a:t>
            </a:r>
            <a:r>
              <a:rPr lang="el-GR" sz="9800" dirty="0"/>
              <a:t>Σ’ αυτό </a:t>
            </a:r>
            <a:r>
              <a:rPr lang="el-GR" sz="9800" u="sng" dirty="0"/>
              <a:t>συνέβαλε</a:t>
            </a:r>
            <a:r>
              <a:rPr lang="el-GR" sz="9800" dirty="0"/>
              <a:t> αποφασιστικά:</a:t>
            </a:r>
          </a:p>
          <a:p>
            <a:pPr>
              <a:lnSpc>
                <a:spcPct val="110000"/>
              </a:lnSpc>
              <a:buFont typeface="Wingdings" panose="05000000000000000000" pitchFamily="2" charset="2"/>
              <a:buChar char="ü"/>
            </a:pPr>
            <a:r>
              <a:rPr lang="el-GR" sz="9800" b="1" dirty="0" smtClean="0">
                <a:solidFill>
                  <a:srgbClr val="C00000"/>
                </a:solidFill>
              </a:rPr>
              <a:t>οικονομική </a:t>
            </a:r>
            <a:r>
              <a:rPr lang="el-GR" sz="9800" b="1" dirty="0">
                <a:solidFill>
                  <a:srgbClr val="C00000"/>
                </a:solidFill>
              </a:rPr>
              <a:t>σκέψη του </a:t>
            </a:r>
            <a:r>
              <a:rPr lang="el-GR" sz="9800" b="1" dirty="0" smtClean="0">
                <a:solidFill>
                  <a:srgbClr val="C00000"/>
                </a:solidFill>
              </a:rPr>
              <a:t>Διαφωτισμού</a:t>
            </a:r>
            <a:r>
              <a:rPr lang="el-GR" sz="9800" dirty="0" smtClean="0"/>
              <a:t>: επιζητούσε </a:t>
            </a:r>
            <a:r>
              <a:rPr lang="el-GR" sz="9800" b="1" dirty="0"/>
              <a:t>αποδέσμευση</a:t>
            </a:r>
            <a:r>
              <a:rPr lang="el-GR" sz="9800" dirty="0"/>
              <a:t> της οικονομικής ζωής από τον </a:t>
            </a:r>
          </a:p>
          <a:p>
            <a:pPr marL="0" indent="0">
              <a:lnSpc>
                <a:spcPct val="110000"/>
              </a:lnSpc>
              <a:buNone/>
            </a:pPr>
            <a:r>
              <a:rPr lang="el-GR" sz="9800" b="1" u="sng" dirty="0" smtClean="0">
                <a:solidFill>
                  <a:srgbClr val="C00000"/>
                </a:solidFill>
              </a:rPr>
              <a:t>Μερκαντιλισμό</a:t>
            </a:r>
            <a:r>
              <a:rPr lang="el-GR" sz="9800" b="1" dirty="0" smtClean="0">
                <a:solidFill>
                  <a:srgbClr val="C00000"/>
                </a:solidFill>
              </a:rPr>
              <a:t>:  </a:t>
            </a:r>
            <a:r>
              <a:rPr lang="el-GR" sz="9800" dirty="0" smtClean="0"/>
              <a:t>(16ος-17</a:t>
            </a:r>
            <a:r>
              <a:rPr lang="el-GR" sz="9800" baseline="30000" dirty="0" smtClean="0"/>
              <a:t>ος</a:t>
            </a:r>
            <a:r>
              <a:rPr lang="el-GR" sz="9800" dirty="0" smtClean="0"/>
              <a:t> αι.)  κ</a:t>
            </a:r>
            <a:r>
              <a:rPr lang="el-GR" sz="9800" i="1" dirty="0" smtClean="0"/>
              <a:t>ρατικός παρεμβατισμός </a:t>
            </a:r>
            <a:r>
              <a:rPr lang="el-GR" sz="9800" i="1" dirty="0"/>
              <a:t>που περιόριζε την ελεύθερη οικονομική δραστηριότητα.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i="1" dirty="0" smtClean="0"/>
              <a:t>Πηγή- Προστατευτισμός </a:t>
            </a:r>
            <a:r>
              <a:rPr lang="el-GR" i="1" dirty="0"/>
              <a:t>ή </a:t>
            </a:r>
            <a:r>
              <a:rPr lang="el-GR" i="1" dirty="0" smtClean="0"/>
              <a:t>Μερκαντιλισμός - </a:t>
            </a:r>
            <a:r>
              <a:rPr lang="el-GR" i="1" dirty="0" err="1" smtClean="0"/>
              <a:t>Κολμπερισμός</a:t>
            </a:r>
            <a:endParaRPr lang="el-GR" i="1" dirty="0"/>
          </a:p>
        </p:txBody>
      </p:sp>
      <p:sp>
        <p:nvSpPr>
          <p:cNvPr id="3" name="Θέση περιεχομένου 2"/>
          <p:cNvSpPr>
            <a:spLocks noGrp="1"/>
          </p:cNvSpPr>
          <p:nvPr>
            <p:ph idx="1"/>
          </p:nvPr>
        </p:nvSpPr>
        <p:spPr>
          <a:xfrm>
            <a:off x="611561" y="1845734"/>
            <a:ext cx="7920880" cy="4319570"/>
          </a:xfrm>
        </p:spPr>
        <p:txBody>
          <a:bodyPr>
            <a:normAutofit/>
          </a:bodyPr>
          <a:lstStyle/>
          <a:p>
            <a:r>
              <a:rPr lang="el-GR" sz="2200" i="1" dirty="0" smtClean="0"/>
              <a:t>Οικονομική </a:t>
            </a:r>
            <a:r>
              <a:rPr lang="el-GR" sz="2200" i="1" dirty="0"/>
              <a:t>πρακτική μάλλον παρά θεωρία, που είχε επικρατήσει στη δυτική Ευρώπη από το 16ο αιώνα ως το 18ο, σύμφωνα με την οποία ο πλούτος μιας χώρας βασιζόταν στα αποθέματα σε πολύτιμα μέταλλα που διέθετε. Κατά συνέπεια κάθε κράτος επιδίωκε να έχει ενεργητικό εμπορικό ισοζύγιο, ώστε να εισάγονται πολύτιμα μέταλλα από το πλεόνασμά του. Για την επίτευξη του στόχου αυτού εφάρμοζε κρατικό παρεμβατισμό, ενθαρρύνοντας την εξαγωγή προϊόντων και αποθαρρύνοντας τις εισαγωγές.</a:t>
            </a:r>
            <a:br>
              <a:rPr lang="el-GR" sz="2200" i="1" dirty="0"/>
            </a:br>
            <a:r>
              <a:rPr lang="el-GR" sz="2200" i="1" dirty="0"/>
              <a:t>Ο κυριότερος εκφραστής του μερκαντιλισμού στη Γαλλία υπήρξε ο </a:t>
            </a:r>
            <a:r>
              <a:rPr lang="el-GR" sz="2200" b="1" i="1" dirty="0" err="1"/>
              <a:t>Κολμπέρ</a:t>
            </a:r>
            <a:r>
              <a:rPr lang="el-GR" sz="2200" i="1" dirty="0"/>
              <a:t> (</a:t>
            </a:r>
            <a:r>
              <a:rPr lang="el-GR" sz="2200" i="1" dirty="0" err="1"/>
              <a:t>Jean</a:t>
            </a:r>
            <a:r>
              <a:rPr lang="el-GR" sz="2200" i="1" dirty="0"/>
              <a:t> </a:t>
            </a:r>
            <a:r>
              <a:rPr lang="el-GR" sz="2200" i="1" dirty="0" err="1"/>
              <a:t>Baptiste</a:t>
            </a:r>
            <a:r>
              <a:rPr lang="el-GR" sz="2200" i="1" dirty="0"/>
              <a:t> </a:t>
            </a:r>
            <a:r>
              <a:rPr lang="el-GR" sz="2200" i="1" dirty="0" err="1"/>
              <a:t>Colbert</a:t>
            </a:r>
            <a:r>
              <a:rPr lang="el-GR" sz="2200" i="1" dirty="0"/>
              <a:t>, 1619-1683), ο οποίος, ως υπουργός των Ναυτικών και των Οικονομικών της χώρας αυτής κατά την περίοδο 1661-1683, προσέδωσε στην οικονομική αυτή πρακτική ολοκληρωμένη μορφή, γνωστή ως </a:t>
            </a:r>
            <a:r>
              <a:rPr lang="el-GR" sz="2200" i="1" dirty="0" err="1"/>
              <a:t>κολμπερισμό</a:t>
            </a:r>
            <a:r>
              <a:rPr lang="el-GR" dirty="0"/>
              <a:t>. </a:t>
            </a:r>
          </a:p>
          <a:p>
            <a:endParaRPr lang="el-GR" dirty="0"/>
          </a:p>
        </p:txBody>
      </p:sp>
    </p:spTree>
    <p:extLst>
      <p:ext uri="{BB962C8B-B14F-4D97-AF65-F5344CB8AC3E}">
        <p14:creationId xmlns:p14="http://schemas.microsoft.com/office/powerpoint/2010/main" val="19739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0648"/>
            <a:ext cx="4896544" cy="1320343"/>
          </a:xfrm>
        </p:spPr>
        <p:txBody>
          <a:bodyPr>
            <a:normAutofit fontScale="90000"/>
          </a:bodyPr>
          <a:lstStyle/>
          <a:p>
            <a:r>
              <a:rPr lang="el-GR" b="1" dirty="0" smtClean="0"/>
              <a:t>β. Οι οικονομικές θεωρίες</a:t>
            </a:r>
            <a:endParaRPr lang="el-GR" b="1" dirty="0"/>
          </a:p>
        </p:txBody>
      </p:sp>
      <p:sp>
        <p:nvSpPr>
          <p:cNvPr id="3" name="2 - Θέση περιεχομένου"/>
          <p:cNvSpPr>
            <a:spLocks noGrp="1"/>
          </p:cNvSpPr>
          <p:nvPr>
            <p:ph idx="1"/>
          </p:nvPr>
        </p:nvSpPr>
        <p:spPr>
          <a:xfrm>
            <a:off x="611561" y="1845734"/>
            <a:ext cx="4680519" cy="4319570"/>
          </a:xfrm>
        </p:spPr>
        <p:txBody>
          <a:bodyPr>
            <a:normAutofit lnSpcReduction="10000"/>
          </a:bodyPr>
          <a:lstStyle/>
          <a:p>
            <a:r>
              <a:rPr lang="el-GR" sz="3600" u="sng" dirty="0" smtClean="0"/>
              <a:t>Εναντίον του μερκαντιλισμού </a:t>
            </a:r>
            <a:r>
              <a:rPr lang="el-GR" sz="3600" dirty="0" smtClean="0"/>
              <a:t>στρέφονται:</a:t>
            </a:r>
          </a:p>
          <a:p>
            <a:pPr>
              <a:buFont typeface="Wingdings" panose="05000000000000000000" pitchFamily="2" charset="2"/>
              <a:buChar char="Ø"/>
            </a:pPr>
            <a:r>
              <a:rPr lang="el-GR" sz="3600" dirty="0" smtClean="0"/>
              <a:t>οι </a:t>
            </a:r>
            <a:r>
              <a:rPr lang="el-GR" sz="3600" b="1" u="sng" dirty="0" smtClean="0">
                <a:solidFill>
                  <a:srgbClr val="C00000"/>
                </a:solidFill>
              </a:rPr>
              <a:t>φυσιοκράτες</a:t>
            </a:r>
            <a:r>
              <a:rPr lang="el-GR" sz="3600" b="1" dirty="0" smtClean="0">
                <a:solidFill>
                  <a:srgbClr val="C00000"/>
                </a:solidFill>
              </a:rPr>
              <a:t>: </a:t>
            </a:r>
            <a:r>
              <a:rPr lang="el-GR" sz="3600" dirty="0" smtClean="0"/>
              <a:t>οικονομολόγοι </a:t>
            </a:r>
          </a:p>
          <a:p>
            <a:pPr>
              <a:buFont typeface="Wingdings" panose="05000000000000000000" pitchFamily="2" charset="2"/>
              <a:buChar char="Ø"/>
            </a:pPr>
            <a:r>
              <a:rPr lang="el-GR" sz="3600" dirty="0" smtClean="0"/>
              <a:t>οι οπαδοί της </a:t>
            </a:r>
            <a:r>
              <a:rPr lang="el-GR" sz="3600" b="1" dirty="0" smtClean="0">
                <a:solidFill>
                  <a:srgbClr val="C00000"/>
                </a:solidFill>
              </a:rPr>
              <a:t>φιλελεύθερης οικονομίας.</a:t>
            </a:r>
            <a:endParaRPr lang="el-GR" sz="3600" b="1" dirty="0">
              <a:solidFill>
                <a:srgbClr val="C0000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0648"/>
            <a:ext cx="3024336" cy="4605480"/>
          </a:xfrm>
          <a:prstGeom prst="rect">
            <a:avLst/>
          </a:prstGeom>
        </p:spPr>
      </p:pic>
      <p:sp>
        <p:nvSpPr>
          <p:cNvPr id="5" name="Ορθογώνιο 4"/>
          <p:cNvSpPr/>
          <p:nvPr/>
        </p:nvSpPr>
        <p:spPr>
          <a:xfrm>
            <a:off x="5292080" y="5130871"/>
            <a:ext cx="3887618" cy="1200329"/>
          </a:xfrm>
          <a:prstGeom prst="rect">
            <a:avLst/>
          </a:prstGeom>
        </p:spPr>
        <p:txBody>
          <a:bodyPr wrap="square">
            <a:spAutoFit/>
          </a:bodyPr>
          <a:lstStyle/>
          <a:p>
            <a:pPr algn="ctr"/>
            <a:r>
              <a:rPr lang="el-GR" dirty="0"/>
              <a:t>Η Προμετωπίδα γαλλικής έκδοσης 1846 στην οποία είχαν σταχυολογηθεί κείμενα των κορυφαίων Ευρωπαίων φυσιοκρατών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39552" y="1772816"/>
            <a:ext cx="8208912" cy="4247317"/>
          </a:xfrm>
          <a:prstGeom prst="rect">
            <a:avLst/>
          </a:prstGeom>
          <a:noFill/>
        </p:spPr>
        <p:txBody>
          <a:bodyPr wrap="square" rtlCol="0">
            <a:spAutoFit/>
          </a:bodyPr>
          <a:lstStyle/>
          <a:p>
            <a:r>
              <a:rPr lang="el-GR" sz="3000" u="sng" dirty="0" smtClean="0"/>
              <a:t>18ος αιώνας</a:t>
            </a:r>
            <a:r>
              <a:rPr lang="el-GR" sz="3000" dirty="0" smtClean="0"/>
              <a:t>: Οι οικονομικές εξελίξεις στη Δυτική Ευρώπη από την περίοδο των ανακαλύψεων λαμβάνουν, </a:t>
            </a:r>
            <a:r>
              <a:rPr lang="el-GR" sz="3000" b="1" dirty="0" smtClean="0"/>
              <a:t>τη μορφή ριζικών μεταβολών</a:t>
            </a:r>
            <a:r>
              <a:rPr lang="el-GR" sz="3000" dirty="0" smtClean="0"/>
              <a:t>, με </a:t>
            </a:r>
            <a:r>
              <a:rPr lang="el-GR" sz="3000" u="sng" dirty="0" smtClean="0"/>
              <a:t>κύρια χαρακτηριστικά</a:t>
            </a:r>
            <a:r>
              <a:rPr lang="el-GR" sz="3000" dirty="0" smtClean="0"/>
              <a:t>:</a:t>
            </a:r>
          </a:p>
          <a:p>
            <a:pPr marL="742950" indent="-742950">
              <a:buFont typeface="+mj-lt"/>
              <a:buAutoNum type="arabicPeriod"/>
            </a:pPr>
            <a:r>
              <a:rPr lang="el-GR" sz="3000" dirty="0" smtClean="0"/>
              <a:t>την αύξηση της νομισματικής κυκλοφορίας</a:t>
            </a:r>
          </a:p>
          <a:p>
            <a:pPr marL="742950" indent="-742950">
              <a:buFont typeface="+mj-lt"/>
              <a:buAutoNum type="arabicPeriod"/>
            </a:pPr>
            <a:r>
              <a:rPr lang="el-GR" sz="3000" dirty="0" smtClean="0"/>
              <a:t> την αλματώδη ανάπτυξη  του τραπεζικού συστήματος</a:t>
            </a:r>
          </a:p>
          <a:p>
            <a:pPr marL="742950" indent="-742950">
              <a:buFont typeface="+mj-lt"/>
              <a:buAutoNum type="arabicPeriod"/>
            </a:pPr>
            <a:r>
              <a:rPr lang="el-GR" sz="3000" dirty="0" smtClean="0"/>
              <a:t>του εμπορίου</a:t>
            </a:r>
          </a:p>
          <a:p>
            <a:pPr marL="742950" indent="-742950">
              <a:buFont typeface="+mj-lt"/>
              <a:buAutoNum type="arabicPeriod"/>
            </a:pPr>
            <a:r>
              <a:rPr lang="el-GR" sz="3000" dirty="0" smtClean="0"/>
              <a:t>της βιοτεχνίας</a:t>
            </a:r>
            <a:endParaRPr lang="el-GR" sz="3000" dirty="0"/>
          </a:p>
        </p:txBody>
      </p:sp>
      <p:sp>
        <p:nvSpPr>
          <p:cNvPr id="3" name="1 - Τίτλος"/>
          <p:cNvSpPr>
            <a:spLocks noGrp="1"/>
          </p:cNvSpPr>
          <p:nvPr>
            <p:ph type="title"/>
          </p:nvPr>
        </p:nvSpPr>
        <p:spPr>
          <a:xfrm>
            <a:off x="683568" y="286605"/>
            <a:ext cx="7683192" cy="1198180"/>
          </a:xfrm>
        </p:spPr>
        <p:txBody>
          <a:bodyPr>
            <a:normAutofit fontScale="90000"/>
          </a:bodyPr>
          <a:lstStyle/>
          <a:p>
            <a:r>
              <a:rPr lang="el-GR" dirty="0" smtClean="0">
                <a:solidFill>
                  <a:srgbClr val="FF0000"/>
                </a:solidFill>
              </a:rPr>
              <a:t>α. Οι απαρχές της Βιομηχανικής Επανάστασης</a:t>
            </a:r>
            <a:endParaRPr lang="el-GR"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910148"/>
          </a:xfrm>
        </p:spPr>
        <p:txBody>
          <a:bodyPr/>
          <a:lstStyle/>
          <a:p>
            <a:r>
              <a:rPr lang="el-GR" b="1" dirty="0" smtClean="0"/>
              <a:t>Φυσιοκράτες</a:t>
            </a:r>
            <a:endParaRPr lang="el-GR" b="1" dirty="0"/>
          </a:p>
        </p:txBody>
      </p:sp>
      <p:sp>
        <p:nvSpPr>
          <p:cNvPr id="3" name="2 - Θέση περιεχομένου"/>
          <p:cNvSpPr>
            <a:spLocks noGrp="1"/>
          </p:cNvSpPr>
          <p:nvPr>
            <p:ph idx="1"/>
          </p:nvPr>
        </p:nvSpPr>
        <p:spPr>
          <a:xfrm>
            <a:off x="822960" y="1916832"/>
            <a:ext cx="7781488" cy="4104456"/>
          </a:xfrm>
        </p:spPr>
        <p:txBody>
          <a:bodyPr>
            <a:normAutofit/>
          </a:bodyPr>
          <a:lstStyle/>
          <a:p>
            <a:r>
              <a:rPr lang="el-GR" sz="3200" dirty="0" smtClean="0"/>
              <a:t>Οι φυσιοκράτες: </a:t>
            </a:r>
          </a:p>
          <a:p>
            <a:pPr>
              <a:buNone/>
            </a:pPr>
            <a:r>
              <a:rPr lang="el-GR" sz="3200" dirty="0" smtClean="0"/>
              <a:t>✓ θεωρούσαν τη </a:t>
            </a:r>
            <a:r>
              <a:rPr lang="el-GR" sz="3200" b="1" dirty="0" smtClean="0">
                <a:solidFill>
                  <a:srgbClr val="C00000"/>
                </a:solidFill>
              </a:rPr>
              <a:t>γεωργία</a:t>
            </a:r>
            <a:r>
              <a:rPr lang="el-GR" sz="3200" b="1" dirty="0" smtClean="0"/>
              <a:t> ως βασική πηγή πλούτου</a:t>
            </a:r>
            <a:r>
              <a:rPr lang="el-GR" sz="3200" dirty="0" smtClean="0"/>
              <a:t> </a:t>
            </a:r>
          </a:p>
          <a:p>
            <a:pPr>
              <a:buNone/>
            </a:pPr>
            <a:r>
              <a:rPr lang="el-GR" sz="3200" dirty="0" smtClean="0"/>
              <a:t>✓ υποστήριζαν ότι οι </a:t>
            </a:r>
            <a:r>
              <a:rPr lang="el-GR" sz="3200" b="1" dirty="0" smtClean="0">
                <a:solidFill>
                  <a:srgbClr val="C00000"/>
                </a:solidFill>
              </a:rPr>
              <a:t>νόμοι της φύσης </a:t>
            </a:r>
            <a:r>
              <a:rPr lang="el-GR" sz="3200" b="1" dirty="0" smtClean="0"/>
              <a:t>έπρεπε να εφαρμοστούν και στην </a:t>
            </a:r>
            <a:r>
              <a:rPr lang="el-GR" sz="3200" b="1" dirty="0" smtClean="0">
                <a:solidFill>
                  <a:srgbClr val="C00000"/>
                </a:solidFill>
              </a:rPr>
              <a:t>οικονομία</a:t>
            </a:r>
            <a:r>
              <a:rPr lang="el-GR" sz="3200" b="1" dirty="0" smtClean="0"/>
              <a:t> </a:t>
            </a:r>
            <a:r>
              <a:rPr lang="el-GR" sz="3200" dirty="0" smtClean="0"/>
              <a:t>που δεν εμποδίζουν την ελεύθερη οικονομική δραστηριότητα.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86605"/>
            <a:ext cx="7853496" cy="1198179"/>
          </a:xfrm>
        </p:spPr>
        <p:txBody>
          <a:bodyPr/>
          <a:lstStyle/>
          <a:p>
            <a:r>
              <a:rPr lang="el-GR" b="1" dirty="0" smtClean="0"/>
              <a:t>Οι σπουδαιότεροι </a:t>
            </a:r>
            <a:r>
              <a:rPr lang="el-GR" b="1" dirty="0"/>
              <a:t>φυσιοκράτες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7555" y="1809337"/>
            <a:ext cx="1782207" cy="2236670"/>
          </a:xfrm>
        </p:spPr>
      </p:pic>
      <p:sp>
        <p:nvSpPr>
          <p:cNvPr id="5" name="Ορθογώνιο 4"/>
          <p:cNvSpPr/>
          <p:nvPr/>
        </p:nvSpPr>
        <p:spPr>
          <a:xfrm>
            <a:off x="755576" y="1823038"/>
            <a:ext cx="4572000" cy="4401205"/>
          </a:xfrm>
          <a:prstGeom prst="rect">
            <a:avLst/>
          </a:prstGeom>
        </p:spPr>
        <p:txBody>
          <a:bodyPr>
            <a:spAutoFit/>
          </a:bodyPr>
          <a:lstStyle/>
          <a:p>
            <a:pPr>
              <a:buNone/>
            </a:pPr>
            <a:r>
              <a:rPr lang="el-GR" sz="2800" dirty="0"/>
              <a:t>Οι σπουδαιότεροι φυσιοκράτες ήταν: </a:t>
            </a:r>
            <a:endParaRPr lang="el-GR" sz="2800" dirty="0" smtClean="0"/>
          </a:p>
          <a:p>
            <a:pPr>
              <a:buNone/>
            </a:pPr>
            <a:endParaRPr lang="el-GR" sz="2800" dirty="0"/>
          </a:p>
          <a:p>
            <a:pPr>
              <a:buFont typeface="Arial" panose="020B0604020202020204" pitchFamily="34" charset="0"/>
              <a:buChar char="•"/>
            </a:pPr>
            <a:r>
              <a:rPr lang="el-GR" sz="2800" dirty="0"/>
              <a:t> ο </a:t>
            </a:r>
            <a:r>
              <a:rPr lang="el-GR" sz="2800" b="1" dirty="0" err="1"/>
              <a:t>Κεναί</a:t>
            </a:r>
            <a:r>
              <a:rPr lang="el-GR" sz="2800" dirty="0"/>
              <a:t> (1694-1774</a:t>
            </a:r>
            <a:r>
              <a:rPr lang="el-GR" sz="2800" dirty="0" smtClean="0"/>
              <a:t>)</a:t>
            </a:r>
          </a:p>
          <a:p>
            <a:pPr>
              <a:buFont typeface="Arial" panose="020B0604020202020204" pitchFamily="34" charset="0"/>
              <a:buChar char="•"/>
            </a:pPr>
            <a:endParaRPr lang="el-GR" sz="2800" dirty="0"/>
          </a:p>
          <a:p>
            <a:endParaRPr lang="el-GR" sz="2800" dirty="0"/>
          </a:p>
          <a:p>
            <a:pPr>
              <a:buFont typeface="Arial" panose="020B0604020202020204" pitchFamily="34" charset="0"/>
              <a:buChar char="•"/>
            </a:pPr>
            <a:r>
              <a:rPr lang="el-GR" sz="2800" dirty="0"/>
              <a:t> ο </a:t>
            </a:r>
            <a:r>
              <a:rPr lang="el-GR" sz="2800" b="1" dirty="0" err="1"/>
              <a:t>Γκουρναί</a:t>
            </a:r>
            <a:r>
              <a:rPr lang="el-GR" sz="2800" dirty="0"/>
              <a:t> (1712- 1759</a:t>
            </a:r>
            <a:r>
              <a:rPr lang="el-GR" sz="2800" dirty="0" smtClean="0"/>
              <a:t>) </a:t>
            </a:r>
          </a:p>
          <a:p>
            <a:pPr>
              <a:buFont typeface="Arial" panose="020B0604020202020204" pitchFamily="34" charset="0"/>
              <a:buChar char="•"/>
            </a:pPr>
            <a:endParaRPr lang="el-GR" sz="2800" dirty="0"/>
          </a:p>
          <a:p>
            <a:endParaRPr lang="el-GR" sz="2800" dirty="0"/>
          </a:p>
          <a:p>
            <a:pPr>
              <a:buFont typeface="Arial" panose="020B0604020202020204" pitchFamily="34" charset="0"/>
              <a:buChar char="•"/>
            </a:pPr>
            <a:r>
              <a:rPr lang="el-GR" sz="2800" dirty="0"/>
              <a:t> ο </a:t>
            </a:r>
            <a:r>
              <a:rPr lang="el-GR" sz="2800" b="1" dirty="0" err="1"/>
              <a:t>Τυργκό</a:t>
            </a:r>
            <a:r>
              <a:rPr lang="el-GR" sz="2800" dirty="0"/>
              <a:t> (1727-1781). </a:t>
            </a:r>
          </a:p>
        </p:txBody>
      </p:sp>
      <p:pic>
        <p:nvPicPr>
          <p:cNvPr id="6" name="Εικόνα 5"/>
          <p:cNvPicPr>
            <a:picLocks noChangeAspect="1"/>
          </p:cNvPicPr>
          <p:nvPr/>
        </p:nvPicPr>
        <p:blipFill>
          <a:blip r:embed="rId3"/>
          <a:stretch>
            <a:fillRect/>
          </a:stretch>
        </p:blipFill>
        <p:spPr>
          <a:xfrm>
            <a:off x="6931772" y="4046007"/>
            <a:ext cx="1806208" cy="2149388"/>
          </a:xfrm>
          <a:prstGeom prst="rect">
            <a:avLst/>
          </a:prstGeom>
        </p:spPr>
      </p:pic>
    </p:spTree>
    <p:extLst>
      <p:ext uri="{BB962C8B-B14F-4D97-AF65-F5344CB8AC3E}">
        <p14:creationId xmlns:p14="http://schemas.microsoft.com/office/powerpoint/2010/main" val="43285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i="1" dirty="0" smtClean="0"/>
              <a:t>Πηγή - Βασικές </a:t>
            </a:r>
            <a:r>
              <a:rPr lang="el-GR" i="1" dirty="0"/>
              <a:t>θέσεις των </a:t>
            </a:r>
            <a:r>
              <a:rPr lang="el-GR" i="1" dirty="0" smtClean="0"/>
              <a:t>Φυσιοκρατών</a:t>
            </a:r>
            <a:endParaRPr lang="el-GR" i="1" dirty="0"/>
          </a:p>
        </p:txBody>
      </p:sp>
      <p:sp>
        <p:nvSpPr>
          <p:cNvPr id="3" name="Θέση περιεχομένου 2"/>
          <p:cNvSpPr>
            <a:spLocks noGrp="1"/>
          </p:cNvSpPr>
          <p:nvPr>
            <p:ph idx="1"/>
          </p:nvPr>
        </p:nvSpPr>
        <p:spPr>
          <a:xfrm>
            <a:off x="822960" y="1988840"/>
            <a:ext cx="7925504" cy="4023360"/>
          </a:xfrm>
        </p:spPr>
        <p:txBody>
          <a:bodyPr/>
          <a:lstStyle/>
          <a:p>
            <a:r>
              <a:rPr lang="el-GR" sz="2400" i="1" dirty="0" smtClean="0"/>
              <a:t>Ο </a:t>
            </a:r>
            <a:r>
              <a:rPr lang="el-GR" sz="2400" i="1" dirty="0"/>
              <a:t>ηγεμόνας και το έθνος πρέπει πάντοτε να έχουν υπόψη τους ότι η γη είναι η μοναδική πηγή πλούτου και ότι η γεωργία αυξάνει τον </a:t>
            </a:r>
            <a:r>
              <a:rPr lang="el-GR" sz="2400" i="1" dirty="0" err="1"/>
              <a:t>πλούτον</a:t>
            </a:r>
            <a:r>
              <a:rPr lang="el-GR" sz="2400" i="1" dirty="0"/>
              <a:t> αυτό.</a:t>
            </a:r>
            <a:br>
              <a:rPr lang="el-GR" sz="2400" i="1" dirty="0"/>
            </a:br>
            <a:r>
              <a:rPr lang="el-GR" sz="2400" i="1" dirty="0" smtClean="0"/>
              <a:t>Ένα </a:t>
            </a:r>
            <a:r>
              <a:rPr lang="el-GR" sz="2400" i="1" dirty="0"/>
              <a:t>κράτος που έχει μια μεγάλη καλλιεργήσιμη έκταση και τη δυνατότητα να ασκεί ένα ανθηρό εμπόριο γεωργικών προϊόντων δεν πρέπει να επεκτείνει υπερβολικά τη χρησιμοποίηση χρήματος και ανθρώπων στις βιομηχανίες και στο εμπόριο πολυτελών προϊόντων σε βάρος της εργασίας στη γη και της δαπάνης για τη γεωργία. </a:t>
            </a:r>
          </a:p>
          <a:p>
            <a:r>
              <a:rPr lang="el-GR" sz="2400" i="1" dirty="0"/>
              <a:t>Από το βιβλίο του </a:t>
            </a:r>
            <a:r>
              <a:rPr lang="el-GR" sz="2400" b="1" i="1" dirty="0" err="1"/>
              <a:t>Kεναί</a:t>
            </a:r>
            <a:r>
              <a:rPr lang="el-GR" sz="2400" i="1" dirty="0"/>
              <a:t>, </a:t>
            </a:r>
            <a:r>
              <a:rPr lang="el-GR" sz="2400" i="1" u="sng" dirty="0"/>
              <a:t>Οικονομικός Πίνακας</a:t>
            </a:r>
            <a:r>
              <a:rPr lang="el-GR" sz="2400" i="1" dirty="0"/>
              <a:t>.</a:t>
            </a:r>
            <a:endParaRPr lang="el-GR" sz="2400" dirty="0"/>
          </a:p>
          <a:p>
            <a:endParaRPr lang="el-GR" dirty="0"/>
          </a:p>
        </p:txBody>
      </p:sp>
    </p:spTree>
    <p:extLst>
      <p:ext uri="{BB962C8B-B14F-4D97-AF65-F5344CB8AC3E}">
        <p14:creationId xmlns:p14="http://schemas.microsoft.com/office/powerpoint/2010/main" val="4135910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054164"/>
          </a:xfrm>
        </p:spPr>
        <p:txBody>
          <a:bodyPr/>
          <a:lstStyle/>
          <a:p>
            <a:r>
              <a:rPr lang="el-GR" dirty="0" smtClean="0"/>
              <a:t>Φυσιοκράτες - </a:t>
            </a:r>
            <a:r>
              <a:rPr lang="el-GR" dirty="0" err="1" smtClean="0"/>
              <a:t>Γκουρναί</a:t>
            </a:r>
            <a:endParaRPr lang="el-GR" dirty="0"/>
          </a:p>
        </p:txBody>
      </p:sp>
      <p:sp>
        <p:nvSpPr>
          <p:cNvPr id="3" name="2 - Θέση περιεχομένου"/>
          <p:cNvSpPr>
            <a:spLocks noGrp="1"/>
          </p:cNvSpPr>
          <p:nvPr>
            <p:ph idx="1"/>
          </p:nvPr>
        </p:nvSpPr>
        <p:spPr>
          <a:xfrm>
            <a:off x="822959" y="1845734"/>
            <a:ext cx="7709481" cy="4023360"/>
          </a:xfrm>
        </p:spPr>
        <p:txBody>
          <a:bodyPr/>
          <a:lstStyle/>
          <a:p>
            <a:r>
              <a:rPr lang="el-GR" sz="2800" dirty="0" smtClean="0"/>
              <a:t>✓ </a:t>
            </a:r>
            <a:r>
              <a:rPr lang="el-GR" sz="3200" dirty="0" smtClean="0"/>
              <a:t>Ο </a:t>
            </a:r>
            <a:r>
              <a:rPr lang="el-GR" sz="3200" b="1" dirty="0" smtClean="0"/>
              <a:t>αγροτικός χαρακτήρας της γαλλικής οικονομίας </a:t>
            </a:r>
            <a:r>
              <a:rPr lang="el-GR" sz="3200" u="sng" dirty="0" smtClean="0"/>
              <a:t>επηρέασε</a:t>
            </a:r>
            <a:r>
              <a:rPr lang="el-GR" sz="3200" dirty="0" smtClean="0"/>
              <a:t> τους </a:t>
            </a:r>
            <a:r>
              <a:rPr lang="el-GR" sz="3200" b="1" dirty="0" smtClean="0"/>
              <a:t>Γάλλους</a:t>
            </a:r>
            <a:r>
              <a:rPr lang="el-GR" sz="3200" dirty="0" smtClean="0"/>
              <a:t> οικονομολόγους στη διαμόρφωση της οικονομικής τους αντίληψης. </a:t>
            </a:r>
          </a:p>
          <a:p>
            <a:pPr>
              <a:buNone/>
            </a:pPr>
            <a:r>
              <a:rPr lang="el-GR" sz="3200" dirty="0" smtClean="0"/>
              <a:t> ✓ Ωστόσο, ο </a:t>
            </a:r>
            <a:r>
              <a:rPr lang="el-GR" sz="3200" b="1" dirty="0" smtClean="0">
                <a:solidFill>
                  <a:srgbClr val="00B050"/>
                </a:solidFill>
              </a:rPr>
              <a:t>Γκουρναί</a:t>
            </a:r>
            <a:r>
              <a:rPr lang="el-GR" sz="3200" dirty="0" smtClean="0"/>
              <a:t> εκφράζει με τη θεωρία του μια </a:t>
            </a:r>
            <a:r>
              <a:rPr lang="el-GR" sz="3200" b="1" dirty="0" smtClean="0"/>
              <a:t>γενικότερη οικονομική αντίληψη </a:t>
            </a:r>
            <a:r>
              <a:rPr lang="el-GR" sz="3200" dirty="0" smtClean="0"/>
              <a:t>που </a:t>
            </a:r>
            <a:r>
              <a:rPr lang="el-GR" sz="3200" b="1" u="sng" dirty="0" smtClean="0"/>
              <a:t>προοιωνίζεται</a:t>
            </a:r>
            <a:r>
              <a:rPr lang="el-GR" sz="3200" dirty="0" smtClean="0"/>
              <a:t> τον </a:t>
            </a:r>
            <a:r>
              <a:rPr lang="el-GR" sz="3200" b="1" u="sng" dirty="0" smtClean="0">
                <a:solidFill>
                  <a:srgbClr val="00B050"/>
                </a:solidFill>
              </a:rPr>
              <a:t>οικονομικό φιλελευθερισμό</a:t>
            </a:r>
            <a:r>
              <a:rPr lang="el-GR" sz="3200" b="1" dirty="0" smtClean="0"/>
              <a:t> </a:t>
            </a:r>
            <a:r>
              <a:rPr lang="el-GR" sz="3200" dirty="0" smtClean="0"/>
              <a:t>(liberalismus).</a:t>
            </a:r>
          </a:p>
          <a:p>
            <a:pPr marL="0" indent="0">
              <a:buNone/>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86604"/>
            <a:ext cx="8208912" cy="1450757"/>
          </a:xfrm>
        </p:spPr>
        <p:txBody>
          <a:bodyPr/>
          <a:lstStyle/>
          <a:p>
            <a:r>
              <a:rPr lang="el-GR" b="1" dirty="0" smtClean="0"/>
              <a:t>Ο Σκώτος </a:t>
            </a:r>
            <a:r>
              <a:rPr lang="el-GR" b="1" dirty="0" smtClean="0">
                <a:solidFill>
                  <a:srgbClr val="FFC000"/>
                </a:solidFill>
              </a:rPr>
              <a:t>Ανταμ Σμιθ </a:t>
            </a:r>
            <a:r>
              <a:rPr lang="el-GR" b="1" dirty="0" smtClean="0"/>
              <a:t>(1723-1790) - φιλελευθερισμός</a:t>
            </a:r>
            <a:endParaRPr lang="el-GR" b="1" dirty="0"/>
          </a:p>
        </p:txBody>
      </p:sp>
      <p:sp>
        <p:nvSpPr>
          <p:cNvPr id="3" name="2 - Θέση περιεχομένου"/>
          <p:cNvSpPr>
            <a:spLocks noGrp="1"/>
          </p:cNvSpPr>
          <p:nvPr>
            <p:ph idx="1"/>
          </p:nvPr>
        </p:nvSpPr>
        <p:spPr>
          <a:xfrm>
            <a:off x="395536" y="1844824"/>
            <a:ext cx="8496944" cy="4607602"/>
          </a:xfrm>
        </p:spPr>
        <p:txBody>
          <a:bodyPr>
            <a:normAutofit/>
          </a:bodyPr>
          <a:lstStyle/>
          <a:p>
            <a:pPr>
              <a:buNone/>
            </a:pPr>
            <a:r>
              <a:rPr lang="el-GR" dirty="0" smtClean="0"/>
              <a:t>  </a:t>
            </a:r>
            <a:r>
              <a:rPr lang="el-GR" sz="3200" dirty="0"/>
              <a:t>Θ</a:t>
            </a:r>
            <a:r>
              <a:rPr lang="el-GR" sz="3200" dirty="0" smtClean="0"/>
              <a:t>εμελιωτής του </a:t>
            </a:r>
            <a:r>
              <a:rPr lang="el-GR" sz="3200" b="1" dirty="0" smtClean="0">
                <a:solidFill>
                  <a:schemeClr val="accent4">
                    <a:lumMod val="75000"/>
                  </a:schemeClr>
                </a:solidFill>
              </a:rPr>
              <a:t>οικονομικού φιλελευθερισμού.</a:t>
            </a:r>
          </a:p>
          <a:p>
            <a:pPr>
              <a:buNone/>
            </a:pPr>
            <a:r>
              <a:rPr lang="el-GR" sz="3200" dirty="0" smtClean="0"/>
              <a:t> ✓ Στο έργο του «</a:t>
            </a:r>
            <a:r>
              <a:rPr lang="el-GR" sz="3200" u="sng" dirty="0" smtClean="0"/>
              <a:t>Έρευνα για τα αίτια του πλούτου των εθνών</a:t>
            </a:r>
            <a:r>
              <a:rPr lang="el-GR" sz="3200" dirty="0" smtClean="0"/>
              <a:t>» (1776) διατυπώνει το </a:t>
            </a:r>
            <a:r>
              <a:rPr lang="el-GR" sz="3200" b="1" u="sng" dirty="0" smtClean="0">
                <a:solidFill>
                  <a:schemeClr val="accent4">
                    <a:lumMod val="75000"/>
                  </a:schemeClr>
                </a:solidFill>
              </a:rPr>
              <a:t>νόμο της προσφοράς και της ζήτησης</a:t>
            </a:r>
            <a:r>
              <a:rPr lang="el-GR" sz="3200" b="1" dirty="0" smtClean="0">
                <a:solidFill>
                  <a:schemeClr val="accent4">
                    <a:lumMod val="75000"/>
                  </a:schemeClr>
                </a:solidFill>
              </a:rPr>
              <a:t> </a:t>
            </a:r>
            <a:r>
              <a:rPr lang="el-GR" sz="3200" dirty="0" smtClean="0"/>
              <a:t>και υποστηρίζει ότι:  αυτός ο </a:t>
            </a:r>
            <a:r>
              <a:rPr lang="el-GR" sz="3200" i="1" dirty="0" smtClean="0"/>
              <a:t>νόμος ουσιαστικά </a:t>
            </a:r>
            <a:r>
              <a:rPr lang="el-GR" sz="3200" b="1" i="1" dirty="0" smtClean="0"/>
              <a:t>ρυθμίζει</a:t>
            </a:r>
            <a:r>
              <a:rPr lang="el-GR" sz="3200" i="1" dirty="0" smtClean="0"/>
              <a:t> την παραγωγή</a:t>
            </a:r>
            <a:r>
              <a:rPr lang="el-GR" sz="3200" dirty="0" smtClean="0"/>
              <a:t>, </a:t>
            </a:r>
            <a:r>
              <a:rPr lang="el-GR" sz="3200" i="1" dirty="0" smtClean="0"/>
              <a:t>τη διακίνηση και τις τιμές των αγαθών</a:t>
            </a:r>
            <a:r>
              <a:rPr lang="el-GR" sz="3200" dirty="0" smtClean="0"/>
              <a:t>. </a:t>
            </a:r>
          </a:p>
          <a:p>
            <a:pPr>
              <a:buNone/>
            </a:pPr>
            <a:r>
              <a:rPr lang="el-GR" sz="3200" dirty="0" smtClean="0"/>
              <a:t> </a:t>
            </a:r>
            <a:r>
              <a:rPr lang="el-GR" sz="3200" b="1" u="sng" dirty="0" smtClean="0"/>
              <a:t>Το κράτος δεν πρέπει να παρεμβαίνει </a:t>
            </a:r>
            <a:r>
              <a:rPr lang="el-GR" sz="3200" dirty="0" smtClean="0"/>
              <a:t>στην οικονομική δραστηριότητα με </a:t>
            </a:r>
            <a:r>
              <a:rPr lang="el-GR" sz="3200" i="1" dirty="0" smtClean="0"/>
              <a:t>δασμούς</a:t>
            </a:r>
            <a:r>
              <a:rPr lang="el-GR" sz="3200" dirty="0" smtClean="0"/>
              <a:t> και </a:t>
            </a:r>
            <a:r>
              <a:rPr lang="el-GR" sz="3200" i="1" dirty="0" smtClean="0"/>
              <a:t>φόρους</a:t>
            </a:r>
            <a:endParaRPr lang="el-GR" sz="32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a:t>
            </a:r>
            <a:r>
              <a:rPr lang="el-GR" dirty="0" err="1" smtClean="0"/>
              <a:t>Σκώτος</a:t>
            </a:r>
            <a:r>
              <a:rPr lang="el-GR" dirty="0" smtClean="0"/>
              <a:t> </a:t>
            </a:r>
            <a:r>
              <a:rPr lang="el-GR" dirty="0" err="1"/>
              <a:t>Ά</a:t>
            </a:r>
            <a:r>
              <a:rPr lang="el-GR" dirty="0" err="1" smtClean="0"/>
              <a:t>νταμ</a:t>
            </a:r>
            <a:r>
              <a:rPr lang="el-GR" dirty="0" smtClean="0"/>
              <a:t> Σμιθ (1723-1790)-φιλελευθερισμός</a:t>
            </a:r>
            <a:endParaRPr lang="el-GR" dirty="0"/>
          </a:p>
        </p:txBody>
      </p:sp>
      <p:pic>
        <p:nvPicPr>
          <p:cNvPr id="9218" name="Picture 2"/>
          <p:cNvPicPr>
            <a:picLocks noGrp="1" noChangeAspect="1" noChangeArrowheads="1"/>
          </p:cNvPicPr>
          <p:nvPr>
            <p:ph idx="1"/>
          </p:nvPr>
        </p:nvPicPr>
        <p:blipFill>
          <a:blip r:embed="rId2" cstate="print"/>
          <a:stretch>
            <a:fillRect/>
          </a:stretch>
        </p:blipFill>
        <p:spPr bwMode="auto">
          <a:xfrm>
            <a:off x="1403648" y="2132856"/>
            <a:ext cx="6535219" cy="39734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198179"/>
          </a:xfrm>
        </p:spPr>
        <p:txBody>
          <a:bodyPr/>
          <a:lstStyle/>
          <a:p>
            <a:r>
              <a:rPr lang="el-GR" i="1" dirty="0" smtClean="0"/>
              <a:t>Ο πλούτος των εθνών</a:t>
            </a:r>
            <a:endParaRPr lang="el-GR" i="1" dirty="0"/>
          </a:p>
        </p:txBody>
      </p:sp>
      <p:pic>
        <p:nvPicPr>
          <p:cNvPr id="10242" name="Picture 2"/>
          <p:cNvPicPr>
            <a:picLocks noGrp="1" noChangeAspect="1" noChangeArrowheads="1"/>
          </p:cNvPicPr>
          <p:nvPr>
            <p:ph idx="1"/>
          </p:nvPr>
        </p:nvPicPr>
        <p:blipFill>
          <a:blip r:embed="rId2" cstate="print"/>
          <a:stretch>
            <a:fillRect/>
          </a:stretch>
        </p:blipFill>
        <p:spPr bwMode="auto">
          <a:xfrm>
            <a:off x="1187624" y="1772816"/>
            <a:ext cx="6912768" cy="455210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1654841"/>
            <a:ext cx="8712968" cy="4893647"/>
          </a:xfrm>
          <a:prstGeom prst="rect">
            <a:avLst/>
          </a:prstGeom>
          <a:noFill/>
        </p:spPr>
        <p:txBody>
          <a:bodyPr wrap="square" rtlCol="0">
            <a:spAutoFit/>
          </a:bodyPr>
          <a:lstStyle/>
          <a:p>
            <a:r>
              <a:rPr lang="el-GR" sz="3200" dirty="0" smtClean="0"/>
              <a:t>✓ </a:t>
            </a:r>
            <a:r>
              <a:rPr lang="el-GR" sz="2800" dirty="0" smtClean="0"/>
              <a:t>αναπτύχθηκε κυρίως στην </a:t>
            </a:r>
            <a:r>
              <a:rPr lang="el-GR" sz="2800" b="1" dirty="0" smtClean="0">
                <a:solidFill>
                  <a:srgbClr val="92D050"/>
                </a:solidFill>
              </a:rPr>
              <a:t>Αγγλία</a:t>
            </a:r>
            <a:r>
              <a:rPr lang="el-GR" sz="2800" dirty="0"/>
              <a:t> </a:t>
            </a:r>
            <a:r>
              <a:rPr lang="el-GR" sz="2800" dirty="0" smtClean="0"/>
              <a:t>(</a:t>
            </a:r>
            <a:r>
              <a:rPr lang="el-GR" sz="2800" b="1" dirty="0" smtClean="0"/>
              <a:t>εκβιομηχάνιση)</a:t>
            </a:r>
            <a:r>
              <a:rPr lang="el-GR" sz="2800" dirty="0" smtClean="0"/>
              <a:t>. </a:t>
            </a:r>
          </a:p>
          <a:p>
            <a:r>
              <a:rPr lang="el-GR" sz="2800" dirty="0" smtClean="0"/>
              <a:t>✓ Η ελευθερία στις οικονομικές δραστηριότητες εκφράστηκε με την επιγραμματική διατύπωση:</a:t>
            </a:r>
          </a:p>
          <a:p>
            <a:r>
              <a:rPr lang="el-GR" sz="2800" dirty="0" smtClean="0"/>
              <a:t> </a:t>
            </a:r>
            <a:r>
              <a:rPr lang="el-GR" sz="2800" b="1" dirty="0" smtClean="0">
                <a:solidFill>
                  <a:schemeClr val="accent1">
                    <a:lumMod val="75000"/>
                  </a:schemeClr>
                </a:solidFill>
              </a:rPr>
              <a:t>«</a:t>
            </a:r>
            <a:r>
              <a:rPr lang="el-GR" sz="2800" b="1" dirty="0" err="1" smtClean="0">
                <a:solidFill>
                  <a:schemeClr val="accent1">
                    <a:lumMod val="75000"/>
                  </a:schemeClr>
                </a:solidFill>
              </a:rPr>
              <a:t>Lassez</a:t>
            </a:r>
            <a:r>
              <a:rPr lang="el-GR" sz="2800" b="1" dirty="0" smtClean="0">
                <a:solidFill>
                  <a:schemeClr val="accent1">
                    <a:lumMod val="75000"/>
                  </a:schemeClr>
                </a:solidFill>
              </a:rPr>
              <a:t> </a:t>
            </a:r>
            <a:r>
              <a:rPr lang="el-GR" sz="2800" b="1" dirty="0" err="1" smtClean="0">
                <a:solidFill>
                  <a:schemeClr val="accent1">
                    <a:lumMod val="75000"/>
                  </a:schemeClr>
                </a:solidFill>
              </a:rPr>
              <a:t>faire</a:t>
            </a:r>
            <a:r>
              <a:rPr lang="el-GR" sz="2800" b="1" dirty="0" smtClean="0">
                <a:solidFill>
                  <a:schemeClr val="accent1">
                    <a:lumMod val="75000"/>
                  </a:schemeClr>
                </a:solidFill>
              </a:rPr>
              <a:t> </a:t>
            </a:r>
            <a:r>
              <a:rPr lang="el-GR" sz="2800" b="1" dirty="0" err="1" smtClean="0">
                <a:solidFill>
                  <a:schemeClr val="accent1">
                    <a:lumMod val="75000"/>
                  </a:schemeClr>
                </a:solidFill>
              </a:rPr>
              <a:t>laissez</a:t>
            </a:r>
            <a:r>
              <a:rPr lang="el-GR" sz="2800" b="1" dirty="0" smtClean="0">
                <a:solidFill>
                  <a:schemeClr val="accent1">
                    <a:lumMod val="75000"/>
                  </a:schemeClr>
                </a:solidFill>
              </a:rPr>
              <a:t> </a:t>
            </a:r>
            <a:r>
              <a:rPr lang="el-GR" sz="2800" b="1" dirty="0" err="1" smtClean="0">
                <a:solidFill>
                  <a:schemeClr val="accent1">
                    <a:lumMod val="75000"/>
                  </a:schemeClr>
                </a:solidFill>
              </a:rPr>
              <a:t>passer</a:t>
            </a:r>
            <a:r>
              <a:rPr lang="el-GR" sz="2800" b="1" dirty="0" smtClean="0">
                <a:solidFill>
                  <a:schemeClr val="accent1">
                    <a:lumMod val="75000"/>
                  </a:schemeClr>
                </a:solidFill>
              </a:rPr>
              <a:t>»</a:t>
            </a:r>
            <a:r>
              <a:rPr lang="el-GR" sz="2800" dirty="0"/>
              <a:t>:</a:t>
            </a:r>
            <a:r>
              <a:rPr lang="el-GR" sz="2800" dirty="0" smtClean="0"/>
              <a:t> «</a:t>
            </a:r>
            <a:r>
              <a:rPr lang="el-GR" sz="2800" i="1" dirty="0" smtClean="0"/>
              <a:t>αφήστε τους ανθρώπους να δρουν ελεύθεροι στην οικονομική ζωή, αφήστε τα αγαθά να διακινούνται ελεύθερα</a:t>
            </a:r>
            <a:r>
              <a:rPr lang="el-GR" sz="2800" dirty="0" smtClean="0"/>
              <a:t>». </a:t>
            </a:r>
          </a:p>
          <a:p>
            <a:r>
              <a:rPr lang="el-GR" sz="2800" dirty="0" smtClean="0"/>
              <a:t>Η διατύπωση αυτή: </a:t>
            </a:r>
          </a:p>
          <a:p>
            <a:pPr marL="457200" indent="-457200">
              <a:buFont typeface="Wingdings" panose="05000000000000000000" pitchFamily="2" charset="2"/>
              <a:buChar char="Ø"/>
            </a:pPr>
            <a:r>
              <a:rPr lang="el-GR" sz="2800" dirty="0" smtClean="0"/>
              <a:t>απηχούσε τις </a:t>
            </a:r>
            <a:r>
              <a:rPr lang="el-GR" sz="2800" b="1" dirty="0" smtClean="0"/>
              <a:t>απόψεις της </a:t>
            </a:r>
            <a:r>
              <a:rPr lang="el-GR" sz="2800" b="1" dirty="0" smtClean="0">
                <a:solidFill>
                  <a:srgbClr val="C00000"/>
                </a:solidFill>
              </a:rPr>
              <a:t>αστικής τάξης </a:t>
            </a:r>
          </a:p>
          <a:p>
            <a:pPr marL="457200" indent="-457200">
              <a:buFont typeface="Wingdings" panose="05000000000000000000" pitchFamily="2" charset="2"/>
              <a:buChar char="Ø"/>
            </a:pPr>
            <a:r>
              <a:rPr lang="el-GR" sz="2800" dirty="0" smtClean="0"/>
              <a:t>οδήγησε στη </a:t>
            </a:r>
            <a:r>
              <a:rPr lang="el-GR" sz="2800" b="1" dirty="0" smtClean="0"/>
              <a:t>διαμόρφωση του </a:t>
            </a:r>
            <a:r>
              <a:rPr lang="el-GR" sz="2800" b="1" dirty="0" smtClean="0">
                <a:solidFill>
                  <a:srgbClr val="C00000"/>
                </a:solidFill>
              </a:rPr>
              <a:t>κεφαλαιοκρατικού </a:t>
            </a:r>
            <a:r>
              <a:rPr lang="el-GR" sz="2800" dirty="0" smtClean="0">
                <a:solidFill>
                  <a:srgbClr val="C00000"/>
                </a:solidFill>
              </a:rPr>
              <a:t>ή </a:t>
            </a:r>
            <a:r>
              <a:rPr lang="el-GR" sz="2800" b="1" dirty="0" smtClean="0">
                <a:solidFill>
                  <a:srgbClr val="C00000"/>
                </a:solidFill>
              </a:rPr>
              <a:t>καπιταλιστικού συστήματος</a:t>
            </a:r>
            <a:r>
              <a:rPr lang="el-GR" sz="2800" dirty="0" smtClean="0">
                <a:solidFill>
                  <a:srgbClr val="C00000"/>
                </a:solidFill>
              </a:rPr>
              <a:t>. </a:t>
            </a:r>
          </a:p>
          <a:p>
            <a:endParaRPr lang="el-GR" sz="2800" dirty="0"/>
          </a:p>
        </p:txBody>
      </p:sp>
      <p:sp>
        <p:nvSpPr>
          <p:cNvPr id="2" name="Τίτλος 1"/>
          <p:cNvSpPr>
            <a:spLocks noGrp="1"/>
          </p:cNvSpPr>
          <p:nvPr>
            <p:ph type="title"/>
          </p:nvPr>
        </p:nvSpPr>
        <p:spPr>
          <a:xfrm>
            <a:off x="266482" y="404664"/>
            <a:ext cx="8409974" cy="936104"/>
          </a:xfrm>
        </p:spPr>
        <p:txBody>
          <a:bodyPr>
            <a:normAutofit fontScale="90000"/>
          </a:bodyPr>
          <a:lstStyle/>
          <a:p>
            <a:r>
              <a:rPr lang="el-GR" sz="4400" b="1" dirty="0"/>
              <a:t>Η θεωρία της </a:t>
            </a:r>
            <a:r>
              <a:rPr lang="el-GR" sz="4400" b="1" dirty="0">
                <a:solidFill>
                  <a:schemeClr val="accent2">
                    <a:lumMod val="75000"/>
                  </a:schemeClr>
                </a:solidFill>
              </a:rPr>
              <a:t>φιλελεύθερης οικονομίας </a:t>
            </a:r>
            <a:endParaRPr lang="el-G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404664"/>
            <a:ext cx="7543800" cy="982156"/>
          </a:xfrm>
        </p:spPr>
        <p:txBody>
          <a:bodyPr/>
          <a:lstStyle/>
          <a:p>
            <a:r>
              <a:rPr lang="el-GR" b="1" dirty="0" smtClean="0"/>
              <a:t>Καπιταλισμός</a:t>
            </a:r>
            <a:endParaRPr lang="el-GR" b="1" dirty="0"/>
          </a:p>
        </p:txBody>
      </p:sp>
      <p:sp>
        <p:nvSpPr>
          <p:cNvPr id="3" name="2 - Θέση περιεχομένου"/>
          <p:cNvSpPr>
            <a:spLocks noGrp="1"/>
          </p:cNvSpPr>
          <p:nvPr>
            <p:ph idx="1"/>
          </p:nvPr>
        </p:nvSpPr>
        <p:spPr>
          <a:xfrm>
            <a:off x="539552" y="1844824"/>
            <a:ext cx="8424936" cy="4536504"/>
          </a:xfrm>
        </p:spPr>
        <p:txBody>
          <a:bodyPr>
            <a:normAutofit/>
          </a:bodyPr>
          <a:lstStyle/>
          <a:p>
            <a:pPr>
              <a:buFont typeface="Wingdings" panose="05000000000000000000" pitchFamily="2" charset="2"/>
              <a:buChar char="Ø"/>
            </a:pPr>
            <a:r>
              <a:rPr lang="el-GR" sz="2800" b="1" i="1" dirty="0" smtClean="0"/>
              <a:t>Οικονομικό σύστημα </a:t>
            </a:r>
            <a:r>
              <a:rPr lang="el-GR" sz="2800" i="1" dirty="0" smtClean="0"/>
              <a:t>που επικράτησε σταδιακά στη </a:t>
            </a:r>
            <a:r>
              <a:rPr lang="el-GR" sz="2800" b="1" i="1" dirty="0" smtClean="0"/>
              <a:t>Δύση</a:t>
            </a:r>
            <a:r>
              <a:rPr lang="el-GR" sz="2800" i="1" dirty="0" smtClean="0"/>
              <a:t> μετά την πτώση της φεουδαρχίας και μετά την Α' Βιομηχανική Επανάσταση</a:t>
            </a:r>
            <a:r>
              <a:rPr lang="el-GR" sz="2800" dirty="0" smtClean="0"/>
              <a:t>. </a:t>
            </a:r>
          </a:p>
          <a:p>
            <a:pPr>
              <a:buFont typeface="Wingdings" panose="05000000000000000000" pitchFamily="2" charset="2"/>
              <a:buChar char="Ø"/>
            </a:pPr>
            <a:r>
              <a:rPr lang="el-GR" sz="2800" dirty="0"/>
              <a:t>Η</a:t>
            </a:r>
            <a:r>
              <a:rPr lang="el-GR" sz="2800" b="1" i="1" dirty="0" smtClean="0"/>
              <a:t> </a:t>
            </a:r>
            <a:r>
              <a:rPr lang="el-GR" sz="2800" b="1" i="1" dirty="0" smtClean="0">
                <a:solidFill>
                  <a:srgbClr val="C00000"/>
                </a:solidFill>
              </a:rPr>
              <a:t>κατοχή και η εκμετάλλευση των μέσων παραγωγής </a:t>
            </a:r>
            <a:r>
              <a:rPr lang="el-GR" sz="2800" b="1" i="1" dirty="0" smtClean="0"/>
              <a:t>βρίσκεται στα χέρια </a:t>
            </a:r>
            <a:r>
              <a:rPr lang="el-GR" sz="3200" b="1" i="1" u="sng" dirty="0" smtClean="0">
                <a:solidFill>
                  <a:srgbClr val="FFC000"/>
                </a:solidFill>
              </a:rPr>
              <a:t>ιδιωτών</a:t>
            </a:r>
            <a:r>
              <a:rPr lang="el-GR" sz="2800" dirty="0" smtClean="0"/>
              <a:t>, που έχουν </a:t>
            </a:r>
            <a:r>
              <a:rPr lang="el-GR" sz="2800" b="1" dirty="0" smtClean="0"/>
              <a:t>επενδύσει τα κεφάλαιά </a:t>
            </a:r>
            <a:r>
              <a:rPr lang="el-GR" sz="2800" dirty="0" smtClean="0"/>
              <a:t>τους σ' αυτά με </a:t>
            </a:r>
            <a:r>
              <a:rPr lang="el-GR" sz="2800" u="sng" dirty="0" smtClean="0"/>
              <a:t>σκοπό</a:t>
            </a:r>
            <a:r>
              <a:rPr lang="el-GR" sz="2800" dirty="0" smtClean="0"/>
              <a:t> την </a:t>
            </a:r>
            <a:r>
              <a:rPr lang="el-GR" sz="2800" b="1" dirty="0" smtClean="0">
                <a:solidFill>
                  <a:srgbClr val="C00000"/>
                </a:solidFill>
              </a:rPr>
              <a:t>αποκόμιση κέρδους</a:t>
            </a:r>
            <a:r>
              <a:rPr lang="el-GR" sz="2800" dirty="0" smtClean="0">
                <a:solidFill>
                  <a:srgbClr val="C00000"/>
                </a:solidFill>
              </a:rPr>
              <a:t>.</a:t>
            </a:r>
          </a:p>
          <a:p>
            <a:pPr>
              <a:buFont typeface="Wingdings" panose="05000000000000000000" pitchFamily="2" charset="2"/>
              <a:buChar char="Ø"/>
            </a:pPr>
            <a:r>
              <a:rPr lang="el-GR" sz="2800" dirty="0" smtClean="0"/>
              <a:t>Το σύστημα αυτό θεωρεί το </a:t>
            </a:r>
            <a:r>
              <a:rPr lang="el-GR" sz="2800" b="1" u="sng" dirty="0" smtClean="0">
                <a:solidFill>
                  <a:srgbClr val="C00000"/>
                </a:solidFill>
              </a:rPr>
              <a:t>ιδιωτικό κεφάλαιο </a:t>
            </a:r>
            <a:r>
              <a:rPr lang="el-GR" sz="2800" b="1" dirty="0" smtClean="0">
                <a:solidFill>
                  <a:srgbClr val="C00000"/>
                </a:solidFill>
              </a:rPr>
              <a:t>ως βάση και κινητήρια δύναμη</a:t>
            </a:r>
            <a:r>
              <a:rPr lang="el-GR" sz="2800" b="1" dirty="0" smtClean="0"/>
              <a:t> οικονομίας</a:t>
            </a:r>
            <a:endParaRPr lang="el-GR"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2891790"/>
          </a:xfrm>
          <a:prstGeom prst="rect">
            <a:avLst/>
          </a:prstGeom>
        </p:spPr>
      </p:pic>
      <p:sp>
        <p:nvSpPr>
          <p:cNvPr id="7" name="Ορθογώνιο 6"/>
          <p:cNvSpPr/>
          <p:nvPr/>
        </p:nvSpPr>
        <p:spPr>
          <a:xfrm>
            <a:off x="827584" y="4941168"/>
            <a:ext cx="6336704" cy="369332"/>
          </a:xfrm>
          <a:prstGeom prst="rect">
            <a:avLst/>
          </a:prstGeom>
        </p:spPr>
        <p:txBody>
          <a:bodyPr wrap="square">
            <a:spAutoFit/>
          </a:bodyPr>
          <a:lstStyle/>
          <a:p>
            <a:pPr algn="ctr"/>
            <a:r>
              <a:rPr lang="el-GR" dirty="0"/>
              <a:t>Ένας σιδηρόδρομος στην Αγγλία, στις αρχές του 19ου αι.</a:t>
            </a:r>
          </a:p>
        </p:txBody>
      </p:sp>
    </p:spTree>
    <p:extLst>
      <p:ext uri="{BB962C8B-B14F-4D97-AF65-F5344CB8AC3E}">
        <p14:creationId xmlns:p14="http://schemas.microsoft.com/office/powerpoint/2010/main" val="412614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b="8044"/>
          <a:stretch/>
        </p:blipFill>
        <p:spPr bwMode="auto">
          <a:xfrm>
            <a:off x="0" y="-3583"/>
            <a:ext cx="9144000" cy="631290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270188"/>
          </a:xfrm>
        </p:spPr>
        <p:txBody>
          <a:bodyPr/>
          <a:lstStyle/>
          <a:p>
            <a:r>
              <a:rPr lang="el-GR" b="1" dirty="0" smtClean="0"/>
              <a:t>Συνέπειες Καπιταλισμού</a:t>
            </a:r>
            <a:endParaRPr lang="el-GR" b="1" dirty="0"/>
          </a:p>
        </p:txBody>
      </p:sp>
      <p:sp>
        <p:nvSpPr>
          <p:cNvPr id="3" name="2 - Θέση περιεχομένου"/>
          <p:cNvSpPr>
            <a:spLocks noGrp="1"/>
          </p:cNvSpPr>
          <p:nvPr>
            <p:ph idx="1"/>
          </p:nvPr>
        </p:nvSpPr>
        <p:spPr>
          <a:xfrm>
            <a:off x="251520" y="1700808"/>
            <a:ext cx="8892480" cy="4824536"/>
          </a:xfrm>
        </p:spPr>
        <p:txBody>
          <a:bodyPr>
            <a:noAutofit/>
          </a:bodyPr>
          <a:lstStyle/>
          <a:p>
            <a:r>
              <a:rPr lang="el-GR" sz="2800" dirty="0" smtClean="0"/>
              <a:t>Το καπιταλιστικό σύστημα:</a:t>
            </a:r>
          </a:p>
          <a:p>
            <a:pPr>
              <a:buFont typeface="Wingdings" panose="05000000000000000000" pitchFamily="2" charset="2"/>
              <a:buChar char="Ø"/>
            </a:pPr>
            <a:r>
              <a:rPr lang="el-GR" sz="2800" dirty="0" smtClean="0"/>
              <a:t>συνέβαλε στην </a:t>
            </a:r>
            <a:r>
              <a:rPr lang="el-GR" sz="2800" b="1" dirty="0" smtClean="0">
                <a:solidFill>
                  <a:srgbClr val="FF0000"/>
                </a:solidFill>
              </a:rPr>
              <a:t>οικονομική ανάπτυξη</a:t>
            </a:r>
            <a:endParaRPr lang="el-GR" sz="2800" dirty="0" smtClean="0">
              <a:solidFill>
                <a:srgbClr val="FF0000"/>
              </a:solidFill>
            </a:endParaRPr>
          </a:p>
          <a:p>
            <a:r>
              <a:rPr lang="el-GR" sz="2800" u="sng" dirty="0" smtClean="0"/>
              <a:t>αλλά</a:t>
            </a:r>
            <a:r>
              <a:rPr lang="el-GR" sz="2800" dirty="0" smtClean="0"/>
              <a:t> προκάλεσε:</a:t>
            </a:r>
          </a:p>
          <a:p>
            <a:pPr>
              <a:buFont typeface="Wingdings" pitchFamily="2" charset="2"/>
              <a:buChar char="Ø"/>
            </a:pPr>
            <a:r>
              <a:rPr lang="el-GR" sz="2800" dirty="0" smtClean="0"/>
              <a:t> </a:t>
            </a:r>
            <a:r>
              <a:rPr lang="el-GR" sz="2800" b="1" dirty="0" smtClean="0">
                <a:solidFill>
                  <a:srgbClr val="00B050"/>
                </a:solidFill>
              </a:rPr>
              <a:t>κοινωνικά αδιέξοδα </a:t>
            </a:r>
            <a:endParaRPr lang="el-GR" sz="2800" dirty="0" smtClean="0">
              <a:solidFill>
                <a:srgbClr val="00B050"/>
              </a:solidFill>
            </a:endParaRPr>
          </a:p>
          <a:p>
            <a:pPr>
              <a:buFont typeface="Wingdings" pitchFamily="2" charset="2"/>
              <a:buChar char="Ø"/>
            </a:pPr>
            <a:r>
              <a:rPr lang="el-GR" sz="2800" dirty="0" smtClean="0"/>
              <a:t> </a:t>
            </a:r>
            <a:r>
              <a:rPr lang="el-GR" sz="2800" b="1" dirty="0" smtClean="0">
                <a:solidFill>
                  <a:srgbClr val="00B050"/>
                </a:solidFill>
              </a:rPr>
              <a:t>νέες ιδεολογικές αναζητήσεις</a:t>
            </a:r>
            <a:r>
              <a:rPr lang="el-GR" sz="2800" dirty="0" smtClean="0"/>
              <a:t>. </a:t>
            </a:r>
          </a:p>
          <a:p>
            <a:pPr marL="0" indent="0">
              <a:buNone/>
            </a:pPr>
            <a:r>
              <a:rPr lang="el-GR" sz="2800" dirty="0"/>
              <a:t>Ο</a:t>
            </a:r>
            <a:r>
              <a:rPr lang="el-GR" sz="2800" dirty="0" smtClean="0"/>
              <a:t> μονόπλευρος καταμερισμός του πλούτου οδήγησε σε </a:t>
            </a:r>
          </a:p>
          <a:p>
            <a:pPr>
              <a:buFont typeface="Wingdings" pitchFamily="2" charset="2"/>
              <a:buChar char="Ø"/>
            </a:pPr>
            <a:r>
              <a:rPr lang="el-GR" sz="2800" dirty="0" smtClean="0"/>
              <a:t> μεγάλες </a:t>
            </a:r>
            <a:r>
              <a:rPr lang="el-GR" sz="2800" b="1" dirty="0" smtClean="0">
                <a:solidFill>
                  <a:srgbClr val="00B050"/>
                </a:solidFill>
              </a:rPr>
              <a:t>κοινωνικές ανισότητες  </a:t>
            </a:r>
            <a:r>
              <a:rPr lang="el-GR" sz="3600" b="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sz="3600" b="1" dirty="0">
                <a:solidFill>
                  <a:srgbClr val="00B050"/>
                </a:solidFill>
              </a:rPr>
              <a:t> </a:t>
            </a:r>
            <a:r>
              <a:rPr lang="el-GR" sz="3600" b="1" dirty="0" smtClean="0">
                <a:solidFill>
                  <a:srgbClr val="00B050"/>
                </a:solidFill>
              </a:rPr>
              <a:t> </a:t>
            </a:r>
            <a:r>
              <a:rPr lang="el-GR" sz="2800" b="1" dirty="0" smtClean="0">
                <a:solidFill>
                  <a:srgbClr val="00B050"/>
                </a:solidFill>
              </a:rPr>
              <a:t>έντονες κοινωνικές συγκρούσεις </a:t>
            </a:r>
            <a:r>
              <a:rPr lang="el-GR" sz="2800" dirty="0" smtClean="0"/>
              <a:t>(το 19ο αι.)</a:t>
            </a:r>
            <a:endParaRPr lang="el-G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04664"/>
            <a:ext cx="9036496" cy="1342196"/>
          </a:xfrm>
        </p:spPr>
        <p:txBody>
          <a:bodyPr>
            <a:normAutofit fontScale="90000"/>
          </a:bodyPr>
          <a:lstStyle/>
          <a:p>
            <a:r>
              <a:rPr lang="el-GR" b="1" dirty="0" smtClean="0"/>
              <a:t>Συνέπειες οικονομικού φιλελευθερισμού &amp; Βιομηχανικής Επανάστασης</a:t>
            </a:r>
            <a:endParaRPr lang="el-GR" b="1" dirty="0"/>
          </a:p>
        </p:txBody>
      </p:sp>
      <p:sp>
        <p:nvSpPr>
          <p:cNvPr id="3" name="Θέση περιεχομένου 2"/>
          <p:cNvSpPr>
            <a:spLocks noGrp="1"/>
          </p:cNvSpPr>
          <p:nvPr>
            <p:ph idx="1"/>
          </p:nvPr>
        </p:nvSpPr>
        <p:spPr>
          <a:xfrm>
            <a:off x="251520" y="1844824"/>
            <a:ext cx="8568697" cy="4463586"/>
          </a:xfrm>
        </p:spPr>
        <p:txBody>
          <a:bodyPr>
            <a:noAutofit/>
          </a:bodyPr>
          <a:lstStyle/>
          <a:p>
            <a:pPr>
              <a:buFont typeface="Wingdings" panose="05000000000000000000" pitchFamily="2" charset="2"/>
              <a:buChar char="v"/>
            </a:pPr>
            <a:r>
              <a:rPr lang="el-GR" sz="2200" dirty="0" smtClean="0"/>
              <a:t> </a:t>
            </a:r>
            <a:r>
              <a:rPr lang="el-GR" sz="2400" b="1" dirty="0" smtClean="0"/>
              <a:t>αύξηση </a:t>
            </a:r>
            <a:r>
              <a:rPr lang="el-GR" sz="2400" b="1" dirty="0"/>
              <a:t>της </a:t>
            </a:r>
            <a:r>
              <a:rPr lang="el-GR" sz="2400" b="1" dirty="0" smtClean="0"/>
              <a:t>παραγωγής</a:t>
            </a:r>
            <a:r>
              <a:rPr lang="el-GR" sz="2400" dirty="0" smtClean="0"/>
              <a:t> </a:t>
            </a:r>
          </a:p>
          <a:p>
            <a:pPr>
              <a:buFont typeface="Wingdings" panose="05000000000000000000" pitchFamily="2" charset="2"/>
              <a:buChar char="v"/>
            </a:pPr>
            <a:r>
              <a:rPr lang="el-GR" sz="2400" dirty="0" smtClean="0"/>
              <a:t> </a:t>
            </a:r>
            <a:r>
              <a:rPr lang="el-GR" sz="2400" b="1" dirty="0" smtClean="0"/>
              <a:t>ανάπτυξη </a:t>
            </a:r>
            <a:r>
              <a:rPr lang="el-GR" sz="2400" b="1" dirty="0"/>
              <a:t>των χερσαίων και των θαλάσσιων συγκοινωνιών </a:t>
            </a:r>
            <a:endParaRPr lang="el-GR" sz="2400" dirty="0"/>
          </a:p>
          <a:p>
            <a:pPr>
              <a:buFont typeface="Wingdings" panose="05000000000000000000" pitchFamily="2" charset="2"/>
              <a:buChar char="v"/>
            </a:pPr>
            <a:r>
              <a:rPr lang="el-GR" sz="2400" dirty="0" smtClean="0"/>
              <a:t> </a:t>
            </a:r>
            <a:r>
              <a:rPr lang="el-GR" sz="2400" b="1" dirty="0" smtClean="0"/>
              <a:t>δημιουργία</a:t>
            </a:r>
            <a:r>
              <a:rPr lang="el-GR" sz="2400" dirty="0" smtClean="0"/>
              <a:t> </a:t>
            </a:r>
            <a:r>
              <a:rPr lang="el-GR" sz="2400" b="1" dirty="0"/>
              <a:t>νέων οικονομικών δραστηριοτήτων</a:t>
            </a:r>
            <a:r>
              <a:rPr lang="el-GR" sz="2400" dirty="0"/>
              <a:t>. </a:t>
            </a:r>
            <a:endParaRPr lang="el-GR" sz="2400" dirty="0" smtClean="0"/>
          </a:p>
          <a:p>
            <a:r>
              <a:rPr lang="el-GR" sz="2400" dirty="0" smtClean="0"/>
              <a:t>Όμως</a:t>
            </a:r>
            <a:r>
              <a:rPr lang="el-GR" sz="2400" dirty="0"/>
              <a:t>, η ανάγκη </a:t>
            </a:r>
            <a:r>
              <a:rPr lang="el-GR" sz="2400" u="sng" dirty="0"/>
              <a:t>αναζήτησης </a:t>
            </a:r>
            <a:r>
              <a:rPr lang="el-GR" sz="2400" b="1" u="sng" dirty="0">
                <a:solidFill>
                  <a:srgbClr val="C00000"/>
                </a:solidFill>
              </a:rPr>
              <a:t>νέων αγορών και πρώτων </a:t>
            </a:r>
            <a:r>
              <a:rPr lang="el-GR" sz="2400" b="1" u="sng" dirty="0" smtClean="0">
                <a:solidFill>
                  <a:srgbClr val="C00000"/>
                </a:solidFill>
              </a:rPr>
              <a:t>υλών</a:t>
            </a:r>
            <a:r>
              <a:rPr lang="el-GR" sz="2400" dirty="0" smtClean="0"/>
              <a:t>:</a:t>
            </a:r>
          </a:p>
          <a:p>
            <a:pPr>
              <a:buFont typeface="Wingdings" panose="05000000000000000000" pitchFamily="2" charset="2"/>
              <a:buChar char="Ø"/>
            </a:pPr>
            <a:r>
              <a:rPr lang="el-GR" sz="2400" dirty="0" smtClean="0"/>
              <a:t> </a:t>
            </a:r>
            <a:r>
              <a:rPr lang="el-GR" sz="2400" b="1" dirty="0" smtClean="0"/>
              <a:t>όξυνε </a:t>
            </a:r>
            <a:r>
              <a:rPr lang="el-GR" sz="2400" b="1" dirty="0"/>
              <a:t>τους </a:t>
            </a:r>
            <a:r>
              <a:rPr lang="el-GR" sz="2400" b="1" dirty="0">
                <a:solidFill>
                  <a:srgbClr val="002060"/>
                </a:solidFill>
              </a:rPr>
              <a:t>ανταγωνισμούς</a:t>
            </a:r>
            <a:r>
              <a:rPr lang="el-GR" sz="2400" b="1" dirty="0"/>
              <a:t> </a:t>
            </a:r>
            <a:r>
              <a:rPr lang="el-GR" sz="2400" dirty="0"/>
              <a:t>μεταξύ των μεγάλων δυνάμεων </a:t>
            </a:r>
            <a:endParaRPr lang="el-GR" sz="2400" dirty="0" smtClean="0"/>
          </a:p>
          <a:p>
            <a:pPr>
              <a:buFont typeface="Wingdings" panose="05000000000000000000" pitchFamily="2" charset="2"/>
              <a:buChar char="Ø"/>
            </a:pPr>
            <a:r>
              <a:rPr lang="el-GR" sz="2400" dirty="0" smtClean="0"/>
              <a:t> αποτέλεσε </a:t>
            </a:r>
            <a:r>
              <a:rPr lang="el-GR" sz="2400" dirty="0"/>
              <a:t>τροφοδότη του </a:t>
            </a:r>
            <a:r>
              <a:rPr lang="el-GR" sz="2400" b="1" dirty="0"/>
              <a:t>ιμπεριαλισμού</a:t>
            </a:r>
            <a:r>
              <a:rPr lang="el-GR" sz="2400" dirty="0"/>
              <a:t>. </a:t>
            </a:r>
            <a:endParaRPr lang="el-GR" sz="2400" dirty="0" smtClean="0"/>
          </a:p>
          <a:p>
            <a:pPr marL="0" indent="0">
              <a:buNone/>
            </a:pPr>
            <a:endParaRPr lang="el-GR" sz="2400" dirty="0" smtClean="0"/>
          </a:p>
          <a:p>
            <a:r>
              <a:rPr lang="el-GR" sz="2200" i="1" dirty="0" smtClean="0"/>
              <a:t>** Δεν </a:t>
            </a:r>
            <a:r>
              <a:rPr lang="el-GR" sz="2200" i="1" dirty="0"/>
              <a:t>είναι ασφαλώς τυχαίο ότι η βιομηχανική επανάσταση είχε ως επίκεντρο την </a:t>
            </a:r>
            <a:r>
              <a:rPr lang="el-GR" sz="2200" b="1" i="1" dirty="0"/>
              <a:t>Αγγλία</a:t>
            </a:r>
            <a:r>
              <a:rPr lang="el-GR" sz="2200" i="1" dirty="0"/>
              <a:t>, τη μεγαλύτερη </a:t>
            </a:r>
            <a:r>
              <a:rPr lang="el-GR" sz="2200" b="1" i="1" dirty="0"/>
              <a:t>αποικιακή δύναμη </a:t>
            </a:r>
            <a:r>
              <a:rPr lang="el-GR" sz="2200" i="1" dirty="0"/>
              <a:t>στον </a:t>
            </a:r>
            <a:r>
              <a:rPr lang="el-GR" sz="2200" i="1" dirty="0" smtClean="0"/>
              <a:t>κόσμο το 19</a:t>
            </a:r>
            <a:r>
              <a:rPr lang="el-GR" sz="2200" i="1" baseline="30000" dirty="0" smtClean="0"/>
              <a:t>ο</a:t>
            </a:r>
            <a:r>
              <a:rPr lang="el-GR" sz="2200" i="1" dirty="0" smtClean="0"/>
              <a:t> αιώνα</a:t>
            </a:r>
            <a:r>
              <a:rPr lang="el-GR" sz="2200" dirty="0" smtClean="0"/>
              <a:t>.</a:t>
            </a:r>
            <a:endParaRPr lang="el-GR" sz="2200" dirty="0"/>
          </a:p>
        </p:txBody>
      </p:sp>
    </p:spTree>
    <p:extLst>
      <p:ext uri="{BB962C8B-B14F-4D97-AF65-F5344CB8AC3E}">
        <p14:creationId xmlns:p14="http://schemas.microsoft.com/office/powerpoint/2010/main" val="3184797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5" y="332656"/>
            <a:ext cx="7543800" cy="982156"/>
          </a:xfrm>
        </p:spPr>
        <p:txBody>
          <a:bodyPr/>
          <a:lstStyle/>
          <a:p>
            <a:r>
              <a:rPr lang="el-GR" b="1" dirty="0" smtClean="0"/>
              <a:t>Ανταγωνισμοί χωρών</a:t>
            </a:r>
            <a:endParaRPr lang="el-GR" b="1" dirty="0"/>
          </a:p>
        </p:txBody>
      </p:sp>
      <p:sp>
        <p:nvSpPr>
          <p:cNvPr id="3" name="Θέση περιεχομένου 2"/>
          <p:cNvSpPr>
            <a:spLocks noGrp="1"/>
          </p:cNvSpPr>
          <p:nvPr>
            <p:ph idx="1"/>
          </p:nvPr>
        </p:nvSpPr>
        <p:spPr>
          <a:xfrm>
            <a:off x="467545" y="1772816"/>
            <a:ext cx="8496943" cy="4536504"/>
          </a:xfrm>
        </p:spPr>
        <p:txBody>
          <a:bodyPr>
            <a:normAutofit/>
          </a:bodyPr>
          <a:lstStyle/>
          <a:p>
            <a:pPr>
              <a:buFont typeface="Wingdings" panose="05000000000000000000" pitchFamily="2" charset="2"/>
              <a:buChar char="§"/>
            </a:pPr>
            <a:r>
              <a:rPr lang="el-GR" dirty="0" smtClean="0"/>
              <a:t>  </a:t>
            </a:r>
            <a:r>
              <a:rPr lang="el-GR" sz="2800" b="1" dirty="0"/>
              <a:t>Ο</a:t>
            </a:r>
            <a:r>
              <a:rPr lang="el-GR" sz="2800" b="1" dirty="0" smtClean="0"/>
              <a:t>ικονομική </a:t>
            </a:r>
            <a:r>
              <a:rPr lang="el-GR" sz="2800" b="1" dirty="0"/>
              <a:t>ανάπτυξη </a:t>
            </a:r>
            <a:r>
              <a:rPr lang="el-GR" sz="2800" dirty="0" smtClean="0"/>
              <a:t>και </a:t>
            </a:r>
            <a:r>
              <a:rPr lang="el-GR" sz="2800" b="1" dirty="0" smtClean="0"/>
              <a:t>ισχύς των μητροπόλεων </a:t>
            </a:r>
            <a:r>
              <a:rPr lang="el-GR" sz="2800" dirty="0"/>
              <a:t>βρίσκονταν σε συνάρτηση με το </a:t>
            </a:r>
            <a:r>
              <a:rPr lang="el-GR" sz="2800" b="1" dirty="0"/>
              <a:t>μέγεθος</a:t>
            </a:r>
            <a:r>
              <a:rPr lang="el-GR" sz="2800" dirty="0"/>
              <a:t> και την </a:t>
            </a:r>
            <a:r>
              <a:rPr lang="el-GR" sz="2800" b="1" dirty="0"/>
              <a:t>έκταση</a:t>
            </a:r>
            <a:r>
              <a:rPr lang="el-GR" sz="2800" dirty="0"/>
              <a:t> των </a:t>
            </a:r>
            <a:r>
              <a:rPr lang="el-GR" sz="2800" b="1" u="sng" dirty="0" smtClean="0">
                <a:solidFill>
                  <a:schemeClr val="accent2">
                    <a:lumMod val="75000"/>
                  </a:schemeClr>
                </a:solidFill>
              </a:rPr>
              <a:t>αποικιών</a:t>
            </a:r>
            <a:r>
              <a:rPr lang="el-GR" sz="2800" dirty="0" smtClean="0"/>
              <a:t>.</a:t>
            </a:r>
          </a:p>
          <a:p>
            <a:pPr>
              <a:buFont typeface="Wingdings" panose="05000000000000000000" pitchFamily="2" charset="2"/>
              <a:buChar char="§"/>
            </a:pPr>
            <a:r>
              <a:rPr lang="el-GR" sz="2800" dirty="0" smtClean="0"/>
              <a:t> </a:t>
            </a:r>
            <a:r>
              <a:rPr lang="el-GR" sz="2800" dirty="0" smtClean="0">
                <a:solidFill>
                  <a:srgbClr val="FFC000"/>
                </a:solidFill>
              </a:rPr>
              <a:t>Αγγλία</a:t>
            </a:r>
            <a:r>
              <a:rPr lang="el-GR" sz="2800" dirty="0">
                <a:solidFill>
                  <a:srgbClr val="FFC000"/>
                </a:solidFill>
              </a:rPr>
              <a:t>, </a:t>
            </a:r>
            <a:r>
              <a:rPr lang="el-GR" sz="2800" dirty="0" smtClean="0">
                <a:solidFill>
                  <a:srgbClr val="FFC000"/>
                </a:solidFill>
              </a:rPr>
              <a:t>Γαλλία και Ολλανδία</a:t>
            </a:r>
            <a:r>
              <a:rPr lang="el-GR" sz="2800" dirty="0"/>
              <a:t>, θ</a:t>
            </a:r>
            <a:r>
              <a:rPr lang="el-GR" sz="2800" dirty="0" smtClean="0"/>
              <a:t>α </a:t>
            </a:r>
            <a:r>
              <a:rPr lang="el-GR" sz="2800" dirty="0"/>
              <a:t>επιδοθούν σ' έναν </a:t>
            </a:r>
            <a:r>
              <a:rPr lang="el-GR" sz="2800" b="1" dirty="0"/>
              <a:t>οξύ</a:t>
            </a:r>
            <a:r>
              <a:rPr lang="el-GR" sz="2800" dirty="0"/>
              <a:t> </a:t>
            </a:r>
            <a:r>
              <a:rPr lang="el-GR" sz="2800" b="1" dirty="0"/>
              <a:t>ανταγωνισμό μεταξύ </a:t>
            </a:r>
            <a:r>
              <a:rPr lang="el-GR" sz="2800" dirty="0"/>
              <a:t>τους. </a:t>
            </a:r>
            <a:endParaRPr lang="el-GR" sz="2800" dirty="0" smtClean="0"/>
          </a:p>
          <a:p>
            <a:pPr>
              <a:buFont typeface="Wingdings" panose="05000000000000000000" pitchFamily="2" charset="2"/>
              <a:buChar char="§"/>
            </a:pPr>
            <a:r>
              <a:rPr lang="el-GR" sz="2800" b="1" dirty="0" smtClean="0"/>
              <a:t>  Πολεμικές συγκρούσεις </a:t>
            </a:r>
            <a:r>
              <a:rPr lang="el-GR" sz="2800" dirty="0"/>
              <a:t>ως εκδήλωση αυτού του </a:t>
            </a:r>
            <a:r>
              <a:rPr lang="el-GR" sz="2800" dirty="0" smtClean="0"/>
              <a:t>ανταγωνισμού.</a:t>
            </a:r>
          </a:p>
          <a:p>
            <a:pPr>
              <a:buFont typeface="Wingdings" panose="05000000000000000000" pitchFamily="2" charset="2"/>
              <a:buChar char="§"/>
            </a:pPr>
            <a:r>
              <a:rPr lang="el-GR" sz="2800" dirty="0" smtClean="0"/>
              <a:t>  Χαρακτηριστική περίπτωση η </a:t>
            </a:r>
            <a:r>
              <a:rPr lang="el-GR" sz="2800" b="1" dirty="0"/>
              <a:t>αντιπαράθεση </a:t>
            </a:r>
            <a:r>
              <a:rPr lang="el-GR" sz="2800" b="1" dirty="0">
                <a:solidFill>
                  <a:srgbClr val="FF0000"/>
                </a:solidFill>
              </a:rPr>
              <a:t>Αγγλίας - </a:t>
            </a:r>
            <a:r>
              <a:rPr lang="el-GR" sz="2800" b="1" dirty="0" smtClean="0">
                <a:solidFill>
                  <a:srgbClr val="FF0000"/>
                </a:solidFill>
              </a:rPr>
              <a:t>Γαλλίας</a:t>
            </a:r>
            <a:r>
              <a:rPr lang="el-GR" sz="2800" dirty="0" smtClean="0"/>
              <a:t> (</a:t>
            </a:r>
            <a:r>
              <a:rPr lang="el-GR" sz="2800" i="1" dirty="0" smtClean="0"/>
              <a:t>οι </a:t>
            </a:r>
            <a:r>
              <a:rPr lang="el-GR" sz="2800" b="1" i="1" dirty="0"/>
              <a:t>δύο αυτές χώρες πρωταγωνίστησαν </a:t>
            </a:r>
            <a:r>
              <a:rPr lang="el-GR" sz="2800" i="1" dirty="0"/>
              <a:t>σε όλους σχεδόν τους </a:t>
            </a:r>
            <a:r>
              <a:rPr lang="el-GR" sz="2800" b="1" i="1" dirty="0">
                <a:solidFill>
                  <a:srgbClr val="00B050"/>
                </a:solidFill>
              </a:rPr>
              <a:t>ευρωπαϊκούς πολέμους του 18ου </a:t>
            </a:r>
            <a:r>
              <a:rPr lang="el-GR" sz="2800" b="1" i="1" dirty="0" smtClean="0">
                <a:solidFill>
                  <a:srgbClr val="00B050"/>
                </a:solidFill>
              </a:rPr>
              <a:t>αι</a:t>
            </a:r>
            <a:r>
              <a:rPr lang="el-GR" sz="2800" i="1" dirty="0" smtClean="0"/>
              <a:t>.)</a:t>
            </a:r>
            <a:endParaRPr lang="el-GR" sz="2800" i="1" dirty="0"/>
          </a:p>
        </p:txBody>
      </p:sp>
    </p:spTree>
    <p:extLst>
      <p:ext uri="{BB962C8B-B14F-4D97-AF65-F5344CB8AC3E}">
        <p14:creationId xmlns:p14="http://schemas.microsoft.com/office/powerpoint/2010/main" val="380560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0000"/>
                </a:solidFill>
              </a:rPr>
              <a:t>Η πρώτη ατμομηχανή του Νιουκόμεν 1712</a:t>
            </a:r>
            <a:endParaRPr lang="el-GR" dirty="0">
              <a:solidFill>
                <a:srgbClr val="FF0000"/>
              </a:solidFill>
            </a:endParaRPr>
          </a:p>
        </p:txBody>
      </p:sp>
      <p:pic>
        <p:nvPicPr>
          <p:cNvPr id="2050" name="Picture 2"/>
          <p:cNvPicPr>
            <a:picLocks noGrp="1" noChangeAspect="1" noChangeArrowheads="1"/>
          </p:cNvPicPr>
          <p:nvPr>
            <p:ph idx="1"/>
          </p:nvPr>
        </p:nvPicPr>
        <p:blipFill>
          <a:blip r:embed="rId2" cstate="print"/>
          <a:stretch>
            <a:fillRect/>
          </a:stretch>
        </p:blipFill>
        <p:spPr bwMode="auto">
          <a:xfrm>
            <a:off x="2699792" y="1726052"/>
            <a:ext cx="3528392" cy="460294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0000"/>
                </a:solidFill>
              </a:rPr>
              <a:t>Παράγοντες που συνέβαλαν στη Βιομηχανική Επανάσταση</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2800" dirty="0" smtClean="0"/>
              <a:t>Οι οικονομικές δραστηριότητες:</a:t>
            </a:r>
          </a:p>
          <a:p>
            <a:pPr>
              <a:buNone/>
            </a:pPr>
            <a:r>
              <a:rPr lang="el-GR" sz="2800" dirty="0" smtClean="0"/>
              <a:t>    </a:t>
            </a:r>
            <a:r>
              <a:rPr lang="el-GR" sz="2800" b="1" dirty="0" smtClean="0"/>
              <a:t>απέφεραν υψηλά κέρδη </a:t>
            </a:r>
          </a:p>
          <a:p>
            <a:pPr>
              <a:buNone/>
            </a:pPr>
            <a:r>
              <a:rPr lang="el-GR" sz="2800" dirty="0" smtClean="0"/>
              <a:t>  • και προκάλεσαν μεγάλη </a:t>
            </a:r>
            <a:r>
              <a:rPr lang="el-GR" sz="2800" b="1" dirty="0" smtClean="0"/>
              <a:t>συσσώρευση κεφαλαίων</a:t>
            </a:r>
          </a:p>
          <a:p>
            <a:pPr>
              <a:buNone/>
            </a:pPr>
            <a:r>
              <a:rPr lang="el-GR" sz="2800" dirty="0" smtClean="0"/>
              <a:t> • που επενδύονταν στη </a:t>
            </a:r>
            <a:r>
              <a:rPr lang="el-GR" sz="2800" b="1" dirty="0" smtClean="0"/>
              <a:t>βιοτεχνική παραγωγή. </a:t>
            </a:r>
            <a:endParaRPr lang="el-GR"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0000"/>
                </a:solidFill>
              </a:rPr>
              <a:t>Παράγοντες που συνέβαλαν στη Βιομηχανική Επανάσταση</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2800" dirty="0" smtClean="0"/>
              <a:t>Η βελτίωση των όρων διαβίωσης των πληθυσμών προκάλεσε: </a:t>
            </a:r>
          </a:p>
          <a:p>
            <a:pPr>
              <a:buNone/>
            </a:pPr>
            <a:r>
              <a:rPr lang="el-GR" sz="2800" dirty="0" smtClean="0"/>
              <a:t>• δημογραφική έκρηξη </a:t>
            </a:r>
          </a:p>
          <a:p>
            <a:pPr>
              <a:buNone/>
            </a:pPr>
            <a:r>
              <a:rPr lang="el-GR" sz="2800" dirty="0" smtClean="0"/>
              <a:t>• και αυξημένη ζήτηση αγαθών </a:t>
            </a:r>
          </a:p>
          <a:p>
            <a:pPr>
              <a:buNone/>
            </a:pPr>
            <a:r>
              <a:rPr lang="el-GR" sz="2800" dirty="0" smtClean="0"/>
              <a:t>• ενώ μεγάλες μάζες του αγροτικού πληθυσμού συνέρρεαν στις πόλεις για να εργαστούν στις βιοτεχνίες. </a:t>
            </a:r>
            <a:endParaRPr lang="el-G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0000"/>
                </a:solidFill>
              </a:rPr>
              <a:t>Παράγοντες που συνέβαλαν στη Βιομηχανική Επανάσταση</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 </a:t>
            </a:r>
            <a:r>
              <a:rPr lang="el-GR" sz="2800" dirty="0" smtClean="0"/>
              <a:t>Για να ανταποκριθούν στην αυξημένη ζήτηση οι βιοτεχνίες:</a:t>
            </a:r>
          </a:p>
          <a:p>
            <a:pPr>
              <a:buNone/>
            </a:pPr>
            <a:r>
              <a:rPr lang="el-GR" sz="2800" dirty="0" smtClean="0"/>
              <a:t>    </a:t>
            </a:r>
            <a:r>
              <a:rPr lang="el-GR" sz="2800" dirty="0" smtClean="0">
                <a:solidFill>
                  <a:srgbClr val="FF0000"/>
                </a:solidFill>
              </a:rPr>
              <a:t>μετεξελίσσονταν σε βιομηχανίες</a:t>
            </a:r>
            <a:r>
              <a:rPr lang="el-GR" sz="2800" dirty="0" smtClean="0"/>
              <a:t>,</a:t>
            </a:r>
          </a:p>
          <a:p>
            <a:pPr>
              <a:buNone/>
            </a:pPr>
            <a:r>
              <a:rPr lang="el-GR" sz="2800" dirty="0" smtClean="0"/>
              <a:t> • αξιοποιώντας τη νέα τεχνολογία, τη χρήση δηλαδή των </a:t>
            </a:r>
            <a:r>
              <a:rPr lang="el-GR" sz="2800" dirty="0" smtClean="0">
                <a:solidFill>
                  <a:schemeClr val="accent4">
                    <a:lumMod val="50000"/>
                  </a:schemeClr>
                </a:solidFill>
              </a:rPr>
              <a:t>μηχανών </a:t>
            </a:r>
          </a:p>
          <a:p>
            <a:pPr>
              <a:buNone/>
            </a:pPr>
            <a:r>
              <a:rPr lang="el-GR" sz="2800" dirty="0" smtClean="0"/>
              <a:t>• και τις νέες πηγές ενέργειας, το </a:t>
            </a:r>
            <a:r>
              <a:rPr lang="el-GR" sz="2800" dirty="0" smtClean="0">
                <a:solidFill>
                  <a:schemeClr val="accent4">
                    <a:lumMod val="50000"/>
                  </a:schemeClr>
                </a:solidFill>
              </a:rPr>
              <a:t>γαιάνθρακα και τον ατμό</a:t>
            </a:r>
            <a:r>
              <a:rPr lang="el-GR" sz="2800" dirty="0" smtClean="0"/>
              <a:t>. </a:t>
            </a: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0000"/>
                </a:solidFill>
              </a:rPr>
              <a:t>Παράγοντες που συνέβαλαν στη Βιομηχανική Επανάσταση</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3200" dirty="0" smtClean="0"/>
              <a:t> Με την τελειοποίηση της ατμομηχανής από τον </a:t>
            </a:r>
            <a:r>
              <a:rPr lang="el-GR" sz="3200" b="1" dirty="0" smtClean="0"/>
              <a:t>Βατ</a:t>
            </a:r>
            <a:r>
              <a:rPr lang="el-GR" sz="3200" dirty="0" smtClean="0"/>
              <a:t> (1736-1819): </a:t>
            </a:r>
          </a:p>
          <a:p>
            <a:pPr>
              <a:buNone/>
            </a:pPr>
            <a:r>
              <a:rPr lang="el-GR" sz="3200" dirty="0" smtClean="0"/>
              <a:t>• αυξήθηκαν κατακόρυφα ο ρυθμός και η ποσότητα της παραγωγής. </a:t>
            </a:r>
          </a:p>
          <a:p>
            <a:pPr>
              <a:buNone/>
            </a:pPr>
            <a:r>
              <a:rPr lang="el-GR" sz="3200" dirty="0" smtClean="0"/>
              <a:t>•Η μηχανή διαδόθηκε ταχύτατα, αρχικά στην υφαντουργία και αργότερα στη μεταλλουργία. </a:t>
            </a:r>
            <a:endParaRPr lang="el-G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r>
              <a:rPr lang="el-GR" dirty="0" smtClean="0">
                <a:solidFill>
                  <a:srgbClr val="FF0000"/>
                </a:solidFill>
              </a:rPr>
              <a:t>Ατμομηχανή </a:t>
            </a:r>
            <a:r>
              <a:rPr lang="en-US" dirty="0" smtClean="0">
                <a:solidFill>
                  <a:srgbClr val="FF0000"/>
                </a:solidFill>
              </a:rPr>
              <a:t>Watt</a:t>
            </a:r>
            <a:endParaRPr lang="el-GR" dirty="0">
              <a:solidFill>
                <a:srgbClr val="FF0000"/>
              </a:solidFill>
            </a:endParaRPr>
          </a:p>
        </p:txBody>
      </p:sp>
      <p:pic>
        <p:nvPicPr>
          <p:cNvPr id="3074" name="Picture 2"/>
          <p:cNvPicPr>
            <a:picLocks noGrp="1" noChangeAspect="1" noChangeArrowheads="1"/>
          </p:cNvPicPr>
          <p:nvPr>
            <p:ph idx="1"/>
          </p:nvPr>
        </p:nvPicPr>
        <p:blipFill>
          <a:blip r:embed="rId2" cstate="print"/>
          <a:stretch>
            <a:fillRect/>
          </a:stretch>
        </p:blipFill>
        <p:spPr bwMode="auto">
          <a:xfrm>
            <a:off x="1642532" y="1844824"/>
            <a:ext cx="5904656" cy="440506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149</TotalTime>
  <Words>1239</Words>
  <Application>Microsoft Office PowerPoint</Application>
  <PresentationFormat>Προβολή στην οθόνη (4:3)</PresentationFormat>
  <Paragraphs>117</Paragraphs>
  <Slides>32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32</vt:i4>
      </vt:variant>
    </vt:vector>
  </HeadingPairs>
  <TitlesOfParts>
    <vt:vector size="38" baseType="lpstr">
      <vt:lpstr>Arial Unicode MS</vt:lpstr>
      <vt:lpstr>Arial</vt:lpstr>
      <vt:lpstr>Calibri</vt:lpstr>
      <vt:lpstr>Calibri Light</vt:lpstr>
      <vt:lpstr>Wingdings</vt:lpstr>
      <vt:lpstr>Ανασκόπηση</vt:lpstr>
      <vt:lpstr>7.2. Οικονομικές εξελίξεις:  Οι απαρχές της βιομηχανικής επανάστασης, οι οικονομικές θεωρίες</vt:lpstr>
      <vt:lpstr>α. Οι απαρχές της Βιομηχανικής Επανάστασης</vt:lpstr>
      <vt:lpstr>Παρουσίαση του PowerPoint</vt:lpstr>
      <vt:lpstr>Η πρώτη ατμομηχανή του Νιουκόμεν 1712</vt:lpstr>
      <vt:lpstr>Παράγοντες που συνέβαλαν στη Βιομηχανική Επανάσταση</vt:lpstr>
      <vt:lpstr>Παράγοντες που συνέβαλαν στη Βιομηχανική Επανάσταση</vt:lpstr>
      <vt:lpstr>Παράγοντες που συνέβαλαν στη Βιομηχανική Επανάσταση</vt:lpstr>
      <vt:lpstr>Παράγοντες που συνέβαλαν στη Βιομηχανική Επανάσταση</vt:lpstr>
      <vt:lpstr>        Ατμομηχανή Watt</vt:lpstr>
      <vt:lpstr>Η βιομηχανική Επανάσταση (Έναρξη και επέκταση) </vt:lpstr>
      <vt:lpstr>Παρουσίαση του PowerPoint</vt:lpstr>
      <vt:lpstr>Η βιομηχανική επανάσταση τον 18ο αι.</vt:lpstr>
      <vt:lpstr>Η βιομηχανική επανάσταση τον 18ο αι.</vt:lpstr>
      <vt:lpstr>Παρουσίαση του PowerPoint</vt:lpstr>
      <vt:lpstr>Παρουσίαση του PowerPoint</vt:lpstr>
      <vt:lpstr>β. Οι οικονομικές θεωρίες</vt:lpstr>
      <vt:lpstr>Μερκαντιλισμός</vt:lpstr>
      <vt:lpstr>Πηγή- Προστατευτισμός ή Μερκαντιλισμός - Κολμπερισμός</vt:lpstr>
      <vt:lpstr>β. Οι οικονομικές θεωρίες</vt:lpstr>
      <vt:lpstr>Φυσιοκράτες</vt:lpstr>
      <vt:lpstr>Οι σπουδαιότεροι φυσιοκράτες</vt:lpstr>
      <vt:lpstr>Πηγή - Βασικές θέσεις των Φυσιοκρατών</vt:lpstr>
      <vt:lpstr>Φυσιοκράτες - Γκουρναί</vt:lpstr>
      <vt:lpstr>Ο Σκώτος Ανταμ Σμιθ (1723-1790) - φιλελευθερισμός</vt:lpstr>
      <vt:lpstr>Ο Σκώτος Άνταμ Σμιθ (1723-1790)-φιλελευθερισμός</vt:lpstr>
      <vt:lpstr>Ο πλούτος των εθνών</vt:lpstr>
      <vt:lpstr>Η θεωρία της φιλελεύθερης οικονομίας </vt:lpstr>
      <vt:lpstr>Καπιταλισμός</vt:lpstr>
      <vt:lpstr>Παρουσίαση του PowerPoint</vt:lpstr>
      <vt:lpstr>Συνέπειες Καπιταλισμού</vt:lpstr>
      <vt:lpstr>Συνέπειες οικονομικού φιλελευθερισμού &amp; Βιομηχανικής Επανάστασης</vt:lpstr>
      <vt:lpstr>Ανταγωνισμοί χωρών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Οικονομικές εξελίξεις: Οι απαρχές της βιομηχανικής επανάστασης, οι οικονομικές θεωρίες</dc:title>
  <dc:creator>User</dc:creator>
  <cp:lastModifiedBy>panagelousi75@gmail.com</cp:lastModifiedBy>
  <cp:revision>21</cp:revision>
  <dcterms:created xsi:type="dcterms:W3CDTF">2019-03-24T16:56:45Z</dcterms:created>
  <dcterms:modified xsi:type="dcterms:W3CDTF">2023-04-20T10:31:14Z</dcterms:modified>
</cp:coreProperties>
</file>