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sldIdLst>
    <p:sldId id="256" r:id="rId2"/>
    <p:sldId id="257" r:id="rId3"/>
    <p:sldId id="258" r:id="rId4"/>
    <p:sldId id="259" r:id="rId5"/>
    <p:sldId id="260" r:id="rId6"/>
    <p:sldId id="261" r:id="rId7"/>
    <p:sldId id="262" r:id="rId8"/>
    <p:sldId id="274" r:id="rId9"/>
    <p:sldId id="263" r:id="rId10"/>
    <p:sldId id="264" r:id="rId11"/>
    <p:sldId id="265" r:id="rId12"/>
    <p:sldId id="266" r:id="rId13"/>
    <p:sldId id="267" r:id="rId14"/>
    <p:sldId id="272" r:id="rId15"/>
    <p:sldId id="273" r:id="rId16"/>
    <p:sldId id="268" r:id="rId17"/>
    <p:sldId id="269" r:id="rId18"/>
    <p:sldId id="275" r:id="rId19"/>
    <p:sldId id="270" r:id="rId20"/>
    <p:sldId id="271"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6600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l-GR" smtClean="0"/>
              <a:t>Στυλ κύριου τίτλου</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11"/>
          </p:nvPr>
        </p:nvSpPr>
        <p:spPr>
          <a:xfrm>
            <a:off x="2396319" y="329308"/>
            <a:ext cx="3086292" cy="309201"/>
          </a:xfrm>
        </p:spPr>
        <p:txBody>
          <a:bodyPr/>
          <a:lstStyle/>
          <a:p>
            <a:endParaRPr lang="el-GR" dirty="0"/>
          </a:p>
        </p:txBody>
      </p:sp>
      <p:sp>
        <p:nvSpPr>
          <p:cNvPr id="6" name="Slide Number Placeholder 5"/>
          <p:cNvSpPr>
            <a:spLocks noGrp="1"/>
          </p:cNvSpPr>
          <p:nvPr>
            <p:ph type="sldNum" sz="quarter" idx="12"/>
          </p:nvPr>
        </p:nvSpPr>
        <p:spPr>
          <a:xfrm>
            <a:off x="1434703" y="798973"/>
            <a:ext cx="802005" cy="503578"/>
          </a:xfrm>
        </p:spPr>
        <p:txBody>
          <a:bodyPr/>
          <a:lstStyle/>
          <a:p>
            <a:fld id="{D3F1D1C4-C2D9-4231-9FB2-B2D9D97AA41D}" type="slidenum">
              <a:rPr lang="el-GR" smtClean="0"/>
              <a:pPr/>
              <a:t>‹#›</a:t>
            </a:fld>
            <a:endParaRPr lang="el-GR"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8586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spTree>
    <p:extLst>
      <p:ext uri="{BB962C8B-B14F-4D97-AF65-F5344CB8AC3E}">
        <p14:creationId xmlns:p14="http://schemas.microsoft.com/office/powerpoint/2010/main" val="188905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5100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ncho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5772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l-GR" smtClean="0"/>
              <a:t>Στυλ κύριου τίτλου</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26414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0331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l-GR" smtClean="0"/>
              <a:t>Στυλ κύριου τίτλου</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443491" y="2824270"/>
            <a:ext cx="3125766" cy="2644457"/>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4889182" y="2821491"/>
            <a:ext cx="3125652" cy="2637371"/>
          </a:xfrm>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p:txBody>
          <a:bodyPr/>
          <a:lstStyle/>
          <a:p>
            <a:fld id="{D3F1D1C4-C2D9-4231-9FB2-B2D9D97AA41D}" type="slidenum">
              <a:rPr lang="el-GR" smtClean="0"/>
              <a:pPr/>
              <a:t>‹#›</a:t>
            </a:fld>
            <a:endParaRPr lang="el-GR" dirty="0"/>
          </a:p>
        </p:txBody>
      </p:sp>
    </p:spTree>
    <p:extLst>
      <p:ext uri="{BB962C8B-B14F-4D97-AF65-F5344CB8AC3E}">
        <p14:creationId xmlns:p14="http://schemas.microsoft.com/office/powerpoint/2010/main" val="3605010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l-GR" smtClean="0"/>
              <a:t>Στυλ κύριου τίτλου</a:t>
            </a:r>
            <a:endParaRPr lang="en-US" dirty="0"/>
          </a:p>
        </p:txBody>
      </p:sp>
      <p:sp>
        <p:nvSpPr>
          <p:cNvPr id="3" name="Date Placeholder 2"/>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p:txBody>
          <a:bodyPr/>
          <a:lstStyle/>
          <a:p>
            <a:fld id="{D3F1D1C4-C2D9-4231-9FB2-B2D9D97AA41D}" type="slidenum">
              <a:rPr lang="el-GR" smtClean="0"/>
              <a:pPr/>
              <a:t>‹#›</a:t>
            </a:fld>
            <a:endParaRPr lang="el-GR" dirty="0"/>
          </a:p>
        </p:txBody>
      </p:sp>
    </p:spTree>
    <p:extLst>
      <p:ext uri="{BB962C8B-B14F-4D97-AF65-F5344CB8AC3E}">
        <p14:creationId xmlns:p14="http://schemas.microsoft.com/office/powerpoint/2010/main" val="201048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p:txBody>
          <a:bodyPr/>
          <a:lstStyle/>
          <a:p>
            <a:fld id="{D3F1D1C4-C2D9-4231-9FB2-B2D9D97AA41D}" type="slidenum">
              <a:rPr lang="el-GR" smtClean="0"/>
              <a:pPr/>
              <a:t>‹#›</a:t>
            </a:fld>
            <a:endParaRPr lang="el-GR" dirty="0"/>
          </a:p>
        </p:txBody>
      </p:sp>
    </p:spTree>
    <p:extLst>
      <p:ext uri="{BB962C8B-B14F-4D97-AF65-F5344CB8AC3E}">
        <p14:creationId xmlns:p14="http://schemas.microsoft.com/office/powerpoint/2010/main" val="180232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l-GR" smtClean="0"/>
              <a:t>Στυλ κύριου τίτλου</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2342CEA3-3058-4D43-AE35-B3DA76CB4003}" type="datetimeFigureOut">
              <a:rPr lang="el-GR" smtClean="0"/>
              <a:pPr/>
              <a:t>26/4/2023</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33937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2342CEA3-3058-4D43-AE35-B3DA76CB4003}" type="datetimeFigureOut">
              <a:rPr lang="el-GR" smtClean="0"/>
              <a:pPr/>
              <a:t>26/4/2023</a:t>
            </a:fld>
            <a:endParaRPr lang="el-GR" dirty="0"/>
          </a:p>
        </p:txBody>
      </p:sp>
      <p:sp>
        <p:nvSpPr>
          <p:cNvPr id="6" name="Footer Placeholder 5"/>
          <p:cNvSpPr>
            <a:spLocks noGrp="1"/>
          </p:cNvSpPr>
          <p:nvPr>
            <p:ph type="ftr" sz="quarter" idx="11"/>
          </p:nvPr>
        </p:nvSpPr>
        <p:spPr>
          <a:xfrm>
            <a:off x="1437530" y="318641"/>
            <a:ext cx="3251553" cy="320931"/>
          </a:xfrm>
        </p:spPr>
        <p:txBody>
          <a:bodyPr/>
          <a:lstStyle/>
          <a:p>
            <a:endParaRPr lang="el-GR" dirty="0"/>
          </a:p>
        </p:txBody>
      </p:sp>
      <p:sp>
        <p:nvSpPr>
          <p:cNvPr id="7" name="Slide Number Placeholder 6"/>
          <p:cNvSpPr>
            <a:spLocks noGrp="1"/>
          </p:cNvSpPr>
          <p:nvPr>
            <p:ph type="sldNum" sz="quarter" idx="12"/>
          </p:nvPr>
        </p:nvSpPr>
        <p:spPr/>
        <p:txBody>
          <a:bodyPr/>
          <a:lstStyle/>
          <a:p>
            <a:fld id="{D3F1D1C4-C2D9-4231-9FB2-B2D9D97AA41D}" type="slidenum">
              <a:rPr lang="el-GR" smtClean="0"/>
              <a:pPr/>
              <a:t>‹#›</a:t>
            </a:fld>
            <a:endParaRPr lang="el-GR"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4046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l-GR" smtClean="0"/>
              <a:t>Στυλ κύριου τίτλου</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342CEA3-3058-4D43-AE35-B3DA76CB4003}" type="datetimeFigureOut">
              <a:rPr lang="el-GR" smtClean="0"/>
              <a:pPr/>
              <a:t>26/4/2023</a:t>
            </a:fld>
            <a:endParaRPr lang="el-GR" dirty="0"/>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dirty="0"/>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D3F1D1C4-C2D9-4231-9FB2-B2D9D97AA41D}" type="slidenum">
              <a:rPr lang="el-GR" smtClean="0"/>
              <a:pPr/>
              <a:t>‹#›</a:t>
            </a:fld>
            <a:endParaRPr lang="el-GR" dirty="0"/>
          </a:p>
        </p:txBody>
      </p:sp>
    </p:spTree>
    <p:extLst>
      <p:ext uri="{BB962C8B-B14F-4D97-AF65-F5344CB8AC3E}">
        <p14:creationId xmlns:p14="http://schemas.microsoft.com/office/powerpoint/2010/main" val="146985165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l.wikipedia.org/wiki/%CE%A1%CE%B5%CF%80%CE%BF%CF%85%CE%BC%CF%80%CE%BB%CE%B9%CE%BA%CE%B1%CE%BD%CE%B9%CE%BA%CF%8C_%CE%9A%CF%8C%CE%BC%CE%BC%CE%B1_(%CE%97%CE%A0%CE%91)"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el.wikipedia.org/wiki/%CE%94%CE%B7%CE%BC%CE%BF%CE%BA%CF%81%CE%B1%CF%84%CE%B9%CE%BA%CF%8C_%CE%9A%CF%8C%CE%BC%CE%BC%CE%B1_(%CE%97%CE%A0%CE%91)"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3. ΑΜΕΡΙΚΑΝΙΚΗ ΕΠΑΝΑΣΤΑΣΗ</a:t>
            </a:r>
            <a:endParaRPr lang="el-GR" dirty="0"/>
          </a:p>
        </p:txBody>
      </p:sp>
      <p:sp>
        <p:nvSpPr>
          <p:cNvPr id="3" name="2 - Υπότιτλος"/>
          <p:cNvSpPr>
            <a:spLocks noGrp="1"/>
          </p:cNvSpPr>
          <p:nvPr>
            <p:ph type="subTitle" idx="1"/>
          </p:nvPr>
        </p:nvSpPr>
        <p:spPr>
          <a:xfrm>
            <a:off x="6300192" y="4797152"/>
            <a:ext cx="2434722" cy="977621"/>
          </a:xfrm>
        </p:spPr>
        <p:txBody>
          <a:bodyPr/>
          <a:lstStyle/>
          <a:p>
            <a:r>
              <a:rPr lang="el-GR" dirty="0" err="1" smtClean="0"/>
              <a:t>Παναγιωτα</a:t>
            </a:r>
            <a:r>
              <a:rPr lang="el-GR" dirty="0" smtClean="0"/>
              <a:t> </a:t>
            </a:r>
            <a:r>
              <a:rPr lang="el-GR" dirty="0" err="1" smtClean="0"/>
              <a:t>αγγελουση</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03006" y="476672"/>
            <a:ext cx="7187250" cy="1049235"/>
          </a:xfrm>
        </p:spPr>
        <p:txBody>
          <a:bodyPr>
            <a:normAutofit/>
          </a:bodyPr>
          <a:lstStyle/>
          <a:p>
            <a:r>
              <a:rPr lang="el-GR" b="1" i="1" dirty="0" smtClean="0"/>
              <a:t>β. Η ρήξη (1774) και ο πόλεμος της Ανεξαρτησίας (1775-1783)</a:t>
            </a:r>
            <a:endParaRPr lang="el-GR" dirty="0"/>
          </a:p>
        </p:txBody>
      </p:sp>
      <p:sp>
        <p:nvSpPr>
          <p:cNvPr id="3" name="2 - Θέση περιεχομένου"/>
          <p:cNvSpPr>
            <a:spLocks noGrp="1"/>
          </p:cNvSpPr>
          <p:nvPr>
            <p:ph idx="1"/>
          </p:nvPr>
        </p:nvSpPr>
        <p:spPr>
          <a:xfrm>
            <a:off x="611560" y="2015733"/>
            <a:ext cx="8280919" cy="3789531"/>
          </a:xfrm>
        </p:spPr>
        <p:txBody>
          <a:bodyPr>
            <a:noAutofit/>
          </a:bodyPr>
          <a:lstStyle/>
          <a:p>
            <a:pPr marL="0" indent="0">
              <a:buNone/>
            </a:pPr>
            <a:r>
              <a:rPr lang="el-GR" sz="3200" dirty="0" smtClean="0"/>
              <a:t>Έτσι, η Αγγλία, μετά τη διπλωματική της απομόνωση και την ολοκληρωτική στρατιωτική </a:t>
            </a:r>
            <a:r>
              <a:rPr lang="el-GR" sz="3200" b="1" dirty="0" smtClean="0"/>
              <a:t>ήττα</a:t>
            </a:r>
            <a:r>
              <a:rPr lang="el-GR" sz="3200" dirty="0" smtClean="0"/>
              <a:t> της στο </a:t>
            </a:r>
            <a:r>
              <a:rPr lang="el-GR" sz="3200" b="1" dirty="0" err="1" smtClean="0">
                <a:solidFill>
                  <a:srgbClr val="660066"/>
                </a:solidFill>
              </a:rPr>
              <a:t>Γιόρκταουν</a:t>
            </a:r>
            <a:r>
              <a:rPr lang="el-GR" sz="3200" b="1" dirty="0" smtClean="0">
                <a:solidFill>
                  <a:srgbClr val="660066"/>
                </a:solidFill>
              </a:rPr>
              <a:t>, </a:t>
            </a:r>
            <a:r>
              <a:rPr lang="el-GR" sz="3200" dirty="0" smtClean="0"/>
              <a:t>αναγνώρισε την ανεξαρτησία των 13 αποικιών </a:t>
            </a:r>
          </a:p>
          <a:p>
            <a:pPr marL="0" indent="0">
              <a:buNone/>
            </a:pPr>
            <a:r>
              <a:rPr lang="el-GR" sz="3200" b="1" u="sng" dirty="0" smtClean="0">
                <a:solidFill>
                  <a:srgbClr val="800000"/>
                </a:solidFill>
              </a:rPr>
              <a:t>Συνθήκη των Βερσαλλιών</a:t>
            </a:r>
            <a:r>
              <a:rPr lang="el-GR" sz="3200" dirty="0" smtClean="0"/>
              <a:t>, Σεπτέμβριος 1783.</a:t>
            </a:r>
            <a:endParaRPr lang="el-GR"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043608" y="620688"/>
            <a:ext cx="6571343" cy="752272"/>
          </a:xfrm>
        </p:spPr>
        <p:txBody>
          <a:bodyPr/>
          <a:lstStyle/>
          <a:p>
            <a:r>
              <a:rPr lang="el-GR" b="1" dirty="0" smtClean="0"/>
              <a:t>γ. Η γέννηση ενός νέου κράτους</a:t>
            </a:r>
            <a:endParaRPr lang="el-GR" dirty="0"/>
          </a:p>
        </p:txBody>
      </p:sp>
      <p:sp>
        <p:nvSpPr>
          <p:cNvPr id="3" name="2 - Θέση περιεχομένου"/>
          <p:cNvSpPr>
            <a:spLocks noGrp="1"/>
          </p:cNvSpPr>
          <p:nvPr>
            <p:ph idx="1"/>
          </p:nvPr>
        </p:nvSpPr>
        <p:spPr>
          <a:xfrm>
            <a:off x="251520" y="1772816"/>
            <a:ext cx="8892480" cy="4320480"/>
          </a:xfrm>
        </p:spPr>
        <p:txBody>
          <a:bodyPr>
            <a:noAutofit/>
          </a:bodyPr>
          <a:lstStyle/>
          <a:p>
            <a:pPr marL="0" indent="0">
              <a:buNone/>
            </a:pPr>
            <a:r>
              <a:rPr lang="el-GR" sz="2600" dirty="0" smtClean="0"/>
              <a:t>Το </a:t>
            </a:r>
            <a:r>
              <a:rPr lang="el-GR" sz="2600" b="1" u="sng" dirty="0" smtClean="0">
                <a:solidFill>
                  <a:srgbClr val="800000"/>
                </a:solidFill>
              </a:rPr>
              <a:t>Συντακτικό Κογκρέσο</a:t>
            </a:r>
            <a:r>
              <a:rPr lang="el-GR" sz="2600" dirty="0" smtClean="0"/>
              <a:t> (Συνέλευση), που συγκλήθηκε το 1787 στη </a:t>
            </a:r>
            <a:r>
              <a:rPr lang="el-GR" sz="2600" b="1" dirty="0" smtClean="0">
                <a:solidFill>
                  <a:srgbClr val="FF0000"/>
                </a:solidFill>
              </a:rPr>
              <a:t>Φιλαδέλφεια</a:t>
            </a:r>
            <a:r>
              <a:rPr lang="el-GR" sz="2600" dirty="0" smtClean="0"/>
              <a:t>, κατόρθωσε </a:t>
            </a:r>
          </a:p>
          <a:p>
            <a:pPr marL="0" indent="0">
              <a:buNone/>
            </a:pPr>
            <a:r>
              <a:rPr lang="el-GR" sz="2600" b="1" dirty="0" smtClean="0"/>
              <a:t>α)</a:t>
            </a:r>
            <a:r>
              <a:rPr lang="el-GR" sz="2600" dirty="0" smtClean="0"/>
              <a:t> να </a:t>
            </a:r>
            <a:r>
              <a:rPr lang="el-GR" sz="2600" dirty="0" err="1" smtClean="0"/>
              <a:t>συγκεράσει</a:t>
            </a:r>
            <a:r>
              <a:rPr lang="el-GR" sz="2600" dirty="0" smtClean="0"/>
              <a:t> τις 2 επικρατούσες αντίθετες τάσεις</a:t>
            </a:r>
            <a:r>
              <a:rPr lang="el-GR" sz="2600" dirty="0"/>
              <a:t>:</a:t>
            </a:r>
            <a:endParaRPr lang="el-GR" sz="2600" dirty="0" smtClean="0"/>
          </a:p>
          <a:p>
            <a:pPr>
              <a:buFont typeface="Wingdings" panose="05000000000000000000" pitchFamily="2" charset="2"/>
              <a:buChar char="v"/>
            </a:pPr>
            <a:r>
              <a:rPr lang="el-GR" sz="2600" dirty="0" smtClean="0"/>
              <a:t> η μια επιθυμούσε </a:t>
            </a:r>
            <a:r>
              <a:rPr lang="el-GR" sz="2600" b="1" dirty="0" smtClean="0"/>
              <a:t>ισχυρή κεντρική εξουσία </a:t>
            </a:r>
            <a:r>
              <a:rPr lang="el-GR" sz="2600" dirty="0" smtClean="0"/>
              <a:t>και </a:t>
            </a:r>
          </a:p>
          <a:p>
            <a:pPr>
              <a:buFont typeface="Wingdings" panose="05000000000000000000" pitchFamily="2" charset="2"/>
              <a:buChar char="v"/>
            </a:pPr>
            <a:r>
              <a:rPr lang="el-GR" sz="2600" dirty="0" smtClean="0"/>
              <a:t> η άλλη επιδίωκε διατήρηση της </a:t>
            </a:r>
            <a:r>
              <a:rPr lang="el-GR" sz="2600" b="1" dirty="0" smtClean="0"/>
              <a:t>αυτονομίας κάθε πολιτείας</a:t>
            </a:r>
            <a:endParaRPr lang="el-GR" sz="2600" dirty="0" smtClean="0"/>
          </a:p>
          <a:p>
            <a:pPr marL="0" indent="0">
              <a:buNone/>
            </a:pPr>
            <a:r>
              <a:rPr lang="el-GR" sz="2600" b="1" dirty="0" smtClean="0"/>
              <a:t>β) </a:t>
            </a:r>
            <a:r>
              <a:rPr lang="el-GR" sz="2600" dirty="0" smtClean="0"/>
              <a:t>να ψηφίσει το </a:t>
            </a:r>
            <a:r>
              <a:rPr lang="el-GR" sz="2600" b="1" dirty="0" smtClean="0">
                <a:solidFill>
                  <a:srgbClr val="800000"/>
                </a:solidFill>
              </a:rPr>
              <a:t>Σύνταγμα των Ηνωμένων Πολιτειών</a:t>
            </a:r>
            <a:r>
              <a:rPr lang="el-GR" sz="2600" dirty="0" smtClean="0">
                <a:solidFill>
                  <a:srgbClr val="800000"/>
                </a:solidFill>
              </a:rPr>
              <a:t>  </a:t>
            </a:r>
            <a:r>
              <a:rPr lang="el-GR" sz="2600" dirty="0" smtClean="0"/>
              <a:t>(Σεπτέμβριος 1787)</a:t>
            </a:r>
            <a:endParaRPr lang="el-GR"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476672"/>
            <a:ext cx="6571343" cy="1049235"/>
          </a:xfrm>
        </p:spPr>
        <p:txBody>
          <a:bodyPr/>
          <a:lstStyle/>
          <a:p>
            <a:r>
              <a:rPr lang="el-GR" b="1" dirty="0" smtClean="0"/>
              <a:t>γ. Η γέννηση ενός νέου κράτους</a:t>
            </a:r>
            <a:endParaRPr lang="el-GR" dirty="0"/>
          </a:p>
        </p:txBody>
      </p:sp>
      <p:sp>
        <p:nvSpPr>
          <p:cNvPr id="3" name="2 - Θέση περιεχομένου"/>
          <p:cNvSpPr>
            <a:spLocks noGrp="1"/>
          </p:cNvSpPr>
          <p:nvPr>
            <p:ph idx="1"/>
          </p:nvPr>
        </p:nvSpPr>
        <p:spPr>
          <a:xfrm>
            <a:off x="251520" y="1772816"/>
            <a:ext cx="8712968" cy="4392488"/>
          </a:xfrm>
        </p:spPr>
        <p:txBody>
          <a:bodyPr>
            <a:noAutofit/>
          </a:bodyPr>
          <a:lstStyle/>
          <a:p>
            <a:pPr marL="0" indent="0">
              <a:buNone/>
            </a:pPr>
            <a:r>
              <a:rPr lang="el-GR" sz="2400" dirty="0" smtClean="0"/>
              <a:t>Το </a:t>
            </a:r>
            <a:r>
              <a:rPr lang="el-GR" sz="2400" b="1" dirty="0" smtClean="0"/>
              <a:t>Σύνταγμα</a:t>
            </a:r>
            <a:r>
              <a:rPr lang="el-GR" sz="2400" dirty="0" smtClean="0"/>
              <a:t> αυτό </a:t>
            </a:r>
            <a:r>
              <a:rPr lang="el-GR" sz="2400" b="1" dirty="0" smtClean="0"/>
              <a:t>ισχύει</a:t>
            </a:r>
            <a:r>
              <a:rPr lang="el-GR" sz="2400" dirty="0" smtClean="0"/>
              <a:t> με ορισμένες τροποποιήσεις ως </a:t>
            </a:r>
            <a:r>
              <a:rPr lang="el-GR" sz="2400" b="1" i="1" dirty="0" smtClean="0"/>
              <a:t>σήμερα</a:t>
            </a:r>
            <a:r>
              <a:rPr lang="el-GR" sz="2400" dirty="0"/>
              <a:t>:</a:t>
            </a:r>
            <a:endParaRPr lang="el-GR" sz="2400" dirty="0" smtClean="0"/>
          </a:p>
          <a:p>
            <a:r>
              <a:rPr lang="el-GR" sz="2400" dirty="0"/>
              <a:t>Σ</a:t>
            </a:r>
            <a:r>
              <a:rPr lang="el-GR" sz="2400" dirty="0" smtClean="0"/>
              <a:t>τηρίζεται στην </a:t>
            </a:r>
            <a:r>
              <a:rPr lang="el-GR" sz="2400" b="1" dirty="0" smtClean="0">
                <a:solidFill>
                  <a:srgbClr val="800000"/>
                </a:solidFill>
              </a:rPr>
              <a:t>αρχή της διάκρισης των εξουσιών</a:t>
            </a:r>
            <a:r>
              <a:rPr lang="el-GR" sz="2400" b="1" dirty="0" smtClean="0"/>
              <a:t> </a:t>
            </a:r>
            <a:endParaRPr lang="el-GR" sz="2400" dirty="0" smtClean="0"/>
          </a:p>
          <a:p>
            <a:r>
              <a:rPr lang="el-GR" sz="2400" dirty="0"/>
              <a:t>Π</a:t>
            </a:r>
            <a:r>
              <a:rPr lang="el-GR" sz="2400" dirty="0" smtClean="0"/>
              <a:t>ροβλέπει μια </a:t>
            </a:r>
            <a:r>
              <a:rPr lang="el-GR" sz="2400" b="1" u="sng" dirty="0" smtClean="0">
                <a:solidFill>
                  <a:srgbClr val="800000"/>
                </a:solidFill>
              </a:rPr>
              <a:t>ομοσπονδιακή</a:t>
            </a:r>
            <a:r>
              <a:rPr lang="el-GR" sz="2400" b="1" dirty="0" smtClean="0"/>
              <a:t> </a:t>
            </a:r>
            <a:r>
              <a:rPr lang="el-GR" sz="2400" b="1" dirty="0" smtClean="0">
                <a:solidFill>
                  <a:srgbClr val="C00000"/>
                </a:solidFill>
              </a:rPr>
              <a:t>κεντρική κυβέρνηση </a:t>
            </a:r>
            <a:r>
              <a:rPr lang="el-GR" sz="2400" dirty="0" smtClean="0"/>
              <a:t>με αρμοδιότητες για την </a:t>
            </a:r>
            <a:r>
              <a:rPr lang="el-GR" sz="2400" b="1" dirty="0" smtClean="0">
                <a:solidFill>
                  <a:srgbClr val="00B050"/>
                </a:solidFill>
              </a:rPr>
              <a:t>εξωτερική πολιτική, την άμυνα και τα οικονομικά. </a:t>
            </a:r>
          </a:p>
          <a:p>
            <a:pPr marL="0" indent="0">
              <a:buNone/>
            </a:pPr>
            <a:r>
              <a:rPr lang="el-GR" sz="2400" b="1" u="sng" dirty="0" smtClean="0">
                <a:solidFill>
                  <a:srgbClr val="800000"/>
                </a:solidFill>
              </a:rPr>
              <a:t>Κάθε Πολιτεία διατηρεί </a:t>
            </a:r>
            <a:r>
              <a:rPr lang="el-GR" sz="2400" b="1" dirty="0" smtClean="0">
                <a:solidFill>
                  <a:srgbClr val="800000"/>
                </a:solidFill>
              </a:rPr>
              <a:t>τη νομοθετική και την εκτελεστική εξουσία σε θέματα της </a:t>
            </a:r>
            <a:r>
              <a:rPr lang="el-GR" sz="2400" b="1" dirty="0" smtClean="0">
                <a:solidFill>
                  <a:srgbClr val="00B050"/>
                </a:solidFill>
              </a:rPr>
              <a:t>τοπικής αυτοδιοίκησης, της αστυνομίας, της δικαιοσύνης και της εκπαίδευσης</a:t>
            </a:r>
            <a:r>
              <a:rPr lang="el-GR" sz="2400" b="1" i="1" dirty="0" smtClean="0">
                <a:solidFill>
                  <a:srgbClr val="00B050"/>
                </a:solidFill>
              </a:rPr>
              <a:t>.</a:t>
            </a:r>
            <a:endParaRPr lang="el-GR" sz="2400" b="1" i="1" dirty="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260648"/>
            <a:ext cx="7272808" cy="1512168"/>
          </a:xfrm>
        </p:spPr>
        <p:txBody>
          <a:bodyPr>
            <a:normAutofit/>
          </a:bodyPr>
          <a:lstStyle/>
          <a:p>
            <a:r>
              <a:rPr lang="el-GR" b="1" i="1" dirty="0" smtClean="0"/>
              <a:t>γ. Η γέννηση ενός νέου κράτους</a:t>
            </a:r>
            <a:br>
              <a:rPr lang="el-GR" b="1" i="1" dirty="0" smtClean="0"/>
            </a:br>
            <a:r>
              <a:rPr lang="el-GR" b="1" i="1" dirty="0" smtClean="0"/>
              <a:t/>
            </a:r>
            <a:br>
              <a:rPr lang="el-GR" b="1" i="1" dirty="0" smtClean="0"/>
            </a:br>
            <a:r>
              <a:rPr lang="el-GR" b="1" i="1" dirty="0" err="1" smtClean="0"/>
              <a:t>νομοθετικη</a:t>
            </a:r>
            <a:r>
              <a:rPr lang="el-GR" b="1" i="1" dirty="0" smtClean="0"/>
              <a:t> </a:t>
            </a:r>
            <a:r>
              <a:rPr lang="el-GR" b="1" i="1" dirty="0" err="1" smtClean="0"/>
              <a:t>εξουσια</a:t>
            </a:r>
            <a:endParaRPr lang="el-GR" dirty="0"/>
          </a:p>
        </p:txBody>
      </p:sp>
      <p:sp>
        <p:nvSpPr>
          <p:cNvPr id="3" name="2 - Θέση περιεχομένου"/>
          <p:cNvSpPr>
            <a:spLocks noGrp="1"/>
          </p:cNvSpPr>
          <p:nvPr>
            <p:ph idx="1"/>
          </p:nvPr>
        </p:nvSpPr>
        <p:spPr>
          <a:xfrm>
            <a:off x="0" y="1871102"/>
            <a:ext cx="6804248" cy="3979892"/>
          </a:xfrm>
        </p:spPr>
        <p:txBody>
          <a:bodyPr>
            <a:noAutofit/>
          </a:bodyPr>
          <a:lstStyle/>
          <a:p>
            <a:pPr marL="0" indent="0">
              <a:buNone/>
            </a:pPr>
            <a:r>
              <a:rPr lang="el-GR" sz="2200" dirty="0" smtClean="0"/>
              <a:t> - Η </a:t>
            </a:r>
            <a:r>
              <a:rPr lang="el-GR" sz="2200" u="sng" dirty="0" smtClean="0"/>
              <a:t>νομοθετική</a:t>
            </a:r>
            <a:r>
              <a:rPr lang="el-GR" sz="2200" dirty="0" smtClean="0"/>
              <a:t> εξουσία του ομόσπονδου κράτους ανήκει στο </a:t>
            </a:r>
            <a:r>
              <a:rPr lang="el-GR" sz="2200" b="1" dirty="0" smtClean="0">
                <a:solidFill>
                  <a:srgbClr val="800000"/>
                </a:solidFill>
              </a:rPr>
              <a:t>Κογκρέσο</a:t>
            </a:r>
            <a:r>
              <a:rPr lang="el-GR" sz="2200" dirty="0" smtClean="0"/>
              <a:t>, αποτελείται από δύο σώματα: </a:t>
            </a:r>
          </a:p>
          <a:p>
            <a:r>
              <a:rPr lang="el-GR" sz="2200" b="1" dirty="0" smtClean="0">
                <a:solidFill>
                  <a:srgbClr val="800000"/>
                </a:solidFill>
              </a:rPr>
              <a:t>τη Βουλή </a:t>
            </a:r>
          </a:p>
          <a:p>
            <a:pPr marL="0" indent="0">
              <a:buNone/>
            </a:pPr>
            <a:r>
              <a:rPr lang="el-GR" sz="2200" dirty="0" smtClean="0"/>
              <a:t>(Κάθε </a:t>
            </a:r>
            <a:r>
              <a:rPr lang="el-GR" sz="2200" dirty="0"/>
              <a:t>Πολιτεία εκπροσωπείται </a:t>
            </a:r>
            <a:r>
              <a:rPr lang="el-GR" sz="2200" dirty="0" smtClean="0"/>
              <a:t>από </a:t>
            </a:r>
            <a:r>
              <a:rPr lang="el-GR" sz="2200" b="1" dirty="0"/>
              <a:t>αριθμό αντιπροσώπων</a:t>
            </a:r>
            <a:r>
              <a:rPr lang="el-GR" sz="2200" dirty="0"/>
              <a:t> κατ' αναλογία του πληθυσμού </a:t>
            </a:r>
            <a:r>
              <a:rPr lang="el-GR" sz="2200" dirty="0" smtClean="0"/>
              <a:t>της. Σύνολο 433)</a:t>
            </a:r>
            <a:endParaRPr lang="el-GR" sz="2200" b="1" dirty="0" smtClean="0">
              <a:solidFill>
                <a:srgbClr val="800000"/>
              </a:solidFill>
            </a:endParaRPr>
          </a:p>
          <a:p>
            <a:r>
              <a:rPr lang="el-GR" sz="2200" b="1" dirty="0" smtClean="0">
                <a:solidFill>
                  <a:srgbClr val="800000"/>
                </a:solidFill>
              </a:rPr>
              <a:t>τη Γερουσία.</a:t>
            </a:r>
            <a:r>
              <a:rPr lang="el-GR" sz="2200" dirty="0" smtClean="0"/>
              <a:t> </a:t>
            </a:r>
          </a:p>
          <a:p>
            <a:pPr marL="0" indent="0">
              <a:buNone/>
            </a:pPr>
            <a:r>
              <a:rPr lang="el-GR" sz="2200" dirty="0" smtClean="0"/>
              <a:t>(κάθε Πολιτεία εκπροσωπείται από </a:t>
            </a:r>
            <a:r>
              <a:rPr lang="el-GR" sz="2200" b="1" dirty="0" smtClean="0"/>
              <a:t>2 Γερουσιαστές</a:t>
            </a:r>
            <a:r>
              <a:rPr lang="el-GR" sz="2200" dirty="0" smtClean="0"/>
              <a:t>, ανεξαρτήτως του πληθυσμού της). </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988841"/>
            <a:ext cx="2614030" cy="1224136"/>
          </a:xfrm>
          <a:prstGeom prst="rect">
            <a:avLst/>
          </a:prstGeom>
        </p:spPr>
      </p:pic>
      <p:graphicFrame>
        <p:nvGraphicFramePr>
          <p:cNvPr id="5" name="Πίνακας 4"/>
          <p:cNvGraphicFramePr>
            <a:graphicFrameLocks noGrp="1"/>
          </p:cNvGraphicFramePr>
          <p:nvPr>
            <p:extLst>
              <p:ext uri="{D42A27DB-BD31-4B8C-83A1-F6EECF244321}">
                <p14:modId xmlns:p14="http://schemas.microsoft.com/office/powerpoint/2010/main" val="162567260"/>
              </p:ext>
            </p:extLst>
          </p:nvPr>
        </p:nvGraphicFramePr>
        <p:xfrm>
          <a:off x="6444208" y="3501008"/>
          <a:ext cx="2614030" cy="1325880"/>
        </p:xfrm>
        <a:graphic>
          <a:graphicData uri="http://schemas.openxmlformats.org/drawingml/2006/table">
            <a:tbl>
              <a:tblPr/>
              <a:tblGrid>
                <a:gridCol w="1307015">
                  <a:extLst>
                    <a:ext uri="{9D8B030D-6E8A-4147-A177-3AD203B41FA5}">
                      <a16:colId xmlns:a16="http://schemas.microsoft.com/office/drawing/2014/main" val="56527304"/>
                    </a:ext>
                  </a:extLst>
                </a:gridCol>
                <a:gridCol w="1307015">
                  <a:extLst>
                    <a:ext uri="{9D8B030D-6E8A-4147-A177-3AD203B41FA5}">
                      <a16:colId xmlns:a16="http://schemas.microsoft.com/office/drawing/2014/main" val="566052904"/>
                    </a:ext>
                  </a:extLst>
                </a:gridCol>
              </a:tblGrid>
              <a:tr h="1180634">
                <a:tc>
                  <a:txBody>
                    <a:bodyPr/>
                    <a:lstStyle/>
                    <a:p>
                      <a:pPr algn="l"/>
                      <a:r>
                        <a:rPr lang="el-GR" dirty="0">
                          <a:effectLst/>
                        </a:rPr>
                        <a:t>Κοινοβουλευτικές</a:t>
                      </a:r>
                      <a:br>
                        <a:rPr lang="el-GR" dirty="0">
                          <a:effectLst/>
                        </a:rPr>
                      </a:br>
                      <a:r>
                        <a:rPr lang="el-GR" dirty="0">
                          <a:effectLst/>
                        </a:rPr>
                        <a:t>Ομάδες</a:t>
                      </a:r>
                    </a:p>
                  </a:txBody>
                  <a:tcPr anchor="ctr">
                    <a:lnL>
                      <a:noFill/>
                    </a:lnL>
                    <a:lnR>
                      <a:noFill/>
                    </a:lnR>
                    <a:lnT>
                      <a:noFill/>
                    </a:lnT>
                    <a:lnB>
                      <a:noFill/>
                    </a:lnB>
                  </a:tcPr>
                </a:tc>
                <a:tc>
                  <a:txBody>
                    <a:bodyPr/>
                    <a:lstStyle/>
                    <a:p>
                      <a:pPr>
                        <a:buFont typeface="Arial" panose="020B0604020202020204" pitchFamily="34" charset="0"/>
                        <a:buChar char="•"/>
                      </a:pPr>
                      <a:r>
                        <a:rPr lang="el-GR" b="1" dirty="0"/>
                        <a:t>Πλειοψηφία</a:t>
                      </a:r>
                      <a:r>
                        <a:rPr lang="el-GR" dirty="0"/>
                        <a:t> </a:t>
                      </a:r>
                      <a:r>
                        <a:rPr lang="el-GR" dirty="0">
                          <a:effectLst/>
                        </a:rPr>
                        <a:t>     </a:t>
                      </a:r>
                      <a:r>
                        <a:rPr lang="el-GR" dirty="0">
                          <a:effectLst/>
                          <a:hlinkClick r:id="rId3" tooltip="Ρεπουμπλικανικό Κόμμα (ΗΠΑ)"/>
                        </a:rPr>
                        <a:t>Ρεπουμπλικάνοι</a:t>
                      </a:r>
                      <a:r>
                        <a:rPr lang="el-GR" dirty="0">
                          <a:effectLst/>
                        </a:rPr>
                        <a:t> (222)</a:t>
                      </a:r>
                      <a:endParaRPr lang="el-GR" dirty="0"/>
                    </a:p>
                    <a:p>
                      <a:r>
                        <a:rPr lang="el-GR" b="1" dirty="0"/>
                        <a:t>Μειοψηφία</a:t>
                      </a:r>
                      <a:r>
                        <a:rPr lang="el-GR" dirty="0"/>
                        <a:t> </a:t>
                      </a:r>
                    </a:p>
                    <a:p>
                      <a:pPr>
                        <a:buFont typeface="Arial" panose="020B0604020202020204" pitchFamily="34" charset="0"/>
                        <a:buChar char="•"/>
                      </a:pPr>
                      <a:r>
                        <a:rPr lang="el-GR" dirty="0">
                          <a:effectLst/>
                        </a:rPr>
                        <a:t>     </a:t>
                      </a:r>
                      <a:r>
                        <a:rPr lang="el-GR" dirty="0">
                          <a:effectLst/>
                          <a:hlinkClick r:id="rId4" tooltip="Δημοκρατικό Κόμμα (ΗΠΑ)"/>
                        </a:rPr>
                        <a:t>Δημοκρατικοί</a:t>
                      </a:r>
                      <a:r>
                        <a:rPr lang="el-GR" dirty="0">
                          <a:effectLst/>
                        </a:rPr>
                        <a:t> (212)</a:t>
                      </a:r>
                      <a:endParaRPr lang="el-GR" dirty="0"/>
                    </a:p>
                  </a:txBody>
                  <a:tcPr anchor="ctr">
                    <a:lnL>
                      <a:noFill/>
                    </a:lnL>
                    <a:lnR>
                      <a:noFill/>
                    </a:lnR>
                    <a:lnT>
                      <a:noFill/>
                    </a:lnT>
                    <a:lnB>
                      <a:noFill/>
                    </a:lnB>
                  </a:tcPr>
                </a:tc>
                <a:extLst>
                  <a:ext uri="{0D108BD9-81ED-4DB2-BD59-A6C34878D82A}">
                    <a16:rowId xmlns:a16="http://schemas.microsoft.com/office/drawing/2014/main" val="3382978790"/>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332656"/>
            <a:ext cx="6696744" cy="1440160"/>
          </a:xfrm>
        </p:spPr>
        <p:txBody>
          <a:bodyPr>
            <a:normAutofit/>
          </a:bodyPr>
          <a:lstStyle/>
          <a:p>
            <a:r>
              <a:rPr lang="el-GR" b="1" i="1" dirty="0" smtClean="0"/>
              <a:t>γ. Η γέννηση ενός νέου κράτους</a:t>
            </a:r>
            <a:br>
              <a:rPr lang="el-GR" b="1" i="1" dirty="0" smtClean="0"/>
            </a:br>
            <a:r>
              <a:rPr lang="el-GR" b="1" i="1" dirty="0"/>
              <a:t/>
            </a:r>
            <a:br>
              <a:rPr lang="el-GR" b="1" i="1" dirty="0"/>
            </a:br>
            <a:r>
              <a:rPr lang="el-GR" b="1" i="1" dirty="0" err="1" smtClean="0"/>
              <a:t>εκτελεστικη</a:t>
            </a:r>
            <a:r>
              <a:rPr lang="el-GR" b="1" i="1" dirty="0" smtClean="0"/>
              <a:t> &amp; </a:t>
            </a:r>
            <a:r>
              <a:rPr lang="el-GR" b="1" i="1" dirty="0" err="1" smtClean="0"/>
              <a:t>δικαστικη</a:t>
            </a:r>
            <a:r>
              <a:rPr lang="el-GR" b="1" i="1" dirty="0" smtClean="0"/>
              <a:t> </a:t>
            </a:r>
            <a:r>
              <a:rPr lang="el-GR" b="1" i="1" dirty="0" err="1" smtClean="0"/>
              <a:t>εξουσια</a:t>
            </a:r>
            <a:endParaRPr lang="el-GR" dirty="0"/>
          </a:p>
        </p:txBody>
      </p:sp>
      <p:sp>
        <p:nvSpPr>
          <p:cNvPr id="3" name="2 - Θέση περιεχομένου"/>
          <p:cNvSpPr>
            <a:spLocks noGrp="1"/>
          </p:cNvSpPr>
          <p:nvPr>
            <p:ph idx="1"/>
          </p:nvPr>
        </p:nvSpPr>
        <p:spPr>
          <a:xfrm>
            <a:off x="179512" y="2015733"/>
            <a:ext cx="8964488" cy="4077563"/>
          </a:xfrm>
        </p:spPr>
        <p:txBody>
          <a:bodyPr>
            <a:normAutofit lnSpcReduction="10000"/>
          </a:bodyPr>
          <a:lstStyle/>
          <a:p>
            <a:pPr>
              <a:buFontTx/>
              <a:buChar char="-"/>
            </a:pPr>
            <a:r>
              <a:rPr lang="el-GR" sz="2400" dirty="0" smtClean="0"/>
              <a:t>Η </a:t>
            </a:r>
            <a:r>
              <a:rPr lang="el-GR" sz="2400" u="sng" dirty="0"/>
              <a:t>εκτελεστική</a:t>
            </a:r>
            <a:r>
              <a:rPr lang="el-GR" sz="2400" dirty="0"/>
              <a:t> εξουσία ασκείται από τον </a:t>
            </a:r>
            <a:r>
              <a:rPr lang="el-GR" sz="2400" b="1" dirty="0">
                <a:solidFill>
                  <a:srgbClr val="800000"/>
                </a:solidFill>
              </a:rPr>
              <a:t>Πρόεδρο</a:t>
            </a:r>
            <a:r>
              <a:rPr lang="el-GR" sz="2400" dirty="0"/>
              <a:t> που εκλέγεται από </a:t>
            </a:r>
            <a:r>
              <a:rPr lang="el-GR" sz="2400" b="1" dirty="0"/>
              <a:t>εκλέκτορες</a:t>
            </a:r>
            <a:r>
              <a:rPr lang="el-GR" sz="2400" dirty="0"/>
              <a:t> για 4 χρόνια. </a:t>
            </a:r>
            <a:endParaRPr lang="el-GR" sz="2400" dirty="0" smtClean="0"/>
          </a:p>
          <a:p>
            <a:pPr marL="0" indent="0">
              <a:buNone/>
            </a:pPr>
            <a:r>
              <a:rPr lang="el-GR" sz="2400" dirty="0" smtClean="0"/>
              <a:t>Πρώτος </a:t>
            </a:r>
            <a:r>
              <a:rPr lang="el-GR" sz="2400" dirty="0"/>
              <a:t>πρόεδρος και για δύο συνεχείς τετραετίες εξελέγη ο πρωτεργάτης της επανάστασης, </a:t>
            </a:r>
            <a:r>
              <a:rPr lang="el-GR" sz="2400" dirty="0">
                <a:solidFill>
                  <a:srgbClr val="800000"/>
                </a:solidFill>
              </a:rPr>
              <a:t>ο </a:t>
            </a:r>
            <a:r>
              <a:rPr lang="el-GR" sz="2400" b="1" dirty="0">
                <a:solidFill>
                  <a:srgbClr val="800000"/>
                </a:solidFill>
              </a:rPr>
              <a:t>Γεώργιος Ουάσιγκτον</a:t>
            </a:r>
            <a:r>
              <a:rPr lang="el-GR" sz="2400" dirty="0">
                <a:solidFill>
                  <a:srgbClr val="800000"/>
                </a:solidFill>
              </a:rPr>
              <a:t> (1789-1797</a:t>
            </a:r>
            <a:r>
              <a:rPr lang="el-GR" sz="2400" dirty="0" smtClean="0">
                <a:solidFill>
                  <a:srgbClr val="800000"/>
                </a:solidFill>
              </a:rPr>
              <a:t>)</a:t>
            </a:r>
          </a:p>
          <a:p>
            <a:pPr marL="0" indent="0">
              <a:buNone/>
            </a:pPr>
            <a:endParaRPr lang="el-GR" sz="2400" dirty="0"/>
          </a:p>
          <a:p>
            <a:pPr marL="0" indent="0">
              <a:buNone/>
            </a:pPr>
            <a:r>
              <a:rPr lang="el-GR" sz="2400" dirty="0" smtClean="0"/>
              <a:t>- Η </a:t>
            </a:r>
            <a:r>
              <a:rPr lang="el-GR" sz="2400" u="sng" dirty="0" smtClean="0"/>
              <a:t>δικαστική</a:t>
            </a:r>
            <a:r>
              <a:rPr lang="el-GR" sz="2400" dirty="0" smtClean="0"/>
              <a:t> εξουσία:</a:t>
            </a:r>
          </a:p>
          <a:p>
            <a:pPr>
              <a:buFont typeface="Wingdings" panose="05000000000000000000" pitchFamily="2" charset="2"/>
              <a:buChar char="§"/>
            </a:pPr>
            <a:r>
              <a:rPr lang="el-GR" sz="2400" dirty="0" smtClean="0"/>
              <a:t>έχει επικεφαλής το </a:t>
            </a:r>
            <a:r>
              <a:rPr lang="el-GR" sz="2400" b="1" dirty="0" smtClean="0">
                <a:solidFill>
                  <a:srgbClr val="800000"/>
                </a:solidFill>
              </a:rPr>
              <a:t>Ανώτατο Δικαστήριο</a:t>
            </a:r>
            <a:r>
              <a:rPr lang="el-GR" sz="2400" dirty="0" smtClean="0"/>
              <a:t> </a:t>
            </a:r>
          </a:p>
          <a:p>
            <a:pPr>
              <a:buFont typeface="Wingdings" panose="05000000000000000000" pitchFamily="2" charset="2"/>
              <a:buChar char="§"/>
            </a:pPr>
            <a:r>
              <a:rPr lang="el-GR" sz="2400" dirty="0"/>
              <a:t>ε</a:t>
            </a:r>
            <a:r>
              <a:rPr lang="el-GR" sz="2400" dirty="0" smtClean="0"/>
              <a:t>ίναι ανεξάρτητη.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3568" y="764704"/>
            <a:ext cx="6571343" cy="824280"/>
          </a:xfrm>
        </p:spPr>
        <p:txBody>
          <a:bodyPr/>
          <a:lstStyle/>
          <a:p>
            <a:r>
              <a:rPr lang="el-GR" b="1" i="1" dirty="0" smtClean="0"/>
              <a:t>δ. συνέπειες</a:t>
            </a:r>
            <a:endParaRPr lang="el-GR" b="1" i="1" dirty="0"/>
          </a:p>
        </p:txBody>
      </p:sp>
      <p:sp>
        <p:nvSpPr>
          <p:cNvPr id="3" name="2 - Θέση περιεχομένου"/>
          <p:cNvSpPr>
            <a:spLocks noGrp="1"/>
          </p:cNvSpPr>
          <p:nvPr>
            <p:ph idx="1"/>
          </p:nvPr>
        </p:nvSpPr>
        <p:spPr>
          <a:xfrm>
            <a:off x="323528" y="1844824"/>
            <a:ext cx="8712968" cy="4104455"/>
          </a:xfrm>
        </p:spPr>
        <p:txBody>
          <a:bodyPr>
            <a:normAutofit/>
          </a:bodyPr>
          <a:lstStyle/>
          <a:p>
            <a:pPr marL="0" indent="0">
              <a:buNone/>
            </a:pPr>
            <a:r>
              <a:rPr lang="el-GR" sz="2600" b="1" dirty="0" smtClean="0"/>
              <a:t>Παραμερίστηκαν</a:t>
            </a:r>
            <a:r>
              <a:rPr lang="el-GR" sz="2600" dirty="0" smtClean="0"/>
              <a:t> </a:t>
            </a:r>
            <a:r>
              <a:rPr lang="el-GR" sz="2600" b="1" dirty="0" smtClean="0"/>
              <a:t>οι επιμέρους εθνικές ιδιαιτερότητες </a:t>
            </a:r>
            <a:r>
              <a:rPr lang="el-GR" sz="2600" dirty="0" smtClean="0"/>
              <a:t>των αποίκων. </a:t>
            </a:r>
          </a:p>
          <a:p>
            <a:pPr marL="0" indent="0">
              <a:buNone/>
            </a:pPr>
            <a:r>
              <a:rPr lang="el-GR" sz="2600" dirty="0" smtClean="0"/>
              <a:t>Έτσι δημιουργήθηκε </a:t>
            </a:r>
            <a:r>
              <a:rPr lang="el-GR" sz="2600" b="1" dirty="0" smtClean="0">
                <a:solidFill>
                  <a:srgbClr val="800000"/>
                </a:solidFill>
              </a:rPr>
              <a:t>ένα νέο κράτος, </a:t>
            </a:r>
            <a:r>
              <a:rPr lang="el-GR" sz="2600" dirty="0" smtClean="0"/>
              <a:t>αλλά και ένα </a:t>
            </a:r>
            <a:r>
              <a:rPr lang="el-GR" sz="2600" b="1" u="sng" dirty="0" smtClean="0">
                <a:solidFill>
                  <a:srgbClr val="800000"/>
                </a:solidFill>
              </a:rPr>
              <a:t>νέο Έθνος</a:t>
            </a:r>
            <a:r>
              <a:rPr lang="el-GR" sz="2600" dirty="0" smtClean="0"/>
              <a:t>. </a:t>
            </a:r>
          </a:p>
          <a:p>
            <a:pPr marL="0" indent="0">
              <a:buNone/>
            </a:pPr>
            <a:r>
              <a:rPr lang="el-GR" sz="2600" dirty="0" smtClean="0"/>
              <a:t>Κ</a:t>
            </a:r>
            <a:r>
              <a:rPr lang="el-GR" sz="2600" u="sng" dirty="0" smtClean="0"/>
              <a:t>αθιερώνονται</a:t>
            </a:r>
            <a:r>
              <a:rPr lang="el-GR" sz="2600" dirty="0" smtClean="0"/>
              <a:t> </a:t>
            </a:r>
            <a:r>
              <a:rPr lang="el-GR" sz="2600" b="1" dirty="0" smtClean="0"/>
              <a:t>δύο</a:t>
            </a:r>
            <a:r>
              <a:rPr lang="el-GR" sz="2600" dirty="0" smtClean="0"/>
              <a:t> άγνωστοι μέχρι τότε πολιτειακοί θεσμοί:</a:t>
            </a:r>
          </a:p>
          <a:p>
            <a:r>
              <a:rPr lang="el-GR" sz="2600" dirty="0" smtClean="0"/>
              <a:t>ο θεσμός της</a:t>
            </a:r>
            <a:r>
              <a:rPr lang="el-GR" sz="2600" dirty="0" smtClean="0">
                <a:solidFill>
                  <a:srgbClr val="800000"/>
                </a:solidFill>
              </a:rPr>
              <a:t> </a:t>
            </a:r>
            <a:r>
              <a:rPr lang="el-GR" sz="2600" b="1" dirty="0" smtClean="0">
                <a:solidFill>
                  <a:srgbClr val="00B050"/>
                </a:solidFill>
              </a:rPr>
              <a:t>ομοσπονδίας</a:t>
            </a:r>
            <a:r>
              <a:rPr lang="el-GR" sz="2600" dirty="0" smtClean="0">
                <a:solidFill>
                  <a:srgbClr val="800000"/>
                </a:solidFill>
              </a:rPr>
              <a:t> </a:t>
            </a:r>
            <a:endParaRPr lang="el-GR" sz="2600" dirty="0">
              <a:solidFill>
                <a:srgbClr val="800000"/>
              </a:solidFill>
            </a:endParaRPr>
          </a:p>
          <a:p>
            <a:r>
              <a:rPr lang="el-GR" sz="2600" dirty="0" smtClean="0"/>
              <a:t>της</a:t>
            </a:r>
            <a:r>
              <a:rPr lang="el-GR" sz="2600" dirty="0" smtClean="0">
                <a:solidFill>
                  <a:srgbClr val="800000"/>
                </a:solidFill>
              </a:rPr>
              <a:t> </a:t>
            </a:r>
            <a:r>
              <a:rPr lang="el-GR" sz="2600" b="1" dirty="0" smtClean="0">
                <a:solidFill>
                  <a:srgbClr val="00B050"/>
                </a:solidFill>
              </a:rPr>
              <a:t>αβασίλευτης δημοκρατίας</a:t>
            </a:r>
            <a:r>
              <a:rPr lang="el-GR" sz="2600" dirty="0" smtClean="0"/>
              <a:t>.</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27584" y="404664"/>
            <a:ext cx="6571343" cy="711977"/>
          </a:xfrm>
        </p:spPr>
        <p:txBody>
          <a:bodyPr/>
          <a:lstStyle/>
          <a:p>
            <a:r>
              <a:rPr lang="el-GR" b="1" i="1" dirty="0" smtClean="0"/>
              <a:t>δ. συνέπειες</a:t>
            </a:r>
            <a:endParaRPr lang="el-GR" b="1" dirty="0"/>
          </a:p>
        </p:txBody>
      </p:sp>
      <p:sp>
        <p:nvSpPr>
          <p:cNvPr id="3" name="2 - Θέση περιεχομένου"/>
          <p:cNvSpPr>
            <a:spLocks noGrp="1"/>
          </p:cNvSpPr>
          <p:nvPr>
            <p:ph idx="1"/>
          </p:nvPr>
        </p:nvSpPr>
        <p:spPr>
          <a:xfrm>
            <a:off x="179512" y="1268760"/>
            <a:ext cx="8964488" cy="4824536"/>
          </a:xfrm>
        </p:spPr>
        <p:txBody>
          <a:bodyPr>
            <a:noAutofit/>
          </a:bodyPr>
          <a:lstStyle/>
          <a:p>
            <a:pPr marL="0" indent="0">
              <a:buNone/>
            </a:pPr>
            <a:r>
              <a:rPr lang="el-GR" sz="2400" dirty="0" smtClean="0"/>
              <a:t>Η αμερικανική ανεξαρτησία: </a:t>
            </a:r>
            <a:r>
              <a:rPr lang="el-GR" sz="2400" b="1" dirty="0" smtClean="0"/>
              <a:t>ρόλο καταλύτη για επαναστάσεις</a:t>
            </a:r>
            <a:endParaRPr lang="el-GR" sz="2400" dirty="0"/>
          </a:p>
          <a:p>
            <a:pPr marL="0" indent="0">
              <a:buNone/>
            </a:pPr>
            <a:r>
              <a:rPr lang="el-GR" sz="2400" dirty="0" smtClean="0"/>
              <a:t>Στις </a:t>
            </a:r>
            <a:r>
              <a:rPr lang="el-GR" sz="2400" u="sng" dirty="0" smtClean="0"/>
              <a:t>αρχές του 19ου αιώνα </a:t>
            </a:r>
            <a:r>
              <a:rPr lang="el-GR" sz="2400" dirty="0" smtClean="0"/>
              <a:t>επαναστάτησαν: </a:t>
            </a:r>
          </a:p>
          <a:p>
            <a:pPr>
              <a:buFont typeface="Wingdings" panose="05000000000000000000" pitchFamily="2" charset="2"/>
              <a:buChar char="§"/>
            </a:pPr>
            <a:r>
              <a:rPr lang="el-GR" sz="2400" dirty="0" smtClean="0"/>
              <a:t>οι </a:t>
            </a:r>
            <a:r>
              <a:rPr lang="el-GR" sz="2400" b="1" dirty="0" smtClean="0"/>
              <a:t>ισπανικές αποικίες </a:t>
            </a:r>
            <a:r>
              <a:rPr lang="el-GR" sz="2400" dirty="0" smtClean="0"/>
              <a:t>στη Λατινική Αμερική</a:t>
            </a:r>
          </a:p>
          <a:p>
            <a:pPr marL="0" indent="0">
              <a:buNone/>
            </a:pPr>
            <a:r>
              <a:rPr lang="el-GR" sz="2400" dirty="0" smtClean="0"/>
              <a:t>Στην </a:t>
            </a:r>
            <a:r>
              <a:rPr lang="el-GR" sz="2400" u="sng" dirty="0" smtClean="0"/>
              <a:t>Ευρώπη</a:t>
            </a:r>
            <a:r>
              <a:rPr lang="el-GR" sz="2400" dirty="0" smtClean="0"/>
              <a:t> δημιουργήθηκε ένας </a:t>
            </a:r>
            <a:r>
              <a:rPr lang="el-GR" sz="2400" b="1" dirty="0" smtClean="0"/>
              <a:t>επαναστατικός άνεμος</a:t>
            </a:r>
            <a:r>
              <a:rPr lang="el-GR" sz="2400" dirty="0" smtClean="0"/>
              <a:t>, που εξαπλώθηκε διαδοχικά:</a:t>
            </a:r>
          </a:p>
          <a:p>
            <a:pPr>
              <a:buFont typeface="Wingdings" panose="05000000000000000000" pitchFamily="2" charset="2"/>
              <a:buChar char="§"/>
            </a:pPr>
            <a:r>
              <a:rPr lang="el-GR" sz="2400" dirty="0" smtClean="0"/>
              <a:t>στην Ελβετία</a:t>
            </a:r>
          </a:p>
          <a:p>
            <a:pPr>
              <a:buFont typeface="Wingdings" panose="05000000000000000000" pitchFamily="2" charset="2"/>
              <a:buChar char="§"/>
            </a:pPr>
            <a:r>
              <a:rPr lang="el-GR" sz="2400" dirty="0" smtClean="0"/>
              <a:t>στην Ολλανδία</a:t>
            </a:r>
          </a:p>
          <a:p>
            <a:pPr>
              <a:buFont typeface="Wingdings" panose="05000000000000000000" pitchFamily="2" charset="2"/>
              <a:buChar char="§"/>
            </a:pPr>
            <a:r>
              <a:rPr lang="el-GR" sz="2400" dirty="0" smtClean="0"/>
              <a:t>στο Βέλγιο </a:t>
            </a:r>
          </a:p>
          <a:p>
            <a:pPr>
              <a:buFont typeface="Wingdings" panose="05000000000000000000" pitchFamily="2" charset="2"/>
              <a:buChar char="§"/>
            </a:pPr>
            <a:r>
              <a:rPr lang="el-GR" sz="2400" dirty="0" smtClean="0"/>
              <a:t>στη Γαλλία</a:t>
            </a:r>
            <a:endParaRPr lang="el-GR"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64743" y="332656"/>
            <a:ext cx="6571343" cy="680264"/>
          </a:xfrm>
        </p:spPr>
        <p:txBody>
          <a:bodyPr/>
          <a:lstStyle/>
          <a:p>
            <a:r>
              <a:rPr lang="el-GR" b="1" i="1" dirty="0" smtClean="0"/>
              <a:t>δ. συνέπειες</a:t>
            </a:r>
            <a:endParaRPr lang="el-GR" b="1" dirty="0"/>
          </a:p>
        </p:txBody>
      </p:sp>
      <p:sp>
        <p:nvSpPr>
          <p:cNvPr id="3" name="2 - Θέση περιεχομένου"/>
          <p:cNvSpPr>
            <a:spLocks noGrp="1"/>
          </p:cNvSpPr>
          <p:nvPr>
            <p:ph idx="1"/>
          </p:nvPr>
        </p:nvSpPr>
        <p:spPr>
          <a:xfrm>
            <a:off x="179512" y="1340768"/>
            <a:ext cx="8640959" cy="4680520"/>
          </a:xfrm>
        </p:spPr>
        <p:txBody>
          <a:bodyPr>
            <a:noAutofit/>
          </a:bodyPr>
          <a:lstStyle/>
          <a:p>
            <a:pPr marL="0" indent="0">
              <a:buNone/>
            </a:pPr>
            <a:r>
              <a:rPr lang="el-GR" sz="2600" dirty="0" smtClean="0"/>
              <a:t>Το νέο </a:t>
            </a:r>
            <a:r>
              <a:rPr lang="el-GR" sz="2600" u="sng" dirty="0" smtClean="0"/>
              <a:t>κράτος</a:t>
            </a:r>
            <a:r>
              <a:rPr lang="el-GR" sz="2600" dirty="0" smtClean="0"/>
              <a:t>:</a:t>
            </a:r>
          </a:p>
          <a:p>
            <a:pPr>
              <a:buFont typeface="Wingdings" panose="05000000000000000000" pitchFamily="2" charset="2"/>
              <a:buChar char="Ø"/>
            </a:pPr>
            <a:r>
              <a:rPr lang="el-GR" sz="2600" dirty="0" smtClean="0"/>
              <a:t> παρουσίασε </a:t>
            </a:r>
            <a:r>
              <a:rPr lang="el-GR" sz="2600" b="1" u="sng" dirty="0" smtClean="0"/>
              <a:t>ταχύτατη ανάπτυξη </a:t>
            </a:r>
            <a:r>
              <a:rPr lang="el-GR" sz="2600" u="sng" dirty="0" smtClean="0"/>
              <a:t>σε όλους τους τομείς </a:t>
            </a:r>
            <a:r>
              <a:rPr lang="el-GR" sz="2600" dirty="0" smtClean="0"/>
              <a:t>και </a:t>
            </a:r>
          </a:p>
          <a:p>
            <a:pPr>
              <a:buFont typeface="Wingdings" panose="05000000000000000000" pitchFamily="2" charset="2"/>
              <a:buChar char="Ø"/>
            </a:pPr>
            <a:r>
              <a:rPr lang="el-GR" sz="2600" dirty="0" smtClean="0"/>
              <a:t> αναδείχθηκε σύντομα σε </a:t>
            </a:r>
            <a:r>
              <a:rPr lang="el-GR" sz="2600" u="sng" dirty="0" smtClean="0"/>
              <a:t>μεγάλη δύναμη</a:t>
            </a:r>
            <a:r>
              <a:rPr lang="el-GR" sz="2600" dirty="0" smtClean="0"/>
              <a:t>. </a:t>
            </a:r>
          </a:p>
          <a:p>
            <a:pPr marL="0" indent="0">
              <a:buNone/>
            </a:pPr>
            <a:r>
              <a:rPr lang="el-GR" sz="2600" dirty="0" smtClean="0"/>
              <a:t>Με τη </a:t>
            </a:r>
            <a:r>
              <a:rPr lang="el-GR" sz="2600" b="1" u="sng" dirty="0" smtClean="0">
                <a:solidFill>
                  <a:srgbClr val="800000"/>
                </a:solidFill>
              </a:rPr>
              <a:t>Συνθήκη της Γάνδης</a:t>
            </a:r>
            <a:r>
              <a:rPr lang="el-GR" sz="2600" dirty="0" smtClean="0"/>
              <a:t> (1814) οι Ηνωμένες Πολιτείες </a:t>
            </a:r>
            <a:r>
              <a:rPr lang="el-GR" sz="2600" b="1" i="1" dirty="0" smtClean="0"/>
              <a:t>επέβαλαν στην Αγγλία την </a:t>
            </a:r>
            <a:r>
              <a:rPr lang="el-GR" sz="2600" b="1" i="1" dirty="0" smtClean="0">
                <a:solidFill>
                  <a:srgbClr val="FF0000"/>
                </a:solidFill>
              </a:rPr>
              <a:t>οριστική απομάκρυνσή </a:t>
            </a:r>
            <a:r>
              <a:rPr lang="el-GR" sz="2600" b="1" i="1" dirty="0" smtClean="0"/>
              <a:t>της από την Αμερική</a:t>
            </a:r>
            <a:r>
              <a:rPr lang="el-GR" sz="2600" dirty="0" smtClean="0"/>
              <a:t> </a:t>
            </a:r>
          </a:p>
          <a:p>
            <a:pPr marL="0" indent="0">
              <a:buNone/>
            </a:pPr>
            <a:r>
              <a:rPr lang="el-GR" sz="2600" dirty="0" smtClean="0"/>
              <a:t>Με το </a:t>
            </a:r>
            <a:r>
              <a:rPr lang="el-GR" sz="2600" b="1" u="sng" dirty="0" smtClean="0">
                <a:solidFill>
                  <a:srgbClr val="800000"/>
                </a:solidFill>
              </a:rPr>
              <a:t>Δόγμα Μονρόε</a:t>
            </a:r>
            <a:r>
              <a:rPr lang="el-GR" sz="2600" dirty="0" smtClean="0"/>
              <a:t> (1823) </a:t>
            </a:r>
            <a:r>
              <a:rPr lang="el-GR" sz="2600" b="1" i="1" dirty="0" smtClean="0"/>
              <a:t>εγκαταλείφθηκαν οριστικά οι αποικιακές βλέψεις των Ευρωπαίων </a:t>
            </a:r>
            <a:r>
              <a:rPr lang="el-GR" sz="2600" dirty="0" smtClean="0"/>
              <a:t>στην ήπειρο αυτή.</a:t>
            </a:r>
            <a:endParaRPr lang="el-GR"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27584" y="332656"/>
            <a:ext cx="7632847" cy="752272"/>
          </a:xfrm>
        </p:spPr>
        <p:txBody>
          <a:bodyPr/>
          <a:lstStyle/>
          <a:p>
            <a:r>
              <a:rPr lang="el-GR" dirty="0" smtClean="0"/>
              <a:t>Η </a:t>
            </a:r>
            <a:r>
              <a:rPr lang="el-GR" dirty="0" err="1" smtClean="0"/>
              <a:t>καθημερινη</a:t>
            </a:r>
            <a:r>
              <a:rPr lang="el-GR" dirty="0" smtClean="0"/>
              <a:t> </a:t>
            </a:r>
            <a:r>
              <a:rPr lang="el-GR" dirty="0" err="1" smtClean="0"/>
              <a:t>ζωη</a:t>
            </a:r>
            <a:r>
              <a:rPr lang="el-GR" dirty="0" smtClean="0"/>
              <a:t> ενός </a:t>
            </a:r>
            <a:r>
              <a:rPr lang="el-GR" dirty="0" err="1" smtClean="0"/>
              <a:t>αμερικανου</a:t>
            </a:r>
            <a:endParaRPr lang="el-GR" dirty="0"/>
          </a:p>
        </p:txBody>
      </p:sp>
      <p:sp>
        <p:nvSpPr>
          <p:cNvPr id="3" name="Θέση περιεχομένου 2"/>
          <p:cNvSpPr>
            <a:spLocks noGrp="1"/>
          </p:cNvSpPr>
          <p:nvPr>
            <p:ph idx="1"/>
          </p:nvPr>
        </p:nvSpPr>
        <p:spPr>
          <a:xfrm>
            <a:off x="251520" y="980728"/>
            <a:ext cx="8640959" cy="5184576"/>
          </a:xfrm>
        </p:spPr>
        <p:txBody>
          <a:bodyPr>
            <a:noAutofit/>
          </a:bodyPr>
          <a:lstStyle/>
          <a:p>
            <a:r>
              <a:rPr lang="el-GR" sz="1600" dirty="0"/>
              <a:t>Ο τυπικός σημερινός Αμερικανός πολίτης σηκώνεται από το κρεβάτι του που είναι φτιαγμένο πάνω σε ένα μοντέλο που προέρχεται από την </a:t>
            </a:r>
            <a:r>
              <a:rPr lang="el-GR" sz="1600" b="1" dirty="0"/>
              <a:t>Εγγύς Ανατολή </a:t>
            </a:r>
            <a:r>
              <a:rPr lang="el-GR" sz="1600" dirty="0"/>
              <a:t>και τροποποιήθηκε στη βόρεια Ευρώπη, πριν μεταφερθεί στην Αμερική.</a:t>
            </a:r>
          </a:p>
          <a:p>
            <a:r>
              <a:rPr lang="el-GR" sz="1600" dirty="0"/>
              <a:t>Πηγαίνοντας για πρόγευμα σταματάει να αγοράσει μία εφημερίδα πληρώνοντας με νομίσματα που είναι μία αρχαία εφεύρεση της </a:t>
            </a:r>
            <a:r>
              <a:rPr lang="el-GR" sz="1600" b="1" dirty="0"/>
              <a:t>Λυδίας</a:t>
            </a:r>
            <a:r>
              <a:rPr lang="el-GR" sz="1600" dirty="0"/>
              <a:t>… Το πιάτο του είναι ένα είδος αγγειοπλαστικής που εφευρέθηκε στην </a:t>
            </a:r>
            <a:r>
              <a:rPr lang="el-GR" sz="1600" b="1" dirty="0"/>
              <a:t>Κίνα</a:t>
            </a:r>
            <a:r>
              <a:rPr lang="el-GR" sz="1600" dirty="0"/>
              <a:t>. Το μαχαίρι του είναι από ατσάλι ένα μεταλλικό κράμα που πρώτο φτιάχτηκε στη </a:t>
            </a:r>
            <a:r>
              <a:rPr lang="el-GR" sz="1600" b="1" dirty="0"/>
              <a:t>νότια Ινδία</a:t>
            </a:r>
            <a:r>
              <a:rPr lang="el-GR" sz="1600" dirty="0"/>
              <a:t>,  το πιρούνι του μία μεσαιωνική </a:t>
            </a:r>
            <a:r>
              <a:rPr lang="el-GR" sz="1600" b="1" dirty="0"/>
              <a:t>ιταλική</a:t>
            </a:r>
            <a:r>
              <a:rPr lang="el-GR" sz="1600" dirty="0"/>
              <a:t> εφεύρεση, και το κουτάλι του ένα παράγωγο ενός </a:t>
            </a:r>
            <a:r>
              <a:rPr lang="el-GR" sz="1600" b="1" dirty="0"/>
              <a:t>ρωμαϊκού πρωτοτύπου</a:t>
            </a:r>
            <a:r>
              <a:rPr lang="el-GR" sz="1600" dirty="0"/>
              <a:t>… Έπειτα παίρνει τον καφέ του, ένα προϊόν από ένα φυτό της </a:t>
            </a:r>
            <a:r>
              <a:rPr lang="el-GR" sz="1600" b="1" dirty="0"/>
              <a:t>Αβησσυνία</a:t>
            </a:r>
            <a:r>
              <a:rPr lang="el-GR" sz="1600" dirty="0"/>
              <a:t>ς, με κρέμα και ζάχαρη.  Όταν ο φίλος μας έχει τελειώσει το φαγητό του, κάθεται αναπαυτικά στην καρέκλα του για να καπνίσει, που είναι μία  ι</a:t>
            </a:r>
            <a:r>
              <a:rPr lang="el-GR" sz="1600" b="1" dirty="0"/>
              <a:t>νδιάνο-αμερικάνικη</a:t>
            </a:r>
            <a:r>
              <a:rPr lang="el-GR" sz="1600" dirty="0"/>
              <a:t> συνήθεια, για να απολαύσει καπνίζοντας το προϊόν ενός φυτού που εγκλιματίστηκε στη </a:t>
            </a:r>
            <a:r>
              <a:rPr lang="el-GR" sz="1600" b="1" dirty="0"/>
              <a:t>Βραζιλία</a:t>
            </a:r>
            <a:r>
              <a:rPr lang="el-GR" sz="1600" dirty="0"/>
              <a:t>… Ενώ καπνίζει, διαβάζει τις ειδήσεις της ημέρας, καταχωρημένες στον τύπο με στοιχεία που εφευρέθηκαν στη </a:t>
            </a:r>
            <a:r>
              <a:rPr lang="el-GR" sz="1600" b="1" dirty="0"/>
              <a:t>Γερμανία</a:t>
            </a:r>
            <a:r>
              <a:rPr lang="el-GR" sz="1600" dirty="0"/>
              <a:t>. Καθώς </a:t>
            </a:r>
            <a:r>
              <a:rPr lang="el-GR" sz="1600" dirty="0" err="1"/>
              <a:t>απορροφάται</a:t>
            </a:r>
            <a:r>
              <a:rPr lang="el-GR" sz="1600" dirty="0"/>
              <a:t> με τις περιγραφές των ξένων προβλημάτων- και αν είναι ένας καλός συντηρητικός πολίτης- ευχαριστεί μία </a:t>
            </a:r>
            <a:r>
              <a:rPr lang="el-GR" sz="1600" b="1" dirty="0"/>
              <a:t>εβραϊκή θεότητα </a:t>
            </a:r>
            <a:r>
              <a:rPr lang="el-GR" sz="1600" dirty="0"/>
              <a:t>στην </a:t>
            </a:r>
            <a:r>
              <a:rPr lang="el-GR" sz="1600" b="1" dirty="0" err="1"/>
              <a:t>ινδο</a:t>
            </a:r>
            <a:r>
              <a:rPr lang="el-GR" sz="1600" b="1" dirty="0"/>
              <a:t>-ευρωπαϊκή γλώσσα </a:t>
            </a:r>
            <a:r>
              <a:rPr lang="el-GR" sz="1600" dirty="0"/>
              <a:t>για το ότι γεννήθηκε 100% γνήσιος </a:t>
            </a:r>
            <a:r>
              <a:rPr lang="el-GR" sz="1600" b="1" dirty="0"/>
              <a:t>Αμερικανός</a:t>
            </a:r>
            <a:r>
              <a:rPr lang="el-GR" sz="1600" dirty="0"/>
              <a:t>. (</a:t>
            </a:r>
            <a:r>
              <a:rPr lang="el-GR" sz="1600" dirty="0" err="1"/>
              <a:t>Λ.Σταυριανού</a:t>
            </a:r>
            <a:r>
              <a:rPr lang="el-GR" sz="1600" dirty="0"/>
              <a:t>, 1985: 24-25)</a:t>
            </a:r>
          </a:p>
          <a:p>
            <a:endParaRPr lang="el-GR" sz="1800" dirty="0"/>
          </a:p>
        </p:txBody>
      </p:sp>
    </p:spTree>
    <p:extLst>
      <p:ext uri="{BB962C8B-B14F-4D97-AF65-F5344CB8AC3E}">
        <p14:creationId xmlns:p14="http://schemas.microsoft.com/office/powerpoint/2010/main" val="2752281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476672"/>
            <a:ext cx="7920881" cy="608256"/>
          </a:xfrm>
        </p:spPr>
        <p:txBody>
          <a:bodyPr>
            <a:normAutofit fontScale="90000"/>
          </a:bodyPr>
          <a:lstStyle/>
          <a:p>
            <a:r>
              <a:rPr lang="el-GR" b="1" i="1" dirty="0" err="1" smtClean="0"/>
              <a:t>Πηγη</a:t>
            </a:r>
            <a:r>
              <a:rPr lang="el-GR" b="1" i="1" dirty="0" smtClean="0"/>
              <a:t> - Ο </a:t>
            </a:r>
            <a:r>
              <a:rPr lang="el-GR" b="1" i="1" dirty="0"/>
              <a:t>Αμερικανός, ένας νέος </a:t>
            </a:r>
            <a:r>
              <a:rPr lang="el-GR" b="1" i="1" dirty="0" smtClean="0"/>
              <a:t>άνθρωπος</a:t>
            </a:r>
            <a:endParaRPr lang="el-GR" dirty="0"/>
          </a:p>
        </p:txBody>
      </p:sp>
      <p:sp>
        <p:nvSpPr>
          <p:cNvPr id="3" name="2 - Θέση περιεχομένου"/>
          <p:cNvSpPr>
            <a:spLocks noGrp="1"/>
          </p:cNvSpPr>
          <p:nvPr>
            <p:ph idx="1"/>
          </p:nvPr>
        </p:nvSpPr>
        <p:spPr>
          <a:xfrm>
            <a:off x="467544" y="1844824"/>
            <a:ext cx="8424936" cy="4104456"/>
          </a:xfrm>
        </p:spPr>
        <p:txBody>
          <a:bodyPr>
            <a:normAutofit fontScale="70000" lnSpcReduction="20000"/>
          </a:bodyPr>
          <a:lstStyle/>
          <a:p>
            <a:pPr>
              <a:buNone/>
            </a:pPr>
            <a:r>
              <a:rPr lang="el-GR" sz="2600" i="1" dirty="0" smtClean="0"/>
              <a:t>Ποιος είναι λοιπόν ο Αμερικανός, αυτός ο νέος άνθρωπος; </a:t>
            </a:r>
          </a:p>
          <a:p>
            <a:pPr>
              <a:buNone/>
            </a:pPr>
            <a:r>
              <a:rPr lang="el-GR" sz="2600" i="1" dirty="0" smtClean="0"/>
              <a:t>Ένα μίγμα Άγγλου, Σκοτσέζου, Γάλλου, Ολλανδού, Γερμανού και Σουηδού. </a:t>
            </a:r>
          </a:p>
          <a:p>
            <a:pPr>
              <a:buNone/>
            </a:pPr>
            <a:r>
              <a:rPr lang="el-GR" sz="2600" i="1" dirty="0" smtClean="0"/>
              <a:t>Από αυτή την ανάμειξη γεννήθηκε μια νέα ανθρώπινη ράτσα, αυτή που ονομάζουμε Αμερικανούς. </a:t>
            </a:r>
          </a:p>
          <a:p>
            <a:pPr>
              <a:buNone/>
            </a:pPr>
            <a:r>
              <a:rPr lang="el-GR" sz="2600" i="1" dirty="0" smtClean="0"/>
              <a:t>Είναι Αμερικανός εκείνος ο οποίος, αφήνοντας πίσω του τις παλιές προκαταλήψεις και συνήθειες, δέχεται νέες απόψεις από το νέο τρόπο ζωής που αποδέχτηκε, από τη νέα κυβέρνηση στην οποία υπακούει και από τη νέα τάξη που κατέχει. </a:t>
            </a:r>
          </a:p>
          <a:p>
            <a:pPr>
              <a:buNone/>
            </a:pPr>
            <a:r>
              <a:rPr lang="el-GR" sz="2600" i="1" dirty="0" smtClean="0"/>
              <a:t>Ο Αμερικανός είναι ένας άνθρωπος που ενεργεί σύμφωνα με τις νέες αρχές. Έχει νέες ιδέες και απόψεις</a:t>
            </a:r>
          </a:p>
          <a:p>
            <a:pPr marL="0" indent="0">
              <a:buNone/>
            </a:pPr>
            <a:endParaRPr lang="el-GR" sz="1700" dirty="0" smtClean="0"/>
          </a:p>
          <a:p>
            <a:pPr marL="0" indent="0">
              <a:buNone/>
            </a:pPr>
            <a:r>
              <a:rPr lang="el-GR" sz="1700" dirty="0" smtClean="0"/>
              <a:t>Από το βιβλίο του Έκτορα Σαιν Τζων </a:t>
            </a:r>
            <a:r>
              <a:rPr lang="el-GR" sz="1700" dirty="0" err="1" smtClean="0"/>
              <a:t>Κρέβεκερ</a:t>
            </a:r>
            <a:r>
              <a:rPr lang="el-GR" sz="1700" dirty="0" smtClean="0"/>
              <a:t> </a:t>
            </a:r>
            <a:r>
              <a:rPr lang="el-GR" sz="1700" i="1" dirty="0" smtClean="0"/>
              <a:t>(</a:t>
            </a:r>
            <a:r>
              <a:rPr lang="el-GR" sz="1700" b="1" i="1" dirty="0" err="1" smtClean="0"/>
              <a:t>Hector</a:t>
            </a:r>
            <a:r>
              <a:rPr lang="el-GR" sz="1700" b="1" i="1" dirty="0" smtClean="0"/>
              <a:t> </a:t>
            </a:r>
            <a:r>
              <a:rPr lang="el-GR" sz="1700" b="1" i="1" dirty="0" err="1" smtClean="0"/>
              <a:t>Saint</a:t>
            </a:r>
            <a:r>
              <a:rPr lang="el-GR" sz="1700" b="1" i="1" dirty="0" smtClean="0"/>
              <a:t> </a:t>
            </a:r>
            <a:r>
              <a:rPr lang="el-GR" sz="1700" b="1" i="1" dirty="0" err="1" smtClean="0"/>
              <a:t>John</a:t>
            </a:r>
            <a:r>
              <a:rPr lang="el-GR" sz="1700" b="1" i="1" dirty="0" smtClean="0"/>
              <a:t> de </a:t>
            </a:r>
            <a:r>
              <a:rPr lang="el-GR" sz="1700" b="1" i="1" dirty="0" err="1" smtClean="0"/>
              <a:t>Crevecoer</a:t>
            </a:r>
            <a:r>
              <a:rPr lang="el-GR" sz="1700" i="1" dirty="0" smtClean="0"/>
              <a:t>, 1700-1786), </a:t>
            </a:r>
            <a:r>
              <a:rPr lang="el-GR" sz="1700" i="1" u="sng" dirty="0" smtClean="0"/>
              <a:t>Επιστολές ενός Αμερικανού αγρότη</a:t>
            </a:r>
            <a:r>
              <a:rPr lang="el-GR" sz="1700" i="1" dirty="0" smtClean="0"/>
              <a:t>.</a:t>
            </a:r>
            <a:endParaRPr lang="el-GR" sz="17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404664"/>
            <a:ext cx="7848872" cy="1049235"/>
          </a:xfrm>
        </p:spPr>
        <p:txBody>
          <a:bodyPr>
            <a:normAutofit/>
          </a:bodyPr>
          <a:lstStyle/>
          <a:p>
            <a:r>
              <a:rPr lang="el-GR" b="1" i="1" dirty="0" smtClean="0">
                <a:solidFill>
                  <a:srgbClr val="FF0000"/>
                </a:solidFill>
              </a:rPr>
              <a:t>α. Η Αγγλία και οι αποικίες της στην Αμερική</a:t>
            </a:r>
            <a:endParaRPr lang="el-GR" dirty="0">
              <a:solidFill>
                <a:srgbClr val="FF0000"/>
              </a:solidFill>
            </a:endParaRPr>
          </a:p>
        </p:txBody>
      </p:sp>
      <p:sp>
        <p:nvSpPr>
          <p:cNvPr id="3" name="2 - Θέση περιεχομένου"/>
          <p:cNvSpPr>
            <a:spLocks noGrp="1"/>
          </p:cNvSpPr>
          <p:nvPr>
            <p:ph idx="1"/>
          </p:nvPr>
        </p:nvSpPr>
        <p:spPr>
          <a:xfrm>
            <a:off x="408682" y="1853755"/>
            <a:ext cx="8640960" cy="4239541"/>
          </a:xfrm>
        </p:spPr>
        <p:txBody>
          <a:bodyPr>
            <a:noAutofit/>
          </a:bodyPr>
          <a:lstStyle/>
          <a:p>
            <a:r>
              <a:rPr lang="el-GR" sz="2800" dirty="0" smtClean="0"/>
              <a:t>η </a:t>
            </a:r>
            <a:r>
              <a:rPr lang="el-GR" sz="2800" b="1" dirty="0" smtClean="0"/>
              <a:t>Ολλανδία, η Αγγλία και η Γαλλία </a:t>
            </a:r>
            <a:r>
              <a:rPr lang="el-GR" sz="2800" dirty="0" smtClean="0"/>
              <a:t>αποκόμισαν τα περισσότερα οφέλη από την αποικιοκρατία (όχι Ισπανοί και Πορτογάλοι που ξεκίνησαν τις ανακαλύψεις)</a:t>
            </a:r>
          </a:p>
          <a:p>
            <a:r>
              <a:rPr lang="el-GR" sz="2800" dirty="0" smtClean="0"/>
              <a:t>1607-1732 η Αγγλία κατείχε 13 αποικίες στη βόρεια Αμερική με σημαντικές μεταξύ τους διαφορές (προέλευση κατοίκων, εφαδικές, κλιματολογικές διαφορές)</a:t>
            </a:r>
            <a:endParaRPr lang="el-G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476672"/>
            <a:ext cx="7272808" cy="1049235"/>
          </a:xfrm>
        </p:spPr>
        <p:txBody>
          <a:bodyPr>
            <a:normAutofit fontScale="90000"/>
          </a:bodyPr>
          <a:lstStyle/>
          <a:p>
            <a:r>
              <a:rPr lang="el-GR" dirty="0" err="1" smtClean="0"/>
              <a:t>Πηγη</a:t>
            </a:r>
            <a:r>
              <a:rPr lang="el-GR" dirty="0" smtClean="0"/>
              <a:t> - Απόσπασμα </a:t>
            </a:r>
            <a:r>
              <a:rPr lang="el-GR" dirty="0"/>
              <a:t>από τη Διακήρυξη της Ανεξαρτησίας </a:t>
            </a:r>
            <a:br>
              <a:rPr lang="el-GR" dirty="0"/>
            </a:br>
            <a:endParaRPr lang="el-GR" dirty="0"/>
          </a:p>
        </p:txBody>
      </p:sp>
      <p:sp>
        <p:nvSpPr>
          <p:cNvPr id="3" name="2 - Θέση περιεχομένου"/>
          <p:cNvSpPr>
            <a:spLocks noGrp="1"/>
          </p:cNvSpPr>
          <p:nvPr>
            <p:ph idx="1"/>
          </p:nvPr>
        </p:nvSpPr>
        <p:spPr>
          <a:xfrm>
            <a:off x="755576" y="1844825"/>
            <a:ext cx="7992889" cy="4176464"/>
          </a:xfrm>
        </p:spPr>
        <p:txBody>
          <a:bodyPr>
            <a:normAutofit fontScale="85000" lnSpcReduction="10000"/>
          </a:bodyPr>
          <a:lstStyle/>
          <a:p>
            <a:pPr marL="0" indent="0">
              <a:buNone/>
            </a:pPr>
            <a:r>
              <a:rPr lang="el-GR" i="1" dirty="0" smtClean="0"/>
              <a:t>Θεωρούμε </a:t>
            </a:r>
            <a:r>
              <a:rPr lang="el-GR" i="1" dirty="0"/>
              <a:t>ως αναμφισβήτητες τις παρακάτω αλήθειες: </a:t>
            </a:r>
            <a:r>
              <a:rPr lang="el-GR" b="1" i="1" dirty="0"/>
              <a:t>όλοι οι άνθρωποι γεννήθηκαν ίσοι και ο Δημιουργός τους προίκισε με ορισμένα αναπαλλοτρίωτα δικαιώματα. Σ' αυτά περιλαμβάνονται η ζωή, η ελευθερία και η επιδίωξη της ευτυχίας</a:t>
            </a:r>
            <a:r>
              <a:rPr lang="el-GR" i="1" dirty="0"/>
              <a:t>. Οι κυβερνήσεις εγκαταστάθηκαν από τους ανθρώπους για να εξασφαλίσουν αυτά τα δικαιώματα και η δίκαιη εξουσία πηγάζει από τη συγκατάθεση των κυβερνωμένων, Κάθε φορά που μια μορφή διακυβέρνησης αποδεικνύεται καταστροφική για το σκοπό αυτό, ο λαός έχει δικαίωμα να την αλλάξει ή να την καταργήσει και να εγκαταστήσει μια νέα κυβέρνηση. Η ιστορία του τωρινού βασιλιά της Μεγάλης Βρετανίας είναι η ιστορία μιας σειράς συνεχών αδικιών και σφετερισμών, που έχουν ως μόνο στόχο τους την εγκαθίδρυση μιας απόλυτης τυραννίας σε βάρος αυτών των πολιτειών. </a:t>
            </a:r>
            <a:br>
              <a:rPr lang="el-GR" i="1" dirty="0"/>
            </a:br>
            <a:r>
              <a:rPr lang="el-GR" i="1" dirty="0"/>
              <a:t>Επομένως, Εμείς, οι αντιπρόσωποι των </a:t>
            </a:r>
            <a:r>
              <a:rPr lang="el-GR" i="1" dirty="0" smtClean="0"/>
              <a:t>Ηνωμένων Πολιτειών </a:t>
            </a:r>
            <a:r>
              <a:rPr lang="el-GR" i="1" dirty="0"/>
              <a:t>της Αμερικής, συναθροισμένοι σε </a:t>
            </a:r>
            <a:r>
              <a:rPr lang="el-GR" i="1" dirty="0" smtClean="0"/>
              <a:t>Γενική συνέλευση</a:t>
            </a:r>
            <a:r>
              <a:rPr lang="el-GR" i="1" dirty="0"/>
              <a:t>, δημοσιεύουμε και διακηρύσσουμε επίσημα στο όνομα και με την εξουσιοδότηση του καλού λαού αυτών των Αποικιών ότι αυτές οι Ηνωμένες Αποικίες έχουν το δικαίωμα να είναι </a:t>
            </a:r>
            <a:r>
              <a:rPr lang="el-GR" i="1" dirty="0" smtClean="0"/>
              <a:t>κράτη ελεύθερα </a:t>
            </a:r>
            <a:r>
              <a:rPr lang="el-GR" i="1" dirty="0"/>
              <a:t>και ανεξάρτητα.</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353236"/>
            <a:ext cx="2696461" cy="2515924"/>
          </a:xfrm>
        </p:spPr>
        <p:txBody>
          <a:bodyPr>
            <a:normAutofit/>
          </a:bodyPr>
          <a:lstStyle/>
          <a:p>
            <a:r>
              <a:rPr lang="el-GR" b="1" i="1" dirty="0" smtClean="0"/>
              <a:t>α. </a:t>
            </a:r>
            <a:r>
              <a:rPr lang="el-GR" b="1" i="1" dirty="0" smtClean="0">
                <a:solidFill>
                  <a:srgbClr val="FF0000"/>
                </a:solidFill>
              </a:rPr>
              <a:t>Η Αγγλία και οι αποικίες της στην Αμερική</a:t>
            </a:r>
            <a:endParaRPr lang="el-GR" dirty="0">
              <a:solidFill>
                <a:srgbClr val="FF0000"/>
              </a:solidFill>
            </a:endParaRPr>
          </a:p>
        </p:txBody>
      </p:sp>
      <p:pic>
        <p:nvPicPr>
          <p:cNvPr id="1026" name="Picture 2"/>
          <p:cNvPicPr>
            <a:picLocks noGrp="1" noChangeAspect="1" noChangeArrowheads="1"/>
          </p:cNvPicPr>
          <p:nvPr>
            <p:ph idx="1"/>
          </p:nvPr>
        </p:nvPicPr>
        <p:blipFill>
          <a:blip r:embed="rId2" cstate="print"/>
          <a:stretch>
            <a:fillRect/>
          </a:stretch>
        </p:blipFill>
        <p:spPr bwMode="auto">
          <a:xfrm>
            <a:off x="3995936" y="116632"/>
            <a:ext cx="4896544" cy="657167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60648"/>
            <a:ext cx="6571343" cy="1049235"/>
          </a:xfrm>
        </p:spPr>
        <p:txBody>
          <a:bodyPr>
            <a:normAutofit/>
          </a:bodyPr>
          <a:lstStyle/>
          <a:p>
            <a:r>
              <a:rPr lang="el-GR" b="1" i="1" dirty="0" smtClean="0">
                <a:solidFill>
                  <a:srgbClr val="FF0000"/>
                </a:solidFill>
              </a:rPr>
              <a:t>α. Η Αγγλία και οι αποικίες της στην Αμερική</a:t>
            </a:r>
            <a:endParaRPr lang="el-GR" dirty="0">
              <a:solidFill>
                <a:srgbClr val="FF0000"/>
              </a:solidFill>
            </a:endParaRPr>
          </a:p>
        </p:txBody>
      </p:sp>
      <p:sp>
        <p:nvSpPr>
          <p:cNvPr id="3" name="2 - Θέση περιεχομένου"/>
          <p:cNvSpPr>
            <a:spLocks noGrp="1"/>
          </p:cNvSpPr>
          <p:nvPr>
            <p:ph idx="1"/>
          </p:nvPr>
        </p:nvSpPr>
        <p:spPr>
          <a:xfrm>
            <a:off x="323528" y="2015733"/>
            <a:ext cx="8424935" cy="3450613"/>
          </a:xfrm>
        </p:spPr>
        <p:txBody>
          <a:bodyPr>
            <a:noAutofit/>
          </a:bodyPr>
          <a:lstStyle/>
          <a:p>
            <a:r>
              <a:rPr lang="el-GR" sz="2800" dirty="0" smtClean="0"/>
              <a:t>Οι αποικίες είχαν κατά τα τέλη του 18ου αιώνα αναπτυχθεί οικονομικά και διέθεταν μεγάλη πολιτική </a:t>
            </a:r>
            <a:r>
              <a:rPr lang="el-GR" sz="2800" b="1" dirty="0" smtClean="0">
                <a:solidFill>
                  <a:srgbClr val="FF0000"/>
                </a:solidFill>
              </a:rPr>
              <a:t>αυτονομία</a:t>
            </a:r>
            <a:r>
              <a:rPr lang="el-GR" sz="2800" dirty="0" smtClean="0"/>
              <a:t>. </a:t>
            </a:r>
          </a:p>
          <a:p>
            <a:r>
              <a:rPr lang="el-GR" sz="2800" b="1" dirty="0" smtClean="0">
                <a:solidFill>
                  <a:schemeClr val="accent6">
                    <a:lumMod val="50000"/>
                  </a:schemeClr>
                </a:solidFill>
              </a:rPr>
              <a:t>Η υποχρέωση, όμως, των κατοίκων των αποικιών να διατηρούν εμπορικές σχέσεις μόνο με τη μητρόπολη αποτελούσε </a:t>
            </a:r>
            <a:r>
              <a:rPr lang="el-GR" sz="2800" b="1" dirty="0" smtClean="0">
                <a:solidFill>
                  <a:srgbClr val="FF0000"/>
                </a:solidFill>
              </a:rPr>
              <a:t>αιτία</a:t>
            </a:r>
            <a:r>
              <a:rPr lang="el-GR" sz="2800" b="1" dirty="0" smtClean="0">
                <a:solidFill>
                  <a:schemeClr val="accent6">
                    <a:lumMod val="50000"/>
                  </a:schemeClr>
                </a:solidFill>
              </a:rPr>
              <a:t> δυσαρέσκειας και έντασης</a:t>
            </a:r>
            <a:r>
              <a:rPr lang="el-GR" sz="2800" dirty="0" smtClean="0"/>
              <a:t>.</a:t>
            </a:r>
            <a:endParaRPr lang="el-G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332656"/>
            <a:ext cx="6571343" cy="1049235"/>
          </a:xfrm>
        </p:spPr>
        <p:txBody>
          <a:bodyPr>
            <a:normAutofit/>
          </a:bodyPr>
          <a:lstStyle/>
          <a:p>
            <a:r>
              <a:rPr lang="el-GR" b="1" i="1" dirty="0" smtClean="0"/>
              <a:t>β. Η ρήξη (1774) και ο πόλεμος της Ανεξαρτησίας (1775-1783)</a:t>
            </a:r>
            <a:endParaRPr lang="el-GR" dirty="0"/>
          </a:p>
        </p:txBody>
      </p:sp>
      <p:sp>
        <p:nvSpPr>
          <p:cNvPr id="3" name="2 - Θέση περιεχομένου"/>
          <p:cNvSpPr>
            <a:spLocks noGrp="1"/>
          </p:cNvSpPr>
          <p:nvPr>
            <p:ph idx="1"/>
          </p:nvPr>
        </p:nvSpPr>
        <p:spPr>
          <a:xfrm>
            <a:off x="251520" y="1772816"/>
            <a:ext cx="8712967" cy="4320480"/>
          </a:xfrm>
        </p:spPr>
        <p:txBody>
          <a:bodyPr>
            <a:noAutofit/>
          </a:bodyPr>
          <a:lstStyle/>
          <a:p>
            <a:r>
              <a:rPr lang="el-GR" sz="2400" dirty="0" smtClean="0"/>
              <a:t>1763 : τέλος του επταετούς πολέμου Γαλλίας- Αγγλίας.       Καναδάς (Γαλλία), Λουιζιάνα (Ισπανία) δίνονται στην Αγγλία.</a:t>
            </a:r>
          </a:p>
          <a:p>
            <a:pPr>
              <a:buNone/>
            </a:pPr>
            <a:r>
              <a:rPr lang="el-GR" sz="2400" dirty="0" smtClean="0"/>
              <a:t>   Όμως </a:t>
            </a:r>
            <a:r>
              <a:rPr lang="el-GR" sz="2400" b="1" dirty="0" smtClean="0">
                <a:solidFill>
                  <a:srgbClr val="660066"/>
                </a:solidFill>
              </a:rPr>
              <a:t>μεγάλη δυσαρέσκεια</a:t>
            </a:r>
            <a:r>
              <a:rPr lang="el-GR" sz="2400" dirty="0" smtClean="0"/>
              <a:t>:</a:t>
            </a:r>
          </a:p>
          <a:p>
            <a:pPr>
              <a:buNone/>
            </a:pPr>
            <a:r>
              <a:rPr lang="el-GR" sz="2400" b="1" dirty="0" smtClean="0">
                <a:solidFill>
                  <a:srgbClr val="660066"/>
                </a:solidFill>
              </a:rPr>
              <a:t>1.Η απαγόρευση στους κατοίκους να εκμεταλλευτούν τις νέες περιοχές</a:t>
            </a:r>
          </a:p>
          <a:p>
            <a:pPr>
              <a:buNone/>
            </a:pPr>
            <a:r>
              <a:rPr lang="el-GR" sz="2400" b="1" dirty="0" smtClean="0">
                <a:solidFill>
                  <a:srgbClr val="660066"/>
                </a:solidFill>
              </a:rPr>
              <a:t>2. η επιβολή </a:t>
            </a:r>
            <a:r>
              <a:rPr lang="el-GR" sz="2400" b="1" dirty="0" smtClean="0">
                <a:solidFill>
                  <a:srgbClr val="FF0000"/>
                </a:solidFill>
              </a:rPr>
              <a:t>φόρων</a:t>
            </a:r>
            <a:r>
              <a:rPr lang="el-GR" sz="2400" b="1" dirty="0" smtClean="0">
                <a:solidFill>
                  <a:srgbClr val="660066"/>
                </a:solidFill>
              </a:rPr>
              <a:t> σε προϊόντα (τσάι, ζάχαρη) και φόρου </a:t>
            </a:r>
            <a:r>
              <a:rPr lang="el-GR" sz="2400" b="1" dirty="0" smtClean="0">
                <a:solidFill>
                  <a:srgbClr val="FF0000"/>
                </a:solidFill>
              </a:rPr>
              <a:t>χαρτοσήμου</a:t>
            </a:r>
            <a:r>
              <a:rPr lang="el-GR" sz="2400" b="1" dirty="0" smtClean="0">
                <a:solidFill>
                  <a:srgbClr val="660066"/>
                </a:solidFill>
              </a:rPr>
              <a:t> σε εφημερίδες και εμπορικά έγγραφα για να καλυφθούν τα έξοδα του πολέμου</a:t>
            </a:r>
            <a:endParaRPr lang="el-GR" sz="2400" dirty="0">
              <a:solidFill>
                <a:srgbClr val="660066"/>
              </a:solidFill>
            </a:endParaRPr>
          </a:p>
        </p:txBody>
      </p:sp>
      <p:cxnSp>
        <p:nvCxnSpPr>
          <p:cNvPr id="5" name="4 - Ευθύγραμμο βέλος σύνδεσης"/>
          <p:cNvCxnSpPr/>
          <p:nvPr/>
        </p:nvCxnSpPr>
        <p:spPr>
          <a:xfrm>
            <a:off x="5580112" y="3140968"/>
            <a:ext cx="432048"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404664"/>
            <a:ext cx="7920880" cy="1049235"/>
          </a:xfrm>
        </p:spPr>
        <p:txBody>
          <a:bodyPr>
            <a:normAutofit/>
          </a:bodyPr>
          <a:lstStyle/>
          <a:p>
            <a:r>
              <a:rPr lang="el-GR" b="1" i="1" dirty="0" smtClean="0"/>
              <a:t>β. Η ρήξη (1774) και ο πόλεμος της Ανεξαρτησίας (1775-1783)</a:t>
            </a:r>
            <a:endParaRPr lang="el-GR" dirty="0"/>
          </a:p>
        </p:txBody>
      </p:sp>
      <p:sp>
        <p:nvSpPr>
          <p:cNvPr id="3" name="2 - Θέση περιεχομένου"/>
          <p:cNvSpPr>
            <a:spLocks noGrp="1"/>
          </p:cNvSpPr>
          <p:nvPr>
            <p:ph idx="1"/>
          </p:nvPr>
        </p:nvSpPr>
        <p:spPr>
          <a:xfrm>
            <a:off x="251520" y="2015733"/>
            <a:ext cx="8640959" cy="3789531"/>
          </a:xfrm>
        </p:spPr>
        <p:txBody>
          <a:bodyPr>
            <a:noAutofit/>
          </a:bodyPr>
          <a:lstStyle/>
          <a:p>
            <a:r>
              <a:rPr lang="el-GR" sz="2400" b="1" dirty="0" smtClean="0"/>
              <a:t>Συνέπεια</a:t>
            </a:r>
            <a:r>
              <a:rPr lang="el-GR" sz="2400" dirty="0" smtClean="0"/>
              <a:t>: προκαλούνται ταραχές στη </a:t>
            </a:r>
            <a:r>
              <a:rPr lang="el-GR" sz="2400" b="1" dirty="0" smtClean="0"/>
              <a:t>Βοστώνη</a:t>
            </a:r>
            <a:r>
              <a:rPr lang="el-GR" sz="2400" dirty="0" smtClean="0"/>
              <a:t> (1773), που αποτέλεσαν το έναυσμα αλυσιδωτών αντιδράσεων.</a:t>
            </a:r>
          </a:p>
          <a:p>
            <a:r>
              <a:rPr lang="el-GR" sz="2400" dirty="0" smtClean="0"/>
              <a:t>Το Σεπτέμβριο του </a:t>
            </a:r>
            <a:r>
              <a:rPr lang="el-GR" sz="2400" b="1" dirty="0" smtClean="0"/>
              <a:t>1774</a:t>
            </a:r>
            <a:r>
              <a:rPr lang="el-GR" sz="2400" dirty="0" smtClean="0"/>
              <a:t> συνήλθαν στη </a:t>
            </a:r>
            <a:r>
              <a:rPr lang="el-GR" sz="2400" b="1" dirty="0" smtClean="0"/>
              <a:t>Φιλαδέλφεια</a:t>
            </a:r>
            <a:r>
              <a:rPr lang="el-GR" sz="2400" dirty="0" smtClean="0"/>
              <a:t> για πρώτη φορά οι </a:t>
            </a:r>
            <a:r>
              <a:rPr lang="el-GR" sz="2400" b="1" dirty="0" smtClean="0"/>
              <a:t>αντιπρόσωποι των δεκατριών αποικιών</a:t>
            </a:r>
            <a:r>
              <a:rPr lang="el-GR" sz="2400" dirty="0" smtClean="0"/>
              <a:t>, οι οποίοι διεκδικούσαν την αυτοδιοίκηση τους και απηύθυναν στον βασιλιά μια </a:t>
            </a:r>
            <a:r>
              <a:rPr lang="el-GR" sz="2400" b="1" dirty="0" smtClean="0">
                <a:solidFill>
                  <a:srgbClr val="FF0000"/>
                </a:solidFill>
              </a:rPr>
              <a:t>διακήρυξη δικαιωμάτων</a:t>
            </a:r>
            <a:r>
              <a:rPr lang="el-GR" sz="2400" dirty="0" smtClean="0"/>
              <a:t>. </a:t>
            </a:r>
          </a:p>
          <a:p>
            <a:r>
              <a:rPr lang="el-GR" sz="2400" dirty="0" smtClean="0"/>
              <a:t>Η ανένδοτη στάση της Αγγλίας προκάλεσε την </a:t>
            </a:r>
            <a:r>
              <a:rPr lang="el-GR" sz="2400" b="1" dirty="0" smtClean="0">
                <a:solidFill>
                  <a:srgbClr val="FF0000"/>
                </a:solidFill>
              </a:rPr>
              <a:t>οριστική ρήξη </a:t>
            </a:r>
            <a:r>
              <a:rPr lang="el-GR" sz="2400" b="1" dirty="0" smtClean="0"/>
              <a:t>των αποικιών με τη μητρόπολη. </a:t>
            </a:r>
            <a:endParaRPr lang="el-GR" sz="24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755576" y="404664"/>
            <a:ext cx="6735281" cy="1049235"/>
          </a:xfrm>
        </p:spPr>
        <p:txBody>
          <a:bodyPr>
            <a:normAutofit/>
          </a:bodyPr>
          <a:lstStyle/>
          <a:p>
            <a:r>
              <a:rPr lang="el-GR" b="1" i="1" dirty="0" smtClean="0"/>
              <a:t>β. Η ρήξη (1774) και ο πόλεμος της Ανεξαρτησίας (1775-1783)</a:t>
            </a:r>
            <a:endParaRPr lang="el-GR" dirty="0"/>
          </a:p>
        </p:txBody>
      </p:sp>
      <p:sp>
        <p:nvSpPr>
          <p:cNvPr id="3" name="2 - Θέση περιεχομένου"/>
          <p:cNvSpPr>
            <a:spLocks noGrp="1"/>
          </p:cNvSpPr>
          <p:nvPr>
            <p:ph idx="1"/>
          </p:nvPr>
        </p:nvSpPr>
        <p:spPr>
          <a:xfrm>
            <a:off x="611559" y="2015733"/>
            <a:ext cx="7776865" cy="3717523"/>
          </a:xfrm>
        </p:spPr>
        <p:txBody>
          <a:bodyPr>
            <a:normAutofit/>
          </a:bodyPr>
          <a:lstStyle/>
          <a:p>
            <a:r>
              <a:rPr lang="el-GR" sz="2800" dirty="0" smtClean="0"/>
              <a:t>Η Συνέλευση της Φιλαδέλφειας ψήφισε στις </a:t>
            </a:r>
          </a:p>
          <a:p>
            <a:pPr marL="0" indent="0">
              <a:buNone/>
            </a:pPr>
            <a:r>
              <a:rPr lang="el-GR" sz="2800" b="1" dirty="0" smtClean="0"/>
              <a:t>4 Ιουλίου 1776:</a:t>
            </a:r>
            <a:r>
              <a:rPr lang="el-GR" sz="2800" b="1" i="1" dirty="0" smtClean="0">
                <a:solidFill>
                  <a:srgbClr val="C00000"/>
                </a:solidFill>
              </a:rPr>
              <a:t> Διακήρυξη της Ανεξαρτησίας</a:t>
            </a:r>
            <a:r>
              <a:rPr lang="el-GR" sz="2800" b="1" dirty="0" smtClean="0">
                <a:solidFill>
                  <a:srgbClr val="C00000"/>
                </a:solidFill>
              </a:rPr>
              <a:t> </a:t>
            </a:r>
          </a:p>
          <a:p>
            <a:pPr marL="0" indent="0">
              <a:buNone/>
            </a:pPr>
            <a:r>
              <a:rPr lang="el-GR" sz="2800" dirty="0" smtClean="0"/>
              <a:t>(</a:t>
            </a:r>
            <a:r>
              <a:rPr lang="el-GR" sz="2800" b="1" dirty="0" smtClean="0"/>
              <a:t>Βενιαμίν </a:t>
            </a:r>
            <a:r>
              <a:rPr lang="el-GR" sz="2800" b="1" dirty="0" err="1" smtClean="0"/>
              <a:t>Φραγκλίνο</a:t>
            </a:r>
            <a:r>
              <a:rPr lang="el-GR" sz="2800" b="1" dirty="0" smtClean="0"/>
              <a:t> </a:t>
            </a:r>
            <a:r>
              <a:rPr lang="el-GR" sz="2800" dirty="0" smtClean="0"/>
              <a:t>και </a:t>
            </a:r>
            <a:r>
              <a:rPr lang="el-GR" sz="2800" b="1" dirty="0" smtClean="0"/>
              <a:t>Θωμά Τζέφερσον) </a:t>
            </a:r>
            <a:r>
              <a:rPr lang="el-GR" sz="2800" dirty="0" smtClean="0"/>
              <a:t>που αποτελεί την πρώτη πρακτική εφαρμογή των πολιτικών ιδεών του Διαφωτισμού.</a:t>
            </a: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0" y="0"/>
            <a:ext cx="9144000" cy="6021288"/>
          </a:xfrm>
        </p:spPr>
        <p:txBody>
          <a:bodyPr>
            <a:normAutofit lnSpcReduction="10000"/>
          </a:bodyPr>
          <a:lstStyle/>
          <a:p>
            <a:r>
              <a:rPr lang="el-GR" b="1" i="1" dirty="0" smtClean="0"/>
              <a:t>Απόσπασμα από τη Διακήρυξη της Ανεξαρτησίας</a:t>
            </a:r>
          </a:p>
          <a:p>
            <a:r>
              <a:rPr lang="el-GR" dirty="0" smtClean="0"/>
              <a:t>Θεωρούμε ως αναμφισβήτητες τις παρακάτω αλήθειες: </a:t>
            </a:r>
            <a:r>
              <a:rPr lang="el-GR" b="1" dirty="0" smtClean="0"/>
              <a:t>όλοι οι άνθρωποι γεννήθηκαν ίσοι και ο Δημιουργός τους προίκισε με ορισμένα αναπαλλοτρίωτα δικαιώματα. Σ' αυτά περιλαμβάνονται η ζωή, η ελευθερία και η επιδίωξη της ευτυχίας</a:t>
            </a:r>
            <a:r>
              <a:rPr lang="el-GR" dirty="0" smtClean="0"/>
              <a:t>. Οι κυβερνήσεις εγκαταστάθηκαν από τους ανθρώπους για να εξασφαλίσουν αυτά τα δικαιώματα και η δίκαιη εξουσία πηγάζει από τη συγκατάθεση των κυβερνωμένων, Κάθε φορά που μια μορφή διακυβέρνησης αποδεικνύεται καταστροφική για το σκοπό αυτό, ο λαός έχει δικαίωμα να την αλλάξει ή να την καταργήσει και να εγκαταστήσει μια νέα κυβέρνηση. Η ιστορία του τωρινού βασιλιά της Μεγάλης Βρετανίας είναι η ιστορία μιας σειράς συνεχών αδικιών και σφετερισμών, που έχουν ως μόνο στόχο τους την εγκαθίδρυση μιας απόλυτης τυραννίας σε βάρος αυτών των πολιτειών. </a:t>
            </a:r>
            <a:br>
              <a:rPr lang="el-GR" dirty="0" smtClean="0"/>
            </a:br>
            <a:r>
              <a:rPr lang="el-GR" dirty="0" smtClean="0"/>
              <a:t>Πολιτειών της Αμερικής, συναθροισμένοι σε Γενική συνέλευση, δημοσιεύουμε και διακηρύσσουμε επίσημα στο όνομα και με την εξουσιοδότηση του καλού λαού αυτών των Αποικιών ότι αυτές οι Ηνωμένες Αποικίες έχουν το δικαίωμα να είναι κράτη ελεύθερα και ανεξάρτητα</a:t>
            </a:r>
            <a:r>
              <a:rPr lang="el-GR" dirty="0"/>
              <a:t>.</a:t>
            </a:r>
            <a:endParaRPr lang="el-GR"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83894" y="404664"/>
            <a:ext cx="7072482" cy="1049235"/>
          </a:xfrm>
        </p:spPr>
        <p:txBody>
          <a:bodyPr>
            <a:normAutofit/>
          </a:bodyPr>
          <a:lstStyle/>
          <a:p>
            <a:r>
              <a:rPr lang="el-GR" b="1" i="1" dirty="0" smtClean="0"/>
              <a:t>β. Η ρήξη (1774) και ο πόλεμος της Ανεξαρτησίας (1775-1783)</a:t>
            </a:r>
            <a:endParaRPr lang="el-GR" dirty="0"/>
          </a:p>
        </p:txBody>
      </p:sp>
      <p:sp>
        <p:nvSpPr>
          <p:cNvPr id="3" name="2 - Θέση περιεχομένου"/>
          <p:cNvSpPr>
            <a:spLocks noGrp="1"/>
          </p:cNvSpPr>
          <p:nvPr>
            <p:ph idx="1"/>
          </p:nvPr>
        </p:nvSpPr>
        <p:spPr>
          <a:xfrm>
            <a:off x="251520" y="1916832"/>
            <a:ext cx="8280920" cy="3960440"/>
          </a:xfrm>
        </p:spPr>
        <p:txBody>
          <a:bodyPr>
            <a:noAutofit/>
          </a:bodyPr>
          <a:lstStyle/>
          <a:p>
            <a:r>
              <a:rPr lang="el-GR" sz="2600" dirty="0" smtClean="0"/>
              <a:t>Ο πόλεμος της Ανεξαρτησίας (7 χρόνια)</a:t>
            </a:r>
          </a:p>
          <a:p>
            <a:r>
              <a:rPr lang="el-GR" sz="2600" dirty="0" smtClean="0"/>
              <a:t>Οι Αμερικανοί (ενισχύθηκαν από Γάλλους και από άλλους Ευρωπαίους εθελοντές) κατόρθωσαν βαθμιαία να αποκτήσουν </a:t>
            </a:r>
            <a:r>
              <a:rPr lang="el-GR" sz="2600" b="1" dirty="0" smtClean="0"/>
              <a:t>στρατιωτική υπεροχή </a:t>
            </a:r>
            <a:r>
              <a:rPr lang="el-GR" sz="2600" dirty="0" smtClean="0"/>
              <a:t>χάρη στις ικανότητες του αρχιστράτηγου </a:t>
            </a:r>
            <a:r>
              <a:rPr lang="el-GR" sz="2600" b="1" dirty="0" smtClean="0">
                <a:solidFill>
                  <a:schemeClr val="accent1">
                    <a:lumMod val="50000"/>
                  </a:schemeClr>
                </a:solidFill>
              </a:rPr>
              <a:t>Γεωργίου </a:t>
            </a:r>
            <a:r>
              <a:rPr lang="el-GR" sz="2600" b="1" u="sng" dirty="0" smtClean="0">
                <a:solidFill>
                  <a:schemeClr val="accent1">
                    <a:lumMod val="50000"/>
                  </a:schemeClr>
                </a:solidFill>
              </a:rPr>
              <a:t>Ουάσινγκτον</a:t>
            </a:r>
            <a:r>
              <a:rPr lang="el-GR" sz="2600" dirty="0" smtClean="0"/>
              <a:t> και στην ευνοϊκή στάση πολλών ευρωπαϊκών δυνάμεων (Ισπανία, Ρωσία, Δανία, Σουηδία).</a:t>
            </a:r>
            <a:endParaRPr lang="el-GR" sz="2600" dirty="0"/>
          </a:p>
        </p:txBody>
      </p:sp>
    </p:spTree>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TM10001114[[fn=Συλλογη]]</Template>
  <TotalTime>1721</TotalTime>
  <Words>1587</Words>
  <Application>Microsoft Office PowerPoint</Application>
  <PresentationFormat>Προβολή στην οθόνη (4:3)</PresentationFormat>
  <Paragraphs>92</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Arial</vt:lpstr>
      <vt:lpstr>Gill Sans MT</vt:lpstr>
      <vt:lpstr>Wingdings</vt:lpstr>
      <vt:lpstr>Gallery</vt:lpstr>
      <vt:lpstr>3. ΑΜΕΡΙΚΑΝΙΚΗ ΕΠΑΝΑΣΤΑΣΗ</vt:lpstr>
      <vt:lpstr>α. Η Αγγλία και οι αποικίες της στην Αμερική</vt:lpstr>
      <vt:lpstr>α. Η Αγγλία και οι αποικίες της στην Αμερική</vt:lpstr>
      <vt:lpstr>α. Η Αγγλία και οι αποικίες της στην Αμερική</vt:lpstr>
      <vt:lpstr>β. Η ρήξη (1774) και ο πόλεμος της Ανεξαρτησίας (1775-1783)</vt:lpstr>
      <vt:lpstr>β. Η ρήξη (1774) και ο πόλεμος της Ανεξαρτησίας (1775-1783)</vt:lpstr>
      <vt:lpstr>β. Η ρήξη (1774) και ο πόλεμος της Ανεξαρτησίας (1775-1783)</vt:lpstr>
      <vt:lpstr>Παρουσίαση του PowerPoint</vt:lpstr>
      <vt:lpstr>β. Η ρήξη (1774) και ο πόλεμος της Ανεξαρτησίας (1775-1783)</vt:lpstr>
      <vt:lpstr>β. Η ρήξη (1774) και ο πόλεμος της Ανεξαρτησίας (1775-1783)</vt:lpstr>
      <vt:lpstr>γ. Η γέννηση ενός νέου κράτους</vt:lpstr>
      <vt:lpstr>γ. Η γέννηση ενός νέου κράτους</vt:lpstr>
      <vt:lpstr>γ. Η γέννηση ενός νέου κράτους  νομοθετικη εξουσια</vt:lpstr>
      <vt:lpstr>γ. Η γέννηση ενός νέου κράτους  εκτελεστικη &amp; δικαστικη εξουσια</vt:lpstr>
      <vt:lpstr>δ. συνέπειες</vt:lpstr>
      <vt:lpstr>δ. συνέπειες</vt:lpstr>
      <vt:lpstr>δ. συνέπειες</vt:lpstr>
      <vt:lpstr>Η καθημερινη ζωη ενός αμερικανου</vt:lpstr>
      <vt:lpstr>Πηγη - Ο Αμερικανός, ένας νέος άνθρωπος</vt:lpstr>
      <vt:lpstr>Πηγη - Απόσπασμα από τη Διακήρυξη της Ανεξαρτησίας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ΑΜΕΡΙΚΑΝΙΚΗ ΕΠΑΝΑΣΤΑΣΗ</dc:title>
  <dc:creator>User</dc:creator>
  <cp:lastModifiedBy>panagelousi75@gmail.com</cp:lastModifiedBy>
  <cp:revision>19</cp:revision>
  <dcterms:created xsi:type="dcterms:W3CDTF">2019-04-01T15:16:22Z</dcterms:created>
  <dcterms:modified xsi:type="dcterms:W3CDTF">2023-04-26T07:54:21Z</dcterms:modified>
</cp:coreProperties>
</file>