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9" r:id="rId3"/>
    <p:sldId id="262" r:id="rId4"/>
    <p:sldId id="266" r:id="rId5"/>
    <p:sldId id="267" r:id="rId6"/>
    <p:sldId id="317" r:id="rId7"/>
    <p:sldId id="268" r:id="rId8"/>
    <p:sldId id="269" r:id="rId9"/>
    <p:sldId id="270" r:id="rId10"/>
    <p:sldId id="281" r:id="rId11"/>
    <p:sldId id="282" r:id="rId12"/>
    <p:sldId id="271" r:id="rId13"/>
    <p:sldId id="272" r:id="rId14"/>
    <p:sldId id="283" r:id="rId15"/>
    <p:sldId id="273" r:id="rId16"/>
    <p:sldId id="274" r:id="rId17"/>
    <p:sldId id="275" r:id="rId18"/>
    <p:sldId id="276" r:id="rId19"/>
    <p:sldId id="290" r:id="rId20"/>
    <p:sldId id="291" r:id="rId21"/>
    <p:sldId id="292" r:id="rId22"/>
    <p:sldId id="320" r:id="rId23"/>
    <p:sldId id="296" r:id="rId24"/>
    <p:sldId id="322" r:id="rId25"/>
    <p:sldId id="297" r:id="rId26"/>
    <p:sldId id="298" r:id="rId27"/>
    <p:sldId id="324" r:id="rId28"/>
    <p:sldId id="299" r:id="rId29"/>
    <p:sldId id="303" r:id="rId30"/>
    <p:sldId id="300" r:id="rId31"/>
    <p:sldId id="321" r:id="rId32"/>
    <p:sldId id="301" r:id="rId33"/>
    <p:sldId id="318" r:id="rId34"/>
    <p:sldId id="319" r:id="rId35"/>
    <p:sldId id="323" r:id="rId36"/>
    <p:sldId id="302" r:id="rId37"/>
    <p:sldId id="304" r:id="rId38"/>
    <p:sldId id="305" r:id="rId39"/>
    <p:sldId id="306" r:id="rId40"/>
    <p:sldId id="307" r:id="rId41"/>
    <p:sldId id="308" r:id="rId42"/>
    <p:sldId id="309" r:id="rId43"/>
    <p:sldId id="310" r:id="rId44"/>
    <p:sldId id="31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663300"/>
    <a:srgbClr val="000066"/>
    <a:srgbClr val="333399"/>
    <a:srgbClr val="66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3" d="100"/>
          <a:sy n="83" d="100"/>
        </p:scale>
        <p:origin x="146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4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98764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37377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98455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21/4/2023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52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21/4/2023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67851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22960" y="2582334"/>
            <a:ext cx="3703320" cy="32867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63440" y="2582334"/>
            <a:ext cx="3703320" cy="32867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21/4/2023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17843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21/4/2023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04185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2CEA3-3058-4D43-AE35-B3DA76CB4003}" type="datetimeFigureOut">
              <a:rPr lang="el-GR" smtClean="0"/>
              <a:pPr/>
              <a:t>21/4/2023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42915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CEA3-3058-4D43-AE35-B3DA76CB4003}" type="datetimeFigureOut">
              <a:rPr lang="el-GR" smtClean="0"/>
              <a:pPr/>
              <a:t>21/4/2023</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70248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21/4/2023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58757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342CEA3-3058-4D43-AE35-B3DA76CB4003}" type="datetimeFigureOut">
              <a:rPr lang="el-GR" smtClean="0"/>
              <a:pPr/>
              <a:t>21/4/2023</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F1D1C4-C2D9-4231-9FB2-B2D9D97AA41D}"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448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l.wikipedia.org/wiki/%CE%9C%CE%B5%CF%83%CE%B1%CE%AF%CF%89%CE%BD%CE%B1" TargetMode="External"/><Relationship Id="rId2" Type="http://schemas.openxmlformats.org/officeDocument/2006/relationships/hyperlink" Target="https://el.wikipedia.org/wiki/%CE%94%CE%BF%CF%85%CE%BB%CE%B5%CE%AF%CE%B1" TargetMode="External"/><Relationship Id="rId1" Type="http://schemas.openxmlformats.org/officeDocument/2006/relationships/slideLayout" Target="../slideLayouts/slideLayout2.xml"/><Relationship Id="rId4" Type="http://schemas.openxmlformats.org/officeDocument/2006/relationships/hyperlink" Target="https://el.wikipedia.org/wiki/%CE%9C%CE%BF%CF%85%CF%83%CE%BF%CF%85%CE%BB%CE%BC%CE%B1%CE%BD%CE%B9%CF%83%CE%BC%CF%8C%CF%82"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2960" y="758952"/>
            <a:ext cx="7543800" cy="2886072"/>
          </a:xfrm>
        </p:spPr>
        <p:txBody>
          <a:bodyPr>
            <a:normAutofit/>
          </a:bodyPr>
          <a:lstStyle/>
          <a:p>
            <a:pPr algn="ctr"/>
            <a:r>
              <a:rPr lang="el-GR" sz="4800" b="1" dirty="0" smtClean="0">
                <a:solidFill>
                  <a:srgbClr val="C00000"/>
                </a:solidFill>
              </a:rPr>
              <a:t>4. Η Γαλλική επανάσταση και η Ναπολεόντεια περίοδος </a:t>
            </a:r>
            <a:br>
              <a:rPr lang="el-GR" sz="4800" b="1" dirty="0" smtClean="0">
                <a:solidFill>
                  <a:srgbClr val="C00000"/>
                </a:solidFill>
              </a:rPr>
            </a:br>
            <a:r>
              <a:rPr lang="el-GR" sz="4800" b="1" dirty="0" smtClean="0">
                <a:solidFill>
                  <a:srgbClr val="C00000"/>
                </a:solidFill>
              </a:rPr>
              <a:t>(1789-1815)</a:t>
            </a:r>
            <a:endParaRPr lang="el-GR" sz="4800" b="1" dirty="0">
              <a:solidFill>
                <a:srgbClr val="C00000"/>
              </a:solidFill>
            </a:endParaRPr>
          </a:p>
        </p:txBody>
      </p:sp>
      <p:sp>
        <p:nvSpPr>
          <p:cNvPr id="3" name="2 - Υπότιτλος"/>
          <p:cNvSpPr>
            <a:spLocks noGrp="1"/>
          </p:cNvSpPr>
          <p:nvPr>
            <p:ph type="subTitle" idx="1"/>
          </p:nvPr>
        </p:nvSpPr>
        <p:spPr>
          <a:xfrm>
            <a:off x="755576" y="5589240"/>
            <a:ext cx="7543800" cy="638944"/>
          </a:xfrm>
        </p:spPr>
        <p:txBody>
          <a:bodyPr/>
          <a:lstStyle/>
          <a:p>
            <a:r>
              <a:rPr lang="el-GR" dirty="0" err="1" smtClean="0"/>
              <a:t>Παναγιωτα</a:t>
            </a:r>
            <a:r>
              <a:rPr lang="el-GR" dirty="0" smtClean="0"/>
              <a:t> </a:t>
            </a:r>
            <a:r>
              <a:rPr lang="el-GR" dirty="0" err="1" smtClean="0"/>
              <a:t>αγγελουση</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44259" y="116632"/>
            <a:ext cx="8004844" cy="5400600"/>
          </a:xfrm>
          <a:prstGeom prst="rect">
            <a:avLst/>
          </a:prstGeom>
          <a:noFill/>
          <a:ln w="9525">
            <a:noFill/>
            <a:miter lim="800000"/>
            <a:headEnd/>
            <a:tailEnd/>
          </a:ln>
        </p:spPr>
      </p:pic>
      <p:sp>
        <p:nvSpPr>
          <p:cNvPr id="3" name="2 - Θέση περιεχομένου"/>
          <p:cNvSpPr txBox="1">
            <a:spLocks/>
          </p:cNvSpPr>
          <p:nvPr/>
        </p:nvSpPr>
        <p:spPr>
          <a:xfrm>
            <a:off x="512199" y="5157192"/>
            <a:ext cx="8136904" cy="79208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l-GR" sz="2800" i="1" dirty="0"/>
          </a:p>
        </p:txBody>
      </p:sp>
      <p:sp>
        <p:nvSpPr>
          <p:cNvPr id="4" name="2 - Θέση περιεχομένου"/>
          <p:cNvSpPr txBox="1">
            <a:spLocks/>
          </p:cNvSpPr>
          <p:nvPr/>
        </p:nvSpPr>
        <p:spPr>
          <a:xfrm>
            <a:off x="512199" y="5661248"/>
            <a:ext cx="8136904" cy="108012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l-GR" dirty="0" smtClean="0"/>
              <a:t>Πορεία οπλισμένων  γυναικών προς τις Βερσαλλίες εναντίον του Λουδοβίκου (5 Οκτωβρίου 1789).</a:t>
            </a:r>
          </a:p>
          <a:p>
            <a:pPr algn="ctr"/>
            <a:r>
              <a:rPr lang="el-GR" dirty="0" smtClean="0"/>
              <a:t>Γκραβούρα εποχής, Παρίσι, Μουσείο </a:t>
            </a:r>
            <a:r>
              <a:rPr lang="el-GR" dirty="0" err="1" smtClean="0"/>
              <a:t>Καρναβαλέ</a:t>
            </a:r>
            <a:r>
              <a:rPr lang="el-GR" sz="2800" dirty="0" smtClean="0"/>
              <a:t>. </a:t>
            </a:r>
            <a:endParaRPr lang="el-GR" sz="2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07504" y="17575"/>
            <a:ext cx="8928991" cy="5139618"/>
          </a:xfrm>
          <a:prstGeom prst="rect">
            <a:avLst/>
          </a:prstGeom>
          <a:noFill/>
          <a:ln w="9525">
            <a:noFill/>
            <a:miter lim="800000"/>
            <a:headEnd/>
            <a:tailEnd/>
          </a:ln>
        </p:spPr>
      </p:pic>
      <p:sp>
        <p:nvSpPr>
          <p:cNvPr id="3" name="2 - Θέση περιεχομένου"/>
          <p:cNvSpPr txBox="1">
            <a:spLocks/>
          </p:cNvSpPr>
          <p:nvPr/>
        </p:nvSpPr>
        <p:spPr>
          <a:xfrm>
            <a:off x="107504" y="5191790"/>
            <a:ext cx="8928991" cy="175095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l-GR" dirty="0" smtClean="0"/>
              <a:t>Η Άλωση της </a:t>
            </a:r>
            <a:r>
              <a:rPr lang="el-GR" dirty="0" err="1" smtClean="0"/>
              <a:t>Βαστίλλης</a:t>
            </a:r>
            <a:r>
              <a:rPr lang="el-GR" dirty="0" smtClean="0"/>
              <a:t>, 14 Ιουλίου 1789. Η </a:t>
            </a:r>
            <a:r>
              <a:rPr lang="el-GR" dirty="0" err="1" smtClean="0"/>
              <a:t>Βαστίλλη</a:t>
            </a:r>
            <a:r>
              <a:rPr lang="el-GR" dirty="0" smtClean="0"/>
              <a:t> ήταν φρούριο του 14</a:t>
            </a:r>
            <a:r>
              <a:rPr lang="el-GR" baseline="30000" dirty="0" smtClean="0"/>
              <a:t>ου</a:t>
            </a:r>
            <a:r>
              <a:rPr lang="el-GR" dirty="0" smtClean="0"/>
              <a:t> αι. στην ανατολική πλευρά του Παρισιού. Το 18</a:t>
            </a:r>
            <a:r>
              <a:rPr lang="el-GR" baseline="30000" dirty="0" smtClean="0"/>
              <a:t>ο</a:t>
            </a:r>
            <a:r>
              <a:rPr lang="el-GR" dirty="0" smtClean="0"/>
              <a:t> αι. χρησιμοποιούνταν ως φυλακή πολιτικών κρατουμένων, αντιπάλων του Παλαιού Καθεστώτος. Έτσι, το φρούριο αυτό έγινε σύμβολο του απολυταρχισμού. </a:t>
            </a:r>
          </a:p>
          <a:p>
            <a:pPr algn="ctr"/>
            <a:r>
              <a:rPr lang="el-GR" dirty="0" smtClean="0"/>
              <a:t>Έργο του </a:t>
            </a:r>
            <a:r>
              <a:rPr lang="el-GR" dirty="0" err="1" smtClean="0"/>
              <a:t>Ντυμπουά</a:t>
            </a:r>
            <a:r>
              <a:rPr lang="el-GR" dirty="0" smtClean="0"/>
              <a:t>, 18</a:t>
            </a:r>
            <a:r>
              <a:rPr lang="el-GR" baseline="30000" dirty="0" smtClean="0"/>
              <a:t>ος</a:t>
            </a:r>
            <a:r>
              <a:rPr lang="el-GR" dirty="0" smtClean="0"/>
              <a:t> αι., Παρίσι, Μουσείο </a:t>
            </a:r>
            <a:r>
              <a:rPr lang="el-GR" dirty="0" err="1" smtClean="0"/>
              <a:t>Καρναβαλέ</a:t>
            </a:r>
            <a:r>
              <a:rPr lang="el-GR" dirty="0" smtClean="0"/>
              <a:t>.</a:t>
            </a:r>
            <a:endParaRPr lang="el-GR" sz="28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86605"/>
            <a:ext cx="8352928" cy="1270187"/>
          </a:xfrm>
        </p:spPr>
        <p:txBody>
          <a:bodyPr>
            <a:normAutofit/>
          </a:bodyPr>
          <a:lstStyle/>
          <a:p>
            <a:r>
              <a:rPr lang="el-GR" sz="4400" b="1" i="1" dirty="0" smtClean="0"/>
              <a:t>Το τέλος του Παλαιού Καθεστώτος</a:t>
            </a:r>
            <a:endParaRPr lang="el-GR" sz="4400" b="1" dirty="0"/>
          </a:p>
        </p:txBody>
      </p:sp>
      <p:sp>
        <p:nvSpPr>
          <p:cNvPr id="3" name="2 - Θέση περιεχομένου"/>
          <p:cNvSpPr>
            <a:spLocks noGrp="1"/>
          </p:cNvSpPr>
          <p:nvPr>
            <p:ph idx="1"/>
          </p:nvPr>
        </p:nvSpPr>
        <p:spPr>
          <a:xfrm>
            <a:off x="611561" y="2060848"/>
            <a:ext cx="8208912" cy="4392488"/>
          </a:xfrm>
        </p:spPr>
        <p:txBody>
          <a:bodyPr>
            <a:normAutofit/>
          </a:bodyPr>
          <a:lstStyle/>
          <a:p>
            <a:r>
              <a:rPr lang="el-GR" sz="3200" dirty="0" smtClean="0"/>
              <a:t>Από το Παρίσι η </a:t>
            </a:r>
            <a:r>
              <a:rPr lang="el-GR" sz="3200" b="1" dirty="0" smtClean="0"/>
              <a:t>εξέγερση</a:t>
            </a:r>
            <a:r>
              <a:rPr lang="el-GR" sz="3200" dirty="0" smtClean="0"/>
              <a:t> εναντίον του παλαιού καθεστώτος </a:t>
            </a:r>
            <a:r>
              <a:rPr lang="el-GR" sz="3200" u="sng" dirty="0" smtClean="0"/>
              <a:t>μεταδόθηκε</a:t>
            </a:r>
            <a:r>
              <a:rPr lang="el-GR" sz="3200" dirty="0" smtClean="0"/>
              <a:t> στις </a:t>
            </a:r>
            <a:r>
              <a:rPr lang="el-GR" sz="3200" b="1" dirty="0" smtClean="0"/>
              <a:t>επαρχίες</a:t>
            </a:r>
            <a:r>
              <a:rPr lang="el-GR" sz="3200" dirty="0" smtClean="0"/>
              <a:t>, όπου:</a:t>
            </a:r>
          </a:p>
          <a:p>
            <a:pPr>
              <a:buFont typeface="Courier New" panose="02070309020205020404" pitchFamily="49" charset="0"/>
              <a:buChar char="o"/>
            </a:pPr>
            <a:r>
              <a:rPr lang="el-GR" sz="3200" dirty="0" smtClean="0"/>
              <a:t> </a:t>
            </a:r>
            <a:r>
              <a:rPr lang="el-GR" sz="3200" b="1" i="1" dirty="0" smtClean="0">
                <a:solidFill>
                  <a:srgbClr val="C00000"/>
                </a:solidFill>
              </a:rPr>
              <a:t>καταλύθηκαν οι δημοτικές αρχές </a:t>
            </a:r>
            <a:r>
              <a:rPr lang="el-GR" sz="3200" dirty="0" smtClean="0"/>
              <a:t>και εκλέχθηκαν νέες </a:t>
            </a:r>
          </a:p>
          <a:p>
            <a:pPr>
              <a:buFont typeface="Courier New" panose="02070309020205020404" pitchFamily="49" charset="0"/>
              <a:buChar char="o"/>
            </a:pPr>
            <a:r>
              <a:rPr lang="el-GR" sz="3200" dirty="0" smtClean="0"/>
              <a:t> οργανώθηκε η </a:t>
            </a:r>
            <a:r>
              <a:rPr lang="el-GR" sz="3200" b="1" i="1" dirty="0" smtClean="0">
                <a:solidFill>
                  <a:srgbClr val="C00000"/>
                </a:solidFill>
              </a:rPr>
              <a:t>εθνοφυλακή</a:t>
            </a:r>
            <a:r>
              <a:rPr lang="el-GR" sz="3200" dirty="0" smtClean="0"/>
              <a:t> </a:t>
            </a:r>
          </a:p>
          <a:p>
            <a:pPr>
              <a:buFont typeface="Courier New" panose="02070309020205020404" pitchFamily="49" charset="0"/>
              <a:buChar char="o"/>
            </a:pPr>
            <a:r>
              <a:rPr lang="el-GR" sz="3200" dirty="0" smtClean="0"/>
              <a:t> </a:t>
            </a:r>
            <a:r>
              <a:rPr lang="el-GR" sz="3200" b="1" i="1" dirty="0" smtClean="0">
                <a:solidFill>
                  <a:srgbClr val="C00000"/>
                </a:solidFill>
              </a:rPr>
              <a:t>λεηλατήθηκαν οι πύργοι των ευγενών</a:t>
            </a:r>
            <a:r>
              <a:rPr lang="el-GR" sz="3200" dirty="0" smtClean="0"/>
              <a:t>.</a:t>
            </a:r>
            <a:endParaRPr lang="el-G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86605"/>
            <a:ext cx="7920880" cy="1198180"/>
          </a:xfrm>
        </p:spPr>
        <p:txBody>
          <a:bodyPr>
            <a:normAutofit/>
          </a:bodyPr>
          <a:lstStyle/>
          <a:p>
            <a:r>
              <a:rPr lang="el-GR" sz="4000" b="1" i="1" dirty="0" smtClean="0"/>
              <a:t>Το τέλος του Παλαιού Καθεστώτος</a:t>
            </a:r>
            <a:endParaRPr lang="el-GR" sz="4000" b="1" dirty="0"/>
          </a:p>
        </p:txBody>
      </p:sp>
      <p:sp>
        <p:nvSpPr>
          <p:cNvPr id="3" name="2 - Θέση περιεχομένου"/>
          <p:cNvSpPr>
            <a:spLocks noGrp="1"/>
          </p:cNvSpPr>
          <p:nvPr>
            <p:ph idx="1"/>
          </p:nvPr>
        </p:nvSpPr>
        <p:spPr>
          <a:xfrm>
            <a:off x="611561" y="1845734"/>
            <a:ext cx="8136904" cy="4319570"/>
          </a:xfrm>
        </p:spPr>
        <p:txBody>
          <a:bodyPr>
            <a:noAutofit/>
          </a:bodyPr>
          <a:lstStyle/>
          <a:p>
            <a:r>
              <a:rPr lang="el-GR" sz="3600" u="sng" dirty="0"/>
              <a:t>4 Αυγούστου </a:t>
            </a:r>
            <a:r>
              <a:rPr lang="el-GR" sz="3600" u="sng" dirty="0" smtClean="0"/>
              <a:t>1789</a:t>
            </a:r>
            <a:r>
              <a:rPr lang="el-GR" sz="3600" dirty="0" smtClean="0"/>
              <a:t>: </a:t>
            </a:r>
          </a:p>
          <a:p>
            <a:r>
              <a:rPr lang="el-GR" sz="3600" dirty="0" smtClean="0"/>
              <a:t>η Συντακτική Συνέλευση </a:t>
            </a:r>
            <a:r>
              <a:rPr lang="el-GR" sz="3600" dirty="0" smtClean="0"/>
              <a:t>προχώρησε </a:t>
            </a:r>
            <a:r>
              <a:rPr lang="el-GR" sz="3600" dirty="0" smtClean="0"/>
              <a:t>στην </a:t>
            </a:r>
            <a:r>
              <a:rPr lang="el-GR" sz="3600" b="1" dirty="0" smtClean="0"/>
              <a:t>κατάργηση των προνομίων</a:t>
            </a:r>
            <a:r>
              <a:rPr lang="el-GR" sz="3600" dirty="0" smtClean="0"/>
              <a:t>, πράξη που σήμανε και το </a:t>
            </a:r>
            <a:r>
              <a:rPr lang="el-GR" sz="3600" b="1" dirty="0" smtClean="0">
                <a:solidFill>
                  <a:srgbClr val="C00000"/>
                </a:solidFill>
              </a:rPr>
              <a:t>τέλος του παλαιού καθεστώτος </a:t>
            </a:r>
          </a:p>
          <a:p>
            <a:r>
              <a:rPr lang="el-GR" sz="3600" u="sng" dirty="0" smtClean="0"/>
              <a:t>26 Αυγούστου</a:t>
            </a:r>
            <a:r>
              <a:rPr lang="el-GR" sz="3600" u="sng" dirty="0"/>
              <a:t> </a:t>
            </a:r>
            <a:r>
              <a:rPr lang="el-GR" sz="3600" u="sng" dirty="0" smtClean="0"/>
              <a:t>1789:</a:t>
            </a:r>
            <a:r>
              <a:rPr lang="el-GR" sz="3600" dirty="0" smtClean="0"/>
              <a:t> ψήφισε τη</a:t>
            </a:r>
            <a:r>
              <a:rPr lang="el-GR" sz="3600" b="1" dirty="0" smtClean="0"/>
              <a:t> </a:t>
            </a:r>
            <a:r>
              <a:rPr lang="el-GR" sz="3600" b="1" dirty="0" smtClean="0">
                <a:solidFill>
                  <a:srgbClr val="00B050"/>
                </a:solidFill>
              </a:rPr>
              <a:t>Διακήρυξη των Δικαιωμάτων του Ανθρώπου και του Πολίτη</a:t>
            </a:r>
            <a:r>
              <a:rPr lang="el-GR" sz="3600" dirty="0" smtClean="0"/>
              <a:t>. </a:t>
            </a:r>
            <a:endParaRPr lang="el-G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5" y="1412776"/>
            <a:ext cx="9001000" cy="5016758"/>
          </a:xfrm>
          <a:prstGeom prst="rect">
            <a:avLst/>
          </a:prstGeom>
          <a:noFill/>
        </p:spPr>
        <p:txBody>
          <a:bodyPr wrap="square" rtlCol="0">
            <a:spAutoFit/>
          </a:bodyPr>
          <a:lstStyle/>
          <a:p>
            <a:r>
              <a:rPr lang="el-GR" sz="2000" b="1" i="1" dirty="0" smtClean="0"/>
              <a:t>Άρθρα της Διακήρυξης</a:t>
            </a:r>
          </a:p>
          <a:p>
            <a:r>
              <a:rPr lang="el-GR" sz="2000" b="1" dirty="0" smtClean="0"/>
              <a:t>Άρθρο 1.</a:t>
            </a:r>
            <a:r>
              <a:rPr lang="el-GR" sz="2000" dirty="0" smtClean="0"/>
              <a:t> Οι άνθρωποι γεννιούνται και παραμένουν ελεύθεροι και έχουν τα ίδια δικαιώματα. Οι κοινωνικές διακρίσεις μόνο στο κοινό συμφέρον μπορούν να βασίζονται. </a:t>
            </a:r>
            <a:br>
              <a:rPr lang="el-GR" sz="2000" dirty="0" smtClean="0"/>
            </a:br>
            <a:r>
              <a:rPr lang="el-GR" sz="2000" b="1" dirty="0" smtClean="0"/>
              <a:t>Άρθρο 2.</a:t>
            </a:r>
            <a:r>
              <a:rPr lang="el-GR" sz="2000" dirty="0" smtClean="0"/>
              <a:t> Κάθε πολιτικός σχηματισμός πρέπει να σκοπεύει στη διατήρηση των φυσικών και απαράγραπτων δικαιωμάτων του ανθρώπου. Τα δικαιώματα αυτά είναι η ελευθερία, η ιδιοκτησία, η ασφάλεια και η αντίσταση στη βία. </a:t>
            </a:r>
            <a:br>
              <a:rPr lang="el-GR" sz="2000" dirty="0" smtClean="0"/>
            </a:br>
            <a:r>
              <a:rPr lang="el-GR" sz="2000" b="1" dirty="0" smtClean="0"/>
              <a:t>Άρθρο 3.</a:t>
            </a:r>
            <a:r>
              <a:rPr lang="el-GR" sz="2000" dirty="0" smtClean="0"/>
              <a:t> Το Έθνος είναι η αποκλειστική πηγή κάθε εξουσίας. Κανένα σώμα, κανένα άτομο δεν μπορεί να ασκεί εξουσία που δεν απορρέει από το Έθνος </a:t>
            </a:r>
            <a:br>
              <a:rPr lang="el-GR" sz="2000" dirty="0" smtClean="0"/>
            </a:br>
            <a:r>
              <a:rPr lang="el-GR" sz="2000" b="1" dirty="0" smtClean="0"/>
              <a:t>Άρθρο 6.</a:t>
            </a:r>
            <a:r>
              <a:rPr lang="el-GR" sz="2000" dirty="0" smtClean="0"/>
              <a:t> Με το νόμο εκφράζεται η γενική θέληση. Όλοι οι πολίτες έχουν το δικαίωμα, προσωπικά ή με αντιπροσώπους τους να μετέχουν στη θέσπισή του. Ο νόμος πρέπει να είναι ο ίδιος για όλους και όταν προστατεύει και όταν τιμωρεί. Αφού όλοι οι πολίτες είναι ίσοι απέναντι στο νόμο, μπορούν όλοι να μετέχουν το ίδιο και στα δημόσια αξιώματα, στις θέσεις και τις υπηρεσίες ανάλογα με τις ικανότητές τους και χωρίς καμιά άλλη διάκριση παρά αυτή που πηγάζει από την αρετή και τα προσόντα τους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26172"/>
          </a:xfrm>
        </p:spPr>
        <p:txBody>
          <a:bodyPr>
            <a:normAutofit/>
          </a:bodyPr>
          <a:lstStyle/>
          <a:p>
            <a:r>
              <a:rPr lang="el-GR" sz="4000" b="1" i="1" dirty="0" smtClean="0"/>
              <a:t>Το τέλος του Παλαιού Καθεστώτος</a:t>
            </a:r>
            <a:endParaRPr lang="el-GR" sz="4000" b="1" dirty="0"/>
          </a:p>
        </p:txBody>
      </p:sp>
      <p:sp>
        <p:nvSpPr>
          <p:cNvPr id="3" name="2 - Θέση περιεχομένου"/>
          <p:cNvSpPr>
            <a:spLocks noGrp="1"/>
          </p:cNvSpPr>
          <p:nvPr>
            <p:ph idx="1"/>
          </p:nvPr>
        </p:nvSpPr>
        <p:spPr>
          <a:xfrm>
            <a:off x="539552" y="1845734"/>
            <a:ext cx="8208911" cy="4535594"/>
          </a:xfrm>
        </p:spPr>
        <p:txBody>
          <a:bodyPr>
            <a:normAutofit/>
          </a:bodyPr>
          <a:lstStyle/>
          <a:p>
            <a:r>
              <a:rPr lang="el-GR" sz="3200" dirty="0" smtClean="0"/>
              <a:t>Με τη διακήρυξη αυτή </a:t>
            </a:r>
            <a:r>
              <a:rPr lang="el-GR" sz="3200" b="1" u="sng" dirty="0" smtClean="0"/>
              <a:t>προβάλλονταν:</a:t>
            </a:r>
          </a:p>
          <a:p>
            <a:r>
              <a:rPr lang="el-GR" sz="3200" dirty="0" smtClean="0"/>
              <a:t>οι </a:t>
            </a:r>
            <a:r>
              <a:rPr lang="el-GR" sz="3200" b="1" dirty="0" smtClean="0"/>
              <a:t>θεμελιώδεις αρχές του Διαφωτισμού </a:t>
            </a:r>
            <a:r>
              <a:rPr lang="el-GR" sz="3200" dirty="0" smtClean="0"/>
              <a:t>(όπως ελευθερία, ισότητα, δικαιοσύνη), επάνω στις οποίες </a:t>
            </a:r>
            <a:r>
              <a:rPr lang="el-GR" sz="3200" b="1" dirty="0" smtClean="0"/>
              <a:t>θα θεμελιωνόταν το νέο καθεστώς</a:t>
            </a:r>
            <a:r>
              <a:rPr lang="el-GR" sz="3200" dirty="0" smtClean="0"/>
              <a:t>. </a:t>
            </a:r>
          </a:p>
          <a:p>
            <a:r>
              <a:rPr lang="el-GR" sz="3200" dirty="0" smtClean="0"/>
              <a:t>Ο </a:t>
            </a:r>
            <a:r>
              <a:rPr lang="el-GR" sz="3200" b="1" u="sng" dirty="0" smtClean="0"/>
              <a:t>βασιλιάς</a:t>
            </a:r>
            <a:r>
              <a:rPr lang="el-GR" sz="3200" dirty="0" smtClean="0"/>
              <a:t> </a:t>
            </a:r>
            <a:r>
              <a:rPr lang="el-GR" sz="3200" b="1" dirty="0" smtClean="0"/>
              <a:t>υποχρεώθηκε:</a:t>
            </a:r>
          </a:p>
          <a:p>
            <a:pPr>
              <a:buFont typeface="Wingdings" panose="05000000000000000000" pitchFamily="2" charset="2"/>
              <a:buChar char="§"/>
            </a:pPr>
            <a:r>
              <a:rPr lang="el-GR" sz="3200" b="1" dirty="0" smtClean="0"/>
              <a:t> να επικυρώσει τα τετελεσμένα </a:t>
            </a:r>
            <a:r>
              <a:rPr lang="el-GR" sz="3200" dirty="0" smtClean="0"/>
              <a:t>και </a:t>
            </a:r>
          </a:p>
          <a:p>
            <a:pPr>
              <a:buFont typeface="Wingdings" panose="05000000000000000000" pitchFamily="2" charset="2"/>
              <a:buChar char="§"/>
            </a:pPr>
            <a:r>
              <a:rPr lang="el-GR" sz="3200" dirty="0" smtClean="0"/>
              <a:t> να </a:t>
            </a:r>
            <a:r>
              <a:rPr lang="el-GR" sz="3200" b="1" dirty="0" smtClean="0"/>
              <a:t>εγκατασταθεί στο Παρίσι</a:t>
            </a:r>
            <a:r>
              <a:rPr lang="el-GR" sz="3200" dirty="0" smtClean="0"/>
              <a:t>, ώστε να βρίσκεται υπό των έλεγχο των επαναστατών</a:t>
            </a:r>
            <a:r>
              <a:rPr lang="el-GR" dirty="0" smtClean="0"/>
              <a:t>.</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26172"/>
          </a:xfrm>
        </p:spPr>
        <p:txBody>
          <a:bodyPr/>
          <a:lstStyle/>
          <a:p>
            <a:r>
              <a:rPr lang="el-GR" b="1" dirty="0" smtClean="0">
                <a:solidFill>
                  <a:srgbClr val="FF0000"/>
                </a:solidFill>
              </a:rPr>
              <a:t>γ. Η συνταγματική μοναρχία</a:t>
            </a:r>
            <a:endParaRPr lang="el-GR" b="1" dirty="0">
              <a:solidFill>
                <a:srgbClr val="FF0000"/>
              </a:solidFill>
            </a:endParaRPr>
          </a:p>
        </p:txBody>
      </p:sp>
      <p:sp>
        <p:nvSpPr>
          <p:cNvPr id="3" name="2 - Θέση περιεχομένου"/>
          <p:cNvSpPr>
            <a:spLocks noGrp="1"/>
          </p:cNvSpPr>
          <p:nvPr>
            <p:ph idx="1"/>
          </p:nvPr>
        </p:nvSpPr>
        <p:spPr>
          <a:xfrm>
            <a:off x="822959" y="1845734"/>
            <a:ext cx="7781489" cy="4535594"/>
          </a:xfrm>
        </p:spPr>
        <p:txBody>
          <a:bodyPr>
            <a:normAutofit lnSpcReduction="10000"/>
          </a:bodyPr>
          <a:lstStyle/>
          <a:p>
            <a:r>
              <a:rPr lang="el-GR" sz="3200" dirty="0" smtClean="0"/>
              <a:t>Στη </a:t>
            </a:r>
            <a:r>
              <a:rPr lang="el-GR" sz="3200" b="1" dirty="0" smtClean="0"/>
              <a:t>Συντακτική Συνέλευση</a:t>
            </a:r>
            <a:r>
              <a:rPr lang="el-GR" sz="3200" dirty="0" smtClean="0"/>
              <a:t>, που συνέχιζε τις εργασίες της για τη διατύπωση Συντάγματος, είχαν </a:t>
            </a:r>
            <a:r>
              <a:rPr lang="el-GR" sz="3200" b="1" u="sng" dirty="0" smtClean="0"/>
              <a:t>διαμορφωθεί τρεις ιδεολογικές τάσεις</a:t>
            </a:r>
            <a:r>
              <a:rPr lang="el-GR" sz="3200" dirty="0" smtClean="0"/>
              <a:t>: </a:t>
            </a:r>
          </a:p>
          <a:p>
            <a:pPr>
              <a:buFont typeface="Wingdings" panose="05000000000000000000" pitchFamily="2" charset="2"/>
              <a:buChar char="§"/>
            </a:pPr>
            <a:r>
              <a:rPr lang="el-GR" sz="3200" dirty="0" smtClean="0"/>
              <a:t> η </a:t>
            </a:r>
            <a:r>
              <a:rPr lang="el-GR" sz="3200" b="1" dirty="0" smtClean="0"/>
              <a:t>δεξιά</a:t>
            </a:r>
            <a:endParaRPr lang="el-GR" sz="3200" dirty="0"/>
          </a:p>
          <a:p>
            <a:pPr>
              <a:buFont typeface="Wingdings" panose="05000000000000000000" pitchFamily="2" charset="2"/>
              <a:buChar char="§"/>
            </a:pPr>
            <a:r>
              <a:rPr lang="el-GR" sz="3200" dirty="0" smtClean="0"/>
              <a:t> η </a:t>
            </a:r>
            <a:r>
              <a:rPr lang="el-GR" sz="3200" b="1" dirty="0" smtClean="0"/>
              <a:t>αριστερά</a:t>
            </a:r>
            <a:endParaRPr lang="el-GR" sz="3200" dirty="0" smtClean="0"/>
          </a:p>
          <a:p>
            <a:pPr>
              <a:buFont typeface="Wingdings" panose="05000000000000000000" pitchFamily="2" charset="2"/>
              <a:buChar char="§"/>
            </a:pPr>
            <a:r>
              <a:rPr lang="el-GR" sz="3200" dirty="0" smtClean="0"/>
              <a:t> το </a:t>
            </a:r>
            <a:r>
              <a:rPr lang="el-GR" sz="3200" b="1" dirty="0" smtClean="0"/>
              <a:t>κέντρο</a:t>
            </a:r>
            <a:endParaRPr lang="el-GR" sz="3200" dirty="0" smtClean="0"/>
          </a:p>
          <a:p>
            <a:r>
              <a:rPr lang="el-GR" sz="3200" dirty="0" smtClean="0"/>
              <a:t>που ονομάστηκαν έτσι α</a:t>
            </a:r>
            <a:r>
              <a:rPr lang="el-GR" sz="3200" i="1" dirty="0" smtClean="0"/>
              <a:t>πό τις </a:t>
            </a:r>
            <a:r>
              <a:rPr lang="el-GR" sz="3200" b="1" i="1" dirty="0" smtClean="0"/>
              <a:t>θέσεις</a:t>
            </a:r>
            <a:r>
              <a:rPr lang="el-GR" sz="3200" i="1" dirty="0" smtClean="0"/>
              <a:t> που κατέλαβαν οι εκπρόσωποι τους στην αίθουσα </a:t>
            </a:r>
            <a:r>
              <a:rPr lang="el-GR" sz="3200" dirty="0" smtClean="0"/>
              <a:t>των συνεδριάσεων</a:t>
            </a:r>
            <a:r>
              <a:rPr lang="el-GR" dirty="0" smtClean="0"/>
              <a:t>.</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98180"/>
          </a:xfrm>
        </p:spPr>
        <p:txBody>
          <a:bodyPr>
            <a:normAutofit/>
          </a:bodyPr>
          <a:lstStyle/>
          <a:p>
            <a:r>
              <a:rPr lang="el-GR" b="1" dirty="0" smtClean="0">
                <a:solidFill>
                  <a:srgbClr val="FF0000"/>
                </a:solidFill>
              </a:rPr>
              <a:t>γ. Η συνταγματική μοναρχία</a:t>
            </a:r>
            <a:endParaRPr lang="el-GR" b="1" dirty="0">
              <a:solidFill>
                <a:srgbClr val="FF0000"/>
              </a:solidFill>
            </a:endParaRPr>
          </a:p>
        </p:txBody>
      </p:sp>
      <p:sp>
        <p:nvSpPr>
          <p:cNvPr id="3" name="2 - Θέση περιεχομένου"/>
          <p:cNvSpPr>
            <a:spLocks noGrp="1"/>
          </p:cNvSpPr>
          <p:nvPr>
            <p:ph idx="1"/>
          </p:nvPr>
        </p:nvSpPr>
        <p:spPr>
          <a:xfrm>
            <a:off x="539553" y="1845734"/>
            <a:ext cx="8424936" cy="4535594"/>
          </a:xfrm>
        </p:spPr>
        <p:txBody>
          <a:bodyPr>
            <a:normAutofit fontScale="92500" lnSpcReduction="10000"/>
          </a:bodyPr>
          <a:lstStyle/>
          <a:p>
            <a:r>
              <a:rPr lang="el-GR" sz="3200" dirty="0"/>
              <a:t>Η</a:t>
            </a:r>
            <a:r>
              <a:rPr lang="el-GR" sz="3200" dirty="0" smtClean="0"/>
              <a:t> </a:t>
            </a:r>
            <a:r>
              <a:rPr lang="el-GR" sz="3200" b="1" dirty="0" smtClean="0"/>
              <a:t>πολιτική πάλη </a:t>
            </a:r>
            <a:r>
              <a:rPr lang="el-GR" sz="3200" dirty="0" smtClean="0"/>
              <a:t>άρχισε να </a:t>
            </a:r>
            <a:r>
              <a:rPr lang="el-GR" sz="3200" u="sng" dirty="0" smtClean="0"/>
              <a:t>διεξάγεται</a:t>
            </a:r>
            <a:r>
              <a:rPr lang="el-GR" sz="3200" dirty="0" smtClean="0"/>
              <a:t> και </a:t>
            </a:r>
            <a:r>
              <a:rPr lang="el-GR" sz="3200" b="1" dirty="0" smtClean="0">
                <a:solidFill>
                  <a:srgbClr val="00B050"/>
                </a:solidFill>
              </a:rPr>
              <a:t>έξω</a:t>
            </a:r>
            <a:r>
              <a:rPr lang="el-GR" sz="3200" dirty="0" smtClean="0"/>
              <a:t> από τη Συνέλευση: </a:t>
            </a:r>
          </a:p>
          <a:p>
            <a:pPr>
              <a:buFont typeface="Arial" panose="020B0604020202020204" pitchFamily="34" charset="0"/>
              <a:buChar char="•"/>
            </a:pPr>
            <a:r>
              <a:rPr lang="el-GR" sz="3200" dirty="0" smtClean="0"/>
              <a:t> στις εφημερίδες και </a:t>
            </a:r>
          </a:p>
          <a:p>
            <a:pPr>
              <a:buFont typeface="Arial" panose="020B0604020202020204" pitchFamily="34" charset="0"/>
              <a:buChar char="•"/>
            </a:pPr>
            <a:r>
              <a:rPr lang="el-GR" sz="3200" dirty="0" smtClean="0"/>
              <a:t> στις </a:t>
            </a:r>
            <a:r>
              <a:rPr lang="el-GR" sz="3200" b="1" dirty="0" smtClean="0"/>
              <a:t>Λέσχες</a:t>
            </a:r>
            <a:r>
              <a:rPr lang="el-GR" sz="3200" dirty="0" smtClean="0"/>
              <a:t>, που </a:t>
            </a:r>
            <a:r>
              <a:rPr lang="el-GR" sz="3200" dirty="0" smtClean="0">
                <a:solidFill>
                  <a:schemeClr val="tx1"/>
                </a:solidFill>
              </a:rPr>
              <a:t>ασκούσαν</a:t>
            </a:r>
            <a:r>
              <a:rPr lang="el-GR" sz="3200" b="1" dirty="0" smtClean="0">
                <a:solidFill>
                  <a:schemeClr val="tx1"/>
                </a:solidFill>
              </a:rPr>
              <a:t> πιέσεις για ριζοσπαστικότερες λύσεις</a:t>
            </a:r>
            <a:r>
              <a:rPr lang="el-GR" sz="3200" dirty="0" smtClean="0"/>
              <a:t>, οι οποίες όμως </a:t>
            </a:r>
            <a:r>
              <a:rPr lang="el-GR" sz="3200" u="sng" dirty="0" smtClean="0"/>
              <a:t>δεν δόθηκαν </a:t>
            </a:r>
            <a:r>
              <a:rPr lang="el-GR" sz="3200" dirty="0" smtClean="0"/>
              <a:t>με το Σύνταγμα του 1791: </a:t>
            </a:r>
          </a:p>
          <a:p>
            <a:pPr>
              <a:buFont typeface="Wingdings" panose="05000000000000000000" pitchFamily="2" charset="2"/>
              <a:buChar char="Ø"/>
            </a:pPr>
            <a:r>
              <a:rPr lang="el-GR" sz="3200" dirty="0" smtClean="0"/>
              <a:t> </a:t>
            </a:r>
            <a:r>
              <a:rPr lang="el-GR" sz="3200" dirty="0"/>
              <a:t>Κ</a:t>
            </a:r>
            <a:r>
              <a:rPr lang="el-GR" sz="3200" dirty="0" smtClean="0"/>
              <a:t>αθιερωνόταν η </a:t>
            </a:r>
            <a:r>
              <a:rPr lang="el-GR" sz="3200" b="1" dirty="0" smtClean="0">
                <a:solidFill>
                  <a:srgbClr val="FF0000"/>
                </a:solidFill>
              </a:rPr>
              <a:t>συνταγματική μοναρχία</a:t>
            </a:r>
            <a:r>
              <a:rPr lang="el-GR" sz="3200" dirty="0" smtClean="0"/>
              <a:t>, η οποία </a:t>
            </a:r>
            <a:r>
              <a:rPr lang="el-GR" sz="3200" b="1" dirty="0" smtClean="0"/>
              <a:t>στηρίζεται στη διάκριση των εξουσιών</a:t>
            </a:r>
            <a:r>
              <a:rPr lang="el-GR" sz="3200" dirty="0" smtClean="0"/>
              <a:t>. </a:t>
            </a:r>
          </a:p>
          <a:p>
            <a:pPr>
              <a:buFont typeface="Wingdings" panose="05000000000000000000" pitchFamily="2" charset="2"/>
              <a:buChar char="Ø"/>
            </a:pPr>
            <a:r>
              <a:rPr lang="el-GR" sz="3200" dirty="0" smtClean="0"/>
              <a:t> Οι </a:t>
            </a:r>
            <a:r>
              <a:rPr lang="el-GR" sz="3200" b="1" dirty="0" smtClean="0"/>
              <a:t>εξουσίες του βασιλιά </a:t>
            </a:r>
            <a:r>
              <a:rPr lang="el-GR" sz="3200" b="1" dirty="0" smtClean="0">
                <a:solidFill>
                  <a:srgbClr val="FF0000"/>
                </a:solidFill>
              </a:rPr>
              <a:t>περιορίζονταν</a:t>
            </a:r>
            <a:r>
              <a:rPr lang="el-GR" sz="3200" dirty="0" smtClean="0"/>
              <a:t> πλέον δραστικά</a:t>
            </a:r>
            <a:r>
              <a:rPr lang="el-GR" dirty="0" smtClean="0"/>
              <a:t>.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054164"/>
          </a:xfrm>
        </p:spPr>
        <p:txBody>
          <a:bodyPr>
            <a:normAutofit/>
          </a:bodyPr>
          <a:lstStyle/>
          <a:p>
            <a:r>
              <a:rPr lang="el-GR" sz="4400" b="1" dirty="0" smtClean="0">
                <a:solidFill>
                  <a:srgbClr val="FF0000"/>
                </a:solidFill>
              </a:rPr>
              <a:t>γ. Η συνταγματική μοναρχία</a:t>
            </a:r>
            <a:endParaRPr lang="el-GR" sz="4400" b="1" dirty="0">
              <a:solidFill>
                <a:srgbClr val="FF0000"/>
              </a:solidFill>
            </a:endParaRPr>
          </a:p>
        </p:txBody>
      </p:sp>
      <p:sp>
        <p:nvSpPr>
          <p:cNvPr id="3" name="2 - Θέση περιεχομένου"/>
          <p:cNvSpPr>
            <a:spLocks noGrp="1"/>
          </p:cNvSpPr>
          <p:nvPr>
            <p:ph idx="1"/>
          </p:nvPr>
        </p:nvSpPr>
        <p:spPr>
          <a:xfrm>
            <a:off x="562412" y="1772816"/>
            <a:ext cx="8258060" cy="4608512"/>
          </a:xfrm>
        </p:spPr>
        <p:txBody>
          <a:bodyPr>
            <a:noAutofit/>
          </a:bodyPr>
          <a:lstStyle/>
          <a:p>
            <a:r>
              <a:rPr lang="el-GR" sz="2800" dirty="0" smtClean="0"/>
              <a:t>Το </a:t>
            </a:r>
            <a:r>
              <a:rPr lang="el-GR" sz="2800" b="1" u="sng" dirty="0" smtClean="0"/>
              <a:t>αίτημα όμως των λαϊκών στρωμάτων </a:t>
            </a:r>
            <a:r>
              <a:rPr lang="el-GR" sz="2800" dirty="0" smtClean="0"/>
              <a:t>για </a:t>
            </a:r>
            <a:r>
              <a:rPr lang="el-GR" sz="2800" b="1" dirty="0" smtClean="0">
                <a:solidFill>
                  <a:srgbClr val="FF0000"/>
                </a:solidFill>
              </a:rPr>
              <a:t>δικαιότερη κοινωνία και βελτίωση της ζωής </a:t>
            </a:r>
            <a:r>
              <a:rPr lang="el-GR" sz="2800" dirty="0" smtClean="0"/>
              <a:t>τους έμενε </a:t>
            </a:r>
            <a:r>
              <a:rPr lang="el-GR" sz="2800" b="1" dirty="0" smtClean="0"/>
              <a:t>ανεκπλήρωτο</a:t>
            </a:r>
            <a:r>
              <a:rPr lang="el-GR" sz="2800" dirty="0" smtClean="0"/>
              <a:t>. </a:t>
            </a:r>
          </a:p>
          <a:p>
            <a:r>
              <a:rPr lang="el-GR" sz="2800" dirty="0" smtClean="0"/>
              <a:t>Η </a:t>
            </a:r>
            <a:r>
              <a:rPr lang="el-GR" sz="2800" b="1" u="sng" dirty="0" smtClean="0">
                <a:solidFill>
                  <a:srgbClr val="FF0000"/>
                </a:solidFill>
              </a:rPr>
              <a:t>ισότητα</a:t>
            </a:r>
            <a:r>
              <a:rPr lang="el-GR" sz="2800" dirty="0" smtClean="0"/>
              <a:t> (</a:t>
            </a:r>
            <a:r>
              <a:rPr lang="el-GR" sz="2800" i="1" dirty="0" smtClean="0"/>
              <a:t>ένα από τα βασικά αιτήματα της επανάστασης</a:t>
            </a:r>
            <a:r>
              <a:rPr lang="el-GR" sz="2800" dirty="0" smtClean="0"/>
              <a:t>), </a:t>
            </a:r>
            <a:r>
              <a:rPr lang="el-GR" sz="2800" b="1" dirty="0" smtClean="0"/>
              <a:t>φαλκιδεύτηκε</a:t>
            </a:r>
            <a:r>
              <a:rPr lang="el-GR" sz="2800" dirty="0" smtClean="0"/>
              <a:t>:</a:t>
            </a:r>
          </a:p>
          <a:p>
            <a:pPr>
              <a:buFont typeface="Wingdings" panose="05000000000000000000" pitchFamily="2" charset="2"/>
              <a:buChar char="Ø"/>
            </a:pPr>
            <a:r>
              <a:rPr lang="el-GR" sz="2800" b="1" dirty="0" smtClean="0"/>
              <a:t> δικαίωμα ψήφου αποκτούσαν μόνο όσοι κατείχαν </a:t>
            </a:r>
            <a:r>
              <a:rPr lang="el-GR" sz="2800" b="1" dirty="0" smtClean="0">
                <a:solidFill>
                  <a:srgbClr val="00B050"/>
                </a:solidFill>
              </a:rPr>
              <a:t>περιουσία</a:t>
            </a:r>
            <a:r>
              <a:rPr lang="el-GR" sz="2800" b="1" dirty="0" smtClean="0"/>
              <a:t> και πλήρωναν </a:t>
            </a:r>
            <a:r>
              <a:rPr lang="el-GR" sz="2800" b="1" dirty="0" smtClean="0">
                <a:solidFill>
                  <a:srgbClr val="00B050"/>
                </a:solidFill>
              </a:rPr>
              <a:t>φόρο</a:t>
            </a:r>
            <a:r>
              <a:rPr lang="el-GR" sz="2800" dirty="0" smtClean="0"/>
              <a:t>.</a:t>
            </a:r>
          </a:p>
          <a:p>
            <a:r>
              <a:rPr lang="el-GR" sz="2800" dirty="0" smtClean="0"/>
              <a:t>Η Συντακτική Συνέλευση </a:t>
            </a:r>
            <a:r>
              <a:rPr lang="el-GR" sz="2800" b="1" dirty="0" smtClean="0"/>
              <a:t>προσπάθησε να συμβιβάσει αντίθετα συμφέροντα</a:t>
            </a:r>
            <a:r>
              <a:rPr lang="el-GR" sz="2800" dirty="0" smtClean="0"/>
              <a:t> και γι’ αυτό </a:t>
            </a:r>
            <a:r>
              <a:rPr lang="el-GR" sz="2800" b="1" dirty="0" smtClean="0"/>
              <a:t>το Σύνταγμα του 1791 είχε </a:t>
            </a:r>
            <a:r>
              <a:rPr lang="el-GR" sz="2800" b="1" dirty="0" smtClean="0">
                <a:solidFill>
                  <a:srgbClr val="FF0000"/>
                </a:solidFill>
              </a:rPr>
              <a:t>σύντομο</a:t>
            </a:r>
            <a:r>
              <a:rPr lang="el-GR" sz="2800" b="1" dirty="0" smtClean="0"/>
              <a:t> βίο</a:t>
            </a:r>
            <a:r>
              <a:rPr lang="el-GR" sz="2800" dirty="0" smtClean="0"/>
              <a:t>.</a:t>
            </a:r>
            <a:endParaRPr lang="el-G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683569" y="1845734"/>
            <a:ext cx="8136904" cy="4463586"/>
          </a:xfrm>
        </p:spPr>
        <p:txBody>
          <a:bodyPr>
            <a:normAutofit lnSpcReduction="10000"/>
          </a:bodyPr>
          <a:lstStyle/>
          <a:p>
            <a:pPr>
              <a:buFont typeface="Wingdings" panose="05000000000000000000" pitchFamily="2" charset="2"/>
              <a:buChar char="Ø"/>
            </a:pPr>
            <a:r>
              <a:rPr lang="el-GR" sz="2800" dirty="0" smtClean="0"/>
              <a:t> </a:t>
            </a:r>
            <a:r>
              <a:rPr lang="el-GR" sz="3600" dirty="0" smtClean="0"/>
              <a:t>Η </a:t>
            </a:r>
            <a:r>
              <a:rPr lang="el-GR" sz="3600" b="1" dirty="0" smtClean="0"/>
              <a:t>επιβίωση της δημοκρατίας είχε εξασφαλιστεί </a:t>
            </a:r>
          </a:p>
          <a:p>
            <a:pPr>
              <a:buFont typeface="Wingdings" panose="05000000000000000000" pitchFamily="2" charset="2"/>
              <a:buChar char="Ø"/>
            </a:pPr>
            <a:r>
              <a:rPr lang="el-GR" sz="3600" dirty="0" smtClean="0"/>
              <a:t> Η </a:t>
            </a:r>
            <a:r>
              <a:rPr lang="el-GR" sz="3600" b="1" dirty="0" smtClean="0"/>
              <a:t>περίοδος των ριζοσπαστικών λύσεων είχε λήξει </a:t>
            </a:r>
            <a:r>
              <a:rPr lang="el-GR" sz="3600" dirty="0" smtClean="0"/>
              <a:t>με το θάνατο του Ροβεσπιέρου </a:t>
            </a:r>
            <a:r>
              <a:rPr lang="el-GR" sz="2800" i="1" dirty="0" smtClean="0"/>
              <a:t>(αρχηγό της Επαναστατικής Κυβέρνησης)</a:t>
            </a:r>
          </a:p>
          <a:p>
            <a:pPr marL="0" indent="0">
              <a:buNone/>
            </a:pPr>
            <a:endParaRPr lang="el-GR" sz="3600" dirty="0" smtClean="0"/>
          </a:p>
          <a:p>
            <a:r>
              <a:rPr lang="el-GR" sz="3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3600" dirty="0" smtClean="0"/>
              <a:t>Επιδιώχθηκε από την αστική τάξη η </a:t>
            </a:r>
            <a:r>
              <a:rPr lang="el-GR" sz="3600" b="1" dirty="0" smtClean="0"/>
              <a:t>επιστροφή στο </a:t>
            </a:r>
            <a:r>
              <a:rPr lang="el-GR" sz="3600" b="1" dirty="0" smtClean="0">
                <a:solidFill>
                  <a:srgbClr val="990099"/>
                </a:solidFill>
              </a:rPr>
              <a:t>φιλελευθερισμό</a:t>
            </a:r>
            <a:r>
              <a:rPr lang="el-GR" sz="3600" dirty="0" smtClean="0"/>
              <a:t> του 1789.</a:t>
            </a:r>
            <a:endParaRPr lang="el-G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a:bodyPr>
          <a:lstStyle/>
          <a:p>
            <a:r>
              <a:rPr lang="el-GR" sz="3200" b="1" dirty="0" smtClean="0">
                <a:solidFill>
                  <a:srgbClr val="FF0000"/>
                </a:solidFill>
              </a:rPr>
              <a:t>α. Η Γαλλία σε κρίση</a:t>
            </a:r>
            <a:br>
              <a:rPr lang="el-GR" sz="3200" b="1" dirty="0" smtClean="0">
                <a:solidFill>
                  <a:srgbClr val="FF0000"/>
                </a:solidFill>
              </a:rPr>
            </a:br>
            <a:r>
              <a:rPr lang="el-GR" sz="3200" b="1" dirty="0" smtClean="0">
                <a:solidFill>
                  <a:srgbClr val="FF0000"/>
                </a:solidFill>
              </a:rPr>
              <a:t>Κοινωνική ένταση και πολιτική αμφισβήτηση</a:t>
            </a:r>
            <a:endParaRPr lang="el-GR" sz="3200"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755575" y="2060848"/>
            <a:ext cx="3267879" cy="4104456"/>
          </a:xfrm>
          <a:prstGeom prst="rect">
            <a:avLst/>
          </a:prstGeom>
          <a:noFill/>
          <a:ln w="9525">
            <a:noFill/>
            <a:miter lim="800000"/>
            <a:headEnd/>
            <a:tailEnd/>
          </a:ln>
        </p:spPr>
      </p:pic>
      <p:sp>
        <p:nvSpPr>
          <p:cNvPr id="3" name="Ορθογώνιο 2"/>
          <p:cNvSpPr/>
          <p:nvPr/>
        </p:nvSpPr>
        <p:spPr>
          <a:xfrm>
            <a:off x="4932040" y="2852936"/>
            <a:ext cx="3203848" cy="1754326"/>
          </a:xfrm>
          <a:prstGeom prst="rect">
            <a:avLst/>
          </a:prstGeom>
        </p:spPr>
        <p:txBody>
          <a:bodyPr wrap="square">
            <a:spAutoFit/>
          </a:bodyPr>
          <a:lstStyle/>
          <a:p>
            <a:pPr algn="ctr"/>
            <a:r>
              <a:rPr lang="el-GR" dirty="0"/>
              <a:t>Οι τρεις κοινωνικές τάξεις στη Γαλλία. </a:t>
            </a:r>
            <a:endParaRPr lang="el-GR" dirty="0" smtClean="0"/>
          </a:p>
          <a:p>
            <a:pPr algn="ctr"/>
            <a:r>
              <a:rPr lang="el-GR" dirty="0" smtClean="0"/>
              <a:t>Ένας </a:t>
            </a:r>
            <a:r>
              <a:rPr lang="el-GR" dirty="0"/>
              <a:t>χωρικός μεταφέρει στους ώμους τον έναν ευγενή και ένα κληρικό. </a:t>
            </a:r>
            <a:endParaRPr lang="el-GR" dirty="0" smtClean="0"/>
          </a:p>
          <a:p>
            <a:pPr algn="ctr"/>
            <a:r>
              <a:rPr lang="el-GR" dirty="0" smtClean="0"/>
              <a:t>Γκραβούρα </a:t>
            </a:r>
            <a:r>
              <a:rPr lang="el-GR" dirty="0"/>
              <a:t>εποχής.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539552" y="1845734"/>
            <a:ext cx="8352928" cy="4535594"/>
          </a:xfrm>
        </p:spPr>
        <p:txBody>
          <a:bodyPr>
            <a:normAutofit/>
          </a:bodyPr>
          <a:lstStyle/>
          <a:p>
            <a:r>
              <a:rPr lang="el-GR" sz="3200" dirty="0" smtClean="0"/>
              <a:t>Οι </a:t>
            </a:r>
            <a:r>
              <a:rPr lang="el-GR" sz="3200" u="sng" dirty="0" smtClean="0"/>
              <a:t>μετριοπαθείς:</a:t>
            </a:r>
          </a:p>
          <a:p>
            <a:pPr>
              <a:buFont typeface="Wingdings" panose="05000000000000000000" pitchFamily="2" charset="2"/>
              <a:buChar char="Ø"/>
            </a:pPr>
            <a:r>
              <a:rPr lang="el-GR" sz="3200" dirty="0" smtClean="0"/>
              <a:t> </a:t>
            </a:r>
            <a:r>
              <a:rPr lang="el-GR" sz="3200" dirty="0" smtClean="0">
                <a:solidFill>
                  <a:srgbClr val="990099"/>
                </a:solidFill>
              </a:rPr>
              <a:t>Αποκατέστησαν τις </a:t>
            </a:r>
            <a:r>
              <a:rPr lang="el-GR" sz="3200" b="1" dirty="0" smtClean="0">
                <a:solidFill>
                  <a:srgbClr val="990099"/>
                </a:solidFill>
              </a:rPr>
              <a:t>αστικές αξίες </a:t>
            </a:r>
            <a:r>
              <a:rPr lang="el-GR" sz="3200" dirty="0" smtClean="0"/>
              <a:t>(</a:t>
            </a:r>
            <a:r>
              <a:rPr lang="el-GR" sz="3200" i="1" dirty="0" smtClean="0"/>
              <a:t>επαναφορά θρησκείας, οικονομικής ελευθερίας </a:t>
            </a:r>
            <a:r>
              <a:rPr lang="el-GR" sz="3200" dirty="0" err="1" smtClean="0"/>
              <a:t>κ.ά</a:t>
            </a:r>
            <a:r>
              <a:rPr lang="el-GR" sz="3200" dirty="0" smtClean="0"/>
              <a:t>) </a:t>
            </a:r>
            <a:endParaRPr lang="el-GR" sz="3200" dirty="0"/>
          </a:p>
          <a:p>
            <a:pPr>
              <a:buFont typeface="Wingdings" panose="05000000000000000000" pitchFamily="2" charset="2"/>
              <a:buChar char="Ø"/>
            </a:pPr>
            <a:r>
              <a:rPr lang="el-GR" sz="3200" dirty="0" smtClean="0"/>
              <a:t> </a:t>
            </a:r>
            <a:r>
              <a:rPr lang="el-GR" sz="3200" dirty="0" smtClean="0">
                <a:solidFill>
                  <a:srgbClr val="990099"/>
                </a:solidFill>
              </a:rPr>
              <a:t>Ψήφισαν </a:t>
            </a:r>
            <a:r>
              <a:rPr lang="el-GR" sz="3200" b="1" dirty="0" smtClean="0">
                <a:solidFill>
                  <a:srgbClr val="990099"/>
                </a:solidFill>
              </a:rPr>
              <a:t>νέο Σύνταγμα </a:t>
            </a:r>
            <a:r>
              <a:rPr lang="el-GR" sz="3200" dirty="0" smtClean="0"/>
              <a:t>(Αύγουστος 1795) (μετριοπαθές και αντιβασιλικό). </a:t>
            </a:r>
          </a:p>
          <a:p>
            <a:pPr marL="0" indent="0">
              <a:buNone/>
            </a:pPr>
            <a:endParaRPr lang="el-GR" sz="3200" dirty="0" smtClean="0"/>
          </a:p>
          <a:p>
            <a:pPr marL="384048" lvl="2" indent="0">
              <a:buNone/>
            </a:pPr>
            <a:r>
              <a:rPr lang="el-GR" sz="2600" dirty="0" smtClean="0"/>
              <a:t>Το Σύνταγμα αυτό </a:t>
            </a:r>
            <a:r>
              <a:rPr lang="el-GR" sz="2600" b="1" dirty="0" smtClean="0"/>
              <a:t>περιόριζε τη λαϊκή βούληση</a:t>
            </a:r>
            <a:r>
              <a:rPr lang="el-GR" sz="2600" dirty="0" smtClean="0"/>
              <a:t>, αφού παραχωρούσε </a:t>
            </a:r>
            <a:r>
              <a:rPr lang="el-GR" sz="2600" b="1" i="1" dirty="0" smtClean="0"/>
              <a:t>δικαίωμα ψήφου μόνο στους εύπορους</a:t>
            </a:r>
            <a:r>
              <a:rPr lang="el-GR" sz="2600" dirty="0" smtClean="0"/>
              <a:t>.</a:t>
            </a:r>
            <a:endParaRPr lang="el-GR"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054164"/>
          </a:xfrm>
        </p:spPr>
        <p:txBody>
          <a:bodyPr>
            <a:normAutofit/>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683569" y="1700808"/>
            <a:ext cx="8280920" cy="4536504"/>
          </a:xfrm>
        </p:spPr>
        <p:txBody>
          <a:bodyPr>
            <a:noAutofit/>
          </a:bodyPr>
          <a:lstStyle/>
          <a:p>
            <a:r>
              <a:rPr lang="el-GR" sz="3200" dirty="0" smtClean="0"/>
              <a:t>Τη </a:t>
            </a:r>
            <a:r>
              <a:rPr lang="el-GR" sz="3200" b="1" u="sng" dirty="0" smtClean="0">
                <a:solidFill>
                  <a:srgbClr val="0070C0"/>
                </a:solidFill>
              </a:rPr>
              <a:t>νομοθετική</a:t>
            </a:r>
            <a:r>
              <a:rPr lang="el-GR" sz="3200" u="sng" dirty="0" smtClean="0"/>
              <a:t> εξουσία </a:t>
            </a:r>
            <a:r>
              <a:rPr lang="el-GR" sz="3200" dirty="0" smtClean="0"/>
              <a:t>ασκούσαν πλέον 2 σώματα: </a:t>
            </a:r>
          </a:p>
          <a:p>
            <a:pPr>
              <a:buFont typeface="Wingdings" panose="05000000000000000000" pitchFamily="2" charset="2"/>
              <a:buChar char="ü"/>
            </a:pPr>
            <a:r>
              <a:rPr lang="el-GR" sz="3200" dirty="0" smtClean="0"/>
              <a:t>η </a:t>
            </a:r>
            <a:r>
              <a:rPr lang="el-GR" sz="3200" b="1" dirty="0" smtClean="0"/>
              <a:t>Βουλή</a:t>
            </a:r>
            <a:r>
              <a:rPr lang="el-GR" sz="3200" dirty="0" smtClean="0"/>
              <a:t> (500 μέλη) </a:t>
            </a:r>
          </a:p>
          <a:p>
            <a:pPr>
              <a:buFont typeface="Wingdings" panose="05000000000000000000" pitchFamily="2" charset="2"/>
              <a:buChar char="ü"/>
            </a:pPr>
            <a:r>
              <a:rPr lang="el-GR" sz="3200" dirty="0" smtClean="0"/>
              <a:t>η </a:t>
            </a:r>
            <a:r>
              <a:rPr lang="el-GR" sz="3200" b="1" dirty="0" smtClean="0"/>
              <a:t>Γερουσία</a:t>
            </a:r>
            <a:r>
              <a:rPr lang="el-GR" sz="3200" dirty="0" smtClean="0"/>
              <a:t> (250 μέλη). </a:t>
            </a:r>
          </a:p>
          <a:p>
            <a:r>
              <a:rPr lang="el-GR" sz="3200" dirty="0" smtClean="0"/>
              <a:t>Η </a:t>
            </a:r>
            <a:r>
              <a:rPr lang="el-GR" sz="3200" b="1" u="sng" dirty="0" smtClean="0">
                <a:solidFill>
                  <a:srgbClr val="0070C0"/>
                </a:solidFill>
              </a:rPr>
              <a:t>εκτελεστική</a:t>
            </a:r>
            <a:r>
              <a:rPr lang="el-GR" sz="3200" u="sng" dirty="0" smtClean="0"/>
              <a:t> εξουσία </a:t>
            </a:r>
            <a:r>
              <a:rPr lang="el-GR" sz="3200" dirty="0" smtClean="0"/>
              <a:t>ανατέθηκε σε: πενταμελές </a:t>
            </a:r>
            <a:r>
              <a:rPr lang="el-GR" sz="3200" b="1" dirty="0" smtClean="0"/>
              <a:t>Διευθυντήριο</a:t>
            </a:r>
            <a:r>
              <a:rPr lang="el-GR" sz="3200" dirty="0" smtClean="0"/>
              <a:t>, (</a:t>
            </a:r>
            <a:r>
              <a:rPr lang="el-GR" sz="3200" i="1" dirty="0" smtClean="0"/>
              <a:t>η εξουσία άρχισε να επανέρχεται στους </a:t>
            </a:r>
            <a:r>
              <a:rPr lang="el-GR" sz="3200" b="1" i="1" dirty="0" smtClean="0">
                <a:solidFill>
                  <a:srgbClr val="990099"/>
                </a:solidFill>
              </a:rPr>
              <a:t>αστούς</a:t>
            </a:r>
            <a:r>
              <a:rPr lang="el-GR" sz="3200" i="1" dirty="0" smtClean="0"/>
              <a:t> οι οποίοι άρχισαν να διεκδικούν την κυριαρχία σε ολόκληρη την Ευρώπη</a:t>
            </a:r>
            <a:r>
              <a:rPr lang="el-GR" sz="3200"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Ναπολέων Βοναπάρτης</a:t>
            </a:r>
            <a:r>
              <a:rPr lang="el-GR" dirty="0"/>
              <a:t> </a:t>
            </a:r>
            <a:r>
              <a:rPr lang="en-US" dirty="0" smtClean="0"/>
              <a:t/>
            </a:r>
            <a:br>
              <a:rPr lang="en-US" dirty="0" smtClean="0"/>
            </a:br>
            <a:r>
              <a:rPr lang="el-GR" dirty="0" smtClean="0"/>
              <a:t>(</a:t>
            </a:r>
            <a:r>
              <a:rPr lang="el-GR" dirty="0"/>
              <a:t>1769-1821</a:t>
            </a:r>
            <a:r>
              <a:rPr lang="el-GR" dirty="0" smtClean="0"/>
              <a:t>)</a:t>
            </a:r>
            <a:endParaRPr lang="el-GR" dirty="0"/>
          </a:p>
        </p:txBody>
      </p:sp>
      <p:sp>
        <p:nvSpPr>
          <p:cNvPr id="3" name="Θέση περιεχομένου 2"/>
          <p:cNvSpPr>
            <a:spLocks noGrp="1"/>
          </p:cNvSpPr>
          <p:nvPr>
            <p:ph idx="1"/>
          </p:nvPr>
        </p:nvSpPr>
        <p:spPr>
          <a:xfrm>
            <a:off x="559667" y="2204864"/>
            <a:ext cx="3825622" cy="3528392"/>
          </a:xfrm>
        </p:spPr>
        <p:txBody>
          <a:bodyPr>
            <a:normAutofit/>
          </a:bodyPr>
          <a:lstStyle/>
          <a:p>
            <a:r>
              <a:rPr lang="el-GR" sz="3200" dirty="0"/>
              <a:t>Εκφραστής αυτής της πολιτικής υπήρξε </a:t>
            </a:r>
            <a:r>
              <a:rPr lang="el-GR" sz="3200" dirty="0" smtClean="0"/>
              <a:t>ο </a:t>
            </a:r>
            <a:r>
              <a:rPr lang="el-GR" sz="3200" dirty="0"/>
              <a:t>νεαρός στρατηγός </a:t>
            </a:r>
            <a:endParaRPr lang="el-GR" sz="3200" dirty="0" smtClean="0"/>
          </a:p>
          <a:p>
            <a:r>
              <a:rPr lang="el-GR" sz="3200" b="1" dirty="0" smtClean="0"/>
              <a:t>Ναπολέων </a:t>
            </a:r>
            <a:r>
              <a:rPr lang="el-GR" sz="3200" b="1" dirty="0"/>
              <a:t>Βοναπάρτης</a:t>
            </a:r>
            <a:r>
              <a:rPr lang="el-GR" sz="3200" dirty="0"/>
              <a:t> </a:t>
            </a:r>
            <a:endParaRPr lang="el-GR" sz="3200" dirty="0" smtClean="0"/>
          </a:p>
          <a:p>
            <a:r>
              <a:rPr lang="el-GR" sz="3200" dirty="0" smtClean="0"/>
              <a:t>(</a:t>
            </a:r>
            <a:r>
              <a:rPr lang="el-GR" sz="3200" dirty="0"/>
              <a:t>1769-1821)</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860" y="1151139"/>
            <a:ext cx="3860800" cy="4358968"/>
          </a:xfrm>
          <a:prstGeom prst="rect">
            <a:avLst/>
          </a:prstGeom>
        </p:spPr>
      </p:pic>
      <p:sp>
        <p:nvSpPr>
          <p:cNvPr id="5" name="Ορθογώνιο 4"/>
          <p:cNvSpPr/>
          <p:nvPr/>
        </p:nvSpPr>
        <p:spPr>
          <a:xfrm>
            <a:off x="4355976" y="5554428"/>
            <a:ext cx="4572000" cy="646331"/>
          </a:xfrm>
          <a:prstGeom prst="rect">
            <a:avLst/>
          </a:prstGeom>
        </p:spPr>
        <p:txBody>
          <a:bodyPr>
            <a:spAutoFit/>
          </a:bodyPr>
          <a:lstStyle/>
          <a:p>
            <a:r>
              <a:rPr lang="el-GR" dirty="0"/>
              <a:t>Ο Ναπολέων διαβαίνει τις Άλπεις, έργο του </a:t>
            </a:r>
            <a:r>
              <a:rPr lang="el-GR" dirty="0" err="1"/>
              <a:t>Νταβίντ</a:t>
            </a:r>
            <a:r>
              <a:rPr lang="el-GR" dirty="0"/>
              <a:t>, Μουσείο του Φρουρίου </a:t>
            </a:r>
            <a:r>
              <a:rPr lang="el-GR" dirty="0" err="1"/>
              <a:t>Μαλμαιζόν</a:t>
            </a:r>
            <a:r>
              <a:rPr lang="el-GR" dirty="0"/>
              <a:t>.</a:t>
            </a:r>
          </a:p>
        </p:txBody>
      </p:sp>
    </p:spTree>
    <p:extLst>
      <p:ext uri="{BB962C8B-B14F-4D97-AF65-F5344CB8AC3E}">
        <p14:creationId xmlns:p14="http://schemas.microsoft.com/office/powerpoint/2010/main" val="405637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86605"/>
            <a:ext cx="7755200" cy="1126172"/>
          </a:xfrm>
        </p:spPr>
        <p:txBody>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467544" y="1772816"/>
            <a:ext cx="8424937" cy="4608512"/>
          </a:xfrm>
        </p:spPr>
        <p:txBody>
          <a:bodyPr>
            <a:noAutofit/>
          </a:bodyPr>
          <a:lstStyle/>
          <a:p>
            <a:r>
              <a:rPr lang="el-GR" sz="2600" dirty="0" smtClean="0"/>
              <a:t>Ο </a:t>
            </a:r>
            <a:r>
              <a:rPr lang="el-GR" sz="2600" b="1" u="sng" dirty="0" smtClean="0"/>
              <a:t>Ναπολέων</a:t>
            </a:r>
            <a:r>
              <a:rPr lang="el-GR" sz="2600" dirty="0" smtClean="0"/>
              <a:t>, επικεφαλής των γαλλικών στρατευμάτων, </a:t>
            </a:r>
            <a:r>
              <a:rPr lang="el-GR" sz="2600" u="sng" dirty="0" smtClean="0"/>
              <a:t>ανάγκασε</a:t>
            </a:r>
            <a:r>
              <a:rPr lang="el-GR" sz="2600" dirty="0" smtClean="0"/>
              <a:t> σταδιακά τις </a:t>
            </a:r>
            <a:r>
              <a:rPr lang="el-GR" sz="2600" b="1" dirty="0" smtClean="0"/>
              <a:t>ευρωπαϊκές χώρες </a:t>
            </a:r>
            <a:r>
              <a:rPr lang="el-GR" sz="2600" dirty="0" smtClean="0"/>
              <a:t>που συμμετείχαν στον πρώτο </a:t>
            </a:r>
            <a:r>
              <a:rPr lang="el-GR" sz="2600" b="1" dirty="0" smtClean="0"/>
              <a:t>αντιγαλλικό συνασπισμό </a:t>
            </a:r>
            <a:r>
              <a:rPr lang="el-GR" sz="2600" dirty="0" smtClean="0"/>
              <a:t>(1792-1797) να </a:t>
            </a:r>
            <a:r>
              <a:rPr lang="el-GR" sz="2600" b="1" dirty="0" smtClean="0">
                <a:solidFill>
                  <a:srgbClr val="00B050"/>
                </a:solidFill>
              </a:rPr>
              <a:t>συνθηκολογήσουν</a:t>
            </a:r>
            <a:r>
              <a:rPr lang="el-GR" sz="2600" dirty="0" smtClean="0"/>
              <a:t>. </a:t>
            </a:r>
          </a:p>
          <a:p>
            <a:r>
              <a:rPr lang="el-GR" sz="2600" dirty="0" smtClean="0"/>
              <a:t>Αυστριακοί, </a:t>
            </a:r>
            <a:r>
              <a:rPr lang="el-GR" sz="2600" b="1" u="sng" dirty="0" smtClean="0">
                <a:solidFill>
                  <a:srgbClr val="0070C0"/>
                </a:solidFill>
              </a:rPr>
              <a:t>Συνθήκη του </a:t>
            </a:r>
            <a:r>
              <a:rPr lang="el-GR" sz="2600" b="1" u="sng" dirty="0" err="1" smtClean="0">
                <a:solidFill>
                  <a:srgbClr val="0070C0"/>
                </a:solidFill>
              </a:rPr>
              <a:t>Καμποφόρμιο</a:t>
            </a:r>
            <a:r>
              <a:rPr lang="el-GR" sz="2600" dirty="0" smtClean="0"/>
              <a:t> (17 Οκτωβρίου 1797):</a:t>
            </a:r>
          </a:p>
          <a:p>
            <a:pPr>
              <a:buFont typeface="Wingdings" panose="05000000000000000000" pitchFamily="2" charset="2"/>
              <a:buChar char="§"/>
            </a:pPr>
            <a:r>
              <a:rPr lang="el-GR" sz="2600" dirty="0" smtClean="0"/>
              <a:t> αναγνώρισαν </a:t>
            </a:r>
            <a:r>
              <a:rPr lang="el-GR" sz="2600" b="1" dirty="0" smtClean="0"/>
              <a:t>στη Γαλλία την κυριαρχία των περισσότερων εδαφών </a:t>
            </a:r>
            <a:r>
              <a:rPr lang="el-GR" sz="2600" dirty="0" smtClean="0"/>
              <a:t>(ιταλικών και αυστριακών) που κατέλαβαν τα γαλλικά στρατεύματα.</a:t>
            </a:r>
          </a:p>
          <a:p>
            <a:pPr>
              <a:buFont typeface="Wingdings" panose="05000000000000000000" pitchFamily="2" charset="2"/>
              <a:buChar char="§"/>
            </a:pPr>
            <a:r>
              <a:rPr lang="el-GR" sz="2600" dirty="0" smtClean="0"/>
              <a:t> περιήλθαν στη Γαλλία τα </a:t>
            </a:r>
            <a:r>
              <a:rPr lang="el-GR" sz="2600" b="1" dirty="0" smtClean="0"/>
              <a:t>Επτάνησα</a:t>
            </a:r>
            <a:r>
              <a:rPr lang="el-GR" sz="2600" dirty="0" smtClean="0"/>
              <a:t> (ανήκαν στη </a:t>
            </a:r>
            <a:r>
              <a:rPr lang="el-GR" sz="2600" b="1" dirty="0" err="1" smtClean="0"/>
              <a:t>Γαληνοτάτη</a:t>
            </a:r>
            <a:r>
              <a:rPr lang="el-GR" sz="2600" b="1" dirty="0" smtClean="0"/>
              <a:t> Δημοκρατία </a:t>
            </a:r>
            <a:r>
              <a:rPr lang="el-GR" sz="2600" dirty="0" smtClean="0"/>
              <a:t>της Βενετίας)</a:t>
            </a:r>
            <a:r>
              <a:rPr lang="el-GR" sz="2400" dirty="0" smtClean="0"/>
              <a:t>.</a:t>
            </a:r>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560" y="0"/>
            <a:ext cx="10009112" cy="6858000"/>
          </a:xfrm>
        </p:spPr>
      </p:pic>
    </p:spTree>
    <p:extLst>
      <p:ext uri="{BB962C8B-B14F-4D97-AF65-F5344CB8AC3E}">
        <p14:creationId xmlns:p14="http://schemas.microsoft.com/office/powerpoint/2010/main" val="35921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126172"/>
          </a:xfrm>
        </p:spPr>
        <p:txBody>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822959" y="1845734"/>
            <a:ext cx="7543801" cy="4535594"/>
          </a:xfrm>
        </p:spPr>
        <p:txBody>
          <a:bodyPr>
            <a:normAutofit/>
          </a:bodyPr>
          <a:lstStyle/>
          <a:p>
            <a:r>
              <a:rPr lang="el-GR" sz="2600" u="sng" dirty="0" smtClean="0"/>
              <a:t>Ο πόλεμος με την Αγγλία συνεχίστηκε</a:t>
            </a:r>
            <a:r>
              <a:rPr lang="el-GR" sz="2600" dirty="0" smtClean="0"/>
              <a:t>.</a:t>
            </a:r>
          </a:p>
          <a:p>
            <a:r>
              <a:rPr lang="el-GR" sz="2600" dirty="0" smtClean="0"/>
              <a:t>Ο </a:t>
            </a:r>
            <a:r>
              <a:rPr lang="el-GR" sz="2600" b="1" dirty="0" smtClean="0"/>
              <a:t>Ναπολέων</a:t>
            </a:r>
            <a:r>
              <a:rPr lang="el-GR" sz="2600" dirty="0" smtClean="0"/>
              <a:t> πραγματοποίησε εκστρατεία στην </a:t>
            </a:r>
            <a:r>
              <a:rPr lang="el-GR" sz="2600" b="1" u="sng" dirty="0" smtClean="0">
                <a:solidFill>
                  <a:srgbClr val="7030A0"/>
                </a:solidFill>
              </a:rPr>
              <a:t>Αίγυπτο</a:t>
            </a:r>
            <a:r>
              <a:rPr lang="el-GR" sz="2600" dirty="0" smtClean="0"/>
              <a:t> (1798) για να </a:t>
            </a:r>
            <a:r>
              <a:rPr lang="el-GR" sz="2600" b="1" i="1" dirty="0" smtClean="0"/>
              <a:t>αποκόψει το δρόμο της Αγγλίας προς τις αποικίες της. </a:t>
            </a:r>
          </a:p>
          <a:p>
            <a:pPr>
              <a:buFont typeface="Wingdings" panose="05000000000000000000" pitchFamily="2" charset="2"/>
              <a:buChar char="q"/>
            </a:pPr>
            <a:r>
              <a:rPr lang="el-GR" sz="2600" dirty="0" smtClean="0"/>
              <a:t>  Αφού νίκησε τους </a:t>
            </a:r>
            <a:r>
              <a:rPr lang="el-GR" sz="2600" b="1" dirty="0" err="1" smtClean="0"/>
              <a:t>Μαμελούκους</a:t>
            </a:r>
            <a:r>
              <a:rPr lang="el-GR" sz="2600" dirty="0" smtClean="0"/>
              <a:t> στη </a:t>
            </a:r>
            <a:r>
              <a:rPr lang="el-GR" sz="2600" b="1" i="1" dirty="0" smtClean="0">
                <a:solidFill>
                  <a:srgbClr val="7030A0"/>
                </a:solidFill>
              </a:rPr>
              <a:t>μάχη των Πυραμίδων</a:t>
            </a:r>
            <a:r>
              <a:rPr lang="el-GR" sz="2600" b="1" i="1" dirty="0" smtClean="0"/>
              <a:t> </a:t>
            </a:r>
            <a:r>
              <a:rPr lang="el-GR" sz="2600" dirty="0" smtClean="0"/>
              <a:t>(Ιούλιος 1798), έγινε κύριος της χώρας αυτής. </a:t>
            </a:r>
          </a:p>
          <a:p>
            <a:pPr>
              <a:buFont typeface="Wingdings" panose="05000000000000000000" pitchFamily="2" charset="2"/>
              <a:buChar char="q"/>
            </a:pPr>
            <a:r>
              <a:rPr lang="el-GR" sz="2600" dirty="0" smtClean="0"/>
              <a:t>  Ο </a:t>
            </a:r>
            <a:r>
              <a:rPr lang="el-GR" sz="2600" b="1" dirty="0" smtClean="0"/>
              <a:t>αγγλικός στόλος </a:t>
            </a:r>
            <a:r>
              <a:rPr lang="el-GR" sz="2600" dirty="0" smtClean="0"/>
              <a:t>όμως με επικεφαλής το </a:t>
            </a:r>
            <a:r>
              <a:rPr lang="el-GR" sz="2600" b="1" dirty="0" smtClean="0"/>
              <a:t>ναύαρχο Νέλσον </a:t>
            </a:r>
            <a:r>
              <a:rPr lang="el-GR" sz="2600" dirty="0" smtClean="0"/>
              <a:t>κατόρθωσε να συντρίψει το γαλλικό στόλο στο </a:t>
            </a:r>
            <a:r>
              <a:rPr lang="el-GR" sz="2600" b="1" i="1" dirty="0" err="1" smtClean="0">
                <a:solidFill>
                  <a:srgbClr val="7030A0"/>
                </a:solidFill>
              </a:rPr>
              <a:t>Αμπουκίρ</a:t>
            </a:r>
            <a:r>
              <a:rPr lang="el-GR" sz="2600" dirty="0" smtClean="0"/>
              <a:t> (Αύγουστος 1798). </a:t>
            </a:r>
            <a:endParaRPr lang="el-GR"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404664"/>
            <a:ext cx="8352928" cy="5904656"/>
          </a:xfrm>
        </p:spPr>
        <p:txBody>
          <a:bodyPr>
            <a:normAutofit/>
          </a:bodyPr>
          <a:lstStyle/>
          <a:p>
            <a:r>
              <a:rPr lang="el-GR" sz="2400" b="1" i="1" dirty="0" smtClean="0"/>
              <a:t>Οι </a:t>
            </a:r>
            <a:r>
              <a:rPr lang="el-GR" sz="2400" b="1" i="1" dirty="0" err="1" smtClean="0"/>
              <a:t>Μαμελούκοι</a:t>
            </a:r>
            <a:r>
              <a:rPr lang="el-GR" sz="2400" b="1" i="1" dirty="0" smtClean="0"/>
              <a:t> ήταν στρατιωτικές δυνάμεις </a:t>
            </a:r>
            <a:r>
              <a:rPr lang="el-GR" sz="2400" b="1" i="1" dirty="0" smtClean="0">
                <a:hlinkClick r:id="rId2" tooltip="Δουλεία"/>
              </a:rPr>
              <a:t>δούλων</a:t>
            </a:r>
            <a:r>
              <a:rPr lang="el-GR" sz="2400" b="1" i="1" dirty="0" smtClean="0"/>
              <a:t> («</a:t>
            </a:r>
            <a:r>
              <a:rPr lang="el-GR" sz="2400" b="1" i="1" dirty="0" err="1" smtClean="0"/>
              <a:t>μαμλούκ</a:t>
            </a:r>
            <a:r>
              <a:rPr lang="el-GR" sz="2400" b="1" i="1" dirty="0" smtClean="0"/>
              <a:t>») οι οποίοι κατά τη διάρκεια του </a:t>
            </a:r>
            <a:r>
              <a:rPr lang="el-GR" sz="2400" b="1" i="1" dirty="0" smtClean="0">
                <a:hlinkClick r:id="rId3" tooltip="Μεσαίωνα"/>
              </a:rPr>
              <a:t>Μεσαίωνα</a:t>
            </a:r>
            <a:r>
              <a:rPr lang="el-GR" sz="2400" b="1" i="1" dirty="0" smtClean="0"/>
              <a:t> κατάφεραν να </a:t>
            </a:r>
            <a:r>
              <a:rPr lang="el-GR" sz="2400" b="1" i="1" dirty="0" smtClean="0"/>
              <a:t>εξουσιάσουν διάφορα</a:t>
            </a:r>
            <a:r>
              <a:rPr lang="el-GR" sz="2400" b="1" i="1" dirty="0" smtClean="0"/>
              <a:t> </a:t>
            </a:r>
            <a:r>
              <a:rPr lang="el-GR" sz="2400" b="1" i="1" u="sng" dirty="0" smtClean="0">
                <a:hlinkClick r:id="rId4"/>
              </a:rPr>
              <a:t>μουσουλμανικά</a:t>
            </a:r>
            <a:r>
              <a:rPr lang="el-GR" sz="2400" b="1" i="1" dirty="0" smtClean="0"/>
              <a:t> κράτη</a:t>
            </a:r>
          </a:p>
          <a:p>
            <a:r>
              <a:rPr lang="el-GR" sz="2400" i="1" dirty="0" smtClean="0"/>
              <a:t>Κατά την εκστρατεία του Ναπολέοντα στην Αίγυπτο (1798) το σώμα των </a:t>
            </a:r>
            <a:r>
              <a:rPr lang="el-GR" sz="2400" i="1" dirty="0" err="1" smtClean="0"/>
              <a:t>Μαμελούκων</a:t>
            </a:r>
            <a:r>
              <a:rPr lang="el-GR" sz="2400" i="1" dirty="0" smtClean="0"/>
              <a:t> παρέμεινε στην Αίγυπτο και ενσωματώθηκε στον γαλλικό στρατό. </a:t>
            </a:r>
          </a:p>
          <a:p>
            <a:r>
              <a:rPr lang="el-GR" sz="2400" i="1" dirty="0" smtClean="0"/>
              <a:t>Εκείνη την εποχή (τέλη 18ου, αρχές 19ου αιώνα) ένα μεγάλο μέρος των </a:t>
            </a:r>
            <a:r>
              <a:rPr lang="el-GR" sz="2400" i="1" dirty="0" err="1" smtClean="0"/>
              <a:t>Μαμελούκων</a:t>
            </a:r>
            <a:r>
              <a:rPr lang="el-GR" sz="2400" i="1" dirty="0" smtClean="0"/>
              <a:t> ήταν Γεωργιανοί, Ρώσοι, </a:t>
            </a:r>
            <a:r>
              <a:rPr lang="el-GR" sz="2400" i="1" dirty="0" err="1" smtClean="0"/>
              <a:t>Κιρκάσιοι</a:t>
            </a:r>
            <a:r>
              <a:rPr lang="el-GR" sz="2400" i="1" dirty="0" smtClean="0"/>
              <a:t> και Έλληνες καθώς και άλλες εθνότητες.</a:t>
            </a:r>
            <a:endParaRPr lang="el-GR" sz="2400" i="1" baseline="30000" dirty="0"/>
          </a:p>
          <a:p>
            <a:r>
              <a:rPr lang="el-GR" sz="2400" i="1" dirty="0" smtClean="0"/>
              <a:t>Κατά ιστορικό </a:t>
            </a:r>
            <a:r>
              <a:rPr lang="el-GR" sz="2400" i="1" dirty="0" err="1" smtClean="0"/>
              <a:t>Jacques</a:t>
            </a:r>
            <a:r>
              <a:rPr lang="el-GR" sz="2400" i="1" dirty="0" smtClean="0"/>
              <a:t> </a:t>
            </a:r>
            <a:r>
              <a:rPr lang="el-GR" sz="2400" i="1" dirty="0" err="1" smtClean="0"/>
              <a:t>Godechot</a:t>
            </a:r>
            <a:r>
              <a:rPr lang="el-GR" sz="2400" i="1" dirty="0" smtClean="0"/>
              <a:t>, ειδικό στη Γαλλική Επανάσταση, τα σώματα των </a:t>
            </a:r>
            <a:r>
              <a:rPr lang="el-GR" sz="2400" i="1" dirty="0" err="1" smtClean="0"/>
              <a:t>Μαμελούκων</a:t>
            </a:r>
            <a:r>
              <a:rPr lang="el-GR" sz="2400" i="1" dirty="0" smtClean="0"/>
              <a:t> του Ναπολέοντα αποτελούνταν πρακτικά από </a:t>
            </a:r>
            <a:r>
              <a:rPr lang="el-GR" sz="2400" b="1" i="1" dirty="0" smtClean="0">
                <a:solidFill>
                  <a:srgbClr val="7030A0"/>
                </a:solidFill>
              </a:rPr>
              <a:t>Έλληνες</a:t>
            </a:r>
            <a:r>
              <a:rPr lang="el-GR" sz="2400" i="1" dirty="0" smtClean="0"/>
              <a:t>. Αυτοί, μετά την αποχώρηση του γαλλικού στρατού από την Αίγυπτο, εγκαταστάθηκαν στη Μασσαλία.</a:t>
            </a:r>
            <a:endParaRPr lang="el-GR" sz="24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88640"/>
            <a:ext cx="6696744" cy="5237198"/>
          </a:xfrm>
        </p:spPr>
      </p:pic>
      <p:sp>
        <p:nvSpPr>
          <p:cNvPr id="5" name="Ορθογώνιο 4"/>
          <p:cNvSpPr/>
          <p:nvPr/>
        </p:nvSpPr>
        <p:spPr>
          <a:xfrm>
            <a:off x="827584" y="5517232"/>
            <a:ext cx="7920880" cy="646331"/>
          </a:xfrm>
          <a:prstGeom prst="rect">
            <a:avLst/>
          </a:prstGeom>
        </p:spPr>
        <p:txBody>
          <a:bodyPr wrap="square">
            <a:spAutoFit/>
          </a:bodyPr>
          <a:lstStyle/>
          <a:p>
            <a:r>
              <a:rPr lang="el-GR" dirty="0"/>
              <a:t>Η σημαία ενός από τα ελληνικά τάγματα που συμμετείχαν στην εκστρατεία τον Ναπολέοντα κατά της Αιγύπτου (1797- 98), Αθήνα, Εθνικό Ιστορικό Μουσείο.</a:t>
            </a:r>
          </a:p>
        </p:txBody>
      </p:sp>
    </p:spTree>
    <p:extLst>
      <p:ext uri="{BB962C8B-B14F-4D97-AF65-F5344CB8AC3E}">
        <p14:creationId xmlns:p14="http://schemas.microsoft.com/office/powerpoint/2010/main" val="326092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86604"/>
            <a:ext cx="7827208" cy="1450757"/>
          </a:xfrm>
        </p:spPr>
        <p:txBody>
          <a:bodyPr/>
          <a:lstStyle/>
          <a:p>
            <a:r>
              <a:rPr lang="el-GR" b="1" dirty="0" smtClean="0">
                <a:solidFill>
                  <a:srgbClr val="FF0000"/>
                </a:solidFill>
              </a:rPr>
              <a:t>ε. Το τέλος της Επανάστασης</a:t>
            </a:r>
            <a:endParaRPr lang="el-GR" b="1" dirty="0">
              <a:solidFill>
                <a:srgbClr val="FF0000"/>
              </a:solidFill>
            </a:endParaRPr>
          </a:p>
        </p:txBody>
      </p:sp>
      <p:sp>
        <p:nvSpPr>
          <p:cNvPr id="3" name="2 - Θέση περιεχομένου"/>
          <p:cNvSpPr>
            <a:spLocks noGrp="1"/>
          </p:cNvSpPr>
          <p:nvPr>
            <p:ph idx="1"/>
          </p:nvPr>
        </p:nvSpPr>
        <p:spPr>
          <a:xfrm>
            <a:off x="539552" y="1845734"/>
            <a:ext cx="8280919" cy="4535594"/>
          </a:xfrm>
        </p:spPr>
        <p:txBody>
          <a:bodyPr>
            <a:normAutofit/>
          </a:bodyPr>
          <a:lstStyle/>
          <a:p>
            <a:r>
              <a:rPr lang="el-GR" sz="2600" dirty="0"/>
              <a:t>Ο</a:t>
            </a:r>
            <a:r>
              <a:rPr lang="el-GR" sz="2600" dirty="0" smtClean="0"/>
              <a:t> Ναπολέων στράφηκε προς την </a:t>
            </a:r>
            <a:r>
              <a:rPr lang="el-GR" sz="2600" b="1" u="sng" dirty="0" smtClean="0">
                <a:solidFill>
                  <a:srgbClr val="00B050"/>
                </a:solidFill>
              </a:rPr>
              <a:t>Παλαιστίνη</a:t>
            </a:r>
            <a:r>
              <a:rPr lang="el-GR" sz="2600" dirty="0" smtClean="0"/>
              <a:t>, προκειμένου να ολοκληρώσει τα σχέδια του. </a:t>
            </a:r>
          </a:p>
          <a:p>
            <a:r>
              <a:rPr lang="el-GR" sz="2600" dirty="0" smtClean="0"/>
              <a:t>Οι </a:t>
            </a:r>
            <a:r>
              <a:rPr lang="el-GR" sz="2600" b="1" dirty="0" smtClean="0"/>
              <a:t>ταραχές στη Γαλλία </a:t>
            </a:r>
            <a:r>
              <a:rPr lang="el-GR" sz="2600" dirty="0" smtClean="0"/>
              <a:t>τον ανάγκασαν να </a:t>
            </a:r>
            <a:r>
              <a:rPr lang="el-GR" sz="2600" b="1" dirty="0" smtClean="0"/>
              <a:t>επιστρέψει στο Παρίσι. </a:t>
            </a:r>
          </a:p>
          <a:p>
            <a:r>
              <a:rPr lang="el-GR" sz="2600" dirty="0" smtClean="0"/>
              <a:t>Εκεί, εκμεταλλευόμενος τις συγκυρίες:</a:t>
            </a:r>
          </a:p>
          <a:p>
            <a:pPr>
              <a:buFont typeface="Wingdings" panose="05000000000000000000" pitchFamily="2" charset="2"/>
              <a:buChar char="v"/>
            </a:pPr>
            <a:r>
              <a:rPr lang="el-GR" sz="2600" b="1" dirty="0" smtClean="0">
                <a:solidFill>
                  <a:srgbClr val="7030A0"/>
                </a:solidFill>
              </a:rPr>
              <a:t> ανέτρεψε με πραξικόπημα το Διευθυντήριο</a:t>
            </a:r>
            <a:r>
              <a:rPr lang="el-GR" sz="2600" dirty="0" smtClean="0"/>
              <a:t> (Νοέμβριος 1799), </a:t>
            </a:r>
          </a:p>
          <a:p>
            <a:pPr>
              <a:buFont typeface="Wingdings" panose="05000000000000000000" pitchFamily="2" charset="2"/>
              <a:buChar char="v"/>
            </a:pPr>
            <a:r>
              <a:rPr lang="el-GR" sz="2600" u="sng" dirty="0" smtClean="0"/>
              <a:t> συγκρότησε</a:t>
            </a:r>
            <a:r>
              <a:rPr lang="el-GR" sz="2600" dirty="0" smtClean="0"/>
              <a:t> </a:t>
            </a:r>
            <a:r>
              <a:rPr lang="el-GR" sz="2600" b="1" dirty="0" smtClean="0">
                <a:solidFill>
                  <a:srgbClr val="7030A0"/>
                </a:solidFill>
              </a:rPr>
              <a:t>τριμελή Υπατεία</a:t>
            </a:r>
            <a:r>
              <a:rPr lang="el-GR" sz="2600" dirty="0" smtClean="0"/>
              <a:t> με </a:t>
            </a:r>
            <a:r>
              <a:rPr lang="el-GR" sz="2600" b="1" dirty="0" smtClean="0"/>
              <a:t>Πρώτο Ύπατο τον ίδιο </a:t>
            </a:r>
            <a:r>
              <a:rPr lang="el-GR" sz="2600" dirty="0" smtClean="0"/>
              <a:t> </a:t>
            </a:r>
          </a:p>
          <a:p>
            <a:pPr>
              <a:buFont typeface="Wingdings" panose="05000000000000000000" pitchFamily="2" charset="2"/>
              <a:buChar char="v"/>
            </a:pPr>
            <a:r>
              <a:rPr lang="el-GR" sz="2600" dirty="0" smtClean="0"/>
              <a:t> διακήρυξε το </a:t>
            </a:r>
            <a:r>
              <a:rPr lang="el-GR" sz="2600" b="1" dirty="0" smtClean="0"/>
              <a:t>τέλος της Επανάστασης</a:t>
            </a:r>
            <a:r>
              <a:rPr lang="el-GR" sz="2600" dirty="0" smtClean="0"/>
              <a:t>.</a:t>
            </a:r>
            <a:endParaRPr lang="el-GR"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στ. Η Εποχή του Ναπολέοντα (1799-1815)</a:t>
            </a:r>
            <a:endParaRPr lang="el-GR" b="1" dirty="0"/>
          </a:p>
        </p:txBody>
      </p:sp>
      <p:sp>
        <p:nvSpPr>
          <p:cNvPr id="3" name="2 - Θέση περιεχομένου"/>
          <p:cNvSpPr>
            <a:spLocks noGrp="1"/>
          </p:cNvSpPr>
          <p:nvPr>
            <p:ph idx="1"/>
          </p:nvPr>
        </p:nvSpPr>
        <p:spPr>
          <a:xfrm>
            <a:off x="704115" y="1844824"/>
            <a:ext cx="7781489" cy="4391578"/>
          </a:xfrm>
        </p:spPr>
        <p:txBody>
          <a:bodyPr>
            <a:normAutofit/>
          </a:bodyPr>
          <a:lstStyle/>
          <a:p>
            <a:r>
              <a:rPr lang="el-GR" sz="2800" dirty="0" smtClean="0"/>
              <a:t>Στην αρχή ως </a:t>
            </a:r>
            <a:r>
              <a:rPr lang="el-GR" sz="2800" b="1" dirty="0" smtClean="0"/>
              <a:t>ύπατος</a:t>
            </a:r>
            <a:r>
              <a:rPr lang="el-GR" sz="2800" dirty="0" smtClean="0"/>
              <a:t> (1799 -1804) και μετά ως </a:t>
            </a:r>
            <a:r>
              <a:rPr lang="el-GR" sz="2800" b="1" dirty="0" smtClean="0"/>
              <a:t>αυτοκράτορας</a:t>
            </a:r>
            <a:r>
              <a:rPr lang="el-GR" sz="2800" dirty="0" smtClean="0"/>
              <a:t> (1804-1815) ο Ναπολέων κατόρθωσε να </a:t>
            </a:r>
            <a:r>
              <a:rPr lang="el-GR" sz="2800" u="sng" dirty="0" smtClean="0"/>
              <a:t>καταλάβει</a:t>
            </a:r>
            <a:r>
              <a:rPr lang="el-GR" sz="2800" dirty="0" smtClean="0"/>
              <a:t> </a:t>
            </a:r>
            <a:r>
              <a:rPr lang="el-GR" sz="2800" b="1" dirty="0" smtClean="0"/>
              <a:t>μεγάλο μέρος στης Ευρώπης</a:t>
            </a:r>
            <a:r>
              <a:rPr lang="el-GR" sz="2800" dirty="0" smtClean="0"/>
              <a:t> (από την Ιταλία μέχρι την Ισπανία και την Πορτογαλία), ενώ ετοίμαζε απόβαση και στην Αγγλία. </a:t>
            </a:r>
          </a:p>
          <a:p>
            <a:r>
              <a:rPr lang="el-GR" sz="2800" b="1" dirty="0" smtClean="0"/>
              <a:t>Αντιμετώπισε νικηφόρα τους αντιγαλλικούς συνασπισμούς</a:t>
            </a:r>
            <a:r>
              <a:rPr lang="el-GR" sz="2800" dirty="0" smtClean="0"/>
              <a:t>, αλλά η εκστρατεία του στη </a:t>
            </a:r>
            <a:r>
              <a:rPr lang="el-GR" sz="2800" b="1" dirty="0" smtClean="0">
                <a:solidFill>
                  <a:srgbClr val="FF0000"/>
                </a:solidFill>
              </a:rPr>
              <a:t>Ρωσία</a:t>
            </a:r>
            <a:r>
              <a:rPr lang="el-GR" sz="2800" dirty="0" smtClean="0"/>
              <a:t> το </a:t>
            </a:r>
            <a:r>
              <a:rPr lang="el-GR" sz="2800" b="1" dirty="0" smtClean="0">
                <a:solidFill>
                  <a:srgbClr val="0070C0"/>
                </a:solidFill>
              </a:rPr>
              <a:t>1812</a:t>
            </a:r>
            <a:r>
              <a:rPr lang="el-GR" sz="2800" dirty="0" smtClean="0"/>
              <a:t> αποτέλεσε την </a:t>
            </a:r>
            <a:r>
              <a:rPr lang="el-GR" sz="2800" b="1" dirty="0" smtClean="0"/>
              <a:t>αρχή του τέλους</a:t>
            </a:r>
            <a:r>
              <a:rPr lang="el-GR" sz="2800" dirty="0" smtClean="0"/>
              <a:t> της γαλλικής κυριαρχίας στον ευρωπαϊκό χώρο.</a:t>
            </a:r>
            <a:endParaRPr lang="el-G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7708" y="1772816"/>
            <a:ext cx="8928992" cy="4770537"/>
          </a:xfrm>
          <a:prstGeom prst="rect">
            <a:avLst/>
          </a:prstGeom>
          <a:noFill/>
        </p:spPr>
        <p:txBody>
          <a:bodyPr wrap="square" rtlCol="0">
            <a:spAutoFit/>
          </a:bodyPr>
          <a:lstStyle/>
          <a:p>
            <a:r>
              <a:rPr lang="el-GR" sz="2000" i="1" dirty="0" smtClean="0"/>
              <a:t>Το σχέδιο αυτού του δοκιμίου είναι απλό. Έχουμε τρεις ερωτήσεις να κάνουμε στον εαυτό μας. </a:t>
            </a:r>
            <a:br>
              <a:rPr lang="el-GR" sz="2000" i="1" dirty="0" smtClean="0"/>
            </a:br>
            <a:r>
              <a:rPr lang="el-GR" sz="2000" i="1" dirty="0" smtClean="0"/>
              <a:t>1. Τι είναι η Τρίτη Τάξη; Τα πάντα. </a:t>
            </a:r>
            <a:br>
              <a:rPr lang="el-GR" sz="2000" i="1" dirty="0" smtClean="0"/>
            </a:br>
            <a:r>
              <a:rPr lang="el-GR" sz="2000" i="1" dirty="0" smtClean="0"/>
              <a:t>2. Τι ήταν μέχρι σήμερα στον πολιτικό τομέα; Τίποτα. </a:t>
            </a:r>
            <a:br>
              <a:rPr lang="el-GR" sz="2000" i="1" dirty="0" smtClean="0"/>
            </a:br>
            <a:r>
              <a:rPr lang="el-GR" sz="2000" i="1" dirty="0" smtClean="0"/>
              <a:t>3. Τι ζητάει; Να γίνει κάτι. </a:t>
            </a:r>
            <a:br>
              <a:rPr lang="el-GR" sz="2000" i="1" dirty="0" smtClean="0"/>
            </a:br>
            <a:r>
              <a:rPr lang="el-GR" sz="2000" i="1" dirty="0" smtClean="0"/>
              <a:t>Ποιος θα τολμούσε να ισχυριστεί ότι η Τρίτη Τάξη δεν περικλείει μέσα της όλα εκείνα που χρειάζονται για να σχηματιστεί ένα τέλειο έθνος; Είναι ο δυνατός και θαρραλέος άνδρας που το ένα του χέρι είναι ακόμη αλυσοδεμένο. Αν καταργούσαμε τους προνομιούχους, το έθνος δε θα έχανε τίποτε, απεναντίας θα κέρδιζε. Επομένως τι είναι η Τρίτη Τάξη; Το παν, αλλά ένα παν περιορισμένο και καταπιεσμένο. Τι θα γινόταν χωρίς τους προνομιούχους; Το παν, αλλά ένα παν ελεύθερο και ακμαίο. Τι δε θα μπορούσε να γίνει χωρίς αυτήν, όλα θα βάδιζαν καλύτερα χωρίς τους άλλους.</a:t>
            </a:r>
          </a:p>
          <a:p>
            <a:r>
              <a:rPr lang="el-GR" sz="2000" b="1" i="1" dirty="0" smtClean="0"/>
              <a:t>Αβάς </a:t>
            </a:r>
            <a:r>
              <a:rPr lang="el-GR" sz="2000" b="1" i="1" dirty="0" err="1" smtClean="0"/>
              <a:t>Ιεγιές</a:t>
            </a:r>
            <a:r>
              <a:rPr lang="el-GR" sz="2000" i="1" dirty="0" smtClean="0"/>
              <a:t>, </a:t>
            </a:r>
            <a:r>
              <a:rPr lang="el-GR" sz="2000" i="1" u="sng" dirty="0" smtClean="0"/>
              <a:t>Τι είναι η Τρίτη Τάξη </a:t>
            </a:r>
            <a:r>
              <a:rPr lang="el-GR" sz="2000" i="1" dirty="0" smtClean="0"/>
              <a:t>(1789)</a:t>
            </a:r>
          </a:p>
          <a:p>
            <a:endParaRPr lang="el-GR" sz="2400" dirty="0"/>
          </a:p>
        </p:txBody>
      </p:sp>
      <p:sp>
        <p:nvSpPr>
          <p:cNvPr id="3" name="1 - Τίτλος"/>
          <p:cNvSpPr>
            <a:spLocks noGrp="1"/>
          </p:cNvSpPr>
          <p:nvPr>
            <p:ph type="title"/>
          </p:nvPr>
        </p:nvSpPr>
        <p:spPr>
          <a:xfrm>
            <a:off x="281724" y="404664"/>
            <a:ext cx="8784976" cy="864096"/>
          </a:xfrm>
        </p:spPr>
        <p:txBody>
          <a:bodyPr>
            <a:normAutofit/>
          </a:bodyPr>
          <a:lstStyle/>
          <a:p>
            <a:r>
              <a:rPr lang="el-GR" i="1" dirty="0" smtClean="0"/>
              <a:t> </a:t>
            </a:r>
            <a:r>
              <a:rPr lang="el-GR" b="1" i="1" dirty="0"/>
              <a:t>Τι είναι η Τρίτη </a:t>
            </a:r>
            <a:r>
              <a:rPr lang="el-GR" b="1" i="1" dirty="0" smtClean="0"/>
              <a:t>Τάξη</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543800" cy="1450757"/>
          </a:xfrm>
        </p:spPr>
        <p:txBody>
          <a:bodyPr>
            <a:normAutofit/>
          </a:bodyPr>
          <a:lstStyle/>
          <a:p>
            <a:r>
              <a:rPr lang="el-GR" b="1" dirty="0" smtClean="0"/>
              <a:t>στ. Η Εποχή του Ναπολέοντα (1799-1815)</a:t>
            </a:r>
            <a:endParaRPr lang="el-GR" b="1" dirty="0"/>
          </a:p>
        </p:txBody>
      </p:sp>
      <p:sp>
        <p:nvSpPr>
          <p:cNvPr id="3" name="2 - Θέση περιεχομένου"/>
          <p:cNvSpPr>
            <a:spLocks noGrp="1"/>
          </p:cNvSpPr>
          <p:nvPr>
            <p:ph idx="1"/>
          </p:nvPr>
        </p:nvSpPr>
        <p:spPr>
          <a:xfrm>
            <a:off x="822959" y="1845734"/>
            <a:ext cx="7781489" cy="4463586"/>
          </a:xfrm>
        </p:spPr>
        <p:txBody>
          <a:bodyPr>
            <a:normAutofit/>
          </a:bodyPr>
          <a:lstStyle/>
          <a:p>
            <a:r>
              <a:rPr lang="el-GR" sz="3200" dirty="0" smtClean="0"/>
              <a:t>Σε δύο κρίσιμες μάχες, </a:t>
            </a:r>
          </a:p>
          <a:p>
            <a:pPr>
              <a:buFont typeface="Wingdings" panose="05000000000000000000" pitchFamily="2" charset="2"/>
              <a:buChar char="§"/>
            </a:pPr>
            <a:r>
              <a:rPr lang="el-GR" sz="3200" dirty="0" smtClean="0"/>
              <a:t> στη </a:t>
            </a:r>
            <a:r>
              <a:rPr lang="el-GR" sz="3200" b="1" dirty="0" smtClean="0">
                <a:solidFill>
                  <a:srgbClr val="7030A0"/>
                </a:solidFill>
              </a:rPr>
              <a:t>Λειψία</a:t>
            </a:r>
            <a:r>
              <a:rPr lang="el-GR" sz="3200" dirty="0" smtClean="0"/>
              <a:t> (1813) και </a:t>
            </a:r>
          </a:p>
          <a:p>
            <a:pPr>
              <a:buFont typeface="Wingdings" panose="05000000000000000000" pitchFamily="2" charset="2"/>
              <a:buChar char="§"/>
            </a:pPr>
            <a:r>
              <a:rPr lang="el-GR" sz="3200" dirty="0" smtClean="0"/>
              <a:t> στο </a:t>
            </a:r>
            <a:r>
              <a:rPr lang="el-GR" sz="3200" b="1" dirty="0" smtClean="0">
                <a:solidFill>
                  <a:srgbClr val="7030A0"/>
                </a:solidFill>
              </a:rPr>
              <a:t>Βατερλό</a:t>
            </a:r>
            <a:r>
              <a:rPr lang="el-GR" sz="3200" dirty="0" smtClean="0"/>
              <a:t> (1815) </a:t>
            </a:r>
          </a:p>
          <a:p>
            <a:r>
              <a:rPr lang="el-GR" sz="3200" b="1" dirty="0" smtClean="0"/>
              <a:t>αντιμετώπισε τις ενωμένες ευρωπαϊκές δυνάμεις</a:t>
            </a:r>
            <a:r>
              <a:rPr lang="el-GR" sz="3200" dirty="0"/>
              <a:t>.</a:t>
            </a:r>
            <a:endParaRPr lang="el-GR" sz="3200" dirty="0" smtClean="0"/>
          </a:p>
          <a:p>
            <a:r>
              <a:rPr lang="el-GR" sz="3200" dirty="0" smtClean="0"/>
              <a:t>Ο Ναπολέων </a:t>
            </a:r>
            <a:r>
              <a:rPr lang="el-GR" sz="3200" b="1" u="sng" dirty="0" smtClean="0">
                <a:solidFill>
                  <a:srgbClr val="C00000"/>
                </a:solidFill>
              </a:rPr>
              <a:t>ηττήθηκε</a:t>
            </a:r>
            <a:r>
              <a:rPr lang="el-GR" sz="3200" dirty="0" smtClean="0"/>
              <a:t> και </a:t>
            </a:r>
            <a:r>
              <a:rPr lang="el-GR" sz="3200" b="1" dirty="0" smtClean="0"/>
              <a:t>εξορίστηκε</a:t>
            </a:r>
            <a:r>
              <a:rPr lang="el-GR" sz="3200" dirty="0" smtClean="0"/>
              <a:t> από τους συμμάχους σε ένα νησί του Ατλαντικού, την </a:t>
            </a:r>
            <a:r>
              <a:rPr lang="el-GR" sz="3200" b="1" dirty="0" smtClean="0">
                <a:solidFill>
                  <a:srgbClr val="0070C0"/>
                </a:solidFill>
              </a:rPr>
              <a:t>Αγία Ελένη</a:t>
            </a:r>
            <a:r>
              <a:rPr lang="el-GR" sz="3200" dirty="0" smtClean="0"/>
              <a:t>, όπου και </a:t>
            </a:r>
            <a:r>
              <a:rPr lang="el-GR" sz="3200" b="1" dirty="0" smtClean="0"/>
              <a:t>πέθανε το </a:t>
            </a:r>
            <a:r>
              <a:rPr lang="el-GR" sz="3200" b="1" dirty="0" smtClean="0">
                <a:solidFill>
                  <a:srgbClr val="0070C0"/>
                </a:solidFill>
              </a:rPr>
              <a:t>1821</a:t>
            </a:r>
            <a:r>
              <a:rPr lang="el-GR" sz="3200" dirty="0" smtClean="0"/>
              <a:t>.</a:t>
            </a:r>
            <a:endParaRPr lang="el-GR"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543800" cy="838139"/>
          </a:xfrm>
        </p:spPr>
        <p:txBody>
          <a:bodyPr/>
          <a:lstStyle/>
          <a:p>
            <a:r>
              <a:rPr lang="el-GR" b="1" dirty="0"/>
              <a:t>Η μάχη στο </a:t>
            </a:r>
            <a:r>
              <a:rPr lang="el-GR" b="1" dirty="0" err="1"/>
              <a:t>Βατερλώ</a:t>
            </a:r>
            <a:r>
              <a:rPr lang="el-GR" b="1" dirty="0"/>
              <a:t> (1815</a:t>
            </a:r>
            <a:r>
              <a:rPr lang="el-GR" b="1" dirty="0" smtClean="0"/>
              <a:t>)</a:t>
            </a:r>
            <a:endParaRPr lang="el-GR" b="1"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55" y="1196752"/>
            <a:ext cx="7678010" cy="5039751"/>
          </a:xfrm>
          <a:prstGeom prst="rect">
            <a:avLst/>
          </a:prstGeom>
        </p:spPr>
      </p:pic>
    </p:spTree>
    <p:extLst>
      <p:ext uri="{BB962C8B-B14F-4D97-AF65-F5344CB8AC3E}">
        <p14:creationId xmlns:p14="http://schemas.microsoft.com/office/powerpoint/2010/main" val="318990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86604"/>
            <a:ext cx="7683192" cy="1450757"/>
          </a:xfrm>
        </p:spPr>
        <p:txBody>
          <a:bodyPr>
            <a:normAutofit/>
          </a:bodyPr>
          <a:lstStyle/>
          <a:p>
            <a:r>
              <a:rPr lang="el-GR" b="1" dirty="0" smtClean="0"/>
              <a:t>στ. Η Εποχή του Ναπολέοντα (1799-1815)</a:t>
            </a:r>
            <a:endParaRPr lang="el-GR" b="1" dirty="0"/>
          </a:p>
        </p:txBody>
      </p:sp>
      <p:sp>
        <p:nvSpPr>
          <p:cNvPr id="3" name="2 - Θέση περιεχομένου"/>
          <p:cNvSpPr>
            <a:spLocks noGrp="1"/>
          </p:cNvSpPr>
          <p:nvPr>
            <p:ph idx="1"/>
          </p:nvPr>
        </p:nvSpPr>
        <p:spPr>
          <a:xfrm>
            <a:off x="467545" y="1845734"/>
            <a:ext cx="8352928" cy="4463586"/>
          </a:xfrm>
        </p:spPr>
        <p:txBody>
          <a:bodyPr>
            <a:noAutofit/>
          </a:bodyPr>
          <a:lstStyle/>
          <a:p>
            <a:r>
              <a:rPr lang="el-GR" sz="3200" dirty="0" smtClean="0"/>
              <a:t>Οι νικήτριες ευρωπαϊκές δυνάμεις:</a:t>
            </a:r>
          </a:p>
          <a:p>
            <a:pPr>
              <a:buFont typeface="Wingdings" panose="05000000000000000000" pitchFamily="2" charset="2"/>
              <a:buChar char="Ø"/>
            </a:pPr>
            <a:r>
              <a:rPr lang="el-GR" sz="3200" b="1" dirty="0" smtClean="0">
                <a:solidFill>
                  <a:srgbClr val="C00000"/>
                </a:solidFill>
              </a:rPr>
              <a:t> </a:t>
            </a:r>
            <a:r>
              <a:rPr lang="el-GR" sz="3200" b="1" dirty="0" err="1" smtClean="0">
                <a:solidFill>
                  <a:srgbClr val="C00000"/>
                </a:solidFill>
              </a:rPr>
              <a:t>επανέφεραν</a:t>
            </a:r>
            <a:r>
              <a:rPr lang="el-GR" sz="3200" b="1" dirty="0" smtClean="0">
                <a:solidFill>
                  <a:srgbClr val="C00000"/>
                </a:solidFill>
              </a:rPr>
              <a:t> την παλαιά τάξη πραγμάτων </a:t>
            </a:r>
            <a:r>
              <a:rPr lang="el-GR" sz="3200" dirty="0" smtClean="0"/>
              <a:t>σε ολόκληρη την Ευρώπη και </a:t>
            </a:r>
          </a:p>
          <a:p>
            <a:pPr>
              <a:buFont typeface="Wingdings" panose="05000000000000000000" pitchFamily="2" charset="2"/>
              <a:buChar char="Ø"/>
            </a:pPr>
            <a:r>
              <a:rPr lang="el-GR" sz="3200" dirty="0" smtClean="0"/>
              <a:t> αποκατέστησαν τα </a:t>
            </a:r>
            <a:r>
              <a:rPr lang="el-GR" sz="3200" b="1" dirty="0" smtClean="0">
                <a:solidFill>
                  <a:srgbClr val="C00000"/>
                </a:solidFill>
              </a:rPr>
              <a:t>απολυταρχικά καθεστώτα</a:t>
            </a:r>
            <a:r>
              <a:rPr lang="el-GR" sz="3200" dirty="0" smtClean="0"/>
              <a:t>.</a:t>
            </a:r>
          </a:p>
          <a:p>
            <a:pPr>
              <a:buFont typeface="Wingdings" panose="05000000000000000000" pitchFamily="2" charset="2"/>
              <a:buChar char="Ø"/>
            </a:pPr>
            <a:r>
              <a:rPr lang="el-GR" sz="3200" b="1" dirty="0"/>
              <a:t> </a:t>
            </a:r>
            <a:r>
              <a:rPr lang="el-GR" sz="3200" b="1" dirty="0" smtClean="0"/>
              <a:t>καθιερώθηκαν οι </a:t>
            </a:r>
            <a:r>
              <a:rPr lang="el-GR" sz="3200" b="1" dirty="0" smtClean="0">
                <a:solidFill>
                  <a:srgbClr val="C00000"/>
                </a:solidFill>
              </a:rPr>
              <a:t>αρχές της ισορροπίας δυνάμεων και της νομιμότητας</a:t>
            </a:r>
            <a:r>
              <a:rPr lang="el-GR" sz="3200" dirty="0" smtClean="0"/>
              <a:t>, ως κανόνες του διεθνούς δικαίου.</a:t>
            </a:r>
            <a:endParaRPr lang="el-GR"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7"/>
            <a:ext cx="8136904" cy="1080120"/>
          </a:xfrm>
        </p:spPr>
        <p:txBody>
          <a:bodyPr/>
          <a:lstStyle/>
          <a:p>
            <a:r>
              <a:rPr lang="el-GR" b="1" dirty="0" smtClean="0"/>
              <a:t>Μετά τη ήττα του Ναπολέοντα</a:t>
            </a:r>
            <a:endParaRPr lang="el-GR" b="1" dirty="0"/>
          </a:p>
        </p:txBody>
      </p:sp>
      <p:sp>
        <p:nvSpPr>
          <p:cNvPr id="3" name="Θέση περιεχομένου 2"/>
          <p:cNvSpPr>
            <a:spLocks noGrp="1"/>
          </p:cNvSpPr>
          <p:nvPr>
            <p:ph idx="1"/>
          </p:nvPr>
        </p:nvSpPr>
        <p:spPr>
          <a:xfrm>
            <a:off x="323528" y="1845734"/>
            <a:ext cx="8568951" cy="4535594"/>
          </a:xfrm>
        </p:spPr>
        <p:txBody>
          <a:bodyPr>
            <a:noAutofit/>
          </a:bodyPr>
          <a:lstStyle/>
          <a:p>
            <a:r>
              <a:rPr lang="el-GR" sz="2800" dirty="0"/>
              <a:t>Η </a:t>
            </a:r>
            <a:r>
              <a:rPr lang="el-GR" sz="2800" b="1" dirty="0"/>
              <a:t>νέα συγκυρία που διαμορφώθηκε καθόρισε και τη </a:t>
            </a:r>
            <a:r>
              <a:rPr lang="el-GR" sz="2800" b="1" dirty="0">
                <a:solidFill>
                  <a:srgbClr val="C00000"/>
                </a:solidFill>
              </a:rPr>
              <a:t>θέση</a:t>
            </a:r>
            <a:r>
              <a:rPr lang="el-GR" sz="2800" b="1" dirty="0"/>
              <a:t> της καθεμιάς από τις </a:t>
            </a:r>
            <a:r>
              <a:rPr lang="el-GR" sz="2800" b="1" dirty="0">
                <a:solidFill>
                  <a:srgbClr val="C00000"/>
                </a:solidFill>
              </a:rPr>
              <a:t>μεγάλες </a:t>
            </a:r>
            <a:r>
              <a:rPr lang="el-GR" sz="2800" b="1" dirty="0" smtClean="0">
                <a:solidFill>
                  <a:srgbClr val="C00000"/>
                </a:solidFill>
              </a:rPr>
              <a:t>δυνάμεις</a:t>
            </a:r>
            <a:r>
              <a:rPr lang="el-GR" sz="2800" dirty="0" smtClean="0"/>
              <a:t> (σε </a:t>
            </a:r>
            <a:r>
              <a:rPr lang="el-GR" sz="2800" dirty="0"/>
              <a:t>παγκόσμια </a:t>
            </a:r>
            <a:r>
              <a:rPr lang="el-GR" sz="2800" dirty="0" smtClean="0"/>
              <a:t>κλίμακα). </a:t>
            </a:r>
          </a:p>
          <a:p>
            <a:r>
              <a:rPr lang="el-GR" sz="2800" b="1" u="sng" dirty="0" smtClean="0"/>
              <a:t>Κύριο </a:t>
            </a:r>
            <a:r>
              <a:rPr lang="el-GR" sz="2800" b="1" u="sng" dirty="0"/>
              <a:t>χαρακτηριστικό </a:t>
            </a:r>
            <a:r>
              <a:rPr lang="el-GR" sz="2800" b="1" dirty="0"/>
              <a:t>των μεταβολών </a:t>
            </a:r>
            <a:r>
              <a:rPr lang="el-GR" sz="2800" dirty="0"/>
              <a:t>αυτών </a:t>
            </a:r>
            <a:r>
              <a:rPr lang="el-GR" sz="2800" dirty="0" smtClean="0"/>
              <a:t>είναι:</a:t>
            </a:r>
          </a:p>
          <a:p>
            <a:pPr>
              <a:buFont typeface="Wingdings" panose="05000000000000000000" pitchFamily="2" charset="2"/>
              <a:buChar char="Ø"/>
            </a:pPr>
            <a:r>
              <a:rPr lang="el-GR" sz="2800" dirty="0" smtClean="0"/>
              <a:t> η </a:t>
            </a:r>
            <a:r>
              <a:rPr lang="el-GR" sz="2800" b="1" dirty="0">
                <a:solidFill>
                  <a:srgbClr val="990099"/>
                </a:solidFill>
              </a:rPr>
              <a:t>υποχώρηση της γαλλικής </a:t>
            </a:r>
            <a:r>
              <a:rPr lang="el-GR" sz="2800" b="1" dirty="0" smtClean="0">
                <a:solidFill>
                  <a:srgbClr val="990099"/>
                </a:solidFill>
              </a:rPr>
              <a:t>δύναμης</a:t>
            </a:r>
          </a:p>
          <a:p>
            <a:pPr>
              <a:buFont typeface="Wingdings" panose="05000000000000000000" pitchFamily="2" charset="2"/>
              <a:buChar char="Ø"/>
            </a:pPr>
            <a:r>
              <a:rPr lang="el-GR" sz="2800" dirty="0" smtClean="0"/>
              <a:t> η </a:t>
            </a:r>
            <a:r>
              <a:rPr lang="el-GR" sz="2800" b="1" dirty="0">
                <a:solidFill>
                  <a:srgbClr val="990099"/>
                </a:solidFill>
              </a:rPr>
              <a:t>διαίρεση της Ευρώπης σε τρεις ζώνες επιρροής</a:t>
            </a:r>
            <a:r>
              <a:rPr lang="el-GR" sz="2800" dirty="0"/>
              <a:t>, αυστριακή, ρωσική και </a:t>
            </a:r>
            <a:r>
              <a:rPr lang="el-GR" sz="2800" dirty="0" smtClean="0"/>
              <a:t>πρωσική </a:t>
            </a:r>
          </a:p>
          <a:p>
            <a:pPr>
              <a:buFont typeface="Wingdings" panose="05000000000000000000" pitchFamily="2" charset="2"/>
              <a:buChar char="Ø"/>
            </a:pPr>
            <a:r>
              <a:rPr lang="el-GR" sz="2800" dirty="0" smtClean="0"/>
              <a:t> η </a:t>
            </a:r>
            <a:r>
              <a:rPr lang="el-GR" sz="2800" b="1" dirty="0">
                <a:solidFill>
                  <a:srgbClr val="990099"/>
                </a:solidFill>
              </a:rPr>
              <a:t>αναγνώριση του ρόλου της Αγγλίας ως παγκόσμιας δύναμης</a:t>
            </a:r>
            <a:r>
              <a:rPr lang="el-GR" sz="2800" dirty="0"/>
              <a:t>.</a:t>
            </a:r>
          </a:p>
        </p:txBody>
      </p:sp>
    </p:spTree>
    <p:extLst>
      <p:ext uri="{BB962C8B-B14F-4D97-AF65-F5344CB8AC3E}">
        <p14:creationId xmlns:p14="http://schemas.microsoft.com/office/powerpoint/2010/main" val="2934696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543800" cy="1198180"/>
          </a:xfrm>
        </p:spPr>
        <p:txBody>
          <a:bodyPr/>
          <a:lstStyle/>
          <a:p>
            <a:r>
              <a:rPr lang="el-GR" b="1" dirty="0" smtClean="0"/>
              <a:t>Συνέδριο της Βιέννης (1815)</a:t>
            </a:r>
            <a:endParaRPr lang="el-GR" b="1" dirty="0"/>
          </a:p>
        </p:txBody>
      </p:sp>
      <p:sp>
        <p:nvSpPr>
          <p:cNvPr id="3" name="Θέση περιεχομένου 2"/>
          <p:cNvSpPr>
            <a:spLocks noGrp="1"/>
          </p:cNvSpPr>
          <p:nvPr>
            <p:ph idx="1"/>
          </p:nvPr>
        </p:nvSpPr>
        <p:spPr>
          <a:xfrm>
            <a:off x="793865" y="1844824"/>
            <a:ext cx="7827208" cy="4535594"/>
          </a:xfrm>
        </p:spPr>
        <p:txBody>
          <a:bodyPr>
            <a:normAutofit/>
          </a:bodyPr>
          <a:lstStyle/>
          <a:p>
            <a:r>
              <a:rPr lang="el-GR" sz="3600" dirty="0"/>
              <a:t>Το πλέγμα αυτό των διεθνών σχέσεων </a:t>
            </a:r>
            <a:r>
              <a:rPr lang="el-GR" sz="3600" u="sng" dirty="0"/>
              <a:t>προσδιόρισε</a:t>
            </a:r>
            <a:r>
              <a:rPr lang="el-GR" sz="3600" dirty="0"/>
              <a:t> και το </a:t>
            </a:r>
            <a:r>
              <a:rPr lang="el-GR" sz="3600" b="1" dirty="0"/>
              <a:t>συμβατικό πλαίσιο του </a:t>
            </a:r>
            <a:r>
              <a:rPr lang="el-GR" sz="3600" b="1" dirty="0" err="1" smtClean="0">
                <a:solidFill>
                  <a:srgbClr val="00B050"/>
                </a:solidFill>
              </a:rPr>
              <a:t>μεταναπολεόντειου</a:t>
            </a:r>
            <a:r>
              <a:rPr lang="el-GR" sz="3600" b="1" dirty="0" smtClean="0">
                <a:solidFill>
                  <a:srgbClr val="00B050"/>
                </a:solidFill>
              </a:rPr>
              <a:t> status quo</a:t>
            </a:r>
          </a:p>
          <a:p>
            <a:r>
              <a:rPr lang="el-GR" sz="3600" dirty="0" smtClean="0"/>
              <a:t>Μια </a:t>
            </a:r>
            <a:r>
              <a:rPr lang="el-GR" sz="3600" b="1" dirty="0"/>
              <a:t>σειρά </a:t>
            </a:r>
            <a:r>
              <a:rPr lang="el-GR" sz="3600" b="1" dirty="0">
                <a:solidFill>
                  <a:srgbClr val="00B050"/>
                </a:solidFill>
              </a:rPr>
              <a:t>διπλωματικών πράξεων </a:t>
            </a:r>
            <a:r>
              <a:rPr lang="el-GR" sz="3600" dirty="0" smtClean="0"/>
              <a:t>είχαν </a:t>
            </a:r>
            <a:r>
              <a:rPr lang="el-GR" sz="3600" dirty="0"/>
              <a:t>ως επιστέγασμα τις αποφάσεις του </a:t>
            </a:r>
            <a:r>
              <a:rPr lang="el-GR" sz="3600" b="1" dirty="0">
                <a:solidFill>
                  <a:srgbClr val="7030A0"/>
                </a:solidFill>
              </a:rPr>
              <a:t>Συνεδρίου της Βιέννης</a:t>
            </a:r>
            <a:r>
              <a:rPr lang="el-GR" sz="3600" dirty="0">
                <a:solidFill>
                  <a:srgbClr val="7030A0"/>
                </a:solidFill>
              </a:rPr>
              <a:t> (1815).</a:t>
            </a:r>
          </a:p>
        </p:txBody>
      </p:sp>
    </p:spTree>
    <p:extLst>
      <p:ext uri="{BB962C8B-B14F-4D97-AF65-F5344CB8AC3E}">
        <p14:creationId xmlns:p14="http://schemas.microsoft.com/office/powerpoint/2010/main" val="2839817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26773" y="5517232"/>
            <a:ext cx="7632848" cy="646331"/>
          </a:xfrm>
          <a:prstGeom prst="rect">
            <a:avLst/>
          </a:prstGeom>
        </p:spPr>
        <p:txBody>
          <a:bodyPr wrap="square">
            <a:spAutoFit/>
          </a:bodyPr>
          <a:lstStyle/>
          <a:p>
            <a:r>
              <a:rPr lang="el-GR" dirty="0"/>
              <a:t>Το Συνέδριο (της Βιέννης) χορεύει. Γκραβούρα εποχής τον </a:t>
            </a:r>
            <a:r>
              <a:rPr lang="el-GR" dirty="0" err="1"/>
              <a:t>Φοσεβάλ</a:t>
            </a:r>
            <a:r>
              <a:rPr lang="el-GR" dirty="0"/>
              <a:t>. </a:t>
            </a:r>
            <a:endParaRPr lang="el-GR" dirty="0" smtClean="0"/>
          </a:p>
          <a:p>
            <a:pPr algn="ctr"/>
            <a:r>
              <a:rPr lang="el-GR" dirty="0" smtClean="0"/>
              <a:t>Παρίσι</a:t>
            </a:r>
            <a:r>
              <a:rPr lang="el-GR" dirty="0"/>
              <a:t>, Εθνική Βιβλιοθήκη. </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583354" cy="5040560"/>
          </a:xfrm>
          <a:prstGeom prst="rect">
            <a:avLst/>
          </a:prstGeom>
        </p:spPr>
      </p:pic>
    </p:spTree>
    <p:extLst>
      <p:ext uri="{BB962C8B-B14F-4D97-AF65-F5344CB8AC3E}">
        <p14:creationId xmlns:p14="http://schemas.microsoft.com/office/powerpoint/2010/main" val="315709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ζ</a:t>
            </a:r>
            <a:r>
              <a:rPr lang="el-GR" b="1" dirty="0" smtClean="0"/>
              <a:t>. Ο χαρακτήρας και το έργο της επανάστασης</a:t>
            </a:r>
            <a:endParaRPr lang="el-GR" b="1" dirty="0"/>
          </a:p>
        </p:txBody>
      </p:sp>
      <p:sp>
        <p:nvSpPr>
          <p:cNvPr id="3" name="2 - Θέση περιεχομένου"/>
          <p:cNvSpPr>
            <a:spLocks noGrp="1"/>
          </p:cNvSpPr>
          <p:nvPr>
            <p:ph idx="1"/>
          </p:nvPr>
        </p:nvSpPr>
        <p:spPr>
          <a:xfrm>
            <a:off x="793903" y="1988840"/>
            <a:ext cx="7543801" cy="4023360"/>
          </a:xfrm>
        </p:spPr>
        <p:txBody>
          <a:bodyPr>
            <a:normAutofit/>
          </a:bodyPr>
          <a:lstStyle/>
          <a:p>
            <a:r>
              <a:rPr lang="el-GR" sz="3600" b="1" dirty="0" smtClean="0"/>
              <a:t>Μάταια</a:t>
            </a:r>
            <a:r>
              <a:rPr lang="el-GR" sz="3600" dirty="0" smtClean="0"/>
              <a:t> τα ανακτοβούλια της Ευρώπης προσπάθησαν να ανατρέψουν τη ροή των γεγονότων.</a:t>
            </a:r>
          </a:p>
          <a:p>
            <a:r>
              <a:rPr lang="el-GR" sz="3600" b="1" dirty="0" smtClean="0">
                <a:solidFill>
                  <a:srgbClr val="FF0000"/>
                </a:solidFill>
              </a:rPr>
              <a:t>Η Γαλλική επανάσταση δεν ήταν μόνο πολιτική, επέφερε αλλαγές οικονομικές, κοινωνικές</a:t>
            </a:r>
          </a:p>
          <a:p>
            <a:endParaRPr lang="el-GR"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838140"/>
          </a:xfrm>
        </p:spPr>
        <p:txBody>
          <a:bodyPr/>
          <a:lstStyle/>
          <a:p>
            <a:r>
              <a:rPr lang="el-GR" b="1" dirty="0" smtClean="0"/>
              <a:t>Α. Πολιτικές αλλαγές</a:t>
            </a:r>
            <a:endParaRPr lang="el-GR" b="1" dirty="0"/>
          </a:p>
        </p:txBody>
      </p:sp>
      <p:sp>
        <p:nvSpPr>
          <p:cNvPr id="3" name="2 - Θέση περιεχομένου"/>
          <p:cNvSpPr>
            <a:spLocks noGrp="1"/>
          </p:cNvSpPr>
          <p:nvPr>
            <p:ph idx="1"/>
          </p:nvPr>
        </p:nvSpPr>
        <p:spPr>
          <a:xfrm>
            <a:off x="395536" y="1268760"/>
            <a:ext cx="8352928" cy="4968552"/>
          </a:xfrm>
        </p:spPr>
        <p:txBody>
          <a:bodyPr>
            <a:normAutofit lnSpcReduction="10000"/>
          </a:bodyPr>
          <a:lstStyle/>
          <a:p>
            <a:pPr>
              <a:buFont typeface="Calibri" panose="020F0502020204030204" pitchFamily="34" charset="0"/>
              <a:buChar char="֍"/>
            </a:pPr>
            <a:r>
              <a:rPr lang="el-GR" sz="3200" b="1" dirty="0" smtClean="0"/>
              <a:t> Λαϊκή κυριαρχία </a:t>
            </a:r>
            <a:r>
              <a:rPr lang="el-GR" sz="3200" dirty="0" smtClean="0"/>
              <a:t>- δικαίωμα ψήφου</a:t>
            </a:r>
          </a:p>
          <a:p>
            <a:pPr>
              <a:buFont typeface="Calibri" panose="020F0502020204030204" pitchFamily="34" charset="0"/>
              <a:buChar char="֍"/>
            </a:pPr>
            <a:r>
              <a:rPr lang="el-GR" sz="3200" dirty="0" smtClean="0"/>
              <a:t> Οι </a:t>
            </a:r>
            <a:r>
              <a:rPr lang="el-GR" sz="3200" b="1" dirty="0" smtClean="0"/>
              <a:t>Λέσχες</a:t>
            </a:r>
            <a:r>
              <a:rPr lang="el-GR" sz="3200" dirty="0" smtClean="0"/>
              <a:t> προοιωνίζουν τα </a:t>
            </a:r>
            <a:r>
              <a:rPr lang="el-GR" sz="3200" b="1" dirty="0" smtClean="0"/>
              <a:t>πολιτικά κόμματα</a:t>
            </a:r>
          </a:p>
          <a:p>
            <a:pPr>
              <a:buFont typeface="Calibri" panose="020F0502020204030204" pitchFamily="34" charset="0"/>
              <a:buChar char="֍"/>
            </a:pPr>
            <a:r>
              <a:rPr lang="el-GR" sz="3200" b="1" dirty="0" smtClean="0"/>
              <a:t> Κατοχυρώνονται ελευθερίες</a:t>
            </a:r>
            <a:r>
              <a:rPr lang="el-GR" sz="3200" dirty="0" smtClean="0"/>
              <a:t>, η </a:t>
            </a:r>
            <a:r>
              <a:rPr lang="el-GR" sz="3200" b="1" dirty="0" smtClean="0"/>
              <a:t>ισότητα</a:t>
            </a:r>
            <a:r>
              <a:rPr lang="el-GR" sz="3200" dirty="0" smtClean="0"/>
              <a:t> και τα </a:t>
            </a:r>
            <a:r>
              <a:rPr lang="el-GR" sz="3200" b="1" dirty="0" smtClean="0"/>
              <a:t>δικαιώματα</a:t>
            </a:r>
            <a:r>
              <a:rPr lang="el-GR" sz="3200" dirty="0" smtClean="0"/>
              <a:t> πολιτών.</a:t>
            </a:r>
          </a:p>
          <a:p>
            <a:pPr>
              <a:buFont typeface="Calibri" panose="020F0502020204030204" pitchFamily="34" charset="0"/>
              <a:buChar char="֍"/>
            </a:pPr>
            <a:r>
              <a:rPr lang="el-GR" sz="3200" dirty="0" smtClean="0"/>
              <a:t> Εισάγεται πάλι η </a:t>
            </a:r>
            <a:r>
              <a:rPr lang="el-GR" sz="3200" b="1" dirty="0" smtClean="0"/>
              <a:t>έννοια του πολίτη </a:t>
            </a:r>
            <a:r>
              <a:rPr lang="el-GR" sz="3200" dirty="0" smtClean="0"/>
              <a:t>= </a:t>
            </a:r>
            <a:r>
              <a:rPr lang="el-GR" sz="3200" b="1" i="1" dirty="0" smtClean="0"/>
              <a:t>υπεύθυνο άτομο με επίγνωση δικαιωμάτων και υποχρεώσεων</a:t>
            </a:r>
          </a:p>
          <a:p>
            <a:pPr>
              <a:buFont typeface="Calibri" panose="020F0502020204030204" pitchFamily="34" charset="0"/>
              <a:buChar char="֍"/>
            </a:pPr>
            <a:r>
              <a:rPr lang="el-GR" sz="3200" dirty="0" smtClean="0"/>
              <a:t> Τα </a:t>
            </a:r>
            <a:r>
              <a:rPr lang="el-GR" sz="3200" b="1" dirty="0" smtClean="0"/>
              <a:t>δικαιώματα κατοχυρώνονται </a:t>
            </a:r>
            <a:r>
              <a:rPr lang="el-GR" sz="3200" dirty="0" smtClean="0"/>
              <a:t>όχι μόνο με το Σύνταγμα αλλά και με τον </a:t>
            </a:r>
            <a:r>
              <a:rPr lang="el-GR" sz="3200" b="1" dirty="0" smtClean="0"/>
              <a:t>Αστικό Δίκαιο  </a:t>
            </a:r>
            <a:r>
              <a:rPr lang="el-GR" sz="3200" dirty="0" smtClean="0"/>
              <a:t>(</a:t>
            </a:r>
            <a:r>
              <a:rPr lang="el-GR" sz="3200" i="1" dirty="0" smtClean="0">
                <a:solidFill>
                  <a:srgbClr val="0070C0"/>
                </a:solidFill>
              </a:rPr>
              <a:t>Ναπολεόντειος Κώδικας, 1804</a:t>
            </a:r>
            <a:r>
              <a:rPr lang="el-GR" sz="3200" dirty="0" smtClean="0"/>
              <a:t>)</a:t>
            </a:r>
            <a:endParaRPr lang="el-G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1270187"/>
          </a:xfrm>
        </p:spPr>
        <p:txBody>
          <a:bodyPr/>
          <a:lstStyle/>
          <a:p>
            <a:r>
              <a:rPr lang="el-GR" b="1" dirty="0" smtClean="0"/>
              <a:t>Α. Πολιτικές αλλαγές</a:t>
            </a:r>
            <a:endParaRPr lang="el-GR" b="1" dirty="0"/>
          </a:p>
        </p:txBody>
      </p:sp>
      <p:sp>
        <p:nvSpPr>
          <p:cNvPr id="3" name="2 - Θέση περιεχομένου"/>
          <p:cNvSpPr>
            <a:spLocks noGrp="1"/>
          </p:cNvSpPr>
          <p:nvPr>
            <p:ph idx="1"/>
          </p:nvPr>
        </p:nvSpPr>
        <p:spPr>
          <a:xfrm>
            <a:off x="611561" y="1845734"/>
            <a:ext cx="8136904" cy="4607602"/>
          </a:xfrm>
        </p:spPr>
        <p:txBody>
          <a:bodyPr>
            <a:normAutofit lnSpcReduction="10000"/>
          </a:bodyPr>
          <a:lstStyle/>
          <a:p>
            <a:pPr>
              <a:buFont typeface="Calibri" panose="020F0502020204030204" pitchFamily="34" charset="0"/>
              <a:buChar char="֍"/>
            </a:pPr>
            <a:r>
              <a:rPr lang="el-GR" sz="3200" dirty="0" smtClean="0">
                <a:solidFill>
                  <a:schemeClr val="tx1"/>
                </a:solidFill>
              </a:rPr>
              <a:t> </a:t>
            </a:r>
            <a:r>
              <a:rPr lang="el-GR" sz="3600" dirty="0" smtClean="0">
                <a:solidFill>
                  <a:schemeClr val="tx1"/>
                </a:solidFill>
              </a:rPr>
              <a:t>Οι </a:t>
            </a:r>
            <a:r>
              <a:rPr lang="el-GR" sz="3600" u="sng" dirty="0" smtClean="0">
                <a:solidFill>
                  <a:srgbClr val="C00000"/>
                </a:solidFill>
              </a:rPr>
              <a:t>μάζες</a:t>
            </a:r>
            <a:r>
              <a:rPr lang="el-GR" sz="3600" dirty="0" smtClean="0">
                <a:solidFill>
                  <a:srgbClr val="C00000"/>
                </a:solidFill>
              </a:rPr>
              <a:t> </a:t>
            </a:r>
            <a:r>
              <a:rPr lang="el-GR" sz="3600" dirty="0" smtClean="0"/>
              <a:t>παίζουν πια </a:t>
            </a:r>
            <a:r>
              <a:rPr lang="el-GR" sz="3600" b="1" dirty="0" smtClean="0">
                <a:solidFill>
                  <a:srgbClr val="0070C0"/>
                </a:solidFill>
              </a:rPr>
              <a:t>πρωταγωνιστικό ρόλο </a:t>
            </a:r>
            <a:r>
              <a:rPr lang="el-GR" sz="3600" dirty="0" smtClean="0"/>
              <a:t>στο ιστορικό γίγνεσθαι</a:t>
            </a:r>
          </a:p>
          <a:p>
            <a:pPr>
              <a:buFont typeface="Calibri" panose="020F0502020204030204" pitchFamily="34" charset="0"/>
              <a:buChar char="֍"/>
            </a:pPr>
            <a:r>
              <a:rPr lang="el-GR" sz="3600" dirty="0" smtClean="0">
                <a:solidFill>
                  <a:schemeClr val="tx1"/>
                </a:solidFill>
              </a:rPr>
              <a:t> Ο</a:t>
            </a:r>
            <a:r>
              <a:rPr lang="el-GR" sz="3600" dirty="0" smtClean="0">
                <a:solidFill>
                  <a:srgbClr val="C00000"/>
                </a:solidFill>
              </a:rPr>
              <a:t> </a:t>
            </a:r>
            <a:r>
              <a:rPr lang="el-GR" sz="3600" u="sng" dirty="0" smtClean="0">
                <a:solidFill>
                  <a:srgbClr val="C00000"/>
                </a:solidFill>
              </a:rPr>
              <a:t>τύπος</a:t>
            </a:r>
            <a:r>
              <a:rPr lang="el-GR" sz="3600" dirty="0" smtClean="0">
                <a:solidFill>
                  <a:srgbClr val="C00000"/>
                </a:solidFill>
              </a:rPr>
              <a:t> </a:t>
            </a:r>
            <a:r>
              <a:rPr lang="el-GR" sz="3600" dirty="0" smtClean="0"/>
              <a:t>ως εκφραστής πολιτικών απόψεων γίνεται </a:t>
            </a:r>
            <a:r>
              <a:rPr lang="el-GR" sz="3600" b="1" dirty="0" smtClean="0">
                <a:solidFill>
                  <a:srgbClr val="0070C0"/>
                </a:solidFill>
              </a:rPr>
              <a:t>διαμορφωτής</a:t>
            </a:r>
            <a:r>
              <a:rPr lang="el-GR" sz="3600" dirty="0" smtClean="0"/>
              <a:t> </a:t>
            </a:r>
            <a:r>
              <a:rPr lang="el-GR" sz="3600" dirty="0" smtClean="0">
                <a:solidFill>
                  <a:srgbClr val="C00000"/>
                </a:solidFill>
              </a:rPr>
              <a:t>της κοινής γνώμης</a:t>
            </a:r>
          </a:p>
          <a:p>
            <a:pPr>
              <a:buFont typeface="Calibri" panose="020F0502020204030204" pitchFamily="34" charset="0"/>
              <a:buChar char="֍"/>
            </a:pPr>
            <a:r>
              <a:rPr lang="el-GR" sz="3600" dirty="0" smtClean="0"/>
              <a:t>Η </a:t>
            </a:r>
            <a:r>
              <a:rPr lang="el-GR" sz="3600" b="1" dirty="0" smtClean="0"/>
              <a:t>έννοια του </a:t>
            </a:r>
            <a:r>
              <a:rPr lang="el-GR" sz="3600" b="1" dirty="0" smtClean="0">
                <a:solidFill>
                  <a:srgbClr val="C00000"/>
                </a:solidFill>
              </a:rPr>
              <a:t>Έθνους</a:t>
            </a:r>
            <a:r>
              <a:rPr lang="el-GR" sz="3600" b="1" dirty="0" smtClean="0"/>
              <a:t> </a:t>
            </a:r>
            <a:r>
              <a:rPr lang="el-GR" sz="3600" dirty="0" smtClean="0"/>
              <a:t>= </a:t>
            </a:r>
            <a:r>
              <a:rPr lang="el-GR" sz="3600" dirty="0" smtClean="0">
                <a:solidFill>
                  <a:srgbClr val="0070C0"/>
                </a:solidFill>
              </a:rPr>
              <a:t>ανώτατη αρχή </a:t>
            </a:r>
            <a:r>
              <a:rPr lang="el-GR" sz="3600" dirty="0" smtClean="0"/>
              <a:t>όλων των εξουσιών </a:t>
            </a:r>
            <a:r>
              <a:rPr lang="el-GR" sz="3600" i="1" dirty="0" smtClean="0"/>
              <a:t>(Ο </a:t>
            </a:r>
            <a:r>
              <a:rPr lang="el-GR" sz="3600" i="1" dirty="0"/>
              <a:t>μονάρχης δεν αποτελεί πια την ενοποιητική δύναμη της </a:t>
            </a:r>
            <a:r>
              <a:rPr lang="el-GR" sz="3600" i="1" dirty="0" smtClean="0"/>
              <a:t>κοινωνίας</a:t>
            </a:r>
            <a:r>
              <a:rPr lang="el-GR" sz="3600" i="1" dirty="0"/>
              <a:t>)</a:t>
            </a:r>
            <a:endParaRPr lang="el-GR" sz="3600" i="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 Πολιτικές αλλαγές</a:t>
            </a:r>
            <a:endParaRPr lang="el-GR" b="1" dirty="0"/>
          </a:p>
        </p:txBody>
      </p:sp>
      <p:sp>
        <p:nvSpPr>
          <p:cNvPr id="3" name="2 - Θέση περιεχομένου"/>
          <p:cNvSpPr>
            <a:spLocks noGrp="1"/>
          </p:cNvSpPr>
          <p:nvPr>
            <p:ph idx="1"/>
          </p:nvPr>
        </p:nvSpPr>
        <p:spPr>
          <a:xfrm>
            <a:off x="611560" y="1845734"/>
            <a:ext cx="8064895" cy="4535594"/>
          </a:xfrm>
        </p:spPr>
        <p:txBody>
          <a:bodyPr>
            <a:normAutofit/>
          </a:bodyPr>
          <a:lstStyle/>
          <a:p>
            <a:pPr>
              <a:buFont typeface="Calibri" panose="020F0502020204030204" pitchFamily="34" charset="0"/>
              <a:buChar char="֍"/>
            </a:pPr>
            <a:r>
              <a:rPr lang="el-GR" sz="3200" dirty="0" smtClean="0"/>
              <a:t> Μαζί με τους πολίτες που υπερασπίζονται τα </a:t>
            </a:r>
            <a:r>
              <a:rPr lang="el-GR" sz="3200" dirty="0" smtClean="0"/>
              <a:t>δίκαιά </a:t>
            </a:r>
            <a:r>
              <a:rPr lang="el-GR" sz="3200" dirty="0" smtClean="0"/>
              <a:t>του δημιουργείται και ο </a:t>
            </a:r>
            <a:r>
              <a:rPr lang="el-GR" sz="3200" b="1" dirty="0" smtClean="0">
                <a:solidFill>
                  <a:srgbClr val="0070C0"/>
                </a:solidFill>
              </a:rPr>
              <a:t>πρώτος εθνικός στρατός</a:t>
            </a:r>
          </a:p>
          <a:p>
            <a:pPr marL="201168" lvl="1" indent="0">
              <a:buNone/>
            </a:pPr>
            <a:endParaRPr lang="el-GR" sz="3000" dirty="0" smtClean="0"/>
          </a:p>
          <a:p>
            <a:pPr marL="201168" lvl="1" indent="0">
              <a:buNone/>
            </a:pPr>
            <a:r>
              <a:rPr lang="el-GR" sz="3000" dirty="0" smtClean="0"/>
              <a:t>Ο </a:t>
            </a:r>
            <a:r>
              <a:rPr lang="el-GR" sz="3000" u="sng" dirty="0" smtClean="0"/>
              <a:t>εθνικός στρατός </a:t>
            </a:r>
            <a:r>
              <a:rPr lang="el-GR" sz="3000" dirty="0" smtClean="0"/>
              <a:t>την εποχή του Ναπολέοντα θα </a:t>
            </a:r>
            <a:r>
              <a:rPr lang="el-GR" sz="3000" dirty="0" smtClean="0">
                <a:solidFill>
                  <a:srgbClr val="C00000"/>
                </a:solidFill>
              </a:rPr>
              <a:t>διασπείρει σ’ ολόκληρη την Ευρώπη:</a:t>
            </a:r>
          </a:p>
          <a:p>
            <a:pPr lvl="1">
              <a:buFont typeface="Wingdings" panose="05000000000000000000" pitchFamily="2" charset="2"/>
              <a:buChar char="§"/>
            </a:pPr>
            <a:r>
              <a:rPr lang="el-GR" sz="3000" dirty="0" smtClean="0">
                <a:solidFill>
                  <a:schemeClr val="tx1"/>
                </a:solidFill>
              </a:rPr>
              <a:t> τις </a:t>
            </a:r>
            <a:r>
              <a:rPr lang="el-GR" sz="3000" b="1" dirty="0" smtClean="0">
                <a:solidFill>
                  <a:srgbClr val="0070C0"/>
                </a:solidFill>
              </a:rPr>
              <a:t>ιδέες της εθνικής ανεξαρτησίας και </a:t>
            </a:r>
          </a:p>
          <a:p>
            <a:pPr lvl="1">
              <a:buFont typeface="Wingdings" panose="05000000000000000000" pitchFamily="2" charset="2"/>
              <a:buChar char="§"/>
            </a:pPr>
            <a:r>
              <a:rPr lang="el-GR" sz="3000" b="1" dirty="0" smtClean="0">
                <a:solidFill>
                  <a:srgbClr val="0070C0"/>
                </a:solidFill>
              </a:rPr>
              <a:t> της πολιτικής ελευθερίας</a:t>
            </a:r>
            <a:endParaRPr lang="el-GR" sz="30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7554" y="515606"/>
            <a:ext cx="8244916" cy="1054164"/>
          </a:xfrm>
        </p:spPr>
        <p:txBody>
          <a:bodyPr>
            <a:normAutofit fontScale="90000"/>
          </a:bodyPr>
          <a:lstStyle/>
          <a:p>
            <a:r>
              <a:rPr lang="el-GR" sz="4000" b="1" dirty="0" smtClean="0">
                <a:solidFill>
                  <a:schemeClr val="tx1"/>
                </a:solidFill>
              </a:rPr>
              <a:t>β. Η έκρηξη της Επανάστασης (1789)</a:t>
            </a:r>
            <a:br>
              <a:rPr lang="el-GR" sz="4000" b="1" dirty="0" smtClean="0">
                <a:solidFill>
                  <a:schemeClr val="tx1"/>
                </a:solidFill>
              </a:rPr>
            </a:br>
            <a:r>
              <a:rPr lang="el-GR" sz="4000" b="1" i="1" dirty="0" smtClean="0">
                <a:solidFill>
                  <a:schemeClr val="tx1"/>
                </a:solidFill>
              </a:rPr>
              <a:t>Η σύγκληση των Γενικών Τάξεων</a:t>
            </a:r>
            <a:endParaRPr lang="el-GR" sz="4000" b="1" i="1" dirty="0">
              <a:solidFill>
                <a:schemeClr val="tx1"/>
              </a:solidFill>
            </a:endParaRPr>
          </a:p>
        </p:txBody>
      </p:sp>
      <p:sp>
        <p:nvSpPr>
          <p:cNvPr id="3" name="2 - Θέση περιεχομένου"/>
          <p:cNvSpPr>
            <a:spLocks noGrp="1"/>
          </p:cNvSpPr>
          <p:nvPr>
            <p:ph idx="1"/>
          </p:nvPr>
        </p:nvSpPr>
        <p:spPr>
          <a:xfrm>
            <a:off x="395536" y="1772816"/>
            <a:ext cx="8568952" cy="4680520"/>
          </a:xfrm>
        </p:spPr>
        <p:txBody>
          <a:bodyPr>
            <a:noAutofit/>
          </a:bodyPr>
          <a:lstStyle/>
          <a:p>
            <a:r>
              <a:rPr lang="el-GR" sz="2800" dirty="0" smtClean="0"/>
              <a:t>Η </a:t>
            </a:r>
            <a:r>
              <a:rPr lang="el-GR" sz="2800" b="1" dirty="0" smtClean="0"/>
              <a:t>οικονομική κρίση    </a:t>
            </a:r>
            <a:r>
              <a:rPr lang="en-US" sz="2800" b="1" dirty="0" smtClean="0"/>
              <a:t>  </a:t>
            </a:r>
            <a:r>
              <a:rPr lang="el-GR" sz="2800" b="1" dirty="0" smtClean="0"/>
              <a:t> </a:t>
            </a:r>
            <a:r>
              <a:rPr lang="en-US" sz="2800" dirty="0" smtClean="0"/>
              <a:t>o </a:t>
            </a:r>
            <a:r>
              <a:rPr lang="el-GR" sz="2800" dirty="0" smtClean="0"/>
              <a:t>βασιλιά</a:t>
            </a:r>
            <a:r>
              <a:rPr lang="el-GR" sz="2800" dirty="0"/>
              <a:t>ς</a:t>
            </a:r>
            <a:r>
              <a:rPr lang="el-GR" sz="2800" dirty="0" smtClean="0"/>
              <a:t> Λουδοβίκος επαναφέρει ως </a:t>
            </a:r>
            <a:r>
              <a:rPr lang="el-GR" sz="2800" b="1" dirty="0" smtClean="0"/>
              <a:t>υπουργό οικονομικών το </a:t>
            </a:r>
            <a:r>
              <a:rPr lang="el-GR" sz="2800" b="1" dirty="0" err="1" smtClean="0"/>
              <a:t>Νεκέρ</a:t>
            </a:r>
            <a:r>
              <a:rPr lang="el-GR" sz="2800" b="1" dirty="0" smtClean="0"/>
              <a:t> </a:t>
            </a:r>
            <a:r>
              <a:rPr lang="el-GR" sz="2800" dirty="0" smtClean="0"/>
              <a:t>(1788)</a:t>
            </a:r>
          </a:p>
          <a:p>
            <a:pPr marL="0" indent="0">
              <a:buNone/>
            </a:pPr>
            <a:r>
              <a:rPr lang="el-GR" sz="2800" dirty="0" smtClean="0"/>
              <a:t>Ο </a:t>
            </a:r>
            <a:r>
              <a:rPr lang="el-GR" sz="2800" dirty="0" err="1" smtClean="0"/>
              <a:t>Νεκέρ</a:t>
            </a:r>
            <a:r>
              <a:rPr lang="el-GR" sz="2800" dirty="0" smtClean="0"/>
              <a:t> </a:t>
            </a:r>
            <a:r>
              <a:rPr lang="el-GR" sz="2800" u="sng" dirty="0" smtClean="0"/>
              <a:t>πρότεινε</a:t>
            </a:r>
            <a:r>
              <a:rPr lang="el-GR" sz="2800" dirty="0" smtClean="0"/>
              <a:t>  τη </a:t>
            </a:r>
            <a:r>
              <a:rPr lang="el-GR" sz="2800" b="1" dirty="0" smtClean="0"/>
              <a:t>σύγκληση των Γενικών Τάξεων </a:t>
            </a:r>
            <a:r>
              <a:rPr lang="el-GR" sz="2800" dirty="0" smtClean="0"/>
              <a:t>(η </a:t>
            </a:r>
            <a:r>
              <a:rPr lang="el-GR" sz="2800" i="1" dirty="0" smtClean="0"/>
              <a:t>συνέλευση των αντιπροσώπων και των τριών τάξεων</a:t>
            </a:r>
            <a:r>
              <a:rPr lang="el-GR" sz="2800" dirty="0" smtClean="0"/>
              <a:t>), για να εγκρίνουν </a:t>
            </a:r>
            <a:r>
              <a:rPr lang="el-GR" sz="2800" b="1" dirty="0" smtClean="0">
                <a:solidFill>
                  <a:srgbClr val="C00000"/>
                </a:solidFill>
              </a:rPr>
              <a:t>νέους φόρους</a:t>
            </a:r>
            <a:r>
              <a:rPr lang="el-GR" sz="2800" dirty="0" smtClean="0"/>
              <a:t>. </a:t>
            </a:r>
          </a:p>
          <a:p>
            <a:r>
              <a:rPr lang="el-GR" sz="2800" dirty="0" smtClean="0"/>
              <a:t>Η </a:t>
            </a:r>
            <a:r>
              <a:rPr lang="el-GR" sz="2800" b="1" dirty="0" smtClean="0"/>
              <a:t>συνέλευση αρχίζει στις 5 Μαΐου 1789</a:t>
            </a:r>
            <a:endParaRPr lang="el-GR" sz="2800" dirty="0"/>
          </a:p>
          <a:p>
            <a:r>
              <a:rPr lang="el-GR" sz="2800" dirty="0" smtClean="0"/>
              <a:t>Μισά μέλη της προέρχονταν από τους </a:t>
            </a:r>
            <a:r>
              <a:rPr lang="el-GR" sz="2800" b="1" dirty="0" smtClean="0"/>
              <a:t>ευγενείς</a:t>
            </a:r>
            <a:r>
              <a:rPr lang="el-GR" sz="2800" dirty="0" smtClean="0"/>
              <a:t> και τους </a:t>
            </a:r>
            <a:r>
              <a:rPr lang="el-GR" sz="2800" b="1" dirty="0" smtClean="0"/>
              <a:t>κληρικούς</a:t>
            </a:r>
            <a:r>
              <a:rPr lang="el-GR" sz="2800" dirty="0" smtClean="0"/>
              <a:t> </a:t>
            </a:r>
          </a:p>
          <a:p>
            <a:r>
              <a:rPr lang="el-GR" sz="2800" dirty="0" smtClean="0"/>
              <a:t>Τα άλλα μισά από την </a:t>
            </a:r>
            <a:r>
              <a:rPr lang="el-GR" sz="2800" b="1" dirty="0" smtClean="0"/>
              <a:t>Τρίτη Τάξη</a:t>
            </a:r>
            <a:r>
              <a:rPr lang="el-GR" sz="2800" dirty="0" smtClean="0"/>
              <a:t>, η οποία υπερείχε με ελαφρά πλειοψηφία.</a:t>
            </a:r>
            <a:endParaRPr lang="el-GR" sz="2800" dirty="0"/>
          </a:p>
        </p:txBody>
      </p:sp>
      <p:cxnSp>
        <p:nvCxnSpPr>
          <p:cNvPr id="5" name="4 - Ευθύγραμμο βέλος σύνδεσης"/>
          <p:cNvCxnSpPr/>
          <p:nvPr/>
        </p:nvCxnSpPr>
        <p:spPr>
          <a:xfrm>
            <a:off x="3563888" y="1988840"/>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 Οικονομικές και κοινωνικές αλλαγές</a:t>
            </a:r>
            <a:endParaRPr lang="el-GR" b="1" dirty="0"/>
          </a:p>
        </p:txBody>
      </p:sp>
      <p:sp>
        <p:nvSpPr>
          <p:cNvPr id="3" name="2 - Θέση περιεχομένου"/>
          <p:cNvSpPr>
            <a:spLocks noGrp="1"/>
          </p:cNvSpPr>
          <p:nvPr>
            <p:ph idx="1"/>
          </p:nvPr>
        </p:nvSpPr>
        <p:spPr>
          <a:xfrm>
            <a:off x="755576" y="2204864"/>
            <a:ext cx="7925505" cy="3952262"/>
          </a:xfrm>
        </p:spPr>
        <p:txBody>
          <a:bodyPr>
            <a:normAutofit/>
          </a:bodyPr>
          <a:lstStyle/>
          <a:p>
            <a:pPr>
              <a:buFont typeface="Wingdings" panose="05000000000000000000" pitchFamily="2" charset="2"/>
              <a:buChar char="q"/>
            </a:pPr>
            <a:r>
              <a:rPr lang="el-GR" sz="3600" dirty="0" smtClean="0">
                <a:solidFill>
                  <a:srgbClr val="663300"/>
                </a:solidFill>
              </a:rPr>
              <a:t> Καταργούνται τα φεουδαρχικά δικαιώματα</a:t>
            </a:r>
          </a:p>
          <a:p>
            <a:pPr>
              <a:buFont typeface="Wingdings" panose="05000000000000000000" pitchFamily="2" charset="2"/>
              <a:buChar char="q"/>
            </a:pPr>
            <a:r>
              <a:rPr lang="el-GR" sz="3600" dirty="0" smtClean="0">
                <a:solidFill>
                  <a:srgbClr val="663300"/>
                </a:solidFill>
              </a:rPr>
              <a:t> Δημεύονται περιουσίες </a:t>
            </a:r>
            <a:r>
              <a:rPr lang="el-GR" sz="3600" dirty="0" smtClean="0"/>
              <a:t>ευγενών και Εκκλησίας </a:t>
            </a:r>
          </a:p>
          <a:p>
            <a:pPr>
              <a:buFont typeface="Wingdings" panose="05000000000000000000" pitchFamily="2" charset="2"/>
              <a:buChar char="q"/>
            </a:pPr>
            <a:r>
              <a:rPr lang="el-GR" sz="3600" dirty="0" smtClean="0"/>
              <a:t> Παίρνονται </a:t>
            </a:r>
            <a:r>
              <a:rPr lang="el-GR" sz="3600" dirty="0" smtClean="0">
                <a:solidFill>
                  <a:srgbClr val="663300"/>
                </a:solidFill>
              </a:rPr>
              <a:t>μέτρα για τις ασθενέστερες τάξεις</a:t>
            </a:r>
            <a:endParaRPr lang="el-GR" sz="3600" dirty="0">
              <a:solidFill>
                <a:srgbClr val="6633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 Οικονομικές και κοινωνικές αλλαγές</a:t>
            </a:r>
            <a:endParaRPr lang="el-GR" b="1" dirty="0"/>
          </a:p>
        </p:txBody>
      </p:sp>
      <p:sp>
        <p:nvSpPr>
          <p:cNvPr id="3" name="2 - Θέση περιεχομένου"/>
          <p:cNvSpPr>
            <a:spLocks noGrp="1"/>
          </p:cNvSpPr>
          <p:nvPr>
            <p:ph idx="1"/>
          </p:nvPr>
        </p:nvSpPr>
        <p:spPr>
          <a:xfrm>
            <a:off x="822959" y="1845734"/>
            <a:ext cx="7925505" cy="4463586"/>
          </a:xfrm>
        </p:spPr>
        <p:txBody>
          <a:bodyPr>
            <a:normAutofit/>
          </a:bodyPr>
          <a:lstStyle/>
          <a:p>
            <a:pPr>
              <a:buNone/>
            </a:pPr>
            <a:r>
              <a:rPr lang="el-GR" sz="3600" dirty="0" smtClean="0"/>
              <a:t>                       </a:t>
            </a:r>
            <a:r>
              <a:rPr lang="el-GR" sz="3600" dirty="0" smtClean="0">
                <a:solidFill>
                  <a:srgbClr val="C00000"/>
                </a:solidFill>
              </a:rPr>
              <a:t>Εκπαίδευση</a:t>
            </a:r>
          </a:p>
          <a:p>
            <a:pPr>
              <a:buFont typeface="Wingdings" panose="05000000000000000000" pitchFamily="2" charset="2"/>
              <a:buChar char="v"/>
            </a:pPr>
            <a:r>
              <a:rPr lang="el-GR" sz="3600" dirty="0" smtClean="0">
                <a:solidFill>
                  <a:srgbClr val="000066"/>
                </a:solidFill>
              </a:rPr>
              <a:t> </a:t>
            </a:r>
            <a:r>
              <a:rPr lang="el-GR" sz="3600" b="1" dirty="0" smtClean="0">
                <a:solidFill>
                  <a:srgbClr val="000066"/>
                </a:solidFill>
              </a:rPr>
              <a:t>Δωρεάν και υποχρεωτική </a:t>
            </a:r>
            <a:r>
              <a:rPr lang="el-GR" sz="3600" b="1" dirty="0" smtClean="0"/>
              <a:t>παιδεία</a:t>
            </a:r>
          </a:p>
          <a:p>
            <a:pPr>
              <a:buFont typeface="Wingdings" panose="05000000000000000000" pitchFamily="2" charset="2"/>
              <a:buChar char="v"/>
            </a:pPr>
            <a:r>
              <a:rPr lang="el-GR" sz="3600" dirty="0" smtClean="0">
                <a:solidFill>
                  <a:srgbClr val="000066"/>
                </a:solidFill>
              </a:rPr>
              <a:t> </a:t>
            </a:r>
            <a:r>
              <a:rPr lang="el-GR" sz="3600" b="1" dirty="0" smtClean="0">
                <a:solidFill>
                  <a:srgbClr val="000066"/>
                </a:solidFill>
              </a:rPr>
              <a:t>Επιστημονικά ινστιτούτα </a:t>
            </a:r>
            <a:r>
              <a:rPr lang="el-GR" sz="3600" dirty="0" smtClean="0"/>
              <a:t>για την ανάπτυξη της επιστημονικής έρευνας</a:t>
            </a:r>
          </a:p>
          <a:p>
            <a:pPr>
              <a:buFont typeface="Wingdings" panose="05000000000000000000" pitchFamily="2" charset="2"/>
              <a:buChar char="v"/>
            </a:pPr>
            <a:r>
              <a:rPr lang="el-GR" sz="3600" dirty="0" smtClean="0"/>
              <a:t> Σημασία στην πολιτιστική κληρονομιά     </a:t>
            </a:r>
            <a:r>
              <a:rPr lang="el-GR" sz="4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3600" b="1" dirty="0" smtClean="0"/>
              <a:t>  </a:t>
            </a:r>
            <a:r>
              <a:rPr lang="el-GR" sz="3600" b="1" dirty="0" smtClean="0">
                <a:solidFill>
                  <a:srgbClr val="000066"/>
                </a:solidFill>
              </a:rPr>
              <a:t>ίδρυση μουσείων</a:t>
            </a:r>
            <a:endParaRPr lang="el-GR" sz="3600" b="1" dirty="0">
              <a:solidFill>
                <a:srgbClr val="000066"/>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 Οικονομικές και κοινωνικές αλλαγές</a:t>
            </a:r>
            <a:endParaRPr lang="el-GR" b="1" dirty="0"/>
          </a:p>
        </p:txBody>
      </p:sp>
      <p:sp>
        <p:nvSpPr>
          <p:cNvPr id="3" name="2 - Θέση περιεχομένου"/>
          <p:cNvSpPr>
            <a:spLocks noGrp="1"/>
          </p:cNvSpPr>
          <p:nvPr>
            <p:ph idx="1"/>
          </p:nvPr>
        </p:nvSpPr>
        <p:spPr>
          <a:xfrm>
            <a:off x="683569" y="1773382"/>
            <a:ext cx="7920880" cy="4535938"/>
          </a:xfrm>
        </p:spPr>
        <p:txBody>
          <a:bodyPr>
            <a:normAutofit/>
          </a:bodyPr>
          <a:lstStyle/>
          <a:p>
            <a:pPr>
              <a:buNone/>
            </a:pPr>
            <a:r>
              <a:rPr lang="el-GR" sz="3600" dirty="0" smtClean="0">
                <a:solidFill>
                  <a:schemeClr val="tx1"/>
                </a:solidFill>
              </a:rPr>
              <a:t>                     </a:t>
            </a:r>
            <a:r>
              <a:rPr lang="el-GR" sz="3600" b="1" dirty="0" smtClean="0">
                <a:solidFill>
                  <a:schemeClr val="tx1"/>
                </a:solidFill>
              </a:rPr>
              <a:t>Ανεξιθρησκία</a:t>
            </a:r>
          </a:p>
          <a:p>
            <a:pPr>
              <a:buFont typeface="Wingdings" panose="05000000000000000000" pitchFamily="2" charset="2"/>
              <a:buChar char="v"/>
            </a:pPr>
            <a:r>
              <a:rPr lang="el-GR" sz="4000" dirty="0" smtClean="0">
                <a:solidFill>
                  <a:schemeClr val="tx1"/>
                </a:solidFill>
              </a:rPr>
              <a:t> </a:t>
            </a:r>
            <a:r>
              <a:rPr lang="el-GR" sz="4400" dirty="0" smtClean="0">
                <a:solidFill>
                  <a:schemeClr val="tx1"/>
                </a:solidFill>
              </a:rPr>
              <a:t>Υλοποιείται το αίτημα για </a:t>
            </a:r>
            <a:r>
              <a:rPr lang="el-GR" sz="4400" b="1" dirty="0" smtClean="0">
                <a:solidFill>
                  <a:srgbClr val="C00000"/>
                </a:solidFill>
              </a:rPr>
              <a:t>ανεξιθρησκία</a:t>
            </a:r>
            <a:r>
              <a:rPr lang="el-GR" sz="4400" dirty="0" smtClean="0">
                <a:solidFill>
                  <a:schemeClr val="tx1"/>
                </a:solidFill>
              </a:rPr>
              <a:t>, το κράτος δείχνει </a:t>
            </a:r>
            <a:r>
              <a:rPr lang="el-GR" sz="4400" u="sng" dirty="0" smtClean="0">
                <a:solidFill>
                  <a:schemeClr val="tx1"/>
                </a:solidFill>
              </a:rPr>
              <a:t>ανοχή</a:t>
            </a:r>
            <a:r>
              <a:rPr lang="el-GR" sz="4400" dirty="0" smtClean="0">
                <a:solidFill>
                  <a:schemeClr val="tx1"/>
                </a:solidFill>
              </a:rPr>
              <a:t> στα θρησκευτικά ζητήματα</a:t>
            </a:r>
          </a:p>
          <a:p>
            <a:pPr>
              <a:buFont typeface="Wingdings" panose="05000000000000000000" pitchFamily="2" charset="2"/>
              <a:buChar char="v"/>
            </a:pPr>
            <a:r>
              <a:rPr lang="el-GR" sz="4400" dirty="0" smtClean="0">
                <a:solidFill>
                  <a:schemeClr val="tx1"/>
                </a:solidFill>
              </a:rPr>
              <a:t> </a:t>
            </a:r>
            <a:r>
              <a:rPr lang="el-GR" sz="4400" dirty="0" smtClean="0">
                <a:solidFill>
                  <a:srgbClr val="C00000"/>
                </a:solidFill>
              </a:rPr>
              <a:t>Διαχωρισμός κράτους - εκκλησίας</a:t>
            </a:r>
            <a:endParaRPr lang="el-GR" sz="4400" dirty="0">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86605"/>
            <a:ext cx="7543800" cy="910148"/>
          </a:xfrm>
        </p:spPr>
        <p:txBody>
          <a:bodyPr/>
          <a:lstStyle/>
          <a:p>
            <a:r>
              <a:rPr lang="el-GR" b="1" dirty="0"/>
              <a:t>Σ</a:t>
            </a:r>
            <a:r>
              <a:rPr lang="el-GR" b="1" dirty="0" smtClean="0"/>
              <a:t>υμπέρασμα</a:t>
            </a:r>
            <a:endParaRPr lang="el-GR" b="1" dirty="0"/>
          </a:p>
        </p:txBody>
      </p:sp>
      <p:sp>
        <p:nvSpPr>
          <p:cNvPr id="3" name="2 - Θέση περιεχομένου"/>
          <p:cNvSpPr>
            <a:spLocks noGrp="1"/>
          </p:cNvSpPr>
          <p:nvPr>
            <p:ph idx="1"/>
          </p:nvPr>
        </p:nvSpPr>
        <p:spPr>
          <a:xfrm>
            <a:off x="611561" y="1844824"/>
            <a:ext cx="7992888" cy="4536504"/>
          </a:xfrm>
        </p:spPr>
        <p:txBody>
          <a:bodyPr>
            <a:normAutofit/>
          </a:bodyPr>
          <a:lstStyle/>
          <a:p>
            <a:r>
              <a:rPr lang="el-GR" sz="3600" u="sng" dirty="0" smtClean="0"/>
              <a:t>Ένδοξη Αγγλική Επανάσταση</a:t>
            </a:r>
            <a:r>
              <a:rPr lang="el-GR" sz="3600" dirty="0" smtClean="0"/>
              <a:t>: διεκδίκησε την </a:t>
            </a:r>
            <a:r>
              <a:rPr lang="el-GR" sz="3600" dirty="0" smtClean="0">
                <a:solidFill>
                  <a:srgbClr val="FF0000"/>
                </a:solidFill>
              </a:rPr>
              <a:t>πολιτική ισότητα </a:t>
            </a:r>
          </a:p>
          <a:p>
            <a:r>
              <a:rPr lang="el-GR" sz="3600" u="sng" dirty="0" smtClean="0"/>
              <a:t>Γαλλική  Επανάσταση</a:t>
            </a:r>
            <a:r>
              <a:rPr lang="el-GR" sz="3600" dirty="0" smtClean="0"/>
              <a:t>: επεδίωξε την </a:t>
            </a:r>
            <a:r>
              <a:rPr lang="el-GR" sz="3600" dirty="0" smtClean="0">
                <a:solidFill>
                  <a:srgbClr val="FF0000"/>
                </a:solidFill>
              </a:rPr>
              <a:t>κοινωνική ισότητα</a:t>
            </a:r>
            <a:r>
              <a:rPr lang="el-GR" sz="3600" dirty="0" smtClean="0"/>
              <a:t>. </a:t>
            </a:r>
          </a:p>
          <a:p>
            <a:r>
              <a:rPr lang="el-GR" sz="3600" dirty="0" smtClean="0"/>
              <a:t>Κάποια από τα αιτήματα της Επανάστασης μπορεί τελικά να μην </a:t>
            </a:r>
            <a:r>
              <a:rPr lang="el-GR" sz="3600" b="1" dirty="0" smtClean="0"/>
              <a:t>υλοποιήθηκαν</a:t>
            </a:r>
            <a:r>
              <a:rPr lang="el-GR" sz="3600" dirty="0" smtClean="0"/>
              <a:t>, </a:t>
            </a:r>
            <a:r>
              <a:rPr lang="el-GR" sz="3600" dirty="0" smtClean="0"/>
              <a:t>όμως </a:t>
            </a:r>
            <a:r>
              <a:rPr lang="el-GR" sz="3600" dirty="0" smtClean="0"/>
              <a:t>ο </a:t>
            </a:r>
            <a:r>
              <a:rPr lang="el-GR" sz="3600" b="1" dirty="0" smtClean="0">
                <a:solidFill>
                  <a:srgbClr val="990099"/>
                </a:solidFill>
              </a:rPr>
              <a:t>αντίκτυπος σε όλη την Ευρώπη υπήρξε ανεκτίμητος</a:t>
            </a:r>
            <a:endParaRPr lang="el-GR" sz="3600" b="1" dirty="0">
              <a:solidFill>
                <a:srgbClr val="99009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2959" y="1737361"/>
            <a:ext cx="7543801" cy="4715975"/>
          </a:xfrm>
        </p:spPr>
        <p:txBody>
          <a:bodyPr>
            <a:normAutofit fontScale="55000" lnSpcReduction="20000"/>
          </a:bodyPr>
          <a:lstStyle/>
          <a:p>
            <a:r>
              <a:rPr lang="el-GR" sz="2500" dirty="0" smtClean="0"/>
              <a:t>Εμπρός παιδιά της Πατρίδας</a:t>
            </a:r>
            <a:br>
              <a:rPr lang="el-GR" sz="2500" dirty="0" smtClean="0"/>
            </a:br>
            <a:r>
              <a:rPr lang="el-GR" sz="2500" dirty="0" smtClean="0"/>
              <a:t>Η μέρα της δόξας έφθασε</a:t>
            </a:r>
            <a:br>
              <a:rPr lang="el-GR" sz="2500" dirty="0" smtClean="0"/>
            </a:br>
            <a:r>
              <a:rPr lang="el-GR" sz="2500" dirty="0" smtClean="0"/>
              <a:t>Απέναντί μας η τυραννία </a:t>
            </a:r>
            <a:br>
              <a:rPr lang="el-GR" sz="2500" dirty="0" smtClean="0"/>
            </a:br>
            <a:r>
              <a:rPr lang="el-GR" sz="2500" dirty="0" smtClean="0"/>
              <a:t>Το ματωμένο λάβαρο υψώθηκε</a:t>
            </a:r>
            <a:br>
              <a:rPr lang="el-GR" sz="2500" dirty="0" smtClean="0"/>
            </a:br>
            <a:r>
              <a:rPr lang="el-GR" sz="2500" dirty="0" smtClean="0"/>
              <a:t>Ακούστε στα λιβάδια</a:t>
            </a:r>
            <a:br>
              <a:rPr lang="el-GR" sz="2500" dirty="0" smtClean="0"/>
            </a:br>
            <a:r>
              <a:rPr lang="el-GR" sz="2500" dirty="0" smtClean="0"/>
              <a:t>Να βρυχώνται αυτοί οι άγριοι στρατιώτες</a:t>
            </a:r>
            <a:br>
              <a:rPr lang="el-GR" sz="2500" dirty="0" smtClean="0"/>
            </a:br>
            <a:r>
              <a:rPr lang="el-GR" sz="2500" dirty="0" smtClean="0"/>
              <a:t>Έρχονται ως την αγκαλιά σας,</a:t>
            </a:r>
            <a:br>
              <a:rPr lang="el-GR" sz="2500" dirty="0" smtClean="0"/>
            </a:br>
            <a:r>
              <a:rPr lang="el-GR" sz="2500" dirty="0" smtClean="0"/>
              <a:t>Να σφάξουν τους γιους σας, τις συντρόφους σας.</a:t>
            </a:r>
            <a:br>
              <a:rPr lang="el-GR" sz="2500" dirty="0" smtClean="0"/>
            </a:br>
            <a:endParaRPr lang="el-GR" sz="2500" dirty="0" smtClean="0"/>
          </a:p>
          <a:p>
            <a:r>
              <a:rPr lang="el-GR" sz="2500" dirty="0" smtClean="0"/>
              <a:t>Στα όπλα πολίτες!</a:t>
            </a:r>
            <a:br>
              <a:rPr lang="el-GR" sz="2500" dirty="0" smtClean="0"/>
            </a:br>
            <a:r>
              <a:rPr lang="el-GR" sz="2500" dirty="0" smtClean="0"/>
              <a:t>Σχηματίστε τα τάγματά σας</a:t>
            </a:r>
            <a:br>
              <a:rPr lang="el-GR" sz="2500" dirty="0" smtClean="0"/>
            </a:br>
            <a:r>
              <a:rPr lang="el-GR" sz="2500" dirty="0" smtClean="0"/>
              <a:t>Εμπρός, </a:t>
            </a:r>
            <a:r>
              <a:rPr lang="el-GR" sz="2500" dirty="0" err="1" smtClean="0"/>
              <a:t>Εμπρός,</a:t>
            </a:r>
            <a:r>
              <a:rPr lang="el-GR" sz="2500" dirty="0" smtClean="0"/>
              <a:t/>
            </a:r>
            <a:br>
              <a:rPr lang="el-GR" sz="2500" dirty="0" smtClean="0"/>
            </a:br>
            <a:r>
              <a:rPr lang="el-GR" sz="2500" dirty="0" smtClean="0"/>
              <a:t>Το μολυσμένο αίμα</a:t>
            </a:r>
            <a:br>
              <a:rPr lang="el-GR" sz="2500" dirty="0" smtClean="0"/>
            </a:br>
            <a:r>
              <a:rPr lang="el-GR" sz="2500" dirty="0" smtClean="0"/>
              <a:t>Να ποτίσει τα αυλάκια στα χωράφια μας</a:t>
            </a:r>
            <a:br>
              <a:rPr lang="el-GR" sz="2500" dirty="0" smtClean="0"/>
            </a:br>
            <a:endParaRPr lang="el-GR" sz="2500" dirty="0" smtClean="0"/>
          </a:p>
          <a:p>
            <a:r>
              <a:rPr lang="el-GR" sz="2500" dirty="0" smtClean="0"/>
              <a:t>Ιερή αγάπη για την Πατρίδα</a:t>
            </a:r>
            <a:br>
              <a:rPr lang="el-GR" sz="2500" dirty="0" smtClean="0"/>
            </a:br>
            <a:r>
              <a:rPr lang="el-GR" sz="2500" dirty="0" smtClean="0"/>
              <a:t>Οδήγησε και στήριξε τα εκδικητικά μας όπλα.</a:t>
            </a:r>
            <a:br>
              <a:rPr lang="el-GR" sz="2500" dirty="0" smtClean="0"/>
            </a:br>
            <a:r>
              <a:rPr lang="el-GR" sz="2500" dirty="0" smtClean="0"/>
              <a:t>Ελευθερία, λατρευτή Ελευθερία</a:t>
            </a:r>
            <a:br>
              <a:rPr lang="el-GR" sz="2500" dirty="0" smtClean="0"/>
            </a:br>
            <a:r>
              <a:rPr lang="el-GR" sz="2500" dirty="0" smtClean="0"/>
              <a:t>Μπες στον αγώνα με τους υπερασπιστές σου</a:t>
            </a:r>
            <a:br>
              <a:rPr lang="el-GR" sz="2500" dirty="0" smtClean="0"/>
            </a:br>
            <a:r>
              <a:rPr lang="el-GR" sz="2500" dirty="0" smtClean="0"/>
              <a:t>Κάτω από τις σημαίες μας, άσε τη νίκη</a:t>
            </a:r>
            <a:br>
              <a:rPr lang="el-GR" sz="2500" dirty="0" smtClean="0"/>
            </a:br>
            <a:r>
              <a:rPr lang="el-GR" sz="2500" dirty="0" smtClean="0"/>
              <a:t>να σπεύσει σε σένα, ρωμαλέα δύναμη</a:t>
            </a:r>
            <a:br>
              <a:rPr lang="el-GR" sz="2500" dirty="0" smtClean="0"/>
            </a:br>
            <a:r>
              <a:rPr lang="el-GR" sz="2500" dirty="0" smtClean="0"/>
              <a:t>Έτσι ώστε στο θάνατο οι εχθροί σου Να δουν το θρίαμβό σου και τη δόξα μας.</a:t>
            </a:r>
          </a:p>
          <a:p>
            <a:r>
              <a:rPr lang="el-GR" sz="2500" dirty="0" smtClean="0"/>
              <a:t>Στα όπλα πολίτες</a:t>
            </a:r>
            <a:br>
              <a:rPr lang="el-GR" sz="2500" dirty="0" smtClean="0"/>
            </a:br>
            <a:r>
              <a:rPr lang="el-GR" sz="2500" dirty="0" smtClean="0"/>
              <a:t>Σχηματίστε τα τάγματά σας</a:t>
            </a:r>
            <a:br>
              <a:rPr lang="el-GR" sz="2500" dirty="0" smtClean="0"/>
            </a:br>
            <a:r>
              <a:rPr lang="el-GR" sz="2500" dirty="0" smtClean="0"/>
              <a:t>Προελάστε, προελάστε</a:t>
            </a:r>
            <a:br>
              <a:rPr lang="el-GR" sz="2500" dirty="0" smtClean="0"/>
            </a:br>
            <a:r>
              <a:rPr lang="el-GR" sz="2500" dirty="0" smtClean="0"/>
              <a:t>Αφήστε το μολυσμένο αίμα</a:t>
            </a:r>
            <a:br>
              <a:rPr lang="el-GR" sz="2500" dirty="0" smtClean="0"/>
            </a:br>
            <a:r>
              <a:rPr lang="el-GR" sz="2500" dirty="0" smtClean="0"/>
              <a:t>Να ποτίσει τα αυλάκια στα χωράφια μας</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86605"/>
            <a:ext cx="8064896" cy="1270188"/>
          </a:xfrm>
        </p:spPr>
        <p:txBody>
          <a:bodyPr>
            <a:normAutofit/>
          </a:bodyPr>
          <a:lstStyle/>
          <a:p>
            <a:r>
              <a:rPr lang="el-GR" b="1" i="1" dirty="0" smtClean="0"/>
              <a:t>Η σύγκληση των Γενικών Τάξεων</a:t>
            </a:r>
            <a:endParaRPr lang="el-GR" b="1" dirty="0"/>
          </a:p>
        </p:txBody>
      </p:sp>
      <p:sp>
        <p:nvSpPr>
          <p:cNvPr id="3" name="2 - Θέση περιεχομένου"/>
          <p:cNvSpPr>
            <a:spLocks noGrp="1"/>
          </p:cNvSpPr>
          <p:nvPr>
            <p:ph idx="1"/>
          </p:nvPr>
        </p:nvSpPr>
        <p:spPr>
          <a:xfrm>
            <a:off x="539552" y="1772816"/>
            <a:ext cx="7992889" cy="4536504"/>
          </a:xfrm>
        </p:spPr>
        <p:txBody>
          <a:bodyPr>
            <a:noAutofit/>
          </a:bodyPr>
          <a:lstStyle/>
          <a:p>
            <a:r>
              <a:rPr lang="el-GR" sz="2800" dirty="0" smtClean="0"/>
              <a:t>Οι </a:t>
            </a:r>
            <a:r>
              <a:rPr lang="el-GR" sz="2800" b="1" dirty="0" smtClean="0"/>
              <a:t>αντιπρόσωποι της Τρίτης Τάξης </a:t>
            </a:r>
            <a:r>
              <a:rPr lang="el-GR" sz="2800" u="sng" dirty="0" smtClean="0"/>
              <a:t>ανέμεναν</a:t>
            </a:r>
            <a:r>
              <a:rPr lang="el-GR" sz="2800" dirty="0" smtClean="0"/>
              <a:t> την </a:t>
            </a:r>
            <a:r>
              <a:rPr lang="el-GR" sz="2800" b="1" dirty="0" smtClean="0">
                <a:solidFill>
                  <a:srgbClr val="C00000"/>
                </a:solidFill>
              </a:rPr>
              <a:t>εξαγγελία μεταρρυθμιστικών προτάσεων </a:t>
            </a:r>
            <a:r>
              <a:rPr lang="el-GR" sz="2800" dirty="0" smtClean="0"/>
              <a:t>από τον Λουδοβίκο.</a:t>
            </a:r>
          </a:p>
          <a:p>
            <a:r>
              <a:rPr lang="el-GR" sz="2800" dirty="0"/>
              <a:t>Ο</a:t>
            </a:r>
            <a:r>
              <a:rPr lang="el-GR" sz="2800" dirty="0" smtClean="0"/>
              <a:t> αντικειμενικός </a:t>
            </a:r>
            <a:r>
              <a:rPr lang="el-GR" sz="2800" u="sng" dirty="0" smtClean="0"/>
              <a:t>στόχος</a:t>
            </a:r>
            <a:r>
              <a:rPr lang="el-GR" sz="2800" dirty="0" smtClean="0"/>
              <a:t> ήταν η επιβολή </a:t>
            </a:r>
            <a:r>
              <a:rPr lang="el-GR" sz="2800" b="1" dirty="0" smtClean="0">
                <a:solidFill>
                  <a:srgbClr val="C00000"/>
                </a:solidFill>
              </a:rPr>
              <a:t>νέων φόρων</a:t>
            </a:r>
            <a:r>
              <a:rPr lang="el-GR" sz="2800" dirty="0" smtClean="0"/>
              <a:t> που θα πλήρωναν μόνο αυτοί. </a:t>
            </a:r>
          </a:p>
          <a:p>
            <a:r>
              <a:rPr lang="el-GR" sz="2800" dirty="0" smtClean="0"/>
              <a:t>Η </a:t>
            </a:r>
            <a:r>
              <a:rPr lang="el-GR" sz="2800" b="1" dirty="0" smtClean="0"/>
              <a:t>αντίδραση</a:t>
            </a:r>
            <a:r>
              <a:rPr lang="el-GR" sz="2800" dirty="0" smtClean="0"/>
              <a:t> τους υπήρξε </a:t>
            </a:r>
            <a:r>
              <a:rPr lang="el-GR" sz="2800" b="1" dirty="0" smtClean="0"/>
              <a:t>άμεση</a:t>
            </a:r>
            <a:r>
              <a:rPr lang="el-GR" sz="2800" dirty="0" smtClean="0"/>
              <a:t> </a:t>
            </a:r>
          </a:p>
          <a:p>
            <a:r>
              <a:rPr lang="el-GR" sz="2800" dirty="0" smtClean="0"/>
              <a:t>Με το επιχείρημα ότι εκπροσωπούσαν το 98% των Γάλλων </a:t>
            </a:r>
            <a:r>
              <a:rPr lang="el-GR" sz="2800" b="1" u="sng" dirty="0" smtClean="0">
                <a:solidFill>
                  <a:srgbClr val="C00000"/>
                </a:solidFill>
              </a:rPr>
              <a:t>αυτοανακηρύχθηκαν</a:t>
            </a:r>
            <a:r>
              <a:rPr lang="el-GR" sz="2800" dirty="0" smtClean="0"/>
              <a:t> </a:t>
            </a:r>
            <a:r>
              <a:rPr lang="el-GR" sz="2800" b="1" dirty="0" smtClean="0"/>
              <a:t>Εθνική Συνέλευση</a:t>
            </a:r>
            <a:r>
              <a:rPr lang="el-GR" sz="2800" dirty="0" smtClean="0"/>
              <a:t>, (ο Λουδοβίκος δεν αναγνώρισε).</a:t>
            </a:r>
            <a:endParaRPr lang="el-G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853496" cy="1126171"/>
          </a:xfrm>
        </p:spPr>
        <p:txBody>
          <a:bodyPr/>
          <a:lstStyle/>
          <a:p>
            <a:r>
              <a:rPr lang="el-GR" b="1" i="1" dirty="0"/>
              <a:t>Η σύνθεση των Γενικών Τάξεων</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4864"/>
            <a:ext cx="5891802" cy="2895399"/>
          </a:xfrm>
        </p:spPr>
      </p:pic>
      <p:sp>
        <p:nvSpPr>
          <p:cNvPr id="5" name="Ορθογώνιο 4"/>
          <p:cNvSpPr/>
          <p:nvPr/>
        </p:nvSpPr>
        <p:spPr>
          <a:xfrm>
            <a:off x="6300192" y="2132856"/>
            <a:ext cx="2699792" cy="3416320"/>
          </a:xfrm>
          <a:prstGeom prst="rect">
            <a:avLst/>
          </a:prstGeom>
        </p:spPr>
        <p:txBody>
          <a:bodyPr wrap="square">
            <a:spAutoFit/>
          </a:bodyPr>
          <a:lstStyle/>
          <a:p>
            <a:pPr algn="ctr"/>
            <a:r>
              <a:rPr lang="el-GR" dirty="0"/>
              <a:t>Η σύνθεση των Γενικών Τάξεων το 1789. </a:t>
            </a:r>
            <a:endParaRPr lang="el-GR" dirty="0" smtClean="0"/>
          </a:p>
          <a:p>
            <a:pPr algn="ctr"/>
            <a:r>
              <a:rPr lang="el-GR" dirty="0" smtClean="0"/>
              <a:t>Οι </a:t>
            </a:r>
            <a:r>
              <a:rPr lang="el-GR" dirty="0"/>
              <a:t>αντιπρόσωποι της Τρίτης Τάξης είναι στην πλειοψηφία τους αστοί, υπάρχουν όμως και μερικοί ευγενείς, όπως ο </a:t>
            </a:r>
            <a:r>
              <a:rPr lang="el-GR" dirty="0" err="1"/>
              <a:t>Μιραμπώ</a:t>
            </a:r>
            <a:r>
              <a:rPr lang="el-GR" dirty="0"/>
              <a:t>. </a:t>
            </a:r>
            <a:endParaRPr lang="el-GR" dirty="0" smtClean="0"/>
          </a:p>
          <a:p>
            <a:pPr algn="ctr"/>
            <a:r>
              <a:rPr lang="el-GR" dirty="0" smtClean="0"/>
              <a:t>Είναι </a:t>
            </a:r>
            <a:r>
              <a:rPr lang="el-GR" dirty="0"/>
              <a:t>χαρακτηριστικό ότι δεν περιλαμβάνεται κανένας εργάτης ή αγρότης.</a:t>
            </a:r>
          </a:p>
        </p:txBody>
      </p:sp>
    </p:spTree>
    <p:extLst>
      <p:ext uri="{BB962C8B-B14F-4D97-AF65-F5344CB8AC3E}">
        <p14:creationId xmlns:p14="http://schemas.microsoft.com/office/powerpoint/2010/main" val="177351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60099" y="260648"/>
            <a:ext cx="8069520" cy="1126172"/>
          </a:xfrm>
        </p:spPr>
        <p:txBody>
          <a:bodyPr>
            <a:normAutofit/>
          </a:bodyPr>
          <a:lstStyle/>
          <a:p>
            <a:r>
              <a:rPr lang="el-GR" b="1" i="1" dirty="0" smtClean="0"/>
              <a:t>Η σύγκληση των Γενικών Τάξεων</a:t>
            </a:r>
            <a:endParaRPr lang="el-GR" b="1" i="1" dirty="0"/>
          </a:p>
        </p:txBody>
      </p:sp>
      <p:sp>
        <p:nvSpPr>
          <p:cNvPr id="3" name="2 - Θέση περιεχομένου"/>
          <p:cNvSpPr>
            <a:spLocks noGrp="1"/>
          </p:cNvSpPr>
          <p:nvPr>
            <p:ph idx="1"/>
          </p:nvPr>
        </p:nvSpPr>
        <p:spPr>
          <a:xfrm>
            <a:off x="560099" y="1845734"/>
            <a:ext cx="8069520" cy="4607602"/>
          </a:xfrm>
        </p:spPr>
        <p:txBody>
          <a:bodyPr>
            <a:normAutofit/>
          </a:bodyPr>
          <a:lstStyle/>
          <a:p>
            <a:r>
              <a:rPr lang="el-GR" sz="2800" u="sng" dirty="0"/>
              <a:t>20 Ιουνίου </a:t>
            </a:r>
            <a:r>
              <a:rPr lang="el-GR" sz="2800" u="sng" dirty="0" smtClean="0"/>
              <a:t>1789:</a:t>
            </a:r>
            <a:r>
              <a:rPr lang="el-GR" sz="2800" dirty="0" smtClean="0"/>
              <a:t> οι αντιπρόσωποι της Τρίτης Τάξης έδωσαν </a:t>
            </a:r>
            <a:r>
              <a:rPr lang="el-GR" sz="2800" dirty="0" smtClean="0"/>
              <a:t>τον </a:t>
            </a:r>
            <a:r>
              <a:rPr lang="el-GR" sz="2800" dirty="0" smtClean="0"/>
              <a:t>λεγόμενο </a:t>
            </a:r>
            <a:r>
              <a:rPr lang="el-GR" sz="2800" b="1" dirty="0" smtClean="0">
                <a:solidFill>
                  <a:srgbClr val="00B050"/>
                </a:solidFill>
              </a:rPr>
              <a:t>Όρκο του Σφαιριστηρίου</a:t>
            </a:r>
            <a:r>
              <a:rPr lang="el-GR" sz="2800" dirty="0" smtClean="0"/>
              <a:t> (από την αίθουσα των ανακτόρων όπου συγκεντρώθηκαν) </a:t>
            </a:r>
          </a:p>
          <a:p>
            <a:r>
              <a:rPr lang="el-GR" sz="2800" dirty="0" smtClean="0"/>
              <a:t>Δεσμεύθηκαν να </a:t>
            </a:r>
            <a:r>
              <a:rPr lang="el-GR" sz="2800" b="1" dirty="0" smtClean="0">
                <a:solidFill>
                  <a:srgbClr val="C00000"/>
                </a:solidFill>
              </a:rPr>
              <a:t>μην αποχωρήσουν αν δεν δώσουν σύνταγμα στη Γαλλία</a:t>
            </a:r>
            <a:r>
              <a:rPr lang="el-GR" sz="2800" dirty="0" smtClean="0"/>
              <a:t>. </a:t>
            </a:r>
          </a:p>
          <a:p>
            <a:r>
              <a:rPr lang="el-GR" sz="2800" dirty="0"/>
              <a:t>Α</a:t>
            </a:r>
            <a:r>
              <a:rPr lang="el-GR" sz="2800" dirty="0" smtClean="0"/>
              <a:t>πό φόβο </a:t>
            </a:r>
            <a:r>
              <a:rPr lang="el-GR" sz="2800" i="1" dirty="0" smtClean="0"/>
              <a:t>μήπως συλληφθούν</a:t>
            </a:r>
            <a:r>
              <a:rPr lang="el-GR" sz="2800" dirty="0" smtClean="0"/>
              <a:t>, </a:t>
            </a:r>
            <a:r>
              <a:rPr lang="el-GR" sz="2800" b="1" dirty="0" smtClean="0"/>
              <a:t>ανακήρυξαν τα μέλη της </a:t>
            </a:r>
            <a:r>
              <a:rPr lang="el-GR" sz="2800" b="1" u="sng" dirty="0" smtClean="0"/>
              <a:t>Εθνικής Συνέλευσης </a:t>
            </a:r>
            <a:r>
              <a:rPr lang="el-GR" sz="2800" b="1" dirty="0" smtClean="0"/>
              <a:t>απαραβίαστα</a:t>
            </a:r>
            <a:r>
              <a:rPr lang="el-GR" sz="2800" dirty="0" smtClean="0"/>
              <a:t>.</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86605"/>
            <a:ext cx="8136904" cy="1198180"/>
          </a:xfrm>
        </p:spPr>
        <p:txBody>
          <a:bodyPr>
            <a:normAutofit/>
          </a:bodyPr>
          <a:lstStyle/>
          <a:p>
            <a:r>
              <a:rPr lang="el-GR" b="1" i="1" dirty="0" smtClean="0"/>
              <a:t>Η σύγκληση των Γενικών Τάξεων</a:t>
            </a:r>
            <a:endParaRPr lang="el-GR" b="1" i="1" dirty="0"/>
          </a:p>
        </p:txBody>
      </p:sp>
      <p:sp>
        <p:nvSpPr>
          <p:cNvPr id="3" name="2 - Θέση περιεχομένου"/>
          <p:cNvSpPr>
            <a:spLocks noGrp="1"/>
          </p:cNvSpPr>
          <p:nvPr>
            <p:ph idx="1"/>
          </p:nvPr>
        </p:nvSpPr>
        <p:spPr>
          <a:xfrm>
            <a:off x="467544" y="2060848"/>
            <a:ext cx="8064896" cy="4023360"/>
          </a:xfrm>
        </p:spPr>
        <p:txBody>
          <a:bodyPr>
            <a:normAutofit/>
          </a:bodyPr>
          <a:lstStyle/>
          <a:p>
            <a:r>
              <a:rPr lang="el-GR" sz="3200" b="1" dirty="0" smtClean="0"/>
              <a:t>Μάταιη απόπειρα του βασιλιά </a:t>
            </a:r>
            <a:r>
              <a:rPr lang="el-GR" sz="3200" dirty="0" smtClean="0"/>
              <a:t>να </a:t>
            </a:r>
            <a:r>
              <a:rPr lang="el-GR" sz="3200" u="sng" dirty="0" smtClean="0"/>
              <a:t>εμποδίσει:</a:t>
            </a:r>
          </a:p>
          <a:p>
            <a:pPr>
              <a:buFont typeface="Wingdings" panose="05000000000000000000" pitchFamily="2" charset="2"/>
              <a:buChar char="§"/>
            </a:pPr>
            <a:r>
              <a:rPr lang="el-GR" sz="3200" dirty="0" smtClean="0"/>
              <a:t> τη </a:t>
            </a:r>
            <a:r>
              <a:rPr lang="el-GR" sz="3200" b="1" dirty="0" smtClean="0"/>
              <a:t>λήψη των αποφάσεων </a:t>
            </a:r>
            <a:r>
              <a:rPr lang="el-GR" sz="3200" dirty="0" smtClean="0"/>
              <a:t>αυτών και </a:t>
            </a:r>
          </a:p>
          <a:p>
            <a:pPr>
              <a:buFont typeface="Wingdings" panose="05000000000000000000" pitchFamily="2" charset="2"/>
              <a:buChar char="§"/>
            </a:pPr>
            <a:r>
              <a:rPr lang="el-GR" sz="3200" dirty="0" smtClean="0"/>
              <a:t> την προσχώρηση στην Εθνική Συνέλευση αντιπροσώπων του κλήρου και των ευγενών</a:t>
            </a:r>
          </a:p>
          <a:p>
            <a:r>
              <a:rPr lang="el-GR" sz="3200" dirty="0" smtClean="0"/>
              <a:t> </a:t>
            </a:r>
            <a:r>
              <a:rPr lang="el-GR" sz="40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3200" dirty="0" smtClean="0"/>
              <a:t>η Συνέλευση μετατράπηκε σε </a:t>
            </a:r>
            <a:r>
              <a:rPr lang="el-GR" sz="3200" b="1" dirty="0" smtClean="0"/>
              <a:t>Συντακτική.</a:t>
            </a:r>
            <a:endParaRPr lang="el-G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4207" y="149443"/>
            <a:ext cx="7992888" cy="1263333"/>
          </a:xfrm>
        </p:spPr>
        <p:txBody>
          <a:bodyPr>
            <a:normAutofit/>
          </a:bodyPr>
          <a:lstStyle/>
          <a:p>
            <a:r>
              <a:rPr lang="el-GR" sz="4400" b="1" i="1" dirty="0" smtClean="0"/>
              <a:t>Το τέλος του Παλαιού Καθεστώτος</a:t>
            </a:r>
            <a:endParaRPr lang="el-GR" sz="4400" b="1" dirty="0"/>
          </a:p>
        </p:txBody>
      </p:sp>
      <p:sp>
        <p:nvSpPr>
          <p:cNvPr id="3" name="2 - Θέση περιεχομένου"/>
          <p:cNvSpPr>
            <a:spLocks noGrp="1"/>
          </p:cNvSpPr>
          <p:nvPr>
            <p:ph idx="1"/>
          </p:nvPr>
        </p:nvSpPr>
        <p:spPr>
          <a:xfrm>
            <a:off x="512198" y="1844824"/>
            <a:ext cx="8452289" cy="4608512"/>
          </a:xfrm>
        </p:spPr>
        <p:txBody>
          <a:bodyPr>
            <a:noAutofit/>
          </a:bodyPr>
          <a:lstStyle/>
          <a:p>
            <a:r>
              <a:rPr lang="el-GR" sz="2800" dirty="0" smtClean="0"/>
              <a:t>Η προσπάθεια της </a:t>
            </a:r>
            <a:r>
              <a:rPr lang="el-GR" sz="2800" b="1" u="sng" dirty="0" smtClean="0"/>
              <a:t>Συντακτικής Συνέλευσης</a:t>
            </a:r>
            <a:r>
              <a:rPr lang="el-GR" sz="2800" dirty="0" smtClean="0"/>
              <a:t> να ψηφίσει </a:t>
            </a:r>
            <a:r>
              <a:rPr lang="el-GR" sz="2800" b="1" dirty="0" smtClean="0"/>
              <a:t>Σύνταγμα</a:t>
            </a:r>
            <a:r>
              <a:rPr lang="el-GR" sz="2800" dirty="0" smtClean="0"/>
              <a:t> συνάντησε την </a:t>
            </a:r>
            <a:r>
              <a:rPr lang="el-GR" sz="2800" b="1" dirty="0" smtClean="0"/>
              <a:t>έντονη </a:t>
            </a:r>
            <a:r>
              <a:rPr lang="el-GR" sz="2800" b="1" dirty="0" smtClean="0">
                <a:solidFill>
                  <a:srgbClr val="C00000"/>
                </a:solidFill>
              </a:rPr>
              <a:t>αντίδραση</a:t>
            </a:r>
            <a:r>
              <a:rPr lang="el-GR" sz="2800" b="1" dirty="0" smtClean="0"/>
              <a:t> του βασιλιά</a:t>
            </a:r>
            <a:r>
              <a:rPr lang="el-GR" sz="2800" dirty="0" smtClean="0"/>
              <a:t>, ο οποίος συγκέντρωνε </a:t>
            </a:r>
            <a:r>
              <a:rPr lang="el-GR" sz="2800" b="1" dirty="0" smtClean="0"/>
              <a:t>στρατό</a:t>
            </a:r>
            <a:r>
              <a:rPr lang="el-GR" sz="2800" dirty="0" smtClean="0"/>
              <a:t> στις </a:t>
            </a:r>
            <a:r>
              <a:rPr lang="el-GR" sz="2800" b="1" dirty="0" smtClean="0"/>
              <a:t>Βερσαλλίες.</a:t>
            </a:r>
          </a:p>
          <a:p>
            <a:r>
              <a:rPr lang="el-GR" sz="2800" b="1" dirty="0"/>
              <a:t>Α</a:t>
            </a:r>
            <a:r>
              <a:rPr lang="el-GR" sz="2800" b="1" dirty="0" smtClean="0"/>
              <a:t>γανάκτηση του λαού</a:t>
            </a:r>
            <a:endParaRPr lang="el-GR" sz="2800" dirty="0"/>
          </a:p>
          <a:p>
            <a:r>
              <a:rPr lang="el-GR" sz="2800" u="sng" dirty="0" smtClean="0"/>
              <a:t>14 Ιουλίου 1789</a:t>
            </a:r>
            <a:r>
              <a:rPr lang="el-GR" sz="2800" dirty="0" smtClean="0"/>
              <a:t>: </a:t>
            </a:r>
          </a:p>
          <a:p>
            <a:r>
              <a:rPr lang="el-GR" sz="2800" dirty="0" smtClean="0"/>
              <a:t>με το </a:t>
            </a:r>
            <a:r>
              <a:rPr lang="el-GR" sz="2800" b="1" dirty="0" smtClean="0"/>
              <a:t>σύνθημα</a:t>
            </a:r>
            <a:r>
              <a:rPr lang="el-GR" sz="2800" dirty="0" smtClean="0"/>
              <a:t> </a:t>
            </a:r>
            <a:r>
              <a:rPr lang="el-GR" sz="2800" b="1" dirty="0" smtClean="0">
                <a:solidFill>
                  <a:srgbClr val="C00000"/>
                </a:solidFill>
              </a:rPr>
              <a:t>ελευθερία, ισότητα, αδελφοσύνη</a:t>
            </a:r>
            <a:r>
              <a:rPr lang="el-GR" sz="2800" dirty="0" smtClean="0"/>
              <a:t>  </a:t>
            </a:r>
            <a:r>
              <a:rPr lang="el-GR" sz="2800" u="sng" dirty="0" smtClean="0"/>
              <a:t>κατέλαβε</a:t>
            </a:r>
            <a:r>
              <a:rPr lang="el-GR" sz="2800" dirty="0" smtClean="0"/>
              <a:t> τη </a:t>
            </a:r>
            <a:r>
              <a:rPr lang="el-GR" sz="2800" b="1" dirty="0" smtClean="0"/>
              <a:t>Βαστίλη</a:t>
            </a:r>
            <a:r>
              <a:rPr lang="el-GR" sz="2800" dirty="0" smtClean="0"/>
              <a:t> </a:t>
            </a:r>
          </a:p>
          <a:p>
            <a:r>
              <a:rPr lang="el-GR" sz="2800" dirty="0" smtClean="0"/>
              <a:t>(</a:t>
            </a:r>
            <a:r>
              <a:rPr lang="el-GR" sz="2800" i="1" dirty="0" smtClean="0"/>
              <a:t>σύμβολο της απολυταρχικής καταπίεσης, που χρησίμευε ως φυλακή για τους αντιφρονούντες).</a:t>
            </a:r>
            <a:endParaRPr lang="el-GR" sz="28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560</TotalTime>
  <Words>2523</Words>
  <Application>Microsoft Office PowerPoint</Application>
  <PresentationFormat>Προβολή στην οθόνη (4:3)</PresentationFormat>
  <Paragraphs>186</Paragraphs>
  <Slides>44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44</vt:i4>
      </vt:variant>
    </vt:vector>
  </HeadingPairs>
  <TitlesOfParts>
    <vt:vector size="51" baseType="lpstr">
      <vt:lpstr>Arial Unicode MS</vt:lpstr>
      <vt:lpstr>Arial</vt:lpstr>
      <vt:lpstr>Calibri</vt:lpstr>
      <vt:lpstr>Calibri Light</vt:lpstr>
      <vt:lpstr>Courier New</vt:lpstr>
      <vt:lpstr>Wingdings</vt:lpstr>
      <vt:lpstr>Ανασκόπηση</vt:lpstr>
      <vt:lpstr>4. Η Γαλλική επανάσταση και η Ναπολεόντεια περίοδος  (1789-1815)</vt:lpstr>
      <vt:lpstr>α. Η Γαλλία σε κρίση Κοινωνική ένταση και πολιτική αμφισβήτηση</vt:lpstr>
      <vt:lpstr> Τι είναι η Τρίτη Τάξη</vt:lpstr>
      <vt:lpstr>β. Η έκρηξη της Επανάστασης (1789) Η σύγκληση των Γενικών Τάξεων</vt:lpstr>
      <vt:lpstr>Η σύγκληση των Γενικών Τάξεων</vt:lpstr>
      <vt:lpstr>Η σύνθεση των Γενικών Τάξεων</vt:lpstr>
      <vt:lpstr>Η σύγκληση των Γενικών Τάξεων</vt:lpstr>
      <vt:lpstr>Η σύγκληση των Γενικών Τάξεων</vt:lpstr>
      <vt:lpstr>Το τέλος του Παλαιού Καθεστώτος</vt:lpstr>
      <vt:lpstr>Παρουσίαση του PowerPoint</vt:lpstr>
      <vt:lpstr>Παρουσίαση του PowerPoint</vt:lpstr>
      <vt:lpstr>Το τέλος του Παλαιού Καθεστώτος</vt:lpstr>
      <vt:lpstr>Το τέλος του Παλαιού Καθεστώτος</vt:lpstr>
      <vt:lpstr>Παρουσίαση του PowerPoint</vt:lpstr>
      <vt:lpstr>Το τέλος του Παλαιού Καθεστώτος</vt:lpstr>
      <vt:lpstr>γ. Η συνταγματική μοναρχία</vt:lpstr>
      <vt:lpstr>γ. Η συνταγματική μοναρχία</vt:lpstr>
      <vt:lpstr>γ. Η συνταγματική μοναρχία</vt:lpstr>
      <vt:lpstr>ε. Το τέλος της Επανάστασης</vt:lpstr>
      <vt:lpstr>ε. Το τέλος της Επανάστασης</vt:lpstr>
      <vt:lpstr>ε. Το τέλος της Επανάστασης</vt:lpstr>
      <vt:lpstr>Ναπολέων Βοναπάρτης  (1769-1821)</vt:lpstr>
      <vt:lpstr>ε. Το τέλος της Επανάστασης</vt:lpstr>
      <vt:lpstr>Παρουσίαση του PowerPoint</vt:lpstr>
      <vt:lpstr>ε. Το τέλος της Επανάστασης</vt:lpstr>
      <vt:lpstr>Παρουσίαση του PowerPoint</vt:lpstr>
      <vt:lpstr>Παρουσίαση του PowerPoint</vt:lpstr>
      <vt:lpstr>ε. Το τέλος της Επανάστασης</vt:lpstr>
      <vt:lpstr>στ. Η Εποχή του Ναπολέοντα (1799-1815)</vt:lpstr>
      <vt:lpstr>στ. Η Εποχή του Ναπολέοντα (1799-1815)</vt:lpstr>
      <vt:lpstr>Η μάχη στο Βατερλώ (1815)</vt:lpstr>
      <vt:lpstr>στ. Η Εποχή του Ναπολέοντα (1799-1815)</vt:lpstr>
      <vt:lpstr>Μετά τη ήττα του Ναπολέοντα</vt:lpstr>
      <vt:lpstr>Συνέδριο της Βιέννης (1815)</vt:lpstr>
      <vt:lpstr>Παρουσίαση του PowerPoint</vt:lpstr>
      <vt:lpstr>ζ. Ο χαρακτήρας και το έργο της επανάστασης</vt:lpstr>
      <vt:lpstr>Α. Πολιτικές αλλαγές</vt:lpstr>
      <vt:lpstr>Α. Πολιτικές αλλαγές</vt:lpstr>
      <vt:lpstr>Α. Πολιτικές αλλαγές</vt:lpstr>
      <vt:lpstr>Β. Οικονομικές και κοινωνικές αλλαγές</vt:lpstr>
      <vt:lpstr>Β. Οικονομικές και κοινωνικές αλλαγές</vt:lpstr>
      <vt:lpstr>Β. Οικονομικές και κοινωνικές αλλαγές</vt:lpstr>
      <vt:lpstr>Συμπέρασμα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Γαλλική επανάσταση</dc:title>
  <dc:creator>User</dc:creator>
  <cp:lastModifiedBy>panagelousi75@gmail.com</cp:lastModifiedBy>
  <cp:revision>44</cp:revision>
  <dcterms:created xsi:type="dcterms:W3CDTF">2019-04-04T18:38:28Z</dcterms:created>
  <dcterms:modified xsi:type="dcterms:W3CDTF">2023-04-21T10:14:30Z</dcterms:modified>
</cp:coreProperties>
</file>