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71600" y="993507"/>
            <a:ext cx="9448800" cy="1825096"/>
          </a:xfrm>
        </p:spPr>
        <p:txBody>
          <a:bodyPr/>
          <a:lstStyle/>
          <a:p>
            <a:r>
              <a:rPr lang="el-GR" dirty="0" smtClean="0"/>
              <a:t>ΙΕΠ – ΦΥΣΙΚΗ Α΄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rgbClr val="FFFF00"/>
                </a:solidFill>
              </a:rPr>
              <a:t>ΤΘΔΔ</a:t>
            </a:r>
            <a:endParaRPr lang="el-G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79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3690" y="1763486"/>
            <a:ext cx="12048309" cy="44551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1.1 ΕΥΘΥΓΡΑΜΜΗ </a:t>
            </a:r>
            <a:r>
              <a:rPr lang="el-GR" sz="2000" dirty="0" smtClean="0"/>
              <a:t>ΚΙΝΗΣΗ								Θέματα</a:t>
            </a:r>
            <a:r>
              <a:rPr lang="el-GR" sz="2000" dirty="0"/>
              <a:t>: </a:t>
            </a:r>
            <a:r>
              <a:rPr lang="el-GR" sz="2000" dirty="0" smtClean="0"/>
              <a:t>64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1.1.5</a:t>
            </a:r>
            <a:r>
              <a:rPr lang="el-GR" sz="2000" dirty="0"/>
              <a:t>. Η έννοια της ταχύτητας στη ευθύγραμμη ομαλή </a:t>
            </a:r>
            <a:r>
              <a:rPr lang="el-GR" sz="2000" dirty="0" smtClean="0"/>
              <a:t>κίνηση			Θέματα</a:t>
            </a:r>
            <a:r>
              <a:rPr lang="el-GR" sz="2000" dirty="0"/>
              <a:t>: </a:t>
            </a:r>
            <a:r>
              <a:rPr lang="el-GR" sz="2000" dirty="0" smtClean="0"/>
              <a:t>29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1.1.6</a:t>
            </a:r>
            <a:r>
              <a:rPr lang="el-GR" sz="2000" dirty="0"/>
              <a:t>. Η έννοια της μέσης </a:t>
            </a:r>
            <a:r>
              <a:rPr lang="el-GR" sz="2000" dirty="0" smtClean="0"/>
              <a:t>ταχύτητας							Θέματα</a:t>
            </a:r>
            <a:r>
              <a:rPr lang="el-GR" sz="2000" dirty="0"/>
              <a:t>: </a:t>
            </a:r>
            <a:r>
              <a:rPr lang="el-GR" sz="2000" dirty="0" smtClean="0"/>
              <a:t>10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1.1.7 </a:t>
            </a:r>
            <a:r>
              <a:rPr lang="el-GR" sz="2000" dirty="0"/>
              <a:t>Η έννοια της στιγμιαίας </a:t>
            </a:r>
            <a:r>
              <a:rPr lang="el-GR" sz="2000" dirty="0" smtClean="0"/>
              <a:t>ταχύτητας						Θέματα</a:t>
            </a:r>
            <a:r>
              <a:rPr lang="el-GR" sz="2000" dirty="0"/>
              <a:t>: </a:t>
            </a:r>
            <a:r>
              <a:rPr lang="el-GR" sz="2000" dirty="0" smtClean="0"/>
              <a:t>4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1.1.8 </a:t>
            </a:r>
            <a:r>
              <a:rPr lang="el-GR" sz="2000" dirty="0"/>
              <a:t>Η έννοια της επιτάχυνσης στην ευθύγραμμη ομαλά μεταβαλλόμενη </a:t>
            </a:r>
            <a:r>
              <a:rPr lang="el-GR" sz="2000" dirty="0" smtClean="0"/>
              <a:t>κίνηση	Θέματα</a:t>
            </a:r>
            <a:r>
              <a:rPr lang="el-GR" sz="2000" dirty="0"/>
              <a:t>: </a:t>
            </a:r>
            <a:r>
              <a:rPr lang="el-GR" sz="2000" dirty="0" smtClean="0"/>
              <a:t>57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/>
              <a:t>1.1.9. Οι εξισώσεις προσδιορισμού της ταχύτητας και της θέσης ενός κινητού </a:t>
            </a:r>
            <a:endParaRPr lang="el-GR" sz="2000" dirty="0" smtClean="0"/>
          </a:p>
          <a:p>
            <a:pPr marL="0" indent="0">
              <a:buNone/>
            </a:pPr>
            <a:r>
              <a:rPr lang="el-GR" sz="2000" dirty="0" smtClean="0"/>
              <a:t>στην </a:t>
            </a:r>
            <a:r>
              <a:rPr lang="el-GR" sz="2000" dirty="0"/>
              <a:t>ευθύγραμμη ομαλά μεταβαλλόμενη </a:t>
            </a:r>
            <a:r>
              <a:rPr lang="el-GR" sz="2000" dirty="0" smtClean="0"/>
              <a:t>κίνηση					Θέματα</a:t>
            </a:r>
            <a:r>
              <a:rPr lang="el-GR" sz="2000" dirty="0"/>
              <a:t>: 103</a:t>
            </a:r>
          </a:p>
          <a:p>
            <a:pPr marL="0" indent="0">
              <a:buNone/>
            </a:pPr>
            <a:endParaRPr lang="el-GR" sz="2000" dirty="0"/>
          </a:p>
        </p:txBody>
      </p:sp>
      <p:sp>
        <p:nvSpPr>
          <p:cNvPr id="4" name="Ορθογώνιο 3"/>
          <p:cNvSpPr/>
          <p:nvPr/>
        </p:nvSpPr>
        <p:spPr>
          <a:xfrm>
            <a:off x="7870849" y="224135"/>
            <a:ext cx="29033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ΚΕΦ </a:t>
            </a:r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el-GR" sz="54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.1</a:t>
            </a:r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endParaRPr lang="el-GR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897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6206" y="2181497"/>
            <a:ext cx="11194868" cy="40371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1.2 ΔΥΝΑΜΙΚΗ ΣΕ ΜΙΑ </a:t>
            </a:r>
            <a:r>
              <a:rPr lang="el-GR" sz="2000" dirty="0" smtClean="0"/>
              <a:t>ΔΙΑΣΤΑΣΗ						Θέματα</a:t>
            </a:r>
            <a:r>
              <a:rPr lang="el-GR" sz="2000" dirty="0"/>
              <a:t>: 69</a:t>
            </a:r>
          </a:p>
          <a:p>
            <a:pPr marL="0" indent="0">
              <a:buNone/>
            </a:pPr>
            <a:r>
              <a:rPr lang="el-GR" sz="2000" dirty="0" smtClean="0"/>
              <a:t>1.2.1 </a:t>
            </a:r>
            <a:r>
              <a:rPr lang="el-GR" sz="2000" dirty="0"/>
              <a:t>Η έννοια της </a:t>
            </a:r>
            <a:r>
              <a:rPr lang="el-GR" sz="2000" dirty="0" smtClean="0"/>
              <a:t>δύναμης							Θέματα</a:t>
            </a:r>
            <a:r>
              <a:rPr lang="el-GR" sz="2000" dirty="0"/>
              <a:t>: 36</a:t>
            </a:r>
          </a:p>
          <a:p>
            <a:pPr marL="0" indent="0">
              <a:buNone/>
            </a:pPr>
            <a:r>
              <a:rPr lang="el-GR" sz="2000" dirty="0" smtClean="0"/>
              <a:t>1.2.2 </a:t>
            </a:r>
            <a:r>
              <a:rPr lang="el-GR" sz="2000" dirty="0"/>
              <a:t>Σύνθεση </a:t>
            </a:r>
            <a:r>
              <a:rPr lang="el-GR" sz="2000" dirty="0" err="1"/>
              <a:t>συγγραμμικών</a:t>
            </a:r>
            <a:r>
              <a:rPr lang="el-GR" sz="2000" dirty="0"/>
              <a:t> </a:t>
            </a:r>
            <a:r>
              <a:rPr lang="el-GR" sz="2000" dirty="0" smtClean="0"/>
              <a:t>δυνάμεων					Θέματα</a:t>
            </a:r>
            <a:r>
              <a:rPr lang="el-GR" sz="2000" dirty="0"/>
              <a:t>: 16</a:t>
            </a:r>
          </a:p>
          <a:p>
            <a:pPr marL="0" indent="0">
              <a:buNone/>
            </a:pPr>
            <a:r>
              <a:rPr lang="el-GR" sz="2000" dirty="0" smtClean="0"/>
              <a:t>1.2.3 </a:t>
            </a:r>
            <a:r>
              <a:rPr lang="el-GR" sz="2000" dirty="0"/>
              <a:t>Ο πρώτος νόμος του </a:t>
            </a:r>
            <a:r>
              <a:rPr lang="el-GR" sz="2000" dirty="0" smtClean="0"/>
              <a:t>Νεύτωνα						Θέματα</a:t>
            </a:r>
            <a:r>
              <a:rPr lang="el-GR" sz="2000" dirty="0"/>
              <a:t>: 64</a:t>
            </a:r>
          </a:p>
          <a:p>
            <a:pPr marL="0" indent="0">
              <a:buNone/>
            </a:pPr>
            <a:r>
              <a:rPr lang="el-GR" sz="2000" dirty="0" smtClean="0"/>
              <a:t>1.2.4 </a:t>
            </a:r>
            <a:r>
              <a:rPr lang="el-GR" sz="2000" dirty="0"/>
              <a:t>Ο δεύτερος νόμος του Νεύτωνα ή Θεμελιώδης νόμος της </a:t>
            </a:r>
            <a:r>
              <a:rPr lang="el-GR" sz="2000" dirty="0" smtClean="0"/>
              <a:t>Μηχανικής	Θέματα</a:t>
            </a:r>
            <a:r>
              <a:rPr lang="el-GR" sz="2000" dirty="0"/>
              <a:t>: 89</a:t>
            </a:r>
          </a:p>
          <a:p>
            <a:pPr marL="0" indent="0">
              <a:buNone/>
            </a:pPr>
            <a:r>
              <a:rPr lang="el-GR" sz="2000" dirty="0" smtClean="0"/>
              <a:t>1.2.5 </a:t>
            </a:r>
            <a:r>
              <a:rPr lang="el-GR" sz="2000" dirty="0"/>
              <a:t>Η έννοια του </a:t>
            </a:r>
            <a:r>
              <a:rPr lang="el-GR" sz="2000" dirty="0" smtClean="0"/>
              <a:t>Βάρους							Θέματα</a:t>
            </a:r>
            <a:r>
              <a:rPr lang="el-GR" sz="2000" dirty="0"/>
              <a:t>: 8</a:t>
            </a:r>
          </a:p>
          <a:p>
            <a:pPr marL="0" indent="0">
              <a:buNone/>
            </a:pPr>
            <a:r>
              <a:rPr lang="el-GR" sz="2000" dirty="0" smtClean="0"/>
              <a:t>1.2.6 </a:t>
            </a:r>
            <a:r>
              <a:rPr lang="el-GR" sz="2000" dirty="0"/>
              <a:t>Η έννοια της </a:t>
            </a:r>
            <a:r>
              <a:rPr lang="el-GR" sz="2000" dirty="0" smtClean="0"/>
              <a:t>μάζας							Θέματα</a:t>
            </a:r>
            <a:r>
              <a:rPr lang="el-GR" sz="2000" dirty="0"/>
              <a:t>: </a:t>
            </a:r>
            <a:r>
              <a:rPr lang="el-GR" sz="2000" dirty="0" smtClean="0"/>
              <a:t>1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1.2.7 Η ελεύθερη πτώση των </a:t>
            </a:r>
            <a:r>
              <a:rPr lang="el-GR" sz="2000" dirty="0" smtClean="0"/>
              <a:t>σωμάτων					Θέματα</a:t>
            </a:r>
            <a:r>
              <a:rPr lang="el-GR" sz="2000" dirty="0"/>
              <a:t>: </a:t>
            </a:r>
            <a:r>
              <a:rPr lang="el-GR" sz="2000" dirty="0" smtClean="0"/>
              <a:t>36</a:t>
            </a:r>
            <a:endParaRPr lang="el-GR" sz="2000" dirty="0"/>
          </a:p>
        </p:txBody>
      </p:sp>
      <p:sp>
        <p:nvSpPr>
          <p:cNvPr id="4" name="Ορθογώνιο 3"/>
          <p:cNvSpPr/>
          <p:nvPr/>
        </p:nvSpPr>
        <p:spPr>
          <a:xfrm>
            <a:off x="7967028" y="224135"/>
            <a:ext cx="27109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ΚΕΦ </a:t>
            </a:r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1.2</a:t>
            </a:r>
            <a:endParaRPr lang="el-GR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1961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16281" y="1841863"/>
            <a:ext cx="11175274" cy="45074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1.3 ΔΥΝΑΜΙΚΗ ΣΤΟ </a:t>
            </a:r>
            <a:r>
              <a:rPr lang="el-GR" sz="2000" dirty="0" smtClean="0"/>
              <a:t>ΕΠΙΠΕΔΟ							Θέματα</a:t>
            </a:r>
            <a:r>
              <a:rPr lang="el-GR" sz="2000" dirty="0"/>
              <a:t>: </a:t>
            </a:r>
            <a:r>
              <a:rPr lang="el-GR" sz="2000" dirty="0" smtClean="0"/>
              <a:t>62</a:t>
            </a: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1.3.1 </a:t>
            </a:r>
            <a:r>
              <a:rPr lang="el-GR" sz="2000" dirty="0"/>
              <a:t>Τρίτος νόμος του Νεύτωνα. Νόμος Δράσης </a:t>
            </a:r>
            <a:r>
              <a:rPr lang="el-GR" sz="2000" dirty="0" smtClean="0"/>
              <a:t>– Αντίδρασης		Θέματα</a:t>
            </a:r>
            <a:r>
              <a:rPr lang="el-GR" sz="2000" dirty="0"/>
              <a:t>: </a:t>
            </a:r>
            <a:r>
              <a:rPr lang="el-GR" sz="2000" dirty="0" smtClean="0"/>
              <a:t>11</a:t>
            </a: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1.3.2 </a:t>
            </a:r>
            <a:r>
              <a:rPr lang="el-GR" sz="2000" dirty="0"/>
              <a:t>Δυνάμεις από επαφή και </a:t>
            </a:r>
            <a:r>
              <a:rPr lang="el-GR" sz="2000" dirty="0" smtClean="0"/>
              <a:t>απόσταση					Θέματα</a:t>
            </a:r>
            <a:r>
              <a:rPr lang="el-GR" sz="2000" dirty="0"/>
              <a:t>: </a:t>
            </a:r>
            <a:r>
              <a:rPr lang="el-GR" sz="2000" dirty="0" smtClean="0"/>
              <a:t>2</a:t>
            </a: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1.3.3 </a:t>
            </a:r>
            <a:r>
              <a:rPr lang="el-GR" sz="2000" dirty="0"/>
              <a:t>Σύνθεση δυνάμεων στο </a:t>
            </a:r>
            <a:r>
              <a:rPr lang="el-GR" sz="2000" dirty="0" smtClean="0"/>
              <a:t>επίπεδο						Θέματα</a:t>
            </a:r>
            <a:r>
              <a:rPr lang="el-GR" sz="2000" dirty="0"/>
              <a:t>: </a:t>
            </a:r>
            <a:r>
              <a:rPr lang="el-GR" sz="2000" dirty="0" smtClean="0"/>
              <a:t>7</a:t>
            </a:r>
          </a:p>
          <a:p>
            <a:pPr marL="0" indent="0">
              <a:buNone/>
            </a:pPr>
            <a:r>
              <a:rPr lang="el-GR" sz="2000" dirty="0"/>
              <a:t>1.3.4 Ανάλυση δύναμης σε </a:t>
            </a:r>
            <a:r>
              <a:rPr lang="el-GR" sz="2000" dirty="0" smtClean="0"/>
              <a:t>συνιστώσες					Θέματα</a:t>
            </a:r>
            <a:r>
              <a:rPr lang="el-GR" sz="2000" dirty="0"/>
              <a:t>: 38</a:t>
            </a:r>
          </a:p>
          <a:p>
            <a:pPr marL="0" indent="0">
              <a:buNone/>
            </a:pPr>
            <a:r>
              <a:rPr lang="el-GR" sz="2000" dirty="0" smtClean="0"/>
              <a:t>1.3.5 </a:t>
            </a:r>
            <a:r>
              <a:rPr lang="el-GR" sz="2000" dirty="0"/>
              <a:t>Σύνθεση πολλών </a:t>
            </a:r>
            <a:r>
              <a:rPr lang="el-GR" sz="2000" dirty="0" err="1"/>
              <a:t>ομοεπιπέδων</a:t>
            </a:r>
            <a:r>
              <a:rPr lang="el-GR" sz="2000" dirty="0"/>
              <a:t> </a:t>
            </a:r>
            <a:r>
              <a:rPr lang="el-GR" sz="2000" dirty="0" smtClean="0"/>
              <a:t>δυνάμεων				Θέματα</a:t>
            </a:r>
            <a:r>
              <a:rPr lang="el-GR" sz="2000" dirty="0"/>
              <a:t>: 1</a:t>
            </a:r>
          </a:p>
          <a:p>
            <a:pPr marL="0" indent="0">
              <a:buNone/>
            </a:pPr>
            <a:r>
              <a:rPr lang="el-GR" sz="2000" dirty="0" smtClean="0"/>
              <a:t>1.3.6 </a:t>
            </a:r>
            <a:r>
              <a:rPr lang="el-GR" sz="2000" dirty="0"/>
              <a:t>Ισορροπία </a:t>
            </a:r>
            <a:r>
              <a:rPr lang="el-GR" sz="2000" dirty="0" err="1"/>
              <a:t>ομοεπιπέδων</a:t>
            </a:r>
            <a:r>
              <a:rPr lang="el-GR" sz="2000" dirty="0"/>
              <a:t> </a:t>
            </a:r>
            <a:r>
              <a:rPr lang="el-GR" sz="2000" dirty="0" smtClean="0"/>
              <a:t>δυνάμεων					Θέματα</a:t>
            </a:r>
            <a:r>
              <a:rPr lang="el-GR" sz="2000" dirty="0"/>
              <a:t>: </a:t>
            </a:r>
            <a:r>
              <a:rPr lang="el-GR" sz="2000" dirty="0" smtClean="0"/>
              <a:t>42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1.3.7 Ο νόμος της </a:t>
            </a:r>
            <a:r>
              <a:rPr lang="el-GR" sz="2000" dirty="0" smtClean="0"/>
              <a:t>τριβής							Θέματα</a:t>
            </a:r>
            <a:r>
              <a:rPr lang="el-GR" sz="2000" dirty="0"/>
              <a:t>: 85</a:t>
            </a:r>
          </a:p>
          <a:p>
            <a:pPr marL="0" indent="0">
              <a:buNone/>
            </a:pPr>
            <a:r>
              <a:rPr lang="el-GR" sz="2000" dirty="0" smtClean="0"/>
              <a:t>1.3.9 </a:t>
            </a:r>
            <a:r>
              <a:rPr lang="el-GR" sz="2000" dirty="0"/>
              <a:t>Ο δεύτερος νόμος του Νεύτωνα </a:t>
            </a:r>
            <a:r>
              <a:rPr lang="el-GR" sz="1600" dirty="0"/>
              <a:t>σε διανυσματική και σε αλγεβρική </a:t>
            </a:r>
            <a:r>
              <a:rPr lang="el-GR" sz="1600" dirty="0" smtClean="0"/>
              <a:t>μορφή	</a:t>
            </a:r>
            <a:r>
              <a:rPr lang="el-GR" sz="2000" dirty="0" smtClean="0"/>
              <a:t>Θέματα</a:t>
            </a:r>
            <a:r>
              <a:rPr lang="el-GR" sz="2000" dirty="0"/>
              <a:t>: 31</a:t>
            </a:r>
          </a:p>
          <a:p>
            <a:pPr marL="0" indent="0">
              <a:buNone/>
            </a:pPr>
            <a:endParaRPr lang="el-GR" sz="2000" dirty="0"/>
          </a:p>
        </p:txBody>
      </p:sp>
      <p:sp>
        <p:nvSpPr>
          <p:cNvPr id="4" name="Ορθογώνιο 3"/>
          <p:cNvSpPr/>
          <p:nvPr/>
        </p:nvSpPr>
        <p:spPr>
          <a:xfrm>
            <a:off x="7870849" y="224135"/>
            <a:ext cx="29033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ΚΕΦ </a:t>
            </a:r>
            <a:r>
              <a:rPr lang="el-G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1.3 </a:t>
            </a:r>
            <a:endParaRPr lang="el-GR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399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2880" y="1698170"/>
            <a:ext cx="12009120" cy="46642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/>
              <a:t>2.1 ΔΙΑΤΗΡΗΣΗ ΤΗΣ ΜΗΧΑΝΙΚΗΣ </a:t>
            </a:r>
            <a:r>
              <a:rPr lang="el-GR" sz="2000" dirty="0" smtClean="0"/>
              <a:t>ΕΝΕΡΓΕΙΑΣ					Θέματα</a:t>
            </a:r>
            <a:r>
              <a:rPr lang="el-GR" sz="2000" dirty="0"/>
              <a:t>: 65</a:t>
            </a:r>
          </a:p>
          <a:p>
            <a:pPr marL="0" indent="0">
              <a:buNone/>
            </a:pPr>
            <a:r>
              <a:rPr lang="el-GR" sz="2000" dirty="0" smtClean="0"/>
              <a:t>2.1.1 </a:t>
            </a:r>
            <a:r>
              <a:rPr lang="el-GR" sz="2000" dirty="0"/>
              <a:t>Η έννοια του </a:t>
            </a:r>
            <a:r>
              <a:rPr lang="el-GR" sz="2000" dirty="0" smtClean="0"/>
              <a:t>έργου							Θέματα</a:t>
            </a:r>
            <a:r>
              <a:rPr lang="el-GR" sz="2000" dirty="0"/>
              <a:t>: 82</a:t>
            </a:r>
          </a:p>
          <a:p>
            <a:pPr marL="0" indent="0">
              <a:buNone/>
            </a:pPr>
            <a:r>
              <a:rPr lang="el-GR" sz="2000" dirty="0" smtClean="0"/>
              <a:t>2.1.2 </a:t>
            </a:r>
            <a:r>
              <a:rPr lang="el-GR" sz="2000" dirty="0"/>
              <a:t>Έργο βάρους και μεταβολή της κινητικής </a:t>
            </a:r>
            <a:r>
              <a:rPr lang="el-GR" sz="2000" dirty="0" smtClean="0"/>
              <a:t>ενέργειας			Θέματα</a:t>
            </a:r>
            <a:r>
              <a:rPr lang="el-GR" sz="2000" dirty="0"/>
              <a:t>: 42</a:t>
            </a:r>
          </a:p>
          <a:p>
            <a:pPr marL="0" indent="0">
              <a:buNone/>
            </a:pPr>
            <a:r>
              <a:rPr lang="el-GR" sz="2000" dirty="0" smtClean="0"/>
              <a:t>2.1.3 </a:t>
            </a:r>
            <a:r>
              <a:rPr lang="el-GR" sz="2000" dirty="0"/>
              <a:t>Η δυναμική </a:t>
            </a:r>
            <a:r>
              <a:rPr lang="el-GR" sz="2000" dirty="0" smtClean="0"/>
              <a:t>ενέργεια							Θέματα</a:t>
            </a:r>
            <a:r>
              <a:rPr lang="el-GR" sz="2000" dirty="0"/>
              <a:t>: 18</a:t>
            </a:r>
          </a:p>
          <a:p>
            <a:pPr marL="0" indent="0">
              <a:buNone/>
            </a:pPr>
            <a:r>
              <a:rPr lang="el-GR" sz="2000" dirty="0" smtClean="0"/>
              <a:t>2.1.4 </a:t>
            </a:r>
            <a:r>
              <a:rPr lang="el-GR" sz="2000" dirty="0"/>
              <a:t>Η μηχανική </a:t>
            </a:r>
            <a:r>
              <a:rPr lang="el-GR" sz="2000" dirty="0" smtClean="0"/>
              <a:t>ενέργεια							Θέματα</a:t>
            </a:r>
            <a:r>
              <a:rPr lang="el-GR" sz="2000" dirty="0"/>
              <a:t>: 36</a:t>
            </a:r>
          </a:p>
          <a:p>
            <a:pPr marL="0" indent="0">
              <a:buNone/>
            </a:pPr>
            <a:r>
              <a:rPr lang="el-GR" sz="2000" dirty="0" smtClean="0"/>
              <a:t>2.1.6 </a:t>
            </a:r>
            <a:r>
              <a:rPr lang="el-GR" sz="2000" dirty="0"/>
              <a:t>Η </a:t>
            </a:r>
            <a:r>
              <a:rPr lang="el-GR" sz="2000" dirty="0" smtClean="0"/>
              <a:t>ισχύς									Θέματα</a:t>
            </a:r>
            <a:r>
              <a:rPr lang="el-GR" sz="2000" dirty="0"/>
              <a:t>: 1</a:t>
            </a:r>
          </a:p>
          <a:p>
            <a:pPr marL="0" indent="0">
              <a:buNone/>
            </a:pPr>
            <a:r>
              <a:rPr lang="el-GR" sz="2000" dirty="0" smtClean="0"/>
              <a:t>2.1.8 </a:t>
            </a:r>
            <a:r>
              <a:rPr lang="el-GR" sz="2000" dirty="0"/>
              <a:t>Η τριβή και η μηχανική </a:t>
            </a:r>
            <a:r>
              <a:rPr lang="el-GR" sz="2000" dirty="0" smtClean="0"/>
              <a:t>ενέργεια						Θέματα</a:t>
            </a:r>
            <a:r>
              <a:rPr lang="el-GR" sz="2000" dirty="0"/>
              <a:t>: 1</a:t>
            </a:r>
          </a:p>
          <a:p>
            <a:pPr marL="0" indent="0">
              <a:buNone/>
            </a:pPr>
            <a:endParaRPr lang="el-GR" sz="2000" dirty="0" smtClean="0"/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r>
              <a:rPr lang="el-GR" sz="2000" dirty="0" smtClean="0"/>
              <a:t>Χωρίς </a:t>
            </a:r>
            <a:r>
              <a:rPr lang="el-GR" sz="2000" dirty="0"/>
              <a:t>Αντιστοίχιση </a:t>
            </a:r>
            <a:r>
              <a:rPr lang="el-GR" sz="2000" dirty="0" smtClean="0"/>
              <a:t>Ύλης Θέματα</a:t>
            </a:r>
            <a:r>
              <a:rPr lang="el-GR" sz="2000" dirty="0"/>
              <a:t>: 134</a:t>
            </a:r>
            <a:endParaRPr lang="el-GR" sz="2000" dirty="0"/>
          </a:p>
        </p:txBody>
      </p:sp>
      <p:sp>
        <p:nvSpPr>
          <p:cNvPr id="4" name="Ορθογώνιο 3"/>
          <p:cNvSpPr/>
          <p:nvPr/>
        </p:nvSpPr>
        <p:spPr>
          <a:xfrm>
            <a:off x="7870849" y="224135"/>
            <a:ext cx="29033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5400" b="0" i="0" u="none" strike="noStrike" kern="1200" cap="none" spc="0" normalizeH="0" baseline="0" noProof="0" dirty="0" smtClean="0">
                <a:ln w="0"/>
                <a:gradFill>
                  <a:gsLst>
                    <a:gs pos="0">
                      <a:srgbClr val="32C7A9">
                        <a:lumMod val="50000"/>
                      </a:srgbClr>
                    </a:gs>
                    <a:gs pos="50000">
                      <a:srgbClr val="32C7A9"/>
                    </a:gs>
                    <a:gs pos="100000">
                      <a:srgbClr val="32C7A9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ΚΕΦ </a:t>
            </a:r>
            <a:r>
              <a:rPr kumimoji="0" lang="el-GR" sz="5400" b="0" i="0" u="none" strike="noStrike" kern="1200" cap="none" spc="0" normalizeH="0" baseline="0" noProof="0" dirty="0" smtClean="0">
                <a:ln w="0"/>
                <a:gradFill>
                  <a:gsLst>
                    <a:gs pos="0">
                      <a:srgbClr val="32C7A9">
                        <a:lumMod val="50000"/>
                      </a:srgbClr>
                    </a:gs>
                    <a:gs pos="50000">
                      <a:srgbClr val="32C7A9"/>
                    </a:gs>
                    <a:gs pos="100000">
                      <a:srgbClr val="32C7A9">
                        <a:lumMod val="60000"/>
                        <a:lumOff val="40000"/>
                      </a:srgb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2.1 </a:t>
            </a:r>
            <a:endParaRPr kumimoji="0" lang="el-GR" sz="5400" b="0" i="0" u="none" strike="noStrike" kern="1200" cap="none" spc="0" normalizeH="0" baseline="0" noProof="0" dirty="0">
              <a:ln w="0"/>
              <a:gradFill>
                <a:gsLst>
                  <a:gs pos="0">
                    <a:srgbClr val="32C7A9">
                      <a:lumMod val="50000"/>
                    </a:srgbClr>
                  </a:gs>
                  <a:gs pos="50000">
                    <a:srgbClr val="32C7A9"/>
                  </a:gs>
                  <a:gs pos="100000">
                    <a:srgbClr val="32C7A9">
                      <a:lumMod val="60000"/>
                      <a:lumOff val="40000"/>
                    </a:srgb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937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1110343"/>
            <a:ext cx="11175274" cy="5108342"/>
          </a:xfrm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5377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1110343"/>
            <a:ext cx="11175274" cy="5108342"/>
          </a:xfrm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8708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5800" y="1110343"/>
            <a:ext cx="11175274" cy="5108342"/>
          </a:xfrm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1206302"/>
      </p:ext>
    </p:extLst>
  </p:cSld>
  <p:clrMapOvr>
    <a:masterClrMapping/>
  </p:clrMapOvr>
</p:sld>
</file>

<file path=ppt/theme/theme1.xml><?xml version="1.0" encoding="utf-8"?>
<a:theme xmlns:a="http://schemas.openxmlformats.org/drawingml/2006/main" name="Ίχνος ατμού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ΙΧΝΟΣ ΑΤΜΟΥ</Template>
  <TotalTime>33</TotalTime>
  <Words>462</Words>
  <Application>Microsoft Office PowerPoint</Application>
  <PresentationFormat>Ευρεία οθόνη</PresentationFormat>
  <Paragraphs>45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Ίχνος ατμού</vt:lpstr>
      <vt:lpstr>ΙΕΠ – ΦΥΣΙΚΗ Α΄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ΙΕΠ</dc:title>
  <dc:creator>HP</dc:creator>
  <cp:lastModifiedBy>HP</cp:lastModifiedBy>
  <cp:revision>5</cp:revision>
  <dcterms:created xsi:type="dcterms:W3CDTF">2022-04-17T18:08:18Z</dcterms:created>
  <dcterms:modified xsi:type="dcterms:W3CDTF">2022-04-17T18:46:21Z</dcterms:modified>
</cp:coreProperties>
</file>