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88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9" r:id="rId12"/>
    <p:sldId id="298" r:id="rId13"/>
    <p:sldId id="314" r:id="rId14"/>
    <p:sldId id="301" r:id="rId15"/>
    <p:sldId id="300" r:id="rId16"/>
    <p:sldId id="302" r:id="rId17"/>
    <p:sldId id="305" r:id="rId18"/>
    <p:sldId id="307" r:id="rId19"/>
    <p:sldId id="306" r:id="rId20"/>
    <p:sldId id="304" r:id="rId21"/>
    <p:sldId id="303" r:id="rId22"/>
    <p:sldId id="309" r:id="rId23"/>
    <p:sldId id="310" r:id="rId24"/>
    <p:sldId id="311" r:id="rId25"/>
    <p:sldId id="312" r:id="rId26"/>
    <p:sldId id="313" r:id="rId2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14/4/2022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14/4/2022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14/4/2022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14/4/2022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14/4/2022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14/4/2022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14/4/2022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14/4/2022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14/4/2022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14/4/2022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14/4/2022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14/4/2022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1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3428992" y="0"/>
            <a:ext cx="721523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endParaRPr lang="el-GR" sz="2800" b="1" i="1" u="sng" dirty="0" smtClean="0">
              <a:solidFill>
                <a:srgbClr val="FF0000"/>
              </a:solidFill>
            </a:endParaRPr>
          </a:p>
          <a:p>
            <a:endParaRPr lang="el-GR" sz="2800" b="1" i="1" u="sng" dirty="0" smtClean="0">
              <a:solidFill>
                <a:srgbClr val="FF0000"/>
              </a:solidFill>
            </a:endParaRPr>
          </a:p>
          <a:p>
            <a:endParaRPr lang="el-GR" sz="2800" b="1" i="1" u="sng" dirty="0" smtClean="0">
              <a:solidFill>
                <a:srgbClr val="FF0000"/>
              </a:solidFill>
            </a:endParaRPr>
          </a:p>
          <a:p>
            <a:endParaRPr lang="en-US" sz="2800" b="1" i="1" u="sng" dirty="0" smtClean="0">
              <a:solidFill>
                <a:srgbClr val="FF0000"/>
              </a:solidFill>
            </a:endParaRPr>
          </a:p>
          <a:p>
            <a:endParaRPr lang="en-US" sz="2800" b="1" i="1" u="sng" dirty="0">
              <a:solidFill>
                <a:srgbClr val="FF000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3143240" y="357166"/>
            <a:ext cx="16026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αλκοόλες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2428860" y="2428868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ΟΗ</a:t>
            </a:r>
            <a:endParaRPr lang="en-US" sz="2800" dirty="0"/>
          </a:p>
        </p:txBody>
      </p:sp>
      <p:sp>
        <p:nvSpPr>
          <p:cNvPr id="14" name="13 - Επεξήγηση με σύννεφο"/>
          <p:cNvSpPr/>
          <p:nvPr/>
        </p:nvSpPr>
        <p:spPr>
          <a:xfrm>
            <a:off x="1928794" y="1928802"/>
            <a:ext cx="1785950" cy="1428760"/>
          </a:xfrm>
          <a:prstGeom prst="cloudCallout">
            <a:avLst>
              <a:gd name="adj1" fmla="val 85504"/>
              <a:gd name="adj2" fmla="val 8416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3929058" y="3929066"/>
            <a:ext cx="314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υδροξύλιο</a:t>
            </a: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3143240" y="0"/>
            <a:ext cx="28738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Καύση - αλκοόλες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285720" y="500042"/>
            <a:ext cx="800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Γενικά </a:t>
            </a:r>
            <a:r>
              <a:rPr lang="el-GR" u="sng" dirty="0" smtClean="0"/>
              <a:t>καύση</a:t>
            </a:r>
            <a:r>
              <a:rPr lang="el-GR" dirty="0" smtClean="0"/>
              <a:t> μιας ουσίας είναι η </a:t>
            </a:r>
            <a:r>
              <a:rPr lang="el-GR" u="sng" dirty="0" smtClean="0"/>
              <a:t>αντίδραση</a:t>
            </a:r>
            <a:r>
              <a:rPr lang="el-GR" dirty="0" smtClean="0"/>
              <a:t> της ουσίας αυτής </a:t>
            </a:r>
            <a:r>
              <a:rPr lang="el-GR" u="sng" dirty="0" smtClean="0"/>
              <a:t>με οξυγόνο (Ο</a:t>
            </a:r>
            <a:r>
              <a:rPr lang="el-GR" u="sng" baseline="-25000" dirty="0" smtClean="0"/>
              <a:t>2</a:t>
            </a:r>
            <a:r>
              <a:rPr lang="el-GR" u="sng" dirty="0" smtClean="0"/>
              <a:t>)</a:t>
            </a:r>
            <a:r>
              <a:rPr lang="el-GR" dirty="0" smtClean="0"/>
              <a:t>, που συνοδεύεται από  παραγωγή θερμότητας.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928802"/>
            <a:ext cx="9093240" cy="91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5143512"/>
            <a:ext cx="8602567" cy="1195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13 - Ορθογώνιο"/>
          <p:cNvSpPr/>
          <p:nvPr/>
        </p:nvSpPr>
        <p:spPr>
          <a:xfrm>
            <a:off x="5929322" y="2000240"/>
            <a:ext cx="1000132" cy="7143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 rot="10800000" flipV="1">
            <a:off x="4857752" y="2786058"/>
            <a:ext cx="128588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4000496" y="3643314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Διοξείδιο του άνθρακα</a:t>
            </a:r>
            <a:endParaRPr lang="en-US" dirty="0"/>
          </a:p>
        </p:txBody>
      </p:sp>
      <p:sp>
        <p:nvSpPr>
          <p:cNvPr id="19" name="18 - Ορθογώνιο"/>
          <p:cNvSpPr/>
          <p:nvPr/>
        </p:nvSpPr>
        <p:spPr>
          <a:xfrm>
            <a:off x="7643834" y="1928802"/>
            <a:ext cx="1000132" cy="7143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 rot="5400000">
            <a:off x="7322363" y="3036091"/>
            <a:ext cx="1143008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7429520" y="371475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νερό</a:t>
            </a:r>
            <a:endParaRPr lang="en-US" dirty="0"/>
          </a:p>
        </p:txBody>
      </p:sp>
      <p:sp>
        <p:nvSpPr>
          <p:cNvPr id="23" name="22 - TextBox"/>
          <p:cNvSpPr txBox="1"/>
          <p:nvPr/>
        </p:nvSpPr>
        <p:spPr>
          <a:xfrm>
            <a:off x="857224" y="271462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αλκοόλη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/>
      <p:bldP spid="19" grpId="0" animBg="1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3143240" y="0"/>
            <a:ext cx="28738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Καύση - αλκοόλες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285720" y="500042"/>
            <a:ext cx="800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Γενικά </a:t>
            </a:r>
            <a:r>
              <a:rPr lang="el-GR" u="sng" dirty="0" smtClean="0"/>
              <a:t>καύση</a:t>
            </a:r>
            <a:r>
              <a:rPr lang="el-GR" dirty="0" smtClean="0"/>
              <a:t> μιας ουσίας είναι η </a:t>
            </a:r>
            <a:r>
              <a:rPr lang="el-GR" u="sng" dirty="0" smtClean="0"/>
              <a:t>αντίδραση</a:t>
            </a:r>
            <a:r>
              <a:rPr lang="el-GR" dirty="0" smtClean="0"/>
              <a:t> της ουσίας αυτής </a:t>
            </a:r>
            <a:r>
              <a:rPr lang="el-GR" u="sng" dirty="0" smtClean="0"/>
              <a:t>με οξυγόνο (Ο</a:t>
            </a:r>
            <a:r>
              <a:rPr lang="el-GR" u="sng" baseline="-25000" dirty="0" smtClean="0"/>
              <a:t>2</a:t>
            </a:r>
            <a:r>
              <a:rPr lang="el-GR" u="sng" dirty="0" smtClean="0"/>
              <a:t>)</a:t>
            </a:r>
            <a:r>
              <a:rPr lang="el-GR" dirty="0" smtClean="0"/>
              <a:t>, που συνοδεύεται από  παραγωγή θερμότητας.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928802"/>
            <a:ext cx="9093240" cy="91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643314"/>
            <a:ext cx="8143932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22 - TextBox"/>
          <p:cNvSpPr txBox="1"/>
          <p:nvPr/>
        </p:nvSpPr>
        <p:spPr>
          <a:xfrm>
            <a:off x="857224" y="271462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αλκοόλη</a:t>
            </a:r>
            <a:endParaRPr lang="en-US" dirty="0"/>
          </a:p>
        </p:txBody>
      </p:sp>
      <p:sp>
        <p:nvSpPr>
          <p:cNvPr id="13" name="12 - TextBox"/>
          <p:cNvSpPr txBox="1"/>
          <p:nvPr/>
        </p:nvSpPr>
        <p:spPr>
          <a:xfrm>
            <a:off x="428596" y="5786454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Γενικά οι μονοσθενείς κορεσμένες αλκοόλες κατά την  πλήρη καύση τους παράγουν διοξείδιο του άνθρακα (</a:t>
            </a: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)   </a:t>
            </a:r>
            <a:r>
              <a:rPr lang="el-GR" dirty="0" smtClean="0"/>
              <a:t>και </a:t>
            </a:r>
            <a:r>
              <a:rPr lang="en-US" dirty="0" smtClean="0"/>
              <a:t>(H</a:t>
            </a:r>
            <a:r>
              <a:rPr lang="en-US" baseline="-25000" dirty="0" smtClean="0"/>
              <a:t>2</a:t>
            </a:r>
            <a:r>
              <a:rPr lang="en-US" dirty="0" smtClean="0"/>
              <a:t>0)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15" name="14 - Ορθογώνιο"/>
          <p:cNvSpPr/>
          <p:nvPr/>
        </p:nvSpPr>
        <p:spPr>
          <a:xfrm>
            <a:off x="3428992" y="2071678"/>
            <a:ext cx="428628" cy="64294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 rot="5400000">
            <a:off x="3215472" y="3071016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Ορθογώνιο"/>
          <p:cNvSpPr/>
          <p:nvPr/>
        </p:nvSpPr>
        <p:spPr>
          <a:xfrm>
            <a:off x="3286116" y="3714752"/>
            <a:ext cx="571504" cy="5715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24 - TextBox"/>
          <p:cNvSpPr txBox="1"/>
          <p:nvPr/>
        </p:nvSpPr>
        <p:spPr>
          <a:xfrm>
            <a:off x="1714480" y="4786322"/>
            <a:ext cx="5857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Όπου ν είναι τα άτομα </a:t>
            </a:r>
            <a:r>
              <a:rPr lang="en-US" b="1" dirty="0" smtClean="0"/>
              <a:t>C</a:t>
            </a:r>
            <a:r>
              <a:rPr lang="el-GR" b="1" dirty="0" smtClean="0"/>
              <a:t>, στα αντιδρώντα</a:t>
            </a:r>
            <a:endParaRPr lang="en-US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5643570" y="2071678"/>
            <a:ext cx="357190" cy="5715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26 - Ορθογώνιο"/>
          <p:cNvSpPr/>
          <p:nvPr/>
        </p:nvSpPr>
        <p:spPr>
          <a:xfrm>
            <a:off x="5357818" y="3714752"/>
            <a:ext cx="357190" cy="5715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 rot="5400000">
            <a:off x="5180017" y="3035297"/>
            <a:ext cx="1000132" cy="2159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Ορθογώνιο"/>
          <p:cNvSpPr/>
          <p:nvPr/>
        </p:nvSpPr>
        <p:spPr>
          <a:xfrm>
            <a:off x="7358082" y="2000240"/>
            <a:ext cx="357190" cy="5715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Ορθογώνιο"/>
          <p:cNvSpPr/>
          <p:nvPr/>
        </p:nvSpPr>
        <p:spPr>
          <a:xfrm>
            <a:off x="6786578" y="3643314"/>
            <a:ext cx="1071570" cy="5715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5400000">
            <a:off x="6965967" y="2963859"/>
            <a:ext cx="1000132" cy="21590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  <p:bldP spid="24" grpId="0" animBg="1"/>
      <p:bldP spid="25" grpId="0"/>
      <p:bldP spid="26" grpId="0" animBg="1"/>
      <p:bldP spid="27" grpId="0" animBg="1"/>
      <p:bldP spid="30" grpId="0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3143240" y="0"/>
            <a:ext cx="28738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Καύση - αλκοόλες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285720" y="500042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Να συμπληρώσετε τις παρακάτω αντιδράσεις πλήρης καύσης των αλκοολών: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571472" y="1643050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OH       +     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</a:t>
            </a:r>
            <a:endParaRPr lang="en-US" sz="2400" dirty="0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>
            <a:off x="3500430" y="1857364"/>
            <a:ext cx="71438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500034" y="2928934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OH       +     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</a:t>
            </a:r>
            <a:endParaRPr lang="en-US" sz="2400" dirty="0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>
            <a:off x="3428992" y="3143248"/>
            <a:ext cx="71438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428596" y="4000504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OH       +     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</a:t>
            </a:r>
            <a:endParaRPr lang="en-US" sz="2400" dirty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>
            <a:off x="3929058" y="4286256"/>
            <a:ext cx="71438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357158" y="5429264"/>
            <a:ext cx="428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OH       +     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   </a:t>
            </a:r>
            <a:endParaRPr lang="en-US" sz="2400" dirty="0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>
            <a:off x="4500562" y="5643578"/>
            <a:ext cx="71438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84771" y="6168876"/>
            <a:ext cx="4959229" cy="68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3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2786050" y="0"/>
            <a:ext cx="4029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err="1" smtClean="0">
                <a:solidFill>
                  <a:srgbClr val="FF0000"/>
                </a:solidFill>
              </a:rPr>
              <a:t>Εστεροποίηση</a:t>
            </a:r>
            <a:r>
              <a:rPr lang="el-GR" sz="2800" b="1" dirty="0" smtClean="0">
                <a:solidFill>
                  <a:srgbClr val="FF0000"/>
                </a:solidFill>
              </a:rPr>
              <a:t> - αλκοόλες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7572396" y="607220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4" name="3 - TextBox"/>
          <p:cNvSpPr txBox="1"/>
          <p:nvPr/>
        </p:nvSpPr>
        <p:spPr>
          <a:xfrm>
            <a:off x="357158" y="4514765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CO</a:t>
            </a:r>
            <a:r>
              <a:rPr lang="el-GR" sz="2400" dirty="0" smtClean="0"/>
              <a:t>Ο</a:t>
            </a:r>
            <a:r>
              <a:rPr lang="en-US" sz="2400" dirty="0" smtClean="0">
                <a:solidFill>
                  <a:srgbClr val="FF0000"/>
                </a:solidFill>
              </a:rPr>
              <a:t>H</a:t>
            </a:r>
            <a:r>
              <a:rPr lang="en-US" sz="2400" dirty="0" smtClean="0">
                <a:solidFill>
                  <a:srgbClr val="7030A0"/>
                </a:solidFill>
              </a:rPr>
              <a:t>       </a:t>
            </a:r>
            <a:r>
              <a:rPr lang="en-US" sz="2400" dirty="0" smtClean="0"/>
              <a:t>+ 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OH</a:t>
            </a:r>
            <a:r>
              <a:rPr lang="en-US" sz="2400" dirty="0" smtClean="0"/>
              <a:t>    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214282" y="2143116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Καρβοξυλικό οξύ</a:t>
            </a:r>
          </a:p>
          <a:p>
            <a:r>
              <a:rPr lang="el-GR" dirty="0" smtClean="0"/>
              <a:t>(</a:t>
            </a:r>
            <a:r>
              <a:rPr lang="el-GR" dirty="0" err="1" smtClean="0"/>
              <a:t>αιθανικό</a:t>
            </a:r>
            <a:r>
              <a:rPr lang="el-GR" dirty="0" smtClean="0"/>
              <a:t> οξύ)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2643174" y="1857364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αλκοόλη</a:t>
            </a:r>
          </a:p>
          <a:p>
            <a:r>
              <a:rPr lang="el-GR" dirty="0" smtClean="0"/>
              <a:t>(1-αιθανόλη)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5500694" y="185736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Εστέρας </a:t>
            </a:r>
            <a:endParaRPr lang="en-US" dirty="0"/>
          </a:p>
        </p:txBody>
      </p:sp>
      <p:sp>
        <p:nvSpPr>
          <p:cNvPr id="9" name="8 - TextBox"/>
          <p:cNvSpPr txBox="1"/>
          <p:nvPr/>
        </p:nvSpPr>
        <p:spPr>
          <a:xfrm>
            <a:off x="8215306" y="171448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νερό</a:t>
            </a:r>
            <a:endParaRPr lang="en-US" dirty="0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>
            <a:off x="4000496" y="4762116"/>
            <a:ext cx="78581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Ορθογώνιο"/>
          <p:cNvSpPr/>
          <p:nvPr/>
        </p:nvSpPr>
        <p:spPr>
          <a:xfrm>
            <a:off x="5000628" y="4547802"/>
            <a:ext cx="2342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</a:t>
            </a:r>
            <a:r>
              <a:rPr lang="el-GR" sz="2400" dirty="0" smtClean="0"/>
              <a:t> </a:t>
            </a:r>
            <a:r>
              <a:rPr lang="en-US" sz="2400" dirty="0" smtClean="0"/>
              <a:t> O</a:t>
            </a:r>
            <a:r>
              <a:rPr lang="el-GR" sz="2400" dirty="0" smtClean="0"/>
              <a:t>Ο</a:t>
            </a:r>
            <a:r>
              <a:rPr lang="en-US" sz="2400" dirty="0" smtClean="0"/>
              <a:t> CH</a:t>
            </a:r>
            <a:r>
              <a:rPr lang="el-GR" sz="2400" baseline="-25000" dirty="0" smtClean="0"/>
              <a:t>2</a:t>
            </a:r>
            <a:r>
              <a:rPr lang="en-US" sz="2400" dirty="0" smtClean="0"/>
              <a:t>CH</a:t>
            </a:r>
            <a:r>
              <a:rPr lang="el-GR" sz="2400" baseline="-25000" dirty="0" smtClean="0"/>
              <a:t>3</a:t>
            </a:r>
            <a:endParaRPr lang="en-US" sz="24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7358082" y="4547802"/>
            <a:ext cx="13676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+     </a:t>
            </a:r>
            <a:r>
              <a:rPr lang="el-GR" sz="2400" dirty="0" smtClean="0">
                <a:solidFill>
                  <a:srgbClr val="FF0000"/>
                </a:solidFill>
              </a:rPr>
              <a:t>Η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l-GR" sz="2400" dirty="0" smtClean="0">
                <a:solidFill>
                  <a:srgbClr val="FF0000"/>
                </a:solidFill>
              </a:rPr>
              <a:t> Ο</a:t>
            </a:r>
            <a:r>
              <a:rPr lang="el-GR" sz="2400" baseline="-250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4" name="13 - Ελεύθερη σχεδίαση"/>
          <p:cNvSpPr/>
          <p:nvPr/>
        </p:nvSpPr>
        <p:spPr>
          <a:xfrm>
            <a:off x="229619" y="4432048"/>
            <a:ext cx="1273809" cy="635431"/>
          </a:xfrm>
          <a:custGeom>
            <a:avLst/>
            <a:gdLst>
              <a:gd name="connsiteX0" fmla="*/ 343818 w 1273809"/>
              <a:gd name="connsiteY0" fmla="*/ 30997 h 635431"/>
              <a:gd name="connsiteX1" fmla="*/ 142340 w 1273809"/>
              <a:gd name="connsiteY1" fmla="*/ 46495 h 635431"/>
              <a:gd name="connsiteX2" fmla="*/ 95845 w 1273809"/>
              <a:gd name="connsiteY2" fmla="*/ 61993 h 635431"/>
              <a:gd name="connsiteX3" fmla="*/ 49350 w 1273809"/>
              <a:gd name="connsiteY3" fmla="*/ 108488 h 635431"/>
              <a:gd name="connsiteX4" fmla="*/ 18354 w 1273809"/>
              <a:gd name="connsiteY4" fmla="*/ 201478 h 635431"/>
              <a:gd name="connsiteX5" fmla="*/ 2856 w 1273809"/>
              <a:gd name="connsiteY5" fmla="*/ 247973 h 635431"/>
              <a:gd name="connsiteX6" fmla="*/ 18354 w 1273809"/>
              <a:gd name="connsiteY6" fmla="*/ 495946 h 635431"/>
              <a:gd name="connsiteX7" fmla="*/ 80347 w 1273809"/>
              <a:gd name="connsiteY7" fmla="*/ 588936 h 635431"/>
              <a:gd name="connsiteX8" fmla="*/ 250828 w 1273809"/>
              <a:gd name="connsiteY8" fmla="*/ 635431 h 635431"/>
              <a:gd name="connsiteX9" fmla="*/ 731276 w 1273809"/>
              <a:gd name="connsiteY9" fmla="*/ 619932 h 635431"/>
              <a:gd name="connsiteX10" fmla="*/ 948252 w 1273809"/>
              <a:gd name="connsiteY10" fmla="*/ 573437 h 635431"/>
              <a:gd name="connsiteX11" fmla="*/ 994747 w 1273809"/>
              <a:gd name="connsiteY11" fmla="*/ 557939 h 635431"/>
              <a:gd name="connsiteX12" fmla="*/ 1041242 w 1273809"/>
              <a:gd name="connsiteY12" fmla="*/ 542441 h 635431"/>
              <a:gd name="connsiteX13" fmla="*/ 1087737 w 1273809"/>
              <a:gd name="connsiteY13" fmla="*/ 511444 h 635431"/>
              <a:gd name="connsiteX14" fmla="*/ 1180727 w 1273809"/>
              <a:gd name="connsiteY14" fmla="*/ 480447 h 635431"/>
              <a:gd name="connsiteX15" fmla="*/ 1211723 w 1273809"/>
              <a:gd name="connsiteY15" fmla="*/ 433953 h 635431"/>
              <a:gd name="connsiteX16" fmla="*/ 1258218 w 1273809"/>
              <a:gd name="connsiteY16" fmla="*/ 418454 h 635431"/>
              <a:gd name="connsiteX17" fmla="*/ 1273717 w 1273809"/>
              <a:gd name="connsiteY17" fmla="*/ 325464 h 635431"/>
              <a:gd name="connsiteX18" fmla="*/ 1258218 w 1273809"/>
              <a:gd name="connsiteY18" fmla="*/ 232475 h 635431"/>
              <a:gd name="connsiteX19" fmla="*/ 1180727 w 1273809"/>
              <a:gd name="connsiteY19" fmla="*/ 139485 h 635431"/>
              <a:gd name="connsiteX20" fmla="*/ 1087737 w 1273809"/>
              <a:gd name="connsiteY20" fmla="*/ 77492 h 635431"/>
              <a:gd name="connsiteX21" fmla="*/ 994747 w 1273809"/>
              <a:gd name="connsiteY21" fmla="*/ 46495 h 635431"/>
              <a:gd name="connsiteX22" fmla="*/ 948252 w 1273809"/>
              <a:gd name="connsiteY22" fmla="*/ 30997 h 635431"/>
              <a:gd name="connsiteX23" fmla="*/ 669283 w 1273809"/>
              <a:gd name="connsiteY23" fmla="*/ 0 h 635431"/>
              <a:gd name="connsiteX24" fmla="*/ 312822 w 1273809"/>
              <a:gd name="connsiteY24" fmla="*/ 15498 h 635431"/>
              <a:gd name="connsiteX25" fmla="*/ 235330 w 1273809"/>
              <a:gd name="connsiteY25" fmla="*/ 30997 h 635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73809" h="635431">
                <a:moveTo>
                  <a:pt x="343818" y="30997"/>
                </a:moveTo>
                <a:cubicBezTo>
                  <a:pt x="276659" y="36163"/>
                  <a:pt x="209178" y="38140"/>
                  <a:pt x="142340" y="46495"/>
                </a:cubicBezTo>
                <a:cubicBezTo>
                  <a:pt x="126130" y="48521"/>
                  <a:pt x="109438" y="52931"/>
                  <a:pt x="95845" y="61993"/>
                </a:cubicBezTo>
                <a:cubicBezTo>
                  <a:pt x="77608" y="74151"/>
                  <a:pt x="64848" y="92990"/>
                  <a:pt x="49350" y="108488"/>
                </a:cubicBezTo>
                <a:lnTo>
                  <a:pt x="18354" y="201478"/>
                </a:lnTo>
                <a:lnTo>
                  <a:pt x="2856" y="247973"/>
                </a:lnTo>
                <a:cubicBezTo>
                  <a:pt x="8022" y="330631"/>
                  <a:pt x="0" y="415186"/>
                  <a:pt x="18354" y="495946"/>
                </a:cubicBezTo>
                <a:cubicBezTo>
                  <a:pt x="26610" y="532273"/>
                  <a:pt x="45005" y="577156"/>
                  <a:pt x="80347" y="588936"/>
                </a:cubicBezTo>
                <a:cubicBezTo>
                  <a:pt x="198327" y="628262"/>
                  <a:pt x="141298" y="613524"/>
                  <a:pt x="250828" y="635431"/>
                </a:cubicBezTo>
                <a:lnTo>
                  <a:pt x="731276" y="619932"/>
                </a:lnTo>
                <a:cubicBezTo>
                  <a:pt x="846807" y="614007"/>
                  <a:pt x="847815" y="606916"/>
                  <a:pt x="948252" y="573437"/>
                </a:cubicBezTo>
                <a:lnTo>
                  <a:pt x="994747" y="557939"/>
                </a:lnTo>
                <a:lnTo>
                  <a:pt x="1041242" y="542441"/>
                </a:lnTo>
                <a:cubicBezTo>
                  <a:pt x="1056740" y="532109"/>
                  <a:pt x="1070716" y="519009"/>
                  <a:pt x="1087737" y="511444"/>
                </a:cubicBezTo>
                <a:cubicBezTo>
                  <a:pt x="1117594" y="498174"/>
                  <a:pt x="1180727" y="480447"/>
                  <a:pt x="1180727" y="480447"/>
                </a:cubicBezTo>
                <a:cubicBezTo>
                  <a:pt x="1191059" y="464949"/>
                  <a:pt x="1197178" y="445589"/>
                  <a:pt x="1211723" y="433953"/>
                </a:cubicBezTo>
                <a:cubicBezTo>
                  <a:pt x="1224480" y="423747"/>
                  <a:pt x="1250113" y="432638"/>
                  <a:pt x="1258218" y="418454"/>
                </a:cubicBezTo>
                <a:cubicBezTo>
                  <a:pt x="1273809" y="391170"/>
                  <a:pt x="1268551" y="356461"/>
                  <a:pt x="1273717" y="325464"/>
                </a:cubicBezTo>
                <a:cubicBezTo>
                  <a:pt x="1268551" y="294468"/>
                  <a:pt x="1268155" y="262286"/>
                  <a:pt x="1258218" y="232475"/>
                </a:cubicBezTo>
                <a:cubicBezTo>
                  <a:pt x="1249263" y="205610"/>
                  <a:pt x="1200151" y="154593"/>
                  <a:pt x="1180727" y="139485"/>
                </a:cubicBezTo>
                <a:cubicBezTo>
                  <a:pt x="1151321" y="116614"/>
                  <a:pt x="1123079" y="89273"/>
                  <a:pt x="1087737" y="77492"/>
                </a:cubicBezTo>
                <a:lnTo>
                  <a:pt x="994747" y="46495"/>
                </a:lnTo>
                <a:cubicBezTo>
                  <a:pt x="979249" y="41329"/>
                  <a:pt x="964366" y="33683"/>
                  <a:pt x="948252" y="30997"/>
                </a:cubicBezTo>
                <a:cubicBezTo>
                  <a:pt x="793901" y="5271"/>
                  <a:pt x="886578" y="18108"/>
                  <a:pt x="669283" y="0"/>
                </a:cubicBezTo>
                <a:cubicBezTo>
                  <a:pt x="550463" y="5166"/>
                  <a:pt x="431404" y="6376"/>
                  <a:pt x="312822" y="15498"/>
                </a:cubicBezTo>
                <a:cubicBezTo>
                  <a:pt x="68861" y="34264"/>
                  <a:pt x="401354" y="30997"/>
                  <a:pt x="235330" y="30997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Ελεύθερη σχεδίαση"/>
          <p:cNvSpPr/>
          <p:nvPr/>
        </p:nvSpPr>
        <p:spPr>
          <a:xfrm rot="21435921">
            <a:off x="1142976" y="4946462"/>
            <a:ext cx="4045057" cy="743919"/>
          </a:xfrm>
          <a:custGeom>
            <a:avLst/>
            <a:gdLst>
              <a:gd name="connsiteX0" fmla="*/ 0 w 4045057"/>
              <a:gd name="connsiteY0" fmla="*/ 0 h 743919"/>
              <a:gd name="connsiteX1" fmla="*/ 46495 w 4045057"/>
              <a:gd name="connsiteY1" fmla="*/ 201478 h 743919"/>
              <a:gd name="connsiteX2" fmla="*/ 92989 w 4045057"/>
              <a:gd name="connsiteY2" fmla="*/ 247973 h 743919"/>
              <a:gd name="connsiteX3" fmla="*/ 216976 w 4045057"/>
              <a:gd name="connsiteY3" fmla="*/ 387458 h 743919"/>
              <a:gd name="connsiteX4" fmla="*/ 309966 w 4045057"/>
              <a:gd name="connsiteY4" fmla="*/ 449451 h 743919"/>
              <a:gd name="connsiteX5" fmla="*/ 356461 w 4045057"/>
              <a:gd name="connsiteY5" fmla="*/ 464950 h 743919"/>
              <a:gd name="connsiteX6" fmla="*/ 402956 w 4045057"/>
              <a:gd name="connsiteY6" fmla="*/ 495946 h 743919"/>
              <a:gd name="connsiteX7" fmla="*/ 495945 w 4045057"/>
              <a:gd name="connsiteY7" fmla="*/ 526943 h 743919"/>
              <a:gd name="connsiteX8" fmla="*/ 588935 w 4045057"/>
              <a:gd name="connsiteY8" fmla="*/ 557939 h 743919"/>
              <a:gd name="connsiteX9" fmla="*/ 635430 w 4045057"/>
              <a:gd name="connsiteY9" fmla="*/ 573438 h 743919"/>
              <a:gd name="connsiteX10" fmla="*/ 697423 w 4045057"/>
              <a:gd name="connsiteY10" fmla="*/ 588936 h 743919"/>
              <a:gd name="connsiteX11" fmla="*/ 805911 w 4045057"/>
              <a:gd name="connsiteY11" fmla="*/ 619933 h 743919"/>
              <a:gd name="connsiteX12" fmla="*/ 883403 w 4045057"/>
              <a:gd name="connsiteY12" fmla="*/ 635431 h 743919"/>
              <a:gd name="connsiteX13" fmla="*/ 929898 w 4045057"/>
              <a:gd name="connsiteY13" fmla="*/ 650929 h 743919"/>
              <a:gd name="connsiteX14" fmla="*/ 1007389 w 4045057"/>
              <a:gd name="connsiteY14" fmla="*/ 666428 h 743919"/>
              <a:gd name="connsiteX15" fmla="*/ 1053884 w 4045057"/>
              <a:gd name="connsiteY15" fmla="*/ 681926 h 743919"/>
              <a:gd name="connsiteX16" fmla="*/ 1270861 w 4045057"/>
              <a:gd name="connsiteY16" fmla="*/ 697424 h 743919"/>
              <a:gd name="connsiteX17" fmla="*/ 1472339 w 4045057"/>
              <a:gd name="connsiteY17" fmla="*/ 728421 h 743919"/>
              <a:gd name="connsiteX18" fmla="*/ 2076772 w 4045057"/>
              <a:gd name="connsiteY18" fmla="*/ 743919 h 743919"/>
              <a:gd name="connsiteX19" fmla="*/ 2588217 w 4045057"/>
              <a:gd name="connsiteY19" fmla="*/ 728421 h 743919"/>
              <a:gd name="connsiteX20" fmla="*/ 2774196 w 4045057"/>
              <a:gd name="connsiteY20" fmla="*/ 681926 h 743919"/>
              <a:gd name="connsiteX21" fmla="*/ 2820691 w 4045057"/>
              <a:gd name="connsiteY21" fmla="*/ 666428 h 743919"/>
              <a:gd name="connsiteX22" fmla="*/ 2867186 w 4045057"/>
              <a:gd name="connsiteY22" fmla="*/ 650929 h 743919"/>
              <a:gd name="connsiteX23" fmla="*/ 2929179 w 4045057"/>
              <a:gd name="connsiteY23" fmla="*/ 635431 h 743919"/>
              <a:gd name="connsiteX24" fmla="*/ 2975674 w 4045057"/>
              <a:gd name="connsiteY24" fmla="*/ 619933 h 743919"/>
              <a:gd name="connsiteX25" fmla="*/ 3037667 w 4045057"/>
              <a:gd name="connsiteY25" fmla="*/ 604434 h 743919"/>
              <a:gd name="connsiteX26" fmla="*/ 3130657 w 4045057"/>
              <a:gd name="connsiteY26" fmla="*/ 573438 h 743919"/>
              <a:gd name="connsiteX27" fmla="*/ 3316637 w 4045057"/>
              <a:gd name="connsiteY27" fmla="*/ 526943 h 743919"/>
              <a:gd name="connsiteX28" fmla="*/ 3409627 w 4045057"/>
              <a:gd name="connsiteY28" fmla="*/ 495946 h 743919"/>
              <a:gd name="connsiteX29" fmla="*/ 3456122 w 4045057"/>
              <a:gd name="connsiteY29" fmla="*/ 480448 h 743919"/>
              <a:gd name="connsiteX30" fmla="*/ 3595606 w 4045057"/>
              <a:gd name="connsiteY30" fmla="*/ 387458 h 743919"/>
              <a:gd name="connsiteX31" fmla="*/ 3642101 w 4045057"/>
              <a:gd name="connsiteY31" fmla="*/ 356461 h 743919"/>
              <a:gd name="connsiteX32" fmla="*/ 3766088 w 4045057"/>
              <a:gd name="connsiteY32" fmla="*/ 325465 h 743919"/>
              <a:gd name="connsiteX33" fmla="*/ 3812583 w 4045057"/>
              <a:gd name="connsiteY33" fmla="*/ 309967 h 743919"/>
              <a:gd name="connsiteX34" fmla="*/ 3859078 w 4045057"/>
              <a:gd name="connsiteY34" fmla="*/ 278970 h 743919"/>
              <a:gd name="connsiteX35" fmla="*/ 3967566 w 4045057"/>
              <a:gd name="connsiteY35" fmla="*/ 216977 h 743919"/>
              <a:gd name="connsiteX36" fmla="*/ 4045057 w 4045057"/>
              <a:gd name="connsiteY36" fmla="*/ 139485 h 743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045057" h="743919">
                <a:moveTo>
                  <a:pt x="0" y="0"/>
                </a:moveTo>
                <a:cubicBezTo>
                  <a:pt x="4262" y="29837"/>
                  <a:pt x="18128" y="173110"/>
                  <a:pt x="46495" y="201478"/>
                </a:cubicBezTo>
                <a:cubicBezTo>
                  <a:pt x="61993" y="216976"/>
                  <a:pt x="78958" y="231135"/>
                  <a:pt x="92989" y="247973"/>
                </a:cubicBezTo>
                <a:cubicBezTo>
                  <a:pt x="151219" y="317849"/>
                  <a:pt x="103951" y="312108"/>
                  <a:pt x="216976" y="387458"/>
                </a:cubicBezTo>
                <a:cubicBezTo>
                  <a:pt x="247973" y="408122"/>
                  <a:pt x="274625" y="437670"/>
                  <a:pt x="309966" y="449451"/>
                </a:cubicBezTo>
                <a:cubicBezTo>
                  <a:pt x="325464" y="454617"/>
                  <a:pt x="341849" y="457644"/>
                  <a:pt x="356461" y="464950"/>
                </a:cubicBezTo>
                <a:cubicBezTo>
                  <a:pt x="373121" y="473280"/>
                  <a:pt x="385935" y="488381"/>
                  <a:pt x="402956" y="495946"/>
                </a:cubicBezTo>
                <a:cubicBezTo>
                  <a:pt x="432813" y="509216"/>
                  <a:pt x="464949" y="516611"/>
                  <a:pt x="495945" y="526943"/>
                </a:cubicBezTo>
                <a:lnTo>
                  <a:pt x="588935" y="557939"/>
                </a:lnTo>
                <a:cubicBezTo>
                  <a:pt x="604433" y="563105"/>
                  <a:pt x="619581" y="569476"/>
                  <a:pt x="635430" y="573438"/>
                </a:cubicBezTo>
                <a:cubicBezTo>
                  <a:pt x="656094" y="578604"/>
                  <a:pt x="676942" y="583084"/>
                  <a:pt x="697423" y="588936"/>
                </a:cubicBezTo>
                <a:cubicBezTo>
                  <a:pt x="788024" y="614822"/>
                  <a:pt x="696909" y="595710"/>
                  <a:pt x="805911" y="619933"/>
                </a:cubicBezTo>
                <a:cubicBezTo>
                  <a:pt x="831626" y="625647"/>
                  <a:pt x="857847" y="629042"/>
                  <a:pt x="883403" y="635431"/>
                </a:cubicBezTo>
                <a:cubicBezTo>
                  <a:pt x="899252" y="639393"/>
                  <a:pt x="914049" y="646967"/>
                  <a:pt x="929898" y="650929"/>
                </a:cubicBezTo>
                <a:cubicBezTo>
                  <a:pt x="955453" y="657318"/>
                  <a:pt x="981834" y="660039"/>
                  <a:pt x="1007389" y="666428"/>
                </a:cubicBezTo>
                <a:cubicBezTo>
                  <a:pt x="1023238" y="670390"/>
                  <a:pt x="1037659" y="680017"/>
                  <a:pt x="1053884" y="681926"/>
                </a:cubicBezTo>
                <a:cubicBezTo>
                  <a:pt x="1125897" y="690398"/>
                  <a:pt x="1198535" y="692258"/>
                  <a:pt x="1270861" y="697424"/>
                </a:cubicBezTo>
                <a:cubicBezTo>
                  <a:pt x="1353853" y="718172"/>
                  <a:pt x="1365240" y="723958"/>
                  <a:pt x="1472339" y="728421"/>
                </a:cubicBezTo>
                <a:cubicBezTo>
                  <a:pt x="1673708" y="736811"/>
                  <a:pt x="1875294" y="738753"/>
                  <a:pt x="2076772" y="743919"/>
                </a:cubicBezTo>
                <a:cubicBezTo>
                  <a:pt x="2247254" y="738753"/>
                  <a:pt x="2417881" y="737156"/>
                  <a:pt x="2588217" y="728421"/>
                </a:cubicBezTo>
                <a:cubicBezTo>
                  <a:pt x="2662204" y="724627"/>
                  <a:pt x="2704662" y="705104"/>
                  <a:pt x="2774196" y="681926"/>
                </a:cubicBezTo>
                <a:lnTo>
                  <a:pt x="2820691" y="666428"/>
                </a:lnTo>
                <a:cubicBezTo>
                  <a:pt x="2836189" y="661262"/>
                  <a:pt x="2851337" y="654891"/>
                  <a:pt x="2867186" y="650929"/>
                </a:cubicBezTo>
                <a:cubicBezTo>
                  <a:pt x="2887850" y="645763"/>
                  <a:pt x="2908698" y="641283"/>
                  <a:pt x="2929179" y="635431"/>
                </a:cubicBezTo>
                <a:cubicBezTo>
                  <a:pt x="2944887" y="630943"/>
                  <a:pt x="2959966" y="624421"/>
                  <a:pt x="2975674" y="619933"/>
                </a:cubicBezTo>
                <a:cubicBezTo>
                  <a:pt x="2996155" y="614081"/>
                  <a:pt x="3017265" y="610555"/>
                  <a:pt x="3037667" y="604434"/>
                </a:cubicBezTo>
                <a:cubicBezTo>
                  <a:pt x="3068962" y="595045"/>
                  <a:pt x="3098428" y="578810"/>
                  <a:pt x="3130657" y="573438"/>
                </a:cubicBezTo>
                <a:cubicBezTo>
                  <a:pt x="3255876" y="552567"/>
                  <a:pt x="3193835" y="567876"/>
                  <a:pt x="3316637" y="526943"/>
                </a:cubicBezTo>
                <a:lnTo>
                  <a:pt x="3409627" y="495946"/>
                </a:lnTo>
                <a:lnTo>
                  <a:pt x="3456122" y="480448"/>
                </a:lnTo>
                <a:lnTo>
                  <a:pt x="3595606" y="387458"/>
                </a:lnTo>
                <a:cubicBezTo>
                  <a:pt x="3611104" y="377126"/>
                  <a:pt x="3624430" y="362351"/>
                  <a:pt x="3642101" y="356461"/>
                </a:cubicBezTo>
                <a:cubicBezTo>
                  <a:pt x="3748382" y="321035"/>
                  <a:pt x="3616470" y="362869"/>
                  <a:pt x="3766088" y="325465"/>
                </a:cubicBezTo>
                <a:cubicBezTo>
                  <a:pt x="3781937" y="321503"/>
                  <a:pt x="3797085" y="315133"/>
                  <a:pt x="3812583" y="309967"/>
                </a:cubicBezTo>
                <a:cubicBezTo>
                  <a:pt x="3828081" y="299635"/>
                  <a:pt x="3842906" y="288212"/>
                  <a:pt x="3859078" y="278970"/>
                </a:cubicBezTo>
                <a:cubicBezTo>
                  <a:pt x="3907305" y="251411"/>
                  <a:pt x="3926378" y="251300"/>
                  <a:pt x="3967566" y="216977"/>
                </a:cubicBezTo>
                <a:cubicBezTo>
                  <a:pt x="3967577" y="216968"/>
                  <a:pt x="4036440" y="148102"/>
                  <a:pt x="4045057" y="139485"/>
                </a:cubicBezTo>
              </a:path>
            </a:pathLst>
          </a:cu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16 - Ελεύθερη σχεδίαση"/>
          <p:cNvSpPr/>
          <p:nvPr/>
        </p:nvSpPr>
        <p:spPr>
          <a:xfrm>
            <a:off x="2259563" y="4344196"/>
            <a:ext cx="1091448" cy="755816"/>
          </a:xfrm>
          <a:custGeom>
            <a:avLst/>
            <a:gdLst>
              <a:gd name="connsiteX0" fmla="*/ 80681 w 1091448"/>
              <a:gd name="connsiteY0" fmla="*/ 41824 h 755816"/>
              <a:gd name="connsiteX1" fmla="*/ 18688 w 1091448"/>
              <a:gd name="connsiteY1" fmla="*/ 181309 h 755816"/>
              <a:gd name="connsiteX2" fmla="*/ 3190 w 1091448"/>
              <a:gd name="connsiteY2" fmla="*/ 227804 h 755816"/>
              <a:gd name="connsiteX3" fmla="*/ 18688 w 1091448"/>
              <a:gd name="connsiteY3" fmla="*/ 491275 h 755816"/>
              <a:gd name="connsiteX4" fmla="*/ 80681 w 1091448"/>
              <a:gd name="connsiteY4" fmla="*/ 584265 h 755816"/>
              <a:gd name="connsiteX5" fmla="*/ 96179 w 1091448"/>
              <a:gd name="connsiteY5" fmla="*/ 630760 h 755816"/>
              <a:gd name="connsiteX6" fmla="*/ 545630 w 1091448"/>
              <a:gd name="connsiteY6" fmla="*/ 708251 h 755816"/>
              <a:gd name="connsiteX7" fmla="*/ 778105 w 1091448"/>
              <a:gd name="connsiteY7" fmla="*/ 708251 h 755816"/>
              <a:gd name="connsiteX8" fmla="*/ 1041576 w 1091448"/>
              <a:gd name="connsiteY8" fmla="*/ 692753 h 755816"/>
              <a:gd name="connsiteX9" fmla="*/ 1057074 w 1091448"/>
              <a:gd name="connsiteY9" fmla="*/ 599763 h 755816"/>
              <a:gd name="connsiteX10" fmla="*/ 1088071 w 1091448"/>
              <a:gd name="connsiteY10" fmla="*/ 506773 h 755816"/>
              <a:gd name="connsiteX11" fmla="*/ 1057074 w 1091448"/>
              <a:gd name="connsiteY11" fmla="*/ 305296 h 755816"/>
              <a:gd name="connsiteX12" fmla="*/ 1041576 w 1091448"/>
              <a:gd name="connsiteY12" fmla="*/ 243302 h 755816"/>
              <a:gd name="connsiteX13" fmla="*/ 948586 w 1091448"/>
              <a:gd name="connsiteY13" fmla="*/ 150312 h 755816"/>
              <a:gd name="connsiteX14" fmla="*/ 917590 w 1091448"/>
              <a:gd name="connsiteY14" fmla="*/ 103818 h 755816"/>
              <a:gd name="connsiteX15" fmla="*/ 824600 w 1091448"/>
              <a:gd name="connsiteY15" fmla="*/ 72821 h 755816"/>
              <a:gd name="connsiteX16" fmla="*/ 654118 w 1091448"/>
              <a:gd name="connsiteY16" fmla="*/ 41824 h 755816"/>
              <a:gd name="connsiteX17" fmla="*/ 359651 w 1091448"/>
              <a:gd name="connsiteY17" fmla="*/ 10828 h 755816"/>
              <a:gd name="connsiteX18" fmla="*/ 49684 w 1091448"/>
              <a:gd name="connsiteY18" fmla="*/ 41824 h 755816"/>
              <a:gd name="connsiteX19" fmla="*/ 18688 w 1091448"/>
              <a:gd name="connsiteY19" fmla="*/ 57323 h 755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448" h="755816">
                <a:moveTo>
                  <a:pt x="80681" y="41824"/>
                </a:moveTo>
                <a:cubicBezTo>
                  <a:pt x="31560" y="115505"/>
                  <a:pt x="55574" y="70648"/>
                  <a:pt x="18688" y="181309"/>
                </a:cubicBezTo>
                <a:lnTo>
                  <a:pt x="3190" y="227804"/>
                </a:lnTo>
                <a:cubicBezTo>
                  <a:pt x="8356" y="315628"/>
                  <a:pt x="0" y="405307"/>
                  <a:pt x="18688" y="491275"/>
                </a:cubicBezTo>
                <a:cubicBezTo>
                  <a:pt x="26602" y="527678"/>
                  <a:pt x="80681" y="584265"/>
                  <a:pt x="80681" y="584265"/>
                </a:cubicBezTo>
                <a:cubicBezTo>
                  <a:pt x="85847" y="599763"/>
                  <a:pt x="84627" y="619208"/>
                  <a:pt x="96179" y="630760"/>
                </a:cubicBezTo>
                <a:cubicBezTo>
                  <a:pt x="221235" y="755816"/>
                  <a:pt x="365505" y="700420"/>
                  <a:pt x="545630" y="708251"/>
                </a:cubicBezTo>
                <a:cubicBezTo>
                  <a:pt x="667318" y="738674"/>
                  <a:pt x="574791" y="722774"/>
                  <a:pt x="778105" y="708251"/>
                </a:cubicBezTo>
                <a:cubicBezTo>
                  <a:pt x="865857" y="701983"/>
                  <a:pt x="953752" y="697919"/>
                  <a:pt x="1041576" y="692753"/>
                </a:cubicBezTo>
                <a:cubicBezTo>
                  <a:pt x="1046742" y="661756"/>
                  <a:pt x="1049453" y="630249"/>
                  <a:pt x="1057074" y="599763"/>
                </a:cubicBezTo>
                <a:cubicBezTo>
                  <a:pt x="1064998" y="568065"/>
                  <a:pt x="1088071" y="506773"/>
                  <a:pt x="1088071" y="506773"/>
                </a:cubicBezTo>
                <a:cubicBezTo>
                  <a:pt x="1063143" y="257484"/>
                  <a:pt x="1091448" y="425603"/>
                  <a:pt x="1057074" y="305296"/>
                </a:cubicBezTo>
                <a:cubicBezTo>
                  <a:pt x="1051222" y="284815"/>
                  <a:pt x="1053791" y="260752"/>
                  <a:pt x="1041576" y="243302"/>
                </a:cubicBezTo>
                <a:cubicBezTo>
                  <a:pt x="1016438" y="207390"/>
                  <a:pt x="972902" y="186786"/>
                  <a:pt x="948586" y="150312"/>
                </a:cubicBezTo>
                <a:cubicBezTo>
                  <a:pt x="938254" y="134814"/>
                  <a:pt x="933385" y="113690"/>
                  <a:pt x="917590" y="103818"/>
                </a:cubicBezTo>
                <a:cubicBezTo>
                  <a:pt x="889883" y="86501"/>
                  <a:pt x="855597" y="83153"/>
                  <a:pt x="824600" y="72821"/>
                </a:cubicBezTo>
                <a:cubicBezTo>
                  <a:pt x="744487" y="46117"/>
                  <a:pt x="779285" y="54341"/>
                  <a:pt x="654118" y="41824"/>
                </a:cubicBezTo>
                <a:cubicBezTo>
                  <a:pt x="345232" y="10935"/>
                  <a:pt x="580519" y="42380"/>
                  <a:pt x="359651" y="10828"/>
                </a:cubicBezTo>
                <a:cubicBezTo>
                  <a:pt x="216648" y="19240"/>
                  <a:pt x="154242" y="0"/>
                  <a:pt x="49684" y="41824"/>
                </a:cubicBezTo>
                <a:cubicBezTo>
                  <a:pt x="38959" y="46114"/>
                  <a:pt x="29020" y="52157"/>
                  <a:pt x="18688" y="5732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Ελεύθερη σχεδίαση"/>
          <p:cNvSpPr/>
          <p:nvPr/>
        </p:nvSpPr>
        <p:spPr>
          <a:xfrm>
            <a:off x="6276814" y="4463512"/>
            <a:ext cx="1131653" cy="666427"/>
          </a:xfrm>
          <a:custGeom>
            <a:avLst/>
            <a:gdLst>
              <a:gd name="connsiteX0" fmla="*/ 92989 w 1131653"/>
              <a:gd name="connsiteY0" fmla="*/ 30996 h 666427"/>
              <a:gd name="connsiteX1" fmla="*/ 77491 w 1131653"/>
              <a:gd name="connsiteY1" fmla="*/ 77491 h 666427"/>
              <a:gd name="connsiteX2" fmla="*/ 46494 w 1131653"/>
              <a:gd name="connsiteY2" fmla="*/ 123986 h 666427"/>
              <a:gd name="connsiteX3" fmla="*/ 15498 w 1131653"/>
              <a:gd name="connsiteY3" fmla="*/ 216976 h 666427"/>
              <a:gd name="connsiteX4" fmla="*/ 0 w 1131653"/>
              <a:gd name="connsiteY4" fmla="*/ 263471 h 666427"/>
              <a:gd name="connsiteX5" fmla="*/ 15498 w 1131653"/>
              <a:gd name="connsiteY5" fmla="*/ 418454 h 666427"/>
              <a:gd name="connsiteX6" fmla="*/ 30996 w 1131653"/>
              <a:gd name="connsiteY6" fmla="*/ 464949 h 666427"/>
              <a:gd name="connsiteX7" fmla="*/ 170481 w 1131653"/>
              <a:gd name="connsiteY7" fmla="*/ 573437 h 666427"/>
              <a:gd name="connsiteX8" fmla="*/ 263471 w 1131653"/>
              <a:gd name="connsiteY8" fmla="*/ 588935 h 666427"/>
              <a:gd name="connsiteX9" fmla="*/ 433952 w 1131653"/>
              <a:gd name="connsiteY9" fmla="*/ 619932 h 666427"/>
              <a:gd name="connsiteX10" fmla="*/ 557939 w 1131653"/>
              <a:gd name="connsiteY10" fmla="*/ 650929 h 666427"/>
              <a:gd name="connsiteX11" fmla="*/ 604433 w 1131653"/>
              <a:gd name="connsiteY11" fmla="*/ 666427 h 666427"/>
              <a:gd name="connsiteX12" fmla="*/ 976393 w 1131653"/>
              <a:gd name="connsiteY12" fmla="*/ 650929 h 666427"/>
              <a:gd name="connsiteX13" fmla="*/ 1069383 w 1131653"/>
              <a:gd name="connsiteY13" fmla="*/ 619932 h 666427"/>
              <a:gd name="connsiteX14" fmla="*/ 1084881 w 1131653"/>
              <a:gd name="connsiteY14" fmla="*/ 201478 h 666427"/>
              <a:gd name="connsiteX15" fmla="*/ 1038386 w 1131653"/>
              <a:gd name="connsiteY15" fmla="*/ 170481 h 666427"/>
              <a:gd name="connsiteX16" fmla="*/ 929898 w 1131653"/>
              <a:gd name="connsiteY16" fmla="*/ 108488 h 666427"/>
              <a:gd name="connsiteX17" fmla="*/ 836908 w 1131653"/>
              <a:gd name="connsiteY17" fmla="*/ 77491 h 666427"/>
              <a:gd name="connsiteX18" fmla="*/ 790413 w 1131653"/>
              <a:gd name="connsiteY18" fmla="*/ 61993 h 666427"/>
              <a:gd name="connsiteX19" fmla="*/ 743918 w 1131653"/>
              <a:gd name="connsiteY19" fmla="*/ 30996 h 666427"/>
              <a:gd name="connsiteX20" fmla="*/ 635430 w 1131653"/>
              <a:gd name="connsiteY20" fmla="*/ 0 h 666427"/>
              <a:gd name="connsiteX21" fmla="*/ 123986 w 1131653"/>
              <a:gd name="connsiteY21" fmla="*/ 15498 h 666427"/>
              <a:gd name="connsiteX22" fmla="*/ 46494 w 1131653"/>
              <a:gd name="connsiteY22" fmla="*/ 92990 h 666427"/>
              <a:gd name="connsiteX23" fmla="*/ 61993 w 1131653"/>
              <a:gd name="connsiteY23" fmla="*/ 92990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31653" h="666427">
                <a:moveTo>
                  <a:pt x="92989" y="30996"/>
                </a:moveTo>
                <a:cubicBezTo>
                  <a:pt x="87823" y="46494"/>
                  <a:pt x="84797" y="62879"/>
                  <a:pt x="77491" y="77491"/>
                </a:cubicBezTo>
                <a:cubicBezTo>
                  <a:pt x="69161" y="94151"/>
                  <a:pt x="54059" y="106965"/>
                  <a:pt x="46494" y="123986"/>
                </a:cubicBezTo>
                <a:cubicBezTo>
                  <a:pt x="33224" y="153843"/>
                  <a:pt x="25830" y="185979"/>
                  <a:pt x="15498" y="216976"/>
                </a:cubicBezTo>
                <a:lnTo>
                  <a:pt x="0" y="263471"/>
                </a:lnTo>
                <a:cubicBezTo>
                  <a:pt x="5166" y="315132"/>
                  <a:pt x="7604" y="367139"/>
                  <a:pt x="15498" y="418454"/>
                </a:cubicBezTo>
                <a:cubicBezTo>
                  <a:pt x="17982" y="434601"/>
                  <a:pt x="21934" y="451356"/>
                  <a:pt x="30996" y="464949"/>
                </a:cubicBezTo>
                <a:cubicBezTo>
                  <a:pt x="51979" y="496424"/>
                  <a:pt x="147389" y="569588"/>
                  <a:pt x="170481" y="573437"/>
                </a:cubicBezTo>
                <a:cubicBezTo>
                  <a:pt x="201478" y="578603"/>
                  <a:pt x="232657" y="582772"/>
                  <a:pt x="263471" y="588935"/>
                </a:cubicBezTo>
                <a:cubicBezTo>
                  <a:pt x="446164" y="625474"/>
                  <a:pt x="158156" y="580533"/>
                  <a:pt x="433952" y="619932"/>
                </a:cubicBezTo>
                <a:cubicBezTo>
                  <a:pt x="540235" y="655359"/>
                  <a:pt x="408317" y="613523"/>
                  <a:pt x="557939" y="650929"/>
                </a:cubicBezTo>
                <a:cubicBezTo>
                  <a:pt x="573788" y="654891"/>
                  <a:pt x="588935" y="661261"/>
                  <a:pt x="604433" y="666427"/>
                </a:cubicBezTo>
                <a:cubicBezTo>
                  <a:pt x="728420" y="661261"/>
                  <a:pt x="852915" y="663277"/>
                  <a:pt x="976393" y="650929"/>
                </a:cubicBezTo>
                <a:cubicBezTo>
                  <a:pt x="1008904" y="647678"/>
                  <a:pt x="1069383" y="619932"/>
                  <a:pt x="1069383" y="619932"/>
                </a:cubicBezTo>
                <a:cubicBezTo>
                  <a:pt x="1125784" y="450727"/>
                  <a:pt x="1131653" y="470417"/>
                  <a:pt x="1084881" y="201478"/>
                </a:cubicBezTo>
                <a:cubicBezTo>
                  <a:pt x="1081689" y="183127"/>
                  <a:pt x="1052695" y="182406"/>
                  <a:pt x="1038386" y="170481"/>
                </a:cubicBezTo>
                <a:cubicBezTo>
                  <a:pt x="949561" y="96460"/>
                  <a:pt x="1039654" y="141415"/>
                  <a:pt x="929898" y="108488"/>
                </a:cubicBezTo>
                <a:cubicBezTo>
                  <a:pt x="898603" y="99099"/>
                  <a:pt x="867905" y="87823"/>
                  <a:pt x="836908" y="77491"/>
                </a:cubicBezTo>
                <a:lnTo>
                  <a:pt x="790413" y="61993"/>
                </a:lnTo>
                <a:cubicBezTo>
                  <a:pt x="774915" y="51661"/>
                  <a:pt x="760578" y="39326"/>
                  <a:pt x="743918" y="30996"/>
                </a:cubicBezTo>
                <a:cubicBezTo>
                  <a:pt x="721685" y="19880"/>
                  <a:pt x="655291" y="4965"/>
                  <a:pt x="635430" y="0"/>
                </a:cubicBezTo>
                <a:cubicBezTo>
                  <a:pt x="464949" y="5166"/>
                  <a:pt x="293956" y="1334"/>
                  <a:pt x="123986" y="15498"/>
                </a:cubicBezTo>
                <a:cubicBezTo>
                  <a:pt x="95647" y="17860"/>
                  <a:pt x="54169" y="69964"/>
                  <a:pt x="46494" y="92990"/>
                </a:cubicBezTo>
                <a:cubicBezTo>
                  <a:pt x="44860" y="97891"/>
                  <a:pt x="56827" y="92990"/>
                  <a:pt x="61993" y="9299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Ελεύθερη σχεδίαση"/>
          <p:cNvSpPr/>
          <p:nvPr/>
        </p:nvSpPr>
        <p:spPr>
          <a:xfrm>
            <a:off x="2650210" y="3845765"/>
            <a:ext cx="4091553" cy="633245"/>
          </a:xfrm>
          <a:custGeom>
            <a:avLst/>
            <a:gdLst>
              <a:gd name="connsiteX0" fmla="*/ 0 w 4091553"/>
              <a:gd name="connsiteY0" fmla="*/ 540255 h 633245"/>
              <a:gd name="connsiteX1" fmla="*/ 30997 w 4091553"/>
              <a:gd name="connsiteY1" fmla="*/ 478262 h 633245"/>
              <a:gd name="connsiteX2" fmla="*/ 185980 w 4091553"/>
              <a:gd name="connsiteY2" fmla="*/ 385272 h 633245"/>
              <a:gd name="connsiteX3" fmla="*/ 278970 w 4091553"/>
              <a:gd name="connsiteY3" fmla="*/ 323279 h 633245"/>
              <a:gd name="connsiteX4" fmla="*/ 325465 w 4091553"/>
              <a:gd name="connsiteY4" fmla="*/ 292282 h 633245"/>
              <a:gd name="connsiteX5" fmla="*/ 371959 w 4091553"/>
              <a:gd name="connsiteY5" fmla="*/ 276784 h 633245"/>
              <a:gd name="connsiteX6" fmla="*/ 418454 w 4091553"/>
              <a:gd name="connsiteY6" fmla="*/ 245788 h 633245"/>
              <a:gd name="connsiteX7" fmla="*/ 464949 w 4091553"/>
              <a:gd name="connsiteY7" fmla="*/ 230289 h 633245"/>
              <a:gd name="connsiteX8" fmla="*/ 511444 w 4091553"/>
              <a:gd name="connsiteY8" fmla="*/ 199293 h 633245"/>
              <a:gd name="connsiteX9" fmla="*/ 588936 w 4091553"/>
              <a:gd name="connsiteY9" fmla="*/ 183794 h 633245"/>
              <a:gd name="connsiteX10" fmla="*/ 650929 w 4091553"/>
              <a:gd name="connsiteY10" fmla="*/ 168296 h 633245"/>
              <a:gd name="connsiteX11" fmla="*/ 867905 w 4091553"/>
              <a:gd name="connsiteY11" fmla="*/ 137299 h 633245"/>
              <a:gd name="connsiteX12" fmla="*/ 976393 w 4091553"/>
              <a:gd name="connsiteY12" fmla="*/ 121801 h 633245"/>
              <a:gd name="connsiteX13" fmla="*/ 1053885 w 4091553"/>
              <a:gd name="connsiteY13" fmla="*/ 106303 h 633245"/>
              <a:gd name="connsiteX14" fmla="*/ 1100380 w 4091553"/>
              <a:gd name="connsiteY14" fmla="*/ 90804 h 633245"/>
              <a:gd name="connsiteX15" fmla="*/ 1224366 w 4091553"/>
              <a:gd name="connsiteY15" fmla="*/ 75306 h 633245"/>
              <a:gd name="connsiteX16" fmla="*/ 1286359 w 4091553"/>
              <a:gd name="connsiteY16" fmla="*/ 59808 h 633245"/>
              <a:gd name="connsiteX17" fmla="*/ 1456841 w 4091553"/>
              <a:gd name="connsiteY17" fmla="*/ 44310 h 633245"/>
              <a:gd name="connsiteX18" fmla="*/ 1518834 w 4091553"/>
              <a:gd name="connsiteY18" fmla="*/ 28811 h 633245"/>
              <a:gd name="connsiteX19" fmla="*/ 2185261 w 4091553"/>
              <a:gd name="connsiteY19" fmla="*/ 28811 h 633245"/>
              <a:gd name="connsiteX20" fmla="*/ 2340244 w 4091553"/>
              <a:gd name="connsiteY20" fmla="*/ 44310 h 633245"/>
              <a:gd name="connsiteX21" fmla="*/ 2386739 w 4091553"/>
              <a:gd name="connsiteY21" fmla="*/ 59808 h 633245"/>
              <a:gd name="connsiteX22" fmla="*/ 2448732 w 4091553"/>
              <a:gd name="connsiteY22" fmla="*/ 75306 h 633245"/>
              <a:gd name="connsiteX23" fmla="*/ 2495227 w 4091553"/>
              <a:gd name="connsiteY23" fmla="*/ 90804 h 633245"/>
              <a:gd name="connsiteX24" fmla="*/ 2572719 w 4091553"/>
              <a:gd name="connsiteY24" fmla="*/ 106303 h 633245"/>
              <a:gd name="connsiteX25" fmla="*/ 2619214 w 4091553"/>
              <a:gd name="connsiteY25" fmla="*/ 121801 h 633245"/>
              <a:gd name="connsiteX26" fmla="*/ 2743200 w 4091553"/>
              <a:gd name="connsiteY26" fmla="*/ 152798 h 633245"/>
              <a:gd name="connsiteX27" fmla="*/ 2805193 w 4091553"/>
              <a:gd name="connsiteY27" fmla="*/ 168296 h 633245"/>
              <a:gd name="connsiteX28" fmla="*/ 2851688 w 4091553"/>
              <a:gd name="connsiteY28" fmla="*/ 183794 h 633245"/>
              <a:gd name="connsiteX29" fmla="*/ 2960176 w 4091553"/>
              <a:gd name="connsiteY29" fmla="*/ 199293 h 633245"/>
              <a:gd name="connsiteX30" fmla="*/ 3161654 w 4091553"/>
              <a:gd name="connsiteY30" fmla="*/ 230289 h 633245"/>
              <a:gd name="connsiteX31" fmla="*/ 3239146 w 4091553"/>
              <a:gd name="connsiteY31" fmla="*/ 245788 h 633245"/>
              <a:gd name="connsiteX32" fmla="*/ 3409627 w 4091553"/>
              <a:gd name="connsiteY32" fmla="*/ 276784 h 633245"/>
              <a:gd name="connsiteX33" fmla="*/ 3502617 w 4091553"/>
              <a:gd name="connsiteY33" fmla="*/ 307781 h 633245"/>
              <a:gd name="connsiteX34" fmla="*/ 3719593 w 4091553"/>
              <a:gd name="connsiteY34" fmla="*/ 369774 h 633245"/>
              <a:gd name="connsiteX35" fmla="*/ 3766088 w 4091553"/>
              <a:gd name="connsiteY35" fmla="*/ 385272 h 633245"/>
              <a:gd name="connsiteX36" fmla="*/ 3905573 w 4091553"/>
              <a:gd name="connsiteY36" fmla="*/ 478262 h 633245"/>
              <a:gd name="connsiteX37" fmla="*/ 3952068 w 4091553"/>
              <a:gd name="connsiteY37" fmla="*/ 509259 h 633245"/>
              <a:gd name="connsiteX38" fmla="*/ 4045058 w 4091553"/>
              <a:gd name="connsiteY38" fmla="*/ 602249 h 633245"/>
              <a:gd name="connsiteX39" fmla="*/ 4091553 w 4091553"/>
              <a:gd name="connsiteY39" fmla="*/ 633245 h 63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4091553" h="633245">
                <a:moveTo>
                  <a:pt x="0" y="540255"/>
                </a:moveTo>
                <a:cubicBezTo>
                  <a:pt x="10332" y="519591"/>
                  <a:pt x="14660" y="494599"/>
                  <a:pt x="30997" y="478262"/>
                </a:cubicBezTo>
                <a:cubicBezTo>
                  <a:pt x="88119" y="421141"/>
                  <a:pt x="124833" y="421960"/>
                  <a:pt x="185980" y="385272"/>
                </a:cubicBezTo>
                <a:cubicBezTo>
                  <a:pt x="217924" y="366105"/>
                  <a:pt x="247973" y="343943"/>
                  <a:pt x="278970" y="323279"/>
                </a:cubicBezTo>
                <a:cubicBezTo>
                  <a:pt x="294468" y="312947"/>
                  <a:pt x="307794" y="298172"/>
                  <a:pt x="325465" y="292282"/>
                </a:cubicBezTo>
                <a:cubicBezTo>
                  <a:pt x="340963" y="287116"/>
                  <a:pt x="357347" y="284090"/>
                  <a:pt x="371959" y="276784"/>
                </a:cubicBezTo>
                <a:cubicBezTo>
                  <a:pt x="388619" y="268454"/>
                  <a:pt x="401794" y="254118"/>
                  <a:pt x="418454" y="245788"/>
                </a:cubicBezTo>
                <a:cubicBezTo>
                  <a:pt x="433066" y="238482"/>
                  <a:pt x="450337" y="237595"/>
                  <a:pt x="464949" y="230289"/>
                </a:cubicBezTo>
                <a:cubicBezTo>
                  <a:pt x="481609" y="221959"/>
                  <a:pt x="494003" y="205833"/>
                  <a:pt x="511444" y="199293"/>
                </a:cubicBezTo>
                <a:cubicBezTo>
                  <a:pt x="536109" y="190044"/>
                  <a:pt x="563221" y="189508"/>
                  <a:pt x="588936" y="183794"/>
                </a:cubicBezTo>
                <a:cubicBezTo>
                  <a:pt x="609729" y="179173"/>
                  <a:pt x="629919" y="171798"/>
                  <a:pt x="650929" y="168296"/>
                </a:cubicBezTo>
                <a:cubicBezTo>
                  <a:pt x="722995" y="156285"/>
                  <a:pt x="795580" y="147631"/>
                  <a:pt x="867905" y="137299"/>
                </a:cubicBezTo>
                <a:cubicBezTo>
                  <a:pt x="904068" y="132133"/>
                  <a:pt x="940573" y="128965"/>
                  <a:pt x="976393" y="121801"/>
                </a:cubicBezTo>
                <a:cubicBezTo>
                  <a:pt x="1002224" y="116635"/>
                  <a:pt x="1028329" y="112692"/>
                  <a:pt x="1053885" y="106303"/>
                </a:cubicBezTo>
                <a:cubicBezTo>
                  <a:pt x="1069734" y="102341"/>
                  <a:pt x="1084307" y="93726"/>
                  <a:pt x="1100380" y="90804"/>
                </a:cubicBezTo>
                <a:cubicBezTo>
                  <a:pt x="1141358" y="83353"/>
                  <a:pt x="1183282" y="82153"/>
                  <a:pt x="1224366" y="75306"/>
                </a:cubicBezTo>
                <a:cubicBezTo>
                  <a:pt x="1245376" y="71804"/>
                  <a:pt x="1265246" y="62623"/>
                  <a:pt x="1286359" y="59808"/>
                </a:cubicBezTo>
                <a:cubicBezTo>
                  <a:pt x="1342920" y="52267"/>
                  <a:pt x="1400014" y="49476"/>
                  <a:pt x="1456841" y="44310"/>
                </a:cubicBezTo>
                <a:cubicBezTo>
                  <a:pt x="1477505" y="39144"/>
                  <a:pt x="1497651" y="31041"/>
                  <a:pt x="1518834" y="28811"/>
                </a:cubicBezTo>
                <a:cubicBezTo>
                  <a:pt x="1792538" y="0"/>
                  <a:pt x="1866017" y="17410"/>
                  <a:pt x="2185261" y="28811"/>
                </a:cubicBezTo>
                <a:cubicBezTo>
                  <a:pt x="2236922" y="33977"/>
                  <a:pt x="2288929" y="36415"/>
                  <a:pt x="2340244" y="44310"/>
                </a:cubicBezTo>
                <a:cubicBezTo>
                  <a:pt x="2356391" y="46794"/>
                  <a:pt x="2371031" y="55320"/>
                  <a:pt x="2386739" y="59808"/>
                </a:cubicBezTo>
                <a:cubicBezTo>
                  <a:pt x="2407220" y="65660"/>
                  <a:pt x="2428251" y="69454"/>
                  <a:pt x="2448732" y="75306"/>
                </a:cubicBezTo>
                <a:cubicBezTo>
                  <a:pt x="2464440" y="79794"/>
                  <a:pt x="2479378" y="86842"/>
                  <a:pt x="2495227" y="90804"/>
                </a:cubicBezTo>
                <a:cubicBezTo>
                  <a:pt x="2520783" y="97193"/>
                  <a:pt x="2547163" y="99914"/>
                  <a:pt x="2572719" y="106303"/>
                </a:cubicBezTo>
                <a:cubicBezTo>
                  <a:pt x="2588568" y="110265"/>
                  <a:pt x="2603453" y="117503"/>
                  <a:pt x="2619214" y="121801"/>
                </a:cubicBezTo>
                <a:cubicBezTo>
                  <a:pt x="2660314" y="133010"/>
                  <a:pt x="2701871" y="142466"/>
                  <a:pt x="2743200" y="152798"/>
                </a:cubicBezTo>
                <a:cubicBezTo>
                  <a:pt x="2763864" y="157964"/>
                  <a:pt x="2784986" y="161560"/>
                  <a:pt x="2805193" y="168296"/>
                </a:cubicBezTo>
                <a:cubicBezTo>
                  <a:pt x="2820691" y="173462"/>
                  <a:pt x="2835669" y="180590"/>
                  <a:pt x="2851688" y="183794"/>
                </a:cubicBezTo>
                <a:cubicBezTo>
                  <a:pt x="2887508" y="190958"/>
                  <a:pt x="2924013" y="194127"/>
                  <a:pt x="2960176" y="199293"/>
                </a:cubicBezTo>
                <a:cubicBezTo>
                  <a:pt x="3064907" y="234203"/>
                  <a:pt x="2961872" y="203651"/>
                  <a:pt x="3161654" y="230289"/>
                </a:cubicBezTo>
                <a:cubicBezTo>
                  <a:pt x="3187765" y="233771"/>
                  <a:pt x="3213229" y="241076"/>
                  <a:pt x="3239146" y="245788"/>
                </a:cubicBezTo>
                <a:cubicBezTo>
                  <a:pt x="3274589" y="252232"/>
                  <a:pt x="3371343" y="266343"/>
                  <a:pt x="3409627" y="276784"/>
                </a:cubicBezTo>
                <a:cubicBezTo>
                  <a:pt x="3441149" y="285381"/>
                  <a:pt x="3470919" y="299857"/>
                  <a:pt x="3502617" y="307781"/>
                </a:cubicBezTo>
                <a:cubicBezTo>
                  <a:pt x="3658312" y="346704"/>
                  <a:pt x="3586182" y="325303"/>
                  <a:pt x="3719593" y="369774"/>
                </a:cubicBezTo>
                <a:lnTo>
                  <a:pt x="3766088" y="385272"/>
                </a:lnTo>
                <a:lnTo>
                  <a:pt x="3905573" y="478262"/>
                </a:lnTo>
                <a:cubicBezTo>
                  <a:pt x="3921071" y="488594"/>
                  <a:pt x="3938897" y="496088"/>
                  <a:pt x="3952068" y="509259"/>
                </a:cubicBezTo>
                <a:cubicBezTo>
                  <a:pt x="3983065" y="540256"/>
                  <a:pt x="4008584" y="577934"/>
                  <a:pt x="4045058" y="602249"/>
                </a:cubicBezTo>
                <a:lnTo>
                  <a:pt x="4091553" y="633245"/>
                </a:lnTo>
              </a:path>
            </a:pathLst>
          </a:cu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Ελεύθερη σχεδίαση"/>
          <p:cNvSpPr/>
          <p:nvPr/>
        </p:nvSpPr>
        <p:spPr>
          <a:xfrm>
            <a:off x="5044341" y="4463512"/>
            <a:ext cx="1226443" cy="666427"/>
          </a:xfrm>
          <a:custGeom>
            <a:avLst/>
            <a:gdLst>
              <a:gd name="connsiteX0" fmla="*/ 23605 w 1226443"/>
              <a:gd name="connsiteY0" fmla="*/ 170481 h 666427"/>
              <a:gd name="connsiteX1" fmla="*/ 23605 w 1226443"/>
              <a:gd name="connsiteY1" fmla="*/ 433952 h 666427"/>
              <a:gd name="connsiteX2" fmla="*/ 39103 w 1226443"/>
              <a:gd name="connsiteY2" fmla="*/ 495946 h 666427"/>
              <a:gd name="connsiteX3" fmla="*/ 85598 w 1226443"/>
              <a:gd name="connsiteY3" fmla="*/ 526942 h 666427"/>
              <a:gd name="connsiteX4" fmla="*/ 163090 w 1226443"/>
              <a:gd name="connsiteY4" fmla="*/ 588935 h 666427"/>
              <a:gd name="connsiteX5" fmla="*/ 209584 w 1226443"/>
              <a:gd name="connsiteY5" fmla="*/ 619932 h 666427"/>
              <a:gd name="connsiteX6" fmla="*/ 411062 w 1226443"/>
              <a:gd name="connsiteY6" fmla="*/ 666427 h 666427"/>
              <a:gd name="connsiteX7" fmla="*/ 798520 w 1226443"/>
              <a:gd name="connsiteY7" fmla="*/ 650929 h 666427"/>
              <a:gd name="connsiteX8" fmla="*/ 969001 w 1226443"/>
              <a:gd name="connsiteY8" fmla="*/ 635430 h 666427"/>
              <a:gd name="connsiteX9" fmla="*/ 1061991 w 1226443"/>
              <a:gd name="connsiteY9" fmla="*/ 604434 h 666427"/>
              <a:gd name="connsiteX10" fmla="*/ 1154981 w 1226443"/>
              <a:gd name="connsiteY10" fmla="*/ 526942 h 666427"/>
              <a:gd name="connsiteX11" fmla="*/ 1185978 w 1226443"/>
              <a:gd name="connsiteY11" fmla="*/ 480447 h 666427"/>
              <a:gd name="connsiteX12" fmla="*/ 1185978 w 1226443"/>
              <a:gd name="connsiteY12" fmla="*/ 216976 h 666427"/>
              <a:gd name="connsiteX13" fmla="*/ 1077490 w 1226443"/>
              <a:gd name="connsiteY13" fmla="*/ 92990 h 666427"/>
              <a:gd name="connsiteX14" fmla="*/ 984500 w 1226443"/>
              <a:gd name="connsiteY14" fmla="*/ 61993 h 666427"/>
              <a:gd name="connsiteX15" fmla="*/ 938005 w 1226443"/>
              <a:gd name="connsiteY15" fmla="*/ 46495 h 666427"/>
              <a:gd name="connsiteX16" fmla="*/ 891510 w 1226443"/>
              <a:gd name="connsiteY16" fmla="*/ 30996 h 666427"/>
              <a:gd name="connsiteX17" fmla="*/ 674534 w 1226443"/>
              <a:gd name="connsiteY17" fmla="*/ 0 h 666427"/>
              <a:gd name="connsiteX18" fmla="*/ 333571 w 1226443"/>
              <a:gd name="connsiteY18" fmla="*/ 15498 h 666427"/>
              <a:gd name="connsiteX19" fmla="*/ 271578 w 1226443"/>
              <a:gd name="connsiteY19" fmla="*/ 30996 h 666427"/>
              <a:gd name="connsiteX20" fmla="*/ 178588 w 1226443"/>
              <a:gd name="connsiteY20" fmla="*/ 61993 h 666427"/>
              <a:gd name="connsiteX21" fmla="*/ 132093 w 1226443"/>
              <a:gd name="connsiteY21" fmla="*/ 92990 h 666427"/>
              <a:gd name="connsiteX22" fmla="*/ 85598 w 1226443"/>
              <a:gd name="connsiteY22" fmla="*/ 108488 h 666427"/>
              <a:gd name="connsiteX23" fmla="*/ 54601 w 1226443"/>
              <a:gd name="connsiteY23" fmla="*/ 154983 h 666427"/>
              <a:gd name="connsiteX24" fmla="*/ 23605 w 1226443"/>
              <a:gd name="connsiteY24" fmla="*/ 170481 h 666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226443" h="666427">
                <a:moveTo>
                  <a:pt x="23605" y="170481"/>
                </a:moveTo>
                <a:cubicBezTo>
                  <a:pt x="18439" y="216976"/>
                  <a:pt x="0" y="221507"/>
                  <a:pt x="23605" y="433952"/>
                </a:cubicBezTo>
                <a:cubicBezTo>
                  <a:pt x="25957" y="455122"/>
                  <a:pt x="27288" y="478223"/>
                  <a:pt x="39103" y="495946"/>
                </a:cubicBezTo>
                <a:cubicBezTo>
                  <a:pt x="49435" y="511444"/>
                  <a:pt x="70100" y="516610"/>
                  <a:pt x="85598" y="526942"/>
                </a:cubicBezTo>
                <a:cubicBezTo>
                  <a:pt x="137852" y="605322"/>
                  <a:pt x="88229" y="551504"/>
                  <a:pt x="163090" y="588935"/>
                </a:cubicBezTo>
                <a:cubicBezTo>
                  <a:pt x="179750" y="597265"/>
                  <a:pt x="192563" y="612367"/>
                  <a:pt x="209584" y="619932"/>
                </a:cubicBezTo>
                <a:cubicBezTo>
                  <a:pt x="290202" y="655763"/>
                  <a:pt x="322807" y="653819"/>
                  <a:pt x="411062" y="666427"/>
                </a:cubicBezTo>
                <a:lnTo>
                  <a:pt x="798520" y="650929"/>
                </a:lnTo>
                <a:cubicBezTo>
                  <a:pt x="855494" y="647764"/>
                  <a:pt x="912808" y="645346"/>
                  <a:pt x="969001" y="635430"/>
                </a:cubicBezTo>
                <a:cubicBezTo>
                  <a:pt x="1001177" y="629752"/>
                  <a:pt x="1061991" y="604434"/>
                  <a:pt x="1061991" y="604434"/>
                </a:cubicBezTo>
                <a:cubicBezTo>
                  <a:pt x="1107708" y="573956"/>
                  <a:pt x="1117690" y="571691"/>
                  <a:pt x="1154981" y="526942"/>
                </a:cubicBezTo>
                <a:cubicBezTo>
                  <a:pt x="1166906" y="512633"/>
                  <a:pt x="1175646" y="495945"/>
                  <a:pt x="1185978" y="480447"/>
                </a:cubicBezTo>
                <a:cubicBezTo>
                  <a:pt x="1219042" y="381252"/>
                  <a:pt x="1226443" y="378836"/>
                  <a:pt x="1185978" y="216976"/>
                </a:cubicBezTo>
                <a:cubicBezTo>
                  <a:pt x="1174193" y="169836"/>
                  <a:pt x="1124711" y="113977"/>
                  <a:pt x="1077490" y="92990"/>
                </a:cubicBezTo>
                <a:cubicBezTo>
                  <a:pt x="1047633" y="79720"/>
                  <a:pt x="1015497" y="72325"/>
                  <a:pt x="984500" y="61993"/>
                </a:cubicBezTo>
                <a:lnTo>
                  <a:pt x="938005" y="46495"/>
                </a:lnTo>
                <a:cubicBezTo>
                  <a:pt x="922507" y="41329"/>
                  <a:pt x="907747" y="32800"/>
                  <a:pt x="891510" y="30996"/>
                </a:cubicBezTo>
                <a:cubicBezTo>
                  <a:pt x="725844" y="12589"/>
                  <a:pt x="797898" y="24672"/>
                  <a:pt x="674534" y="0"/>
                </a:cubicBezTo>
                <a:cubicBezTo>
                  <a:pt x="560880" y="5166"/>
                  <a:pt x="447008" y="6772"/>
                  <a:pt x="333571" y="15498"/>
                </a:cubicBezTo>
                <a:cubicBezTo>
                  <a:pt x="312333" y="17132"/>
                  <a:pt x="291980" y="24875"/>
                  <a:pt x="271578" y="30996"/>
                </a:cubicBezTo>
                <a:cubicBezTo>
                  <a:pt x="240283" y="40385"/>
                  <a:pt x="178588" y="61993"/>
                  <a:pt x="178588" y="61993"/>
                </a:cubicBezTo>
                <a:cubicBezTo>
                  <a:pt x="163090" y="72325"/>
                  <a:pt x="148753" y="84660"/>
                  <a:pt x="132093" y="92990"/>
                </a:cubicBezTo>
                <a:cubicBezTo>
                  <a:pt x="117481" y="100296"/>
                  <a:pt x="98355" y="98283"/>
                  <a:pt x="85598" y="108488"/>
                </a:cubicBezTo>
                <a:cubicBezTo>
                  <a:pt x="71053" y="120124"/>
                  <a:pt x="66526" y="140674"/>
                  <a:pt x="54601" y="154983"/>
                </a:cubicBezTo>
                <a:cubicBezTo>
                  <a:pt x="40569" y="171821"/>
                  <a:pt x="28771" y="123986"/>
                  <a:pt x="23605" y="170481"/>
                </a:cubicBezTo>
                <a:close/>
              </a:path>
            </a:pathLst>
          </a:cu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inkTgt spid="_x0000_s48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inkTgt spid="_x0000_s48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inkTgt spid="_x0000_s4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inkTgt spid="_x0000_s4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inkTgt spid="_x0000_s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inkTgt spid="_x0000_s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inkTgt spid="_x0000_s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inkTgt spid="_x0000_s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inkTgt spid="_x0000_s48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inkTgt spid="_x0000_s48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2" grpId="0"/>
      <p:bldP spid="13" grpId="0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2786050" y="0"/>
            <a:ext cx="4029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err="1" smtClean="0">
                <a:solidFill>
                  <a:srgbClr val="FF0000"/>
                </a:solidFill>
              </a:rPr>
              <a:t>Εστεροποίηση</a:t>
            </a:r>
            <a:r>
              <a:rPr lang="el-GR" sz="2800" b="1" dirty="0" smtClean="0">
                <a:solidFill>
                  <a:srgbClr val="FF0000"/>
                </a:solidFill>
              </a:rPr>
              <a:t> - αλκοόλες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4214810" y="307181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4" name="3 - TextBox"/>
          <p:cNvSpPr txBox="1"/>
          <p:nvPr/>
        </p:nvSpPr>
        <p:spPr>
          <a:xfrm>
            <a:off x="357158" y="3538839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CO</a:t>
            </a:r>
            <a:r>
              <a:rPr lang="el-GR" sz="2400" dirty="0" smtClean="0"/>
              <a:t>Ο</a:t>
            </a:r>
            <a:r>
              <a:rPr lang="en-US" sz="2400" dirty="0" smtClean="0">
                <a:solidFill>
                  <a:srgbClr val="FF0000"/>
                </a:solidFill>
              </a:rPr>
              <a:t>H</a:t>
            </a:r>
            <a:r>
              <a:rPr lang="en-US" sz="2400" dirty="0" smtClean="0">
                <a:solidFill>
                  <a:srgbClr val="7030A0"/>
                </a:solidFill>
              </a:rPr>
              <a:t>       </a:t>
            </a:r>
            <a:r>
              <a:rPr lang="en-US" sz="2400" dirty="0" smtClean="0"/>
              <a:t>+ 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OH</a:t>
            </a:r>
            <a:r>
              <a:rPr lang="en-US" sz="2400" dirty="0" smtClean="0"/>
              <a:t>    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214282" y="2143116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Καρβοξυλικό οξύ</a:t>
            </a:r>
          </a:p>
          <a:p>
            <a:r>
              <a:rPr lang="el-GR" dirty="0" smtClean="0"/>
              <a:t>(</a:t>
            </a:r>
            <a:r>
              <a:rPr lang="el-GR" dirty="0" err="1" smtClean="0"/>
              <a:t>αιθανικό</a:t>
            </a:r>
            <a:r>
              <a:rPr lang="el-GR" dirty="0" smtClean="0"/>
              <a:t> οξύ)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2643174" y="1857364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αλκοόλη</a:t>
            </a:r>
          </a:p>
          <a:p>
            <a:r>
              <a:rPr lang="el-GR" dirty="0" smtClean="0"/>
              <a:t>(1-αιθανόλη)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5500694" y="185736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Εστέρας </a:t>
            </a:r>
            <a:endParaRPr lang="en-US" dirty="0"/>
          </a:p>
        </p:txBody>
      </p:sp>
      <p:sp>
        <p:nvSpPr>
          <p:cNvPr id="9" name="8 - TextBox"/>
          <p:cNvSpPr txBox="1"/>
          <p:nvPr/>
        </p:nvSpPr>
        <p:spPr>
          <a:xfrm>
            <a:off x="8215306" y="1714488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νερό</a:t>
            </a:r>
            <a:endParaRPr lang="en-US" dirty="0"/>
          </a:p>
        </p:txBody>
      </p:sp>
      <p:cxnSp>
        <p:nvCxnSpPr>
          <p:cNvPr id="11" name="10 - Ευθύγραμμο βέλος σύνδεσης"/>
          <p:cNvCxnSpPr/>
          <p:nvPr/>
        </p:nvCxnSpPr>
        <p:spPr>
          <a:xfrm>
            <a:off x="4000496" y="3786190"/>
            <a:ext cx="78581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Ορθογώνιο"/>
          <p:cNvSpPr/>
          <p:nvPr/>
        </p:nvSpPr>
        <p:spPr>
          <a:xfrm>
            <a:off x="5000628" y="3571876"/>
            <a:ext cx="23423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</a:t>
            </a:r>
            <a:r>
              <a:rPr lang="el-GR" sz="2400" dirty="0" smtClean="0"/>
              <a:t> </a:t>
            </a:r>
            <a:r>
              <a:rPr lang="en-US" sz="2400" dirty="0" smtClean="0"/>
              <a:t> O</a:t>
            </a:r>
            <a:r>
              <a:rPr lang="el-GR" sz="2400" dirty="0" smtClean="0"/>
              <a:t>Ο</a:t>
            </a:r>
            <a:r>
              <a:rPr lang="en-US" sz="2400" dirty="0" smtClean="0"/>
              <a:t> CH</a:t>
            </a:r>
            <a:r>
              <a:rPr lang="el-GR" sz="2400" baseline="-25000" dirty="0" smtClean="0"/>
              <a:t>2</a:t>
            </a:r>
            <a:r>
              <a:rPr lang="en-US" sz="2400" dirty="0" smtClean="0"/>
              <a:t>CH</a:t>
            </a:r>
            <a:r>
              <a:rPr lang="el-GR" sz="2400" baseline="-25000" dirty="0" smtClean="0"/>
              <a:t>3</a:t>
            </a:r>
            <a:endParaRPr lang="en-US" sz="24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7358082" y="3571876"/>
            <a:ext cx="13676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+     </a:t>
            </a:r>
            <a:r>
              <a:rPr lang="el-GR" sz="2400" dirty="0" smtClean="0">
                <a:solidFill>
                  <a:srgbClr val="FF0000"/>
                </a:solidFill>
              </a:rPr>
              <a:t>Η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r>
              <a:rPr lang="el-GR" sz="2400" dirty="0" smtClean="0">
                <a:solidFill>
                  <a:srgbClr val="FF0000"/>
                </a:solidFill>
              </a:rPr>
              <a:t> Ο</a:t>
            </a:r>
            <a:r>
              <a:rPr lang="el-GR" sz="2400" baseline="-250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inkTgt spid="_x0000_s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inkTgt spid="_x0000_s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inkTgt spid="_x0000_s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inkTgt spid="_x0000_s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inkTgt spid="_x0000_s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inkTgt spid="_x0000_s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inkTgt spid="_x0000_s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inkTgt spid="_x0000_s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inkTgt spid="_x0000_s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inkTgt spid="_x0000_s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inkTgt spid="_x0000_s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2786050" y="0"/>
            <a:ext cx="4029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err="1" smtClean="0">
                <a:solidFill>
                  <a:srgbClr val="FF0000"/>
                </a:solidFill>
              </a:rPr>
              <a:t>Εστεροποίηση</a:t>
            </a:r>
            <a:r>
              <a:rPr lang="el-GR" sz="2800" b="1" dirty="0" smtClean="0">
                <a:solidFill>
                  <a:srgbClr val="FF0000"/>
                </a:solidFill>
              </a:rPr>
              <a:t> - αλκοόλες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357694"/>
            <a:ext cx="8177878" cy="93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714488"/>
            <a:ext cx="7721636" cy="1714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2786050" y="0"/>
            <a:ext cx="40291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err="1" smtClean="0">
                <a:solidFill>
                  <a:srgbClr val="FF0000"/>
                </a:solidFill>
              </a:rPr>
              <a:t>Εστεροποίηση</a:t>
            </a:r>
            <a:r>
              <a:rPr lang="el-GR" sz="2800" b="1" dirty="0" smtClean="0">
                <a:solidFill>
                  <a:srgbClr val="FF0000"/>
                </a:solidFill>
              </a:rPr>
              <a:t> - αλκοόλες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85720" y="500042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Να συμπληρώσετε τις παρακάτω αντιδράσεις </a:t>
            </a:r>
            <a:r>
              <a:rPr lang="el-GR" dirty="0" err="1" smtClean="0"/>
              <a:t>εστεροποίησης</a:t>
            </a:r>
            <a:r>
              <a:rPr lang="el-GR" dirty="0" smtClean="0"/>
              <a:t>  των αλκοολών:</a:t>
            </a:r>
            <a:endParaRPr lang="en-US" dirty="0"/>
          </a:p>
        </p:txBody>
      </p:sp>
      <p:sp>
        <p:nvSpPr>
          <p:cNvPr id="7" name="6 - TextBox"/>
          <p:cNvSpPr txBox="1"/>
          <p:nvPr/>
        </p:nvSpPr>
        <p:spPr>
          <a:xfrm>
            <a:off x="214282" y="1500174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CO</a:t>
            </a:r>
            <a:r>
              <a:rPr lang="el-GR" sz="2400" dirty="0" smtClean="0">
                <a:solidFill>
                  <a:srgbClr val="7030A0"/>
                </a:solidFill>
              </a:rPr>
              <a:t>Ο</a:t>
            </a:r>
            <a:r>
              <a:rPr lang="en-US" sz="2400" dirty="0" smtClean="0">
                <a:solidFill>
                  <a:srgbClr val="7030A0"/>
                </a:solidFill>
              </a:rPr>
              <a:t>H      </a:t>
            </a:r>
            <a:r>
              <a:rPr lang="en-US" sz="2400" dirty="0" smtClean="0"/>
              <a:t>+ </a:t>
            </a:r>
            <a:r>
              <a:rPr lang="el-GR" sz="2400" dirty="0" smtClean="0"/>
              <a:t> 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l-GR" sz="2400" dirty="0" smtClean="0"/>
              <a:t> </a:t>
            </a:r>
            <a:r>
              <a:rPr lang="en-US" sz="2400" dirty="0" smtClean="0"/>
              <a:t> O</a:t>
            </a:r>
            <a:r>
              <a:rPr lang="en-US" sz="2400" dirty="0" smtClean="0">
                <a:solidFill>
                  <a:srgbClr val="7030A0"/>
                </a:solidFill>
              </a:rPr>
              <a:t>H</a:t>
            </a:r>
            <a:r>
              <a:rPr lang="en-US" sz="2400" dirty="0" smtClean="0"/>
              <a:t>    </a:t>
            </a:r>
            <a:endParaRPr lang="en-US" sz="2400" dirty="0"/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>
            <a:off x="3857620" y="1747525"/>
            <a:ext cx="78581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214282" y="2643182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CO</a:t>
            </a:r>
            <a:r>
              <a:rPr lang="el-GR" sz="2400" dirty="0" smtClean="0"/>
              <a:t>Ο</a:t>
            </a:r>
            <a:r>
              <a:rPr lang="en-US" sz="2400" dirty="0" smtClean="0"/>
              <a:t>H       + 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OH    </a:t>
            </a:r>
            <a:endParaRPr lang="en-US" sz="2400" dirty="0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>
            <a:off x="3857620" y="2890533"/>
            <a:ext cx="78581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-32" y="3681715"/>
            <a:ext cx="4643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CO</a:t>
            </a:r>
            <a:r>
              <a:rPr lang="el-GR" sz="2400" dirty="0" smtClean="0"/>
              <a:t>Ο</a:t>
            </a:r>
            <a:r>
              <a:rPr lang="en-US" sz="2400" dirty="0" smtClean="0"/>
              <a:t>H    + </a:t>
            </a:r>
            <a:r>
              <a:rPr lang="el-GR" sz="2400" dirty="0" smtClean="0"/>
              <a:t> 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OH    </a:t>
            </a:r>
            <a:endParaRPr lang="en-US" sz="2400" dirty="0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>
            <a:off x="4357686" y="3896029"/>
            <a:ext cx="78581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142844" y="5214950"/>
            <a:ext cx="4643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l-GR" sz="2400" dirty="0" smtClean="0"/>
              <a:t> </a:t>
            </a:r>
            <a:r>
              <a:rPr lang="en-US" sz="2400" dirty="0" smtClean="0"/>
              <a:t>CO</a:t>
            </a:r>
            <a:r>
              <a:rPr lang="el-GR" sz="2400" dirty="0" smtClean="0"/>
              <a:t>Ο</a:t>
            </a:r>
            <a:r>
              <a:rPr lang="en-US" sz="2400" dirty="0" smtClean="0"/>
              <a:t>H    + </a:t>
            </a:r>
            <a:r>
              <a:rPr lang="el-GR" sz="2400" dirty="0" smtClean="0"/>
              <a:t> 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l-GR" sz="2400" dirty="0" smtClean="0"/>
              <a:t> </a:t>
            </a:r>
            <a:r>
              <a:rPr lang="en-US" sz="2400" dirty="0" smtClean="0"/>
              <a:t> OH    </a:t>
            </a:r>
            <a:endParaRPr lang="en-US" sz="2400" dirty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>
            <a:off x="3857620" y="5500702"/>
            <a:ext cx="78581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857356" y="0"/>
            <a:ext cx="5540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Οξείδωση δευτεροταγών αλκοολών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85720" y="2714620"/>
            <a:ext cx="2000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Δευτεροταγής αλκοόλη</a:t>
            </a:r>
          </a:p>
          <a:p>
            <a:r>
              <a:rPr lang="el-GR" sz="1400" dirty="0" smtClean="0"/>
              <a:t>(2 -</a:t>
            </a:r>
            <a:r>
              <a:rPr lang="el-GR" sz="1400" dirty="0" err="1" smtClean="0"/>
              <a:t>βουτανόλη</a:t>
            </a:r>
            <a:r>
              <a:rPr lang="el-GR" sz="1400" dirty="0" smtClean="0"/>
              <a:t>)</a:t>
            </a:r>
            <a:endParaRPr lang="en-US" sz="1400" dirty="0"/>
          </a:p>
        </p:txBody>
      </p:sp>
      <p:sp>
        <p:nvSpPr>
          <p:cNvPr id="9" name="8 - TextBox"/>
          <p:cNvSpPr txBox="1"/>
          <p:nvPr/>
        </p:nvSpPr>
        <p:spPr>
          <a:xfrm>
            <a:off x="2857456" y="2714620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Οξειδωτικό μέσο</a:t>
            </a:r>
            <a:endParaRPr lang="en-US" sz="1400" dirty="0"/>
          </a:p>
        </p:txBody>
      </p:sp>
      <p:sp>
        <p:nvSpPr>
          <p:cNvPr id="10" name="9 - TextBox"/>
          <p:cNvSpPr txBox="1"/>
          <p:nvPr/>
        </p:nvSpPr>
        <p:spPr>
          <a:xfrm>
            <a:off x="5429256" y="2714620"/>
            <a:ext cx="2000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Κετόνη</a:t>
            </a:r>
          </a:p>
          <a:p>
            <a:r>
              <a:rPr lang="el-GR" sz="1400" dirty="0" smtClean="0"/>
              <a:t>(</a:t>
            </a:r>
            <a:r>
              <a:rPr lang="el-GR" sz="1400" dirty="0" err="1" smtClean="0"/>
              <a:t>Βουτανόνη</a:t>
            </a:r>
            <a:r>
              <a:rPr lang="el-GR" sz="1400" dirty="0" smtClean="0"/>
              <a:t>) </a:t>
            </a:r>
            <a:endParaRPr lang="en-US" sz="1400" dirty="0"/>
          </a:p>
        </p:txBody>
      </p:sp>
      <p:sp>
        <p:nvSpPr>
          <p:cNvPr id="11" name="10 - TextBox"/>
          <p:cNvSpPr txBox="1"/>
          <p:nvPr/>
        </p:nvSpPr>
        <p:spPr>
          <a:xfrm>
            <a:off x="7715272" y="2786058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νερό</a:t>
            </a:r>
            <a:endParaRPr lang="en-US" sz="1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214282" y="477418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</a:t>
            </a:r>
            <a:r>
              <a:rPr lang="en-US" b="1" baseline="-25000" dirty="0" smtClean="0"/>
              <a:t>3</a:t>
            </a:r>
            <a:r>
              <a:rPr lang="en-US" b="1" dirty="0" smtClean="0"/>
              <a:t>CHOHCH</a:t>
            </a:r>
            <a:r>
              <a:rPr lang="en-US" b="1" baseline="-25000" dirty="0" smtClean="0"/>
              <a:t>2</a:t>
            </a:r>
            <a:r>
              <a:rPr lang="en-US" b="1" dirty="0" smtClean="0"/>
              <a:t>CH</a:t>
            </a:r>
            <a:r>
              <a:rPr lang="en-US" b="1" baseline="-25000" dirty="0" smtClean="0"/>
              <a:t>3</a:t>
            </a:r>
            <a:r>
              <a:rPr lang="en-US" b="1" dirty="0" smtClean="0"/>
              <a:t>      </a:t>
            </a:r>
            <a:endParaRPr lang="en-US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2357390" y="4774180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+</a:t>
            </a:r>
            <a:endParaRPr lang="en-US" b="1" dirty="0"/>
          </a:p>
        </p:txBody>
      </p:sp>
      <p:sp>
        <p:nvSpPr>
          <p:cNvPr id="20" name="19 - TextBox"/>
          <p:cNvSpPr txBox="1"/>
          <p:nvPr/>
        </p:nvSpPr>
        <p:spPr>
          <a:xfrm>
            <a:off x="3009590" y="4774180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[O]</a:t>
            </a:r>
            <a:endParaRPr lang="en-US" b="1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>
            <a:off x="4000496" y="4917056"/>
            <a:ext cx="1143008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5357786" y="4702742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CH</a:t>
            </a:r>
            <a:r>
              <a:rPr lang="en-US" b="1" baseline="-25000" dirty="0" smtClean="0"/>
              <a:t>3</a:t>
            </a:r>
            <a:r>
              <a:rPr lang="en-US" b="1" dirty="0" smtClean="0"/>
              <a:t>COCH</a:t>
            </a:r>
            <a:r>
              <a:rPr lang="en-US" b="1" baseline="-25000" dirty="0" smtClean="0"/>
              <a:t>2</a:t>
            </a:r>
            <a:r>
              <a:rPr lang="en-US" b="1" dirty="0" smtClean="0"/>
              <a:t>CH</a:t>
            </a:r>
            <a:r>
              <a:rPr lang="en-US" b="1" baseline="-25000" dirty="0" smtClean="0"/>
              <a:t>3</a:t>
            </a:r>
            <a:r>
              <a:rPr lang="en-US" b="1" dirty="0" smtClean="0"/>
              <a:t>      </a:t>
            </a:r>
            <a:endParaRPr lang="en-US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7143736" y="463130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+</a:t>
            </a:r>
            <a:endParaRPr lang="en-US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7786710" y="4714884"/>
            <a:ext cx="5597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</a:t>
            </a:r>
            <a:r>
              <a:rPr lang="en-US" b="1" baseline="-25000" dirty="0" smtClean="0"/>
              <a:t>2</a:t>
            </a:r>
            <a:r>
              <a:rPr lang="en-US" b="1" dirty="0" smtClean="0"/>
              <a:t>O</a:t>
            </a:r>
            <a:endParaRPr lang="en-US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4500562" y="364331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ή</a:t>
            </a:r>
            <a:endParaRPr lang="en-US" b="1" dirty="0"/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500002" y="1785926"/>
          <a:ext cx="3833491" cy="857256"/>
        </p:xfrm>
        <a:graphic>
          <a:graphicData uri="http://schemas.openxmlformats.org/presentationml/2006/ole">
            <p:oleObj spid="_x0000_s34821" name="ChemSketch" r:id="rId3" imgW="2392560" imgH="534240" progId="ACD.ChemSketch.20">
              <p:embed/>
            </p:oleObj>
          </a:graphicData>
        </a:graphic>
      </p:graphicFrame>
      <p:cxnSp>
        <p:nvCxnSpPr>
          <p:cNvPr id="37" name="36 - Ευθύγραμμο βέλος σύνδεσης"/>
          <p:cNvCxnSpPr/>
          <p:nvPr/>
        </p:nvCxnSpPr>
        <p:spPr>
          <a:xfrm>
            <a:off x="3857588" y="2428868"/>
            <a:ext cx="1143008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823" name="Object 7"/>
          <p:cNvGraphicFramePr>
            <a:graphicFrameLocks noChangeAspect="1"/>
          </p:cNvGraphicFramePr>
          <p:nvPr/>
        </p:nvGraphicFramePr>
        <p:xfrm>
          <a:off x="5214942" y="1857364"/>
          <a:ext cx="3670193" cy="820739"/>
        </p:xfrm>
        <a:graphic>
          <a:graphicData uri="http://schemas.openxmlformats.org/presentationml/2006/ole">
            <p:oleObj spid="_x0000_s34823" name="ChemSketch" r:id="rId4" imgW="2392560" imgH="53424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8" grpId="0"/>
      <p:bldP spid="20" grpId="0"/>
      <p:bldP spid="23" grpId="0"/>
      <p:bldP spid="25" grpId="0"/>
      <p:bldP spid="3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857356" y="0"/>
            <a:ext cx="5540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Οξείδωση δευτεροταγών αλκοολών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2071670" y="1500174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Γενική χημική αντίδραση:</a:t>
            </a:r>
            <a:endParaRPr lang="en-US" dirty="0"/>
          </a:p>
        </p:txBody>
      </p:sp>
      <p:sp>
        <p:nvSpPr>
          <p:cNvPr id="14" name="13 - TextBox"/>
          <p:cNvSpPr txBox="1"/>
          <p:nvPr/>
        </p:nvSpPr>
        <p:spPr>
          <a:xfrm>
            <a:off x="2143108" y="3571876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Οξειδωτικό μέσο</a:t>
            </a:r>
            <a:endParaRPr lang="en-US" sz="1400" dirty="0"/>
          </a:p>
        </p:txBody>
      </p:sp>
      <p:sp>
        <p:nvSpPr>
          <p:cNvPr id="15" name="14 - TextBox"/>
          <p:cNvSpPr txBox="1"/>
          <p:nvPr/>
        </p:nvSpPr>
        <p:spPr>
          <a:xfrm>
            <a:off x="428596" y="3571876"/>
            <a:ext cx="14287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Δευτεροταγής αλκοόλη</a:t>
            </a:r>
          </a:p>
          <a:p>
            <a:endParaRPr lang="en-US" sz="1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4929190" y="3500438"/>
            <a:ext cx="8481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Κετόνη</a:t>
            </a:r>
          </a:p>
        </p:txBody>
      </p:sp>
      <p:sp>
        <p:nvSpPr>
          <p:cNvPr id="17" name="16 - TextBox"/>
          <p:cNvSpPr txBox="1"/>
          <p:nvPr/>
        </p:nvSpPr>
        <p:spPr>
          <a:xfrm>
            <a:off x="6429388" y="3571876"/>
            <a:ext cx="9286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νερό</a:t>
            </a:r>
            <a:endParaRPr lang="en-US" sz="1400" dirty="0"/>
          </a:p>
        </p:txBody>
      </p:sp>
      <p:sp>
        <p:nvSpPr>
          <p:cNvPr id="26" name="25 - TextBox"/>
          <p:cNvSpPr txBox="1"/>
          <p:nvPr/>
        </p:nvSpPr>
        <p:spPr>
          <a:xfrm>
            <a:off x="285720" y="5357826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RCHOHR’      </a:t>
            </a:r>
            <a:endParaRPr lang="en-US" sz="2400" b="1" dirty="0"/>
          </a:p>
        </p:txBody>
      </p:sp>
      <p:sp>
        <p:nvSpPr>
          <p:cNvPr id="27" name="26 - TextBox"/>
          <p:cNvSpPr txBox="1"/>
          <p:nvPr/>
        </p:nvSpPr>
        <p:spPr>
          <a:xfrm>
            <a:off x="157160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2143076" y="5357826"/>
            <a:ext cx="591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[O]</a:t>
            </a:r>
            <a:endParaRPr lang="en-US" sz="2400" b="1" dirty="0"/>
          </a:p>
        </p:txBody>
      </p:sp>
      <p:cxnSp>
        <p:nvCxnSpPr>
          <p:cNvPr id="29" name="28 - Ευθύγραμμο βέλος σύνδεσης"/>
          <p:cNvCxnSpPr/>
          <p:nvPr/>
        </p:nvCxnSpPr>
        <p:spPr>
          <a:xfrm>
            <a:off x="3143208" y="5643578"/>
            <a:ext cx="1143008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5286348" y="5357826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RCOR’      </a:t>
            </a:r>
            <a:endParaRPr lang="en-US" sz="2400" b="1" dirty="0"/>
          </a:p>
        </p:txBody>
      </p:sp>
      <p:sp>
        <p:nvSpPr>
          <p:cNvPr id="31" name="30 - TextBox"/>
          <p:cNvSpPr txBox="1"/>
          <p:nvPr/>
        </p:nvSpPr>
        <p:spPr>
          <a:xfrm>
            <a:off x="6715108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+</a:t>
            </a:r>
            <a:endParaRPr lang="en-US" sz="24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7286612" y="5357826"/>
            <a:ext cx="6912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H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O</a:t>
            </a:r>
            <a:endParaRPr lang="en-US" sz="2400" b="1" dirty="0"/>
          </a:p>
        </p:txBody>
      </p:sp>
      <p:sp>
        <p:nvSpPr>
          <p:cNvPr id="34" name="33 - TextBox"/>
          <p:cNvSpPr txBox="1"/>
          <p:nvPr/>
        </p:nvSpPr>
        <p:spPr>
          <a:xfrm>
            <a:off x="4071902" y="4786322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ή</a:t>
            </a:r>
            <a:endParaRPr lang="en-US" sz="2400" b="1" dirty="0"/>
          </a:p>
        </p:txBody>
      </p:sp>
      <p:graphicFrame>
        <p:nvGraphicFramePr>
          <p:cNvPr id="34824" name="Object 8"/>
          <p:cNvGraphicFramePr>
            <a:graphicFrameLocks noChangeAspect="1"/>
          </p:cNvGraphicFramePr>
          <p:nvPr/>
        </p:nvGraphicFramePr>
        <p:xfrm>
          <a:off x="357157" y="2714620"/>
          <a:ext cx="2726941" cy="857256"/>
        </p:xfrm>
        <a:graphic>
          <a:graphicData uri="http://schemas.openxmlformats.org/presentationml/2006/ole">
            <p:oleObj spid="_x0000_s36868" name="ChemSketch" r:id="rId3" imgW="1702440" imgH="534240" progId="ACD.ChemSketch.20">
              <p:embed/>
            </p:oleObj>
          </a:graphicData>
        </a:graphic>
      </p:graphicFrame>
      <p:cxnSp>
        <p:nvCxnSpPr>
          <p:cNvPr id="35" name="34 - Ευθύγραμμο βέλος σύνδεσης"/>
          <p:cNvCxnSpPr/>
          <p:nvPr/>
        </p:nvCxnSpPr>
        <p:spPr>
          <a:xfrm>
            <a:off x="3286116" y="3214686"/>
            <a:ext cx="1143008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4786314" y="2714620"/>
          <a:ext cx="3670193" cy="820739"/>
        </p:xfrm>
        <a:graphic>
          <a:graphicData uri="http://schemas.openxmlformats.org/presentationml/2006/ole">
            <p:oleObj spid="_x0000_s36869" name="ChemSketch" r:id="rId4" imgW="2392560" imgH="53424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26" grpId="0"/>
      <p:bldP spid="27" grpId="0"/>
      <p:bldP spid="28" grpId="0"/>
      <p:bldP spid="30" grpId="0"/>
      <p:bldP spid="31" grpId="0"/>
      <p:bldP spid="32" grpId="0"/>
      <p:bldP spid="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857356" y="0"/>
            <a:ext cx="5540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Οξείδωση δευτεροταγών αλκοολών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2357422" y="3286124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Γενική χημική αντίδραση:</a:t>
            </a:r>
            <a:endParaRPr lang="en-US" dirty="0"/>
          </a:p>
        </p:txBody>
      </p:sp>
      <p:sp>
        <p:nvSpPr>
          <p:cNvPr id="13" name="12 - Ορθογώνιο"/>
          <p:cNvSpPr/>
          <p:nvPr/>
        </p:nvSpPr>
        <p:spPr>
          <a:xfrm>
            <a:off x="785786" y="1643050"/>
            <a:ext cx="65722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Δευτεροταγείς αλκοόλες αντιδρούν με  κάποια  ουσία πού είναι οξειδωτικό μέσο  [Ο]   ,  δηλαδή οξειδώνονται, από την αντίδραση αυτή παράγεται μία κετόνη και νερό.</a:t>
            </a:r>
            <a:endParaRPr lang="en-US" dirty="0"/>
          </a:p>
        </p:txBody>
      </p:sp>
      <p:graphicFrame>
        <p:nvGraphicFramePr>
          <p:cNvPr id="20" name="Object 8"/>
          <p:cNvGraphicFramePr>
            <a:graphicFrameLocks noChangeAspect="1"/>
          </p:cNvGraphicFramePr>
          <p:nvPr/>
        </p:nvGraphicFramePr>
        <p:xfrm>
          <a:off x="357158" y="4572008"/>
          <a:ext cx="2726941" cy="857256"/>
        </p:xfrm>
        <a:graphic>
          <a:graphicData uri="http://schemas.openxmlformats.org/presentationml/2006/ole">
            <p:oleObj spid="_x0000_s35845" name="ChemSketch" r:id="rId3" imgW="1702440" imgH="534240" progId="ACD.ChemSketch.20">
              <p:embed/>
            </p:oleObj>
          </a:graphicData>
        </a:graphic>
      </p:graphicFrame>
      <p:cxnSp>
        <p:nvCxnSpPr>
          <p:cNvPr id="21" name="20 - Ευθύγραμμο βέλος σύνδεσης"/>
          <p:cNvCxnSpPr/>
          <p:nvPr/>
        </p:nvCxnSpPr>
        <p:spPr>
          <a:xfrm>
            <a:off x="3286117" y="5072074"/>
            <a:ext cx="1143008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5"/>
          <p:cNvGraphicFramePr>
            <a:graphicFrameLocks noChangeAspect="1"/>
          </p:cNvGraphicFramePr>
          <p:nvPr/>
        </p:nvGraphicFramePr>
        <p:xfrm>
          <a:off x="4786315" y="4572008"/>
          <a:ext cx="3670193" cy="820739"/>
        </p:xfrm>
        <a:graphic>
          <a:graphicData uri="http://schemas.openxmlformats.org/presentationml/2006/ole">
            <p:oleObj spid="_x0000_s35846" name="ChemSketch" r:id="rId4" imgW="2392560" imgH="53424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3428992" y="0"/>
            <a:ext cx="721523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endParaRPr lang="el-GR" sz="2800" b="1" i="1" u="sng" dirty="0" smtClean="0">
              <a:solidFill>
                <a:srgbClr val="FF0000"/>
              </a:solidFill>
            </a:endParaRPr>
          </a:p>
          <a:p>
            <a:endParaRPr lang="el-GR" sz="2800" b="1" i="1" u="sng" dirty="0" smtClean="0">
              <a:solidFill>
                <a:srgbClr val="FF0000"/>
              </a:solidFill>
            </a:endParaRPr>
          </a:p>
          <a:p>
            <a:endParaRPr lang="el-GR" sz="2800" b="1" i="1" u="sng" dirty="0" smtClean="0">
              <a:solidFill>
                <a:srgbClr val="FF0000"/>
              </a:solidFill>
            </a:endParaRPr>
          </a:p>
          <a:p>
            <a:endParaRPr lang="en-US" sz="2800" b="1" i="1" u="sng" dirty="0" smtClean="0">
              <a:solidFill>
                <a:srgbClr val="FF0000"/>
              </a:solidFill>
            </a:endParaRPr>
          </a:p>
          <a:p>
            <a:endParaRPr lang="en-US" sz="2800" b="1" i="1" u="sng" dirty="0">
              <a:solidFill>
                <a:srgbClr val="FF000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3143240" y="357166"/>
            <a:ext cx="16026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αλκοόλες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928662" y="1357298"/>
            <a:ext cx="64294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Αλκοόλες</a:t>
            </a:r>
            <a:r>
              <a:rPr lang="el-GR" sz="2400" dirty="0" smtClean="0"/>
              <a:t> είναι οργανικές ενώσεις που περιέχουν ένα ή περισσότερα </a:t>
            </a:r>
            <a:r>
              <a:rPr lang="el-GR" sz="2400" dirty="0" smtClean="0">
                <a:solidFill>
                  <a:srgbClr val="FF0000"/>
                </a:solidFill>
              </a:rPr>
              <a:t>υδροξύλια  (ΟΗ) (αλκοολικά υδροξύλια)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86322"/>
            <a:ext cx="2882684" cy="1357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794" y="5000636"/>
            <a:ext cx="2643206" cy="1381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- TextBox"/>
          <p:cNvSpPr txBox="1"/>
          <p:nvPr/>
        </p:nvSpPr>
        <p:spPr>
          <a:xfrm>
            <a:off x="6500794" y="357166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CH</a:t>
            </a:r>
            <a:r>
              <a:rPr lang="el-GR" sz="2400" baseline="-25000" dirty="0" smtClean="0"/>
              <a:t>2</a:t>
            </a:r>
            <a:r>
              <a:rPr lang="el-GR" sz="2400" dirty="0" smtClean="0"/>
              <a:t>ΟΗ</a:t>
            </a:r>
            <a:endParaRPr lang="en-US" sz="2400" baseline="-25000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2928934"/>
            <a:ext cx="3105163" cy="1445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12 - Ορθογώνιο"/>
          <p:cNvSpPr/>
          <p:nvPr/>
        </p:nvSpPr>
        <p:spPr>
          <a:xfrm>
            <a:off x="1357322" y="4714884"/>
            <a:ext cx="857256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5400000" flipH="1" flipV="1">
            <a:off x="2071670" y="4357694"/>
            <a:ext cx="50006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1785918" y="4000504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Αλκοολικό υδροξύλιο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857356" y="0"/>
            <a:ext cx="5540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Οξείδωση δευτεροταγών αλκοολών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285720" y="500042"/>
            <a:ext cx="8001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Να συμπληρώσετε τις παρακάτω αντιδράσεις οξείδωσης  των αλκοολών: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214282" y="1500174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</a:t>
            </a:r>
            <a:r>
              <a:rPr lang="el-GR" sz="2400" dirty="0" smtClean="0"/>
              <a:t>Η</a:t>
            </a:r>
            <a:r>
              <a:rPr lang="en-US" sz="2400" dirty="0" smtClean="0"/>
              <a:t>O</a:t>
            </a:r>
            <a:r>
              <a:rPr lang="el-GR" sz="2400" dirty="0" smtClean="0"/>
              <a:t>Η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+ </a:t>
            </a:r>
            <a:r>
              <a:rPr lang="el-GR" sz="2400" dirty="0" smtClean="0"/>
              <a:t>   </a:t>
            </a:r>
            <a:r>
              <a:rPr lang="en-US" sz="2400" dirty="0" smtClean="0"/>
              <a:t> </a:t>
            </a:r>
            <a:r>
              <a:rPr lang="el-GR" sz="2400" dirty="0" smtClean="0"/>
              <a:t>[</a:t>
            </a:r>
            <a:r>
              <a:rPr lang="en-US" sz="2400" dirty="0" smtClean="0"/>
              <a:t>O</a:t>
            </a:r>
            <a:r>
              <a:rPr lang="el-GR" sz="2400" dirty="0" smtClean="0"/>
              <a:t>] </a:t>
            </a:r>
            <a:r>
              <a:rPr lang="en-US" sz="2400" dirty="0" smtClean="0"/>
              <a:t>    </a:t>
            </a:r>
            <a:endParaRPr lang="en-US" sz="2400" dirty="0"/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>
            <a:off x="3857620" y="1747525"/>
            <a:ext cx="78581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214282" y="2643182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</a:t>
            </a:r>
            <a:r>
              <a:rPr lang="el-GR" sz="2400" dirty="0" smtClean="0"/>
              <a:t>Η</a:t>
            </a:r>
            <a:r>
              <a:rPr lang="en-US" sz="2400" dirty="0" smtClean="0"/>
              <a:t>OHCH</a:t>
            </a:r>
            <a:r>
              <a:rPr lang="el-GR" sz="2400" baseline="-25000" dirty="0" smtClean="0"/>
              <a:t>2</a:t>
            </a:r>
            <a:r>
              <a:rPr lang="en-US" sz="2400" dirty="0" smtClean="0"/>
              <a:t>CH</a:t>
            </a:r>
            <a:r>
              <a:rPr lang="el-GR" sz="2400" baseline="-25000" dirty="0" smtClean="0"/>
              <a:t>3</a:t>
            </a:r>
            <a:r>
              <a:rPr lang="en-US" sz="2400" dirty="0" smtClean="0"/>
              <a:t>       + </a:t>
            </a:r>
            <a:r>
              <a:rPr lang="el-GR" sz="2400" dirty="0" smtClean="0"/>
              <a:t>[</a:t>
            </a:r>
            <a:r>
              <a:rPr lang="en-US" sz="2400" dirty="0" smtClean="0"/>
              <a:t>O</a:t>
            </a:r>
            <a:r>
              <a:rPr lang="el-GR" sz="2400" dirty="0" smtClean="0"/>
              <a:t>]</a:t>
            </a:r>
            <a:endParaRPr lang="en-US" sz="2400" dirty="0"/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>
            <a:off x="3857620" y="2890533"/>
            <a:ext cx="78581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0" y="4071942"/>
            <a:ext cx="4643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</a:t>
            </a:r>
            <a:r>
              <a:rPr lang="el-GR" sz="2400" dirty="0" smtClean="0"/>
              <a:t> Η</a:t>
            </a:r>
            <a:r>
              <a:rPr lang="en-US" sz="2400" dirty="0" smtClean="0"/>
              <a:t>OH</a:t>
            </a:r>
            <a:r>
              <a:rPr lang="el-GR" sz="2400" dirty="0" smtClean="0"/>
              <a:t> 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l-GR" sz="2400" dirty="0" smtClean="0"/>
              <a:t>            </a:t>
            </a:r>
            <a:r>
              <a:rPr lang="en-US" sz="2400" dirty="0" smtClean="0"/>
              <a:t> + </a:t>
            </a:r>
            <a:r>
              <a:rPr lang="el-GR" sz="2400" dirty="0" smtClean="0"/>
              <a:t>[</a:t>
            </a:r>
            <a:r>
              <a:rPr lang="en-US" sz="2400" dirty="0" smtClean="0"/>
              <a:t>O</a:t>
            </a:r>
            <a:r>
              <a:rPr lang="el-GR" sz="2400" dirty="0" smtClean="0"/>
              <a:t>]</a:t>
            </a:r>
            <a:endParaRPr lang="en-US" sz="2400" dirty="0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>
            <a:off x="4357718" y="4286256"/>
            <a:ext cx="78581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TextBox"/>
          <p:cNvSpPr txBox="1"/>
          <p:nvPr/>
        </p:nvSpPr>
        <p:spPr>
          <a:xfrm>
            <a:off x="214282" y="5429264"/>
            <a:ext cx="4643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l-GR" sz="2400" dirty="0" smtClean="0"/>
              <a:t> </a:t>
            </a:r>
            <a:r>
              <a:rPr lang="en-US" sz="2400" dirty="0" smtClean="0"/>
              <a:t>C</a:t>
            </a:r>
            <a:r>
              <a:rPr lang="el-GR" sz="2400" dirty="0" smtClean="0"/>
              <a:t> Η</a:t>
            </a:r>
            <a:r>
              <a:rPr lang="en-US" sz="2400" dirty="0" smtClean="0"/>
              <a:t>OH CH</a:t>
            </a:r>
            <a:r>
              <a:rPr lang="el-GR" sz="2400" baseline="-25000" dirty="0" smtClean="0"/>
              <a:t>2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l-GR" sz="2400" dirty="0" smtClean="0"/>
              <a:t> 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</a:t>
            </a:r>
            <a:r>
              <a:rPr lang="el-GR" sz="2400" dirty="0" smtClean="0"/>
              <a:t>       </a:t>
            </a:r>
            <a:r>
              <a:rPr lang="en-US" sz="2400" dirty="0" smtClean="0"/>
              <a:t>+ </a:t>
            </a:r>
            <a:r>
              <a:rPr lang="el-GR" sz="2400" dirty="0" smtClean="0"/>
              <a:t>[</a:t>
            </a:r>
            <a:r>
              <a:rPr lang="en-US" sz="2400" dirty="0" smtClean="0"/>
              <a:t>O</a:t>
            </a:r>
            <a:r>
              <a:rPr lang="el-GR" sz="2400" dirty="0" smtClean="0"/>
              <a:t>]</a:t>
            </a:r>
            <a:endParaRPr lang="en-US" sz="2400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>
            <a:off x="4929190" y="5715016"/>
            <a:ext cx="78581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9" grpId="0"/>
      <p:bldP spid="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3929058" y="357187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4" name="3 - TextBox"/>
          <p:cNvSpPr txBox="1"/>
          <p:nvPr/>
        </p:nvSpPr>
        <p:spPr>
          <a:xfrm>
            <a:off x="1571604" y="4357694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</a:t>
            </a:r>
            <a:r>
              <a:rPr lang="el-GR" sz="2400" baseline="-25000" dirty="0" smtClean="0"/>
              <a:t>3</a:t>
            </a:r>
            <a:r>
              <a:rPr lang="en-US" sz="2400" dirty="0" smtClean="0"/>
              <a:t>CH</a:t>
            </a:r>
            <a:r>
              <a:rPr lang="el-GR" sz="2400" baseline="-25000" dirty="0" smtClean="0"/>
              <a:t>2</a:t>
            </a:r>
            <a:r>
              <a:rPr lang="el-GR" sz="2400" dirty="0" smtClean="0"/>
              <a:t> Ο</a:t>
            </a:r>
            <a:r>
              <a:rPr lang="en-US" sz="2400" dirty="0" smtClean="0"/>
              <a:t>H </a:t>
            </a:r>
            <a:r>
              <a:rPr lang="el-GR" sz="2400" dirty="0" smtClean="0"/>
              <a:t> </a:t>
            </a:r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endParaRPr lang="en-US" sz="2400" dirty="0"/>
          </a:p>
        </p:txBody>
      </p:sp>
      <p:sp>
        <p:nvSpPr>
          <p:cNvPr id="7" name="6 - TextBox"/>
          <p:cNvSpPr txBox="1"/>
          <p:nvPr/>
        </p:nvSpPr>
        <p:spPr>
          <a:xfrm>
            <a:off x="1285852" y="2500306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Αλκοόλη</a:t>
            </a:r>
          </a:p>
          <a:p>
            <a:r>
              <a:rPr lang="el-GR" dirty="0" smtClean="0"/>
              <a:t>(αιθανόλη)</a:t>
            </a:r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1285852" y="1500174"/>
          <a:ext cx="1500198" cy="925654"/>
        </p:xfrm>
        <a:graphic>
          <a:graphicData uri="http://schemas.openxmlformats.org/presentationml/2006/ole">
            <p:oleObj spid="_x0000_s7171" name="ChemSketch" r:id="rId3" imgW="896040" imgH="552240" progId="ACD.ChemSketch.20">
              <p:embed/>
            </p:oleObj>
          </a:graphicData>
        </a:graphic>
      </p:graphicFrame>
      <p:sp>
        <p:nvSpPr>
          <p:cNvPr id="14" name="13 - Ορθογώνιο"/>
          <p:cNvSpPr/>
          <p:nvPr/>
        </p:nvSpPr>
        <p:spPr>
          <a:xfrm>
            <a:off x="6143636" y="1824327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+     </a:t>
            </a:r>
            <a:r>
              <a:rPr lang="el-GR" sz="2400" b="1" dirty="0" smtClean="0">
                <a:solidFill>
                  <a:srgbClr val="FF0000"/>
                </a:solidFill>
              </a:rPr>
              <a:t>Η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l-GR" sz="2400" b="1" dirty="0" smtClean="0">
                <a:solidFill>
                  <a:srgbClr val="FF0000"/>
                </a:solidFill>
              </a:rPr>
              <a:t> Ο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4572000" y="1785926"/>
          <a:ext cx="1691879" cy="571504"/>
        </p:xfrm>
        <a:graphic>
          <a:graphicData uri="http://schemas.openxmlformats.org/presentationml/2006/ole">
            <p:oleObj spid="_x0000_s7173" name="ChemSketch" r:id="rId4" imgW="949680" imgH="320760" progId="ACD.ChemSketch.20">
              <p:embed/>
            </p:oleObj>
          </a:graphicData>
        </a:graphic>
      </p:graphicFrame>
      <p:cxnSp>
        <p:nvCxnSpPr>
          <p:cNvPr id="16" name="15 - Ευθύγραμμο βέλος σύνδεσης"/>
          <p:cNvCxnSpPr/>
          <p:nvPr/>
        </p:nvCxnSpPr>
        <p:spPr>
          <a:xfrm>
            <a:off x="3143240" y="2071678"/>
            <a:ext cx="107157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>
            <a:off x="1714480" y="2141528"/>
            <a:ext cx="214314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4643438" y="2354041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Αλκένιο</a:t>
            </a:r>
          </a:p>
          <a:p>
            <a:r>
              <a:rPr lang="el-GR" dirty="0" smtClean="0"/>
              <a:t>(</a:t>
            </a:r>
            <a:r>
              <a:rPr lang="el-GR" dirty="0" err="1" smtClean="0"/>
              <a:t>Αιθένιο</a:t>
            </a:r>
            <a:r>
              <a:rPr lang="el-GR" dirty="0" smtClean="0"/>
              <a:t>)</a:t>
            </a:r>
          </a:p>
        </p:txBody>
      </p:sp>
      <p:sp>
        <p:nvSpPr>
          <p:cNvPr id="15" name="14 - Ορθογώνιο"/>
          <p:cNvSpPr/>
          <p:nvPr/>
        </p:nvSpPr>
        <p:spPr>
          <a:xfrm>
            <a:off x="6286512" y="4328046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+     </a:t>
            </a:r>
            <a:r>
              <a:rPr lang="el-GR" sz="2400" b="1" dirty="0" smtClean="0">
                <a:solidFill>
                  <a:srgbClr val="FF0000"/>
                </a:solidFill>
              </a:rPr>
              <a:t>Η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l-GR" sz="2400" b="1" dirty="0" smtClean="0">
                <a:solidFill>
                  <a:srgbClr val="FF0000"/>
                </a:solidFill>
              </a:rPr>
              <a:t> Ο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17" name="Object 5"/>
          <p:cNvGraphicFramePr>
            <a:graphicFrameLocks noChangeAspect="1"/>
          </p:cNvGraphicFramePr>
          <p:nvPr/>
        </p:nvGraphicFramePr>
        <p:xfrm>
          <a:off x="4714876" y="4289645"/>
          <a:ext cx="1691879" cy="571504"/>
        </p:xfrm>
        <a:graphic>
          <a:graphicData uri="http://schemas.openxmlformats.org/presentationml/2006/ole">
            <p:oleObj spid="_x0000_s7174" name="ChemSketch" r:id="rId5" imgW="949680" imgH="320760" progId="ACD.ChemSketch.20">
              <p:embed/>
            </p:oleObj>
          </a:graphicData>
        </a:graphic>
      </p:graphicFrame>
      <p:sp>
        <p:nvSpPr>
          <p:cNvPr id="21" name="20 - Ορθογώνιο"/>
          <p:cNvSpPr/>
          <p:nvPr/>
        </p:nvSpPr>
        <p:spPr>
          <a:xfrm>
            <a:off x="3286116" y="1785926"/>
            <a:ext cx="6190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H</a:t>
            </a:r>
            <a:r>
              <a:rPr lang="el-GR" sz="1400" baseline="-25000" dirty="0" smtClean="0"/>
              <a:t>2</a:t>
            </a:r>
            <a:r>
              <a:rPr lang="en-US" sz="1400" dirty="0" smtClean="0"/>
              <a:t>SO</a:t>
            </a:r>
            <a:r>
              <a:rPr lang="en-US" sz="1400" baseline="-25000" dirty="0" smtClean="0"/>
              <a:t>4</a:t>
            </a:r>
            <a:endParaRPr lang="en-US" sz="1400" baseline="-250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3286116" y="2143116"/>
            <a:ext cx="7777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170  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 C </a:t>
            </a:r>
            <a:endParaRPr lang="en-US" sz="1400" baseline="-25000" dirty="0"/>
          </a:p>
        </p:txBody>
      </p:sp>
      <p:cxnSp>
        <p:nvCxnSpPr>
          <p:cNvPr id="24" name="23 - Ευθύγραμμο βέλος σύνδεσης"/>
          <p:cNvCxnSpPr/>
          <p:nvPr/>
        </p:nvCxnSpPr>
        <p:spPr>
          <a:xfrm>
            <a:off x="3428992" y="4621421"/>
            <a:ext cx="107157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Ορθογώνιο"/>
          <p:cNvSpPr/>
          <p:nvPr/>
        </p:nvSpPr>
        <p:spPr>
          <a:xfrm>
            <a:off x="3571868" y="4335669"/>
            <a:ext cx="6190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H</a:t>
            </a:r>
            <a:r>
              <a:rPr lang="el-GR" sz="1400" baseline="-25000" dirty="0" smtClean="0"/>
              <a:t>2</a:t>
            </a:r>
            <a:r>
              <a:rPr lang="en-US" sz="1400" dirty="0" smtClean="0"/>
              <a:t>SO</a:t>
            </a:r>
            <a:r>
              <a:rPr lang="en-US" sz="1400" baseline="-25000" dirty="0" smtClean="0"/>
              <a:t>4</a:t>
            </a:r>
            <a:endParaRPr lang="en-US" sz="1400" baseline="-250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3571868" y="4692859"/>
            <a:ext cx="7777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170  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 C </a:t>
            </a:r>
            <a:endParaRPr lang="en-US" sz="1400" baseline="-250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0" y="0"/>
            <a:ext cx="87868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Αφυδάτωση κορεσμένων μονοσθενών αλκοολών  ( προς αλκένια) 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14" grpId="0"/>
      <p:bldP spid="19" grpId="0"/>
      <p:bldP spid="15" grpId="0"/>
      <p:bldP spid="21" grpId="0"/>
      <p:bldP spid="23" grpId="0"/>
      <p:bldP spid="25" grpId="0"/>
      <p:bldP spid="2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1785918" y="357187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Γενικός τύπος</a:t>
            </a:r>
            <a:endParaRPr lang="en-US" dirty="0"/>
          </a:p>
        </p:txBody>
      </p:sp>
      <p:sp>
        <p:nvSpPr>
          <p:cNvPr id="4" name="3 - TextBox"/>
          <p:cNvSpPr txBox="1"/>
          <p:nvPr/>
        </p:nvSpPr>
        <p:spPr>
          <a:xfrm>
            <a:off x="1285852" y="4357694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</a:t>
            </a:r>
            <a:r>
              <a:rPr lang="el-GR" sz="2400" baseline="-25000" dirty="0" smtClean="0"/>
              <a:t>ν</a:t>
            </a:r>
            <a:r>
              <a:rPr lang="en-US" sz="2400" dirty="0" smtClean="0"/>
              <a:t>CH</a:t>
            </a:r>
            <a:r>
              <a:rPr lang="el-GR" sz="2400" baseline="-25000" dirty="0" smtClean="0"/>
              <a:t>2ν</a:t>
            </a:r>
            <a:r>
              <a:rPr lang="el-GR" sz="2400" dirty="0" smtClean="0"/>
              <a:t> </a:t>
            </a:r>
            <a:r>
              <a:rPr lang="el-GR" sz="2400" baseline="-25000" dirty="0" smtClean="0"/>
              <a:t>+ 1 </a:t>
            </a:r>
            <a:r>
              <a:rPr lang="el-GR" sz="2400" dirty="0" smtClean="0"/>
              <a:t>Ο</a:t>
            </a:r>
            <a:r>
              <a:rPr lang="en-US" sz="2400" dirty="0" smtClean="0"/>
              <a:t>H </a:t>
            </a:r>
            <a:r>
              <a:rPr lang="el-GR" sz="2400" dirty="0" smtClean="0"/>
              <a:t> </a:t>
            </a:r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endParaRPr lang="en-US" sz="2400" dirty="0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1285852" y="1500174"/>
          <a:ext cx="1500198" cy="925654"/>
        </p:xfrm>
        <a:graphic>
          <a:graphicData uri="http://schemas.openxmlformats.org/presentationml/2006/ole">
            <p:oleObj spid="_x0000_s40963" name="ChemSketch" r:id="rId3" imgW="896040" imgH="552240" progId="ACD.ChemSketch.20">
              <p:embed/>
            </p:oleObj>
          </a:graphicData>
        </a:graphic>
      </p:graphicFrame>
      <p:sp>
        <p:nvSpPr>
          <p:cNvPr id="14" name="13 - Ορθογώνιο"/>
          <p:cNvSpPr/>
          <p:nvPr/>
        </p:nvSpPr>
        <p:spPr>
          <a:xfrm>
            <a:off x="6143636" y="1824327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+     </a:t>
            </a:r>
            <a:r>
              <a:rPr lang="el-GR" sz="2400" b="1" dirty="0" smtClean="0">
                <a:solidFill>
                  <a:srgbClr val="FF0000"/>
                </a:solidFill>
              </a:rPr>
              <a:t>Η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l-GR" sz="2400" b="1" dirty="0" smtClean="0">
                <a:solidFill>
                  <a:srgbClr val="FF0000"/>
                </a:solidFill>
              </a:rPr>
              <a:t> Ο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4572000" y="1785926"/>
          <a:ext cx="1691879" cy="571504"/>
        </p:xfrm>
        <a:graphic>
          <a:graphicData uri="http://schemas.openxmlformats.org/presentationml/2006/ole">
            <p:oleObj spid="_x0000_s40964" name="ChemSketch" r:id="rId4" imgW="949680" imgH="320760" progId="ACD.ChemSketch.20">
              <p:embed/>
            </p:oleObj>
          </a:graphicData>
        </a:graphic>
      </p:graphicFrame>
      <p:cxnSp>
        <p:nvCxnSpPr>
          <p:cNvPr id="18" name="17 - Ευθεία γραμμή σύνδεσης"/>
          <p:cNvCxnSpPr/>
          <p:nvPr/>
        </p:nvCxnSpPr>
        <p:spPr>
          <a:xfrm>
            <a:off x="1714480" y="2141528"/>
            <a:ext cx="214314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Ορθογώνιο"/>
          <p:cNvSpPr/>
          <p:nvPr/>
        </p:nvSpPr>
        <p:spPr>
          <a:xfrm>
            <a:off x="6912682" y="4328046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+     </a:t>
            </a:r>
            <a:r>
              <a:rPr lang="el-GR" sz="2400" b="1" dirty="0" smtClean="0">
                <a:solidFill>
                  <a:srgbClr val="FF0000"/>
                </a:solidFill>
              </a:rPr>
              <a:t>Η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l-GR" sz="2400" b="1" dirty="0" smtClean="0">
                <a:solidFill>
                  <a:srgbClr val="FF0000"/>
                </a:solidFill>
              </a:rPr>
              <a:t> Ο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5126732" y="4357694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</a:t>
            </a:r>
            <a:r>
              <a:rPr lang="el-GR" sz="2400" baseline="-25000" dirty="0" smtClean="0"/>
              <a:t>ν</a:t>
            </a:r>
            <a:r>
              <a:rPr lang="en-US" sz="2400" dirty="0" smtClean="0"/>
              <a:t>CH</a:t>
            </a:r>
            <a:r>
              <a:rPr lang="el-GR" sz="2400" baseline="-25000" dirty="0" smtClean="0"/>
              <a:t>2ν</a:t>
            </a:r>
            <a:r>
              <a:rPr lang="el-GR" sz="2400" dirty="0" smtClean="0"/>
              <a:t> </a:t>
            </a:r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endParaRPr lang="en-US" sz="2400" dirty="0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>
            <a:off x="3143240" y="2071678"/>
            <a:ext cx="107157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Ορθογώνιο"/>
          <p:cNvSpPr/>
          <p:nvPr/>
        </p:nvSpPr>
        <p:spPr>
          <a:xfrm>
            <a:off x="3286116" y="1785926"/>
            <a:ext cx="6190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H</a:t>
            </a:r>
            <a:r>
              <a:rPr lang="el-GR" sz="1400" baseline="-25000" dirty="0" smtClean="0"/>
              <a:t>2</a:t>
            </a:r>
            <a:r>
              <a:rPr lang="en-US" sz="1400" dirty="0" smtClean="0"/>
              <a:t>SO</a:t>
            </a:r>
            <a:r>
              <a:rPr lang="en-US" sz="1400" baseline="-25000" dirty="0" smtClean="0"/>
              <a:t>4</a:t>
            </a:r>
            <a:endParaRPr lang="en-US" sz="1400" baseline="-250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3286116" y="2143116"/>
            <a:ext cx="7777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170  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 C </a:t>
            </a:r>
            <a:endParaRPr lang="en-US" sz="1400" baseline="-25000" dirty="0"/>
          </a:p>
        </p:txBody>
      </p:sp>
      <p:cxnSp>
        <p:nvCxnSpPr>
          <p:cNvPr id="24" name="23 - Ευθύγραμμο βέλος σύνδεσης"/>
          <p:cNvCxnSpPr/>
          <p:nvPr/>
        </p:nvCxnSpPr>
        <p:spPr>
          <a:xfrm>
            <a:off x="3428992" y="4643446"/>
            <a:ext cx="107157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Ορθογώνιο"/>
          <p:cNvSpPr/>
          <p:nvPr/>
        </p:nvSpPr>
        <p:spPr>
          <a:xfrm>
            <a:off x="3571868" y="4357694"/>
            <a:ext cx="6190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H</a:t>
            </a:r>
            <a:r>
              <a:rPr lang="el-GR" sz="1400" baseline="-25000" dirty="0" smtClean="0"/>
              <a:t>2</a:t>
            </a:r>
            <a:r>
              <a:rPr lang="en-US" sz="1400" dirty="0" smtClean="0"/>
              <a:t>SO</a:t>
            </a:r>
            <a:r>
              <a:rPr lang="en-US" sz="1400" baseline="-25000" dirty="0" smtClean="0"/>
              <a:t>4</a:t>
            </a:r>
            <a:endParaRPr lang="en-US" sz="1400" baseline="-250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3571868" y="4714884"/>
            <a:ext cx="7777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170  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 C </a:t>
            </a:r>
            <a:endParaRPr lang="en-US" sz="1400" baseline="-250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0" y="0"/>
            <a:ext cx="87868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Αφυδάτωση κορεσμένων μονοσθενών αλκοολών  ( προς  αλκένια) 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5" grpId="0"/>
      <p:bldP spid="20" grpId="0"/>
      <p:bldP spid="22" grpId="0"/>
      <p:bldP spid="23" grpId="0"/>
      <p:bldP spid="25" grpId="0"/>
      <p:bldP spid="2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TextBox"/>
          <p:cNvSpPr txBox="1"/>
          <p:nvPr/>
        </p:nvSpPr>
        <p:spPr>
          <a:xfrm>
            <a:off x="142844" y="928670"/>
            <a:ext cx="85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Να συμπληρώσετε τις παρακάτω αντιδράσεις αφυδάτωσης αλκοολών προς αλκένια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214282" y="1500174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</a:t>
            </a:r>
            <a:r>
              <a:rPr lang="el-GR" sz="2400" dirty="0" smtClean="0"/>
              <a:t>Η</a:t>
            </a:r>
            <a:r>
              <a:rPr lang="el-GR" sz="2400" baseline="-25000" dirty="0" smtClean="0"/>
              <a:t>2</a:t>
            </a:r>
            <a:r>
              <a:rPr lang="en-US" sz="2400" dirty="0" smtClean="0"/>
              <a:t>O</a:t>
            </a:r>
            <a:r>
              <a:rPr lang="el-GR" sz="2400" dirty="0" smtClean="0"/>
              <a:t>Η  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214282" y="2714620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</a:t>
            </a:r>
            <a:r>
              <a:rPr lang="el-GR" sz="2400" dirty="0" smtClean="0"/>
              <a:t>Η</a:t>
            </a:r>
            <a:r>
              <a:rPr lang="el-GR" sz="2400" baseline="-25000" dirty="0" smtClean="0"/>
              <a:t> 2 </a:t>
            </a:r>
            <a:r>
              <a:rPr lang="en-US" sz="2400" dirty="0" smtClean="0"/>
              <a:t>CH</a:t>
            </a:r>
            <a:r>
              <a:rPr lang="el-GR" sz="2400" baseline="-25000" dirty="0" smtClean="0"/>
              <a:t>2</a:t>
            </a:r>
            <a:r>
              <a:rPr lang="en-US" sz="2400" dirty="0" smtClean="0"/>
              <a:t>CH</a:t>
            </a:r>
            <a:r>
              <a:rPr lang="el-GR" sz="2400" baseline="-25000" dirty="0" smtClean="0"/>
              <a:t>2</a:t>
            </a:r>
            <a:r>
              <a:rPr lang="en-US" sz="2400" dirty="0" smtClean="0"/>
              <a:t>OH</a:t>
            </a:r>
            <a:endParaRPr lang="en-US" sz="2400" dirty="0"/>
          </a:p>
        </p:txBody>
      </p:sp>
      <p:sp>
        <p:nvSpPr>
          <p:cNvPr id="19" name="18 - TextBox"/>
          <p:cNvSpPr txBox="1"/>
          <p:nvPr/>
        </p:nvSpPr>
        <p:spPr>
          <a:xfrm>
            <a:off x="0" y="4071942"/>
            <a:ext cx="4643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</a:t>
            </a:r>
            <a:r>
              <a:rPr lang="el-GR" sz="2400" dirty="0" smtClean="0"/>
              <a:t>Η</a:t>
            </a:r>
            <a:r>
              <a:rPr lang="el-GR" sz="2400" baseline="-25000" dirty="0" smtClean="0"/>
              <a:t> 2 </a:t>
            </a:r>
            <a:r>
              <a:rPr lang="en-US" sz="2400" dirty="0" smtClean="0"/>
              <a:t>CH</a:t>
            </a:r>
            <a:r>
              <a:rPr lang="el-GR" sz="2400" baseline="-25000" dirty="0" smtClean="0"/>
              <a:t>2 </a:t>
            </a:r>
            <a:r>
              <a:rPr lang="en-US" sz="2400" dirty="0" smtClean="0"/>
              <a:t>OH</a:t>
            </a:r>
            <a:r>
              <a:rPr lang="el-GR" sz="2400" dirty="0" smtClean="0"/>
              <a:t> 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          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14282" y="5429264"/>
            <a:ext cx="4643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l-GR" sz="2400" dirty="0" smtClean="0"/>
              <a:t> </a:t>
            </a:r>
            <a:r>
              <a:rPr lang="en-US" sz="2400" dirty="0" smtClean="0"/>
              <a:t>C</a:t>
            </a:r>
            <a:r>
              <a:rPr lang="el-GR" sz="2400" dirty="0" smtClean="0"/>
              <a:t> Η</a:t>
            </a:r>
            <a:r>
              <a:rPr lang="el-GR" sz="2400" baseline="-25000" dirty="0" smtClean="0"/>
              <a:t> 2</a:t>
            </a:r>
            <a:r>
              <a:rPr lang="en-US" sz="2400" dirty="0" smtClean="0"/>
              <a:t> CH</a:t>
            </a:r>
            <a:r>
              <a:rPr lang="el-GR" sz="2400" baseline="-25000" dirty="0" smtClean="0"/>
              <a:t>2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2</a:t>
            </a:r>
            <a:r>
              <a:rPr lang="el-GR" sz="2400" dirty="0" smtClean="0"/>
              <a:t> </a:t>
            </a:r>
            <a:r>
              <a:rPr lang="en-US" sz="2400" dirty="0" smtClean="0"/>
              <a:t>CH</a:t>
            </a:r>
            <a:r>
              <a:rPr lang="el-GR" sz="2400" baseline="-25000" dirty="0" smtClean="0"/>
              <a:t> 2</a:t>
            </a:r>
            <a:r>
              <a:rPr lang="en-US" sz="2400" dirty="0" smtClean="0"/>
              <a:t> OH</a:t>
            </a:r>
            <a:endParaRPr lang="en-US" sz="24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0" y="0"/>
            <a:ext cx="87868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Αφυδάτωση κορεσμένων μονοσθενών αλκοολών  (προς  αλκένια)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>
            <a:off x="2643174" y="1714488"/>
            <a:ext cx="107157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Ορθογώνιο"/>
          <p:cNvSpPr/>
          <p:nvPr/>
        </p:nvSpPr>
        <p:spPr>
          <a:xfrm>
            <a:off x="2786050" y="1428736"/>
            <a:ext cx="6190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H</a:t>
            </a:r>
            <a:r>
              <a:rPr lang="el-GR" sz="1400" baseline="-25000" dirty="0" smtClean="0"/>
              <a:t>2</a:t>
            </a:r>
            <a:r>
              <a:rPr lang="en-US" sz="1400" dirty="0" smtClean="0"/>
              <a:t>SO</a:t>
            </a:r>
            <a:r>
              <a:rPr lang="en-US" sz="1400" baseline="-25000" dirty="0" smtClean="0"/>
              <a:t>4</a:t>
            </a:r>
            <a:endParaRPr lang="en-US" sz="1400" baseline="-250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2786050" y="1785926"/>
            <a:ext cx="7777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170  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 C </a:t>
            </a:r>
            <a:endParaRPr lang="en-US" sz="1400" baseline="-25000" dirty="0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>
            <a:off x="3000364" y="2928934"/>
            <a:ext cx="107157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Ορθογώνιο"/>
          <p:cNvSpPr/>
          <p:nvPr/>
        </p:nvSpPr>
        <p:spPr>
          <a:xfrm>
            <a:off x="3143240" y="2643182"/>
            <a:ext cx="6190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H</a:t>
            </a:r>
            <a:r>
              <a:rPr lang="el-GR" sz="1400" baseline="-25000" dirty="0" smtClean="0"/>
              <a:t>2</a:t>
            </a:r>
            <a:r>
              <a:rPr lang="en-US" sz="1400" dirty="0" smtClean="0"/>
              <a:t>SO</a:t>
            </a:r>
            <a:r>
              <a:rPr lang="en-US" sz="1400" baseline="-25000" dirty="0" smtClean="0"/>
              <a:t>4</a:t>
            </a:r>
            <a:endParaRPr lang="en-US" sz="1400" baseline="-250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3143240" y="3000372"/>
            <a:ext cx="7777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170  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 C </a:t>
            </a:r>
            <a:endParaRPr lang="en-US" sz="1400" baseline="-25000" dirty="0"/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>
            <a:off x="2643174" y="4286256"/>
            <a:ext cx="107157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Ορθογώνιο"/>
          <p:cNvSpPr/>
          <p:nvPr/>
        </p:nvSpPr>
        <p:spPr>
          <a:xfrm>
            <a:off x="2786050" y="4000504"/>
            <a:ext cx="6190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H</a:t>
            </a:r>
            <a:r>
              <a:rPr lang="el-GR" sz="1400" baseline="-25000" dirty="0" smtClean="0"/>
              <a:t>2</a:t>
            </a:r>
            <a:r>
              <a:rPr lang="en-US" sz="1400" dirty="0" smtClean="0"/>
              <a:t>SO</a:t>
            </a:r>
            <a:r>
              <a:rPr lang="en-US" sz="1400" baseline="-25000" dirty="0" smtClean="0"/>
              <a:t>4</a:t>
            </a:r>
            <a:endParaRPr lang="en-US" sz="1400" baseline="-25000" dirty="0"/>
          </a:p>
        </p:txBody>
      </p:sp>
      <p:sp>
        <p:nvSpPr>
          <p:cNvPr id="30" name="29 - Ορθογώνιο"/>
          <p:cNvSpPr/>
          <p:nvPr/>
        </p:nvSpPr>
        <p:spPr>
          <a:xfrm>
            <a:off x="2786050" y="4357694"/>
            <a:ext cx="7777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170  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 C </a:t>
            </a:r>
            <a:endParaRPr lang="en-US" sz="1400" baseline="-25000" dirty="0"/>
          </a:p>
        </p:txBody>
      </p:sp>
      <p:cxnSp>
        <p:nvCxnSpPr>
          <p:cNvPr id="31" name="30 - Ευθύγραμμο βέλος σύνδεσης"/>
          <p:cNvCxnSpPr/>
          <p:nvPr/>
        </p:nvCxnSpPr>
        <p:spPr>
          <a:xfrm>
            <a:off x="4143372" y="5643578"/>
            <a:ext cx="1071570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Ορθογώνιο"/>
          <p:cNvSpPr/>
          <p:nvPr/>
        </p:nvSpPr>
        <p:spPr>
          <a:xfrm>
            <a:off x="4286248" y="5357826"/>
            <a:ext cx="6190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H</a:t>
            </a:r>
            <a:r>
              <a:rPr lang="el-GR" sz="1400" baseline="-25000" dirty="0" smtClean="0"/>
              <a:t>2</a:t>
            </a:r>
            <a:r>
              <a:rPr lang="en-US" sz="1400" dirty="0" smtClean="0"/>
              <a:t>SO</a:t>
            </a:r>
            <a:r>
              <a:rPr lang="en-US" sz="1400" baseline="-25000" dirty="0" smtClean="0"/>
              <a:t>4</a:t>
            </a:r>
            <a:endParaRPr lang="en-US" sz="1400" baseline="-25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4286248" y="5715016"/>
            <a:ext cx="7777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170  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 C </a:t>
            </a:r>
            <a:endParaRPr lang="en-US" sz="14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9" grpId="0"/>
      <p:bldP spid="2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642910" y="242886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Αλκοόλη</a:t>
            </a:r>
          </a:p>
          <a:p>
            <a:r>
              <a:rPr lang="el-GR" dirty="0" smtClean="0"/>
              <a:t>(αιθανόλη)</a:t>
            </a:r>
          </a:p>
        </p:txBody>
      </p:sp>
      <p:sp>
        <p:nvSpPr>
          <p:cNvPr id="14" name="13 - Ορθογώνιο"/>
          <p:cNvSpPr/>
          <p:nvPr/>
        </p:nvSpPr>
        <p:spPr>
          <a:xfrm>
            <a:off x="6643702" y="1785926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+     </a:t>
            </a:r>
            <a:r>
              <a:rPr lang="el-GR" sz="2400" b="1" dirty="0" smtClean="0">
                <a:solidFill>
                  <a:srgbClr val="FF0000"/>
                </a:solidFill>
              </a:rPr>
              <a:t>Η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l-GR" sz="2400" b="1" dirty="0" smtClean="0">
                <a:solidFill>
                  <a:srgbClr val="FF0000"/>
                </a:solidFill>
              </a:rPr>
              <a:t> Ο</a:t>
            </a:r>
            <a:r>
              <a:rPr lang="el-GR" sz="2400" b="1" baseline="-25000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>
            <a:off x="2214546" y="2071678"/>
            <a:ext cx="1357322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>
            <a:off x="4714876" y="2071678"/>
            <a:ext cx="214314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4357686" y="221455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αιθέρας</a:t>
            </a:r>
          </a:p>
        </p:txBody>
      </p:sp>
      <p:sp>
        <p:nvSpPr>
          <p:cNvPr id="21" name="20 - Ορθογώνιο"/>
          <p:cNvSpPr/>
          <p:nvPr/>
        </p:nvSpPr>
        <p:spPr>
          <a:xfrm>
            <a:off x="2643174" y="1785926"/>
            <a:ext cx="6190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H</a:t>
            </a:r>
            <a:r>
              <a:rPr lang="el-GR" sz="1400" baseline="-25000" dirty="0" smtClean="0"/>
              <a:t>2</a:t>
            </a:r>
            <a:r>
              <a:rPr lang="en-US" sz="1400" dirty="0" smtClean="0"/>
              <a:t>SO</a:t>
            </a:r>
            <a:r>
              <a:rPr lang="en-US" sz="1400" baseline="-25000" dirty="0" smtClean="0"/>
              <a:t>4</a:t>
            </a:r>
            <a:endParaRPr lang="en-US" sz="1400" baseline="-250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2214546" y="2071678"/>
            <a:ext cx="15716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1</a:t>
            </a:r>
            <a:r>
              <a:rPr lang="el-GR" sz="1400" dirty="0" smtClean="0"/>
              <a:t>3</a:t>
            </a:r>
            <a:r>
              <a:rPr lang="en-US" sz="1400" dirty="0" smtClean="0"/>
              <a:t>0  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 C </a:t>
            </a:r>
            <a:r>
              <a:rPr lang="el-GR" sz="1400" dirty="0" smtClean="0"/>
              <a:t> - </a:t>
            </a:r>
            <a:r>
              <a:rPr lang="en-US" sz="1400" dirty="0" smtClean="0"/>
              <a:t>1</a:t>
            </a:r>
            <a:r>
              <a:rPr lang="el-GR" sz="1400" dirty="0" smtClean="0"/>
              <a:t>4</a:t>
            </a:r>
            <a:r>
              <a:rPr lang="en-US" sz="1400" dirty="0" smtClean="0"/>
              <a:t>0  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 C </a:t>
            </a:r>
            <a:endParaRPr lang="en-US" sz="1400" baseline="-250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0" y="285728"/>
            <a:ext cx="87868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Αφυδάτωση κορεσμένων μονοσθενών αλκοολών  ( προς  αιθέρες)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500034" y="1857364"/>
            <a:ext cx="17940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2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</a:t>
            </a:r>
            <a:r>
              <a:rPr lang="el-GR" sz="2400" dirty="0" smtClean="0"/>
              <a:t>Η</a:t>
            </a:r>
            <a:r>
              <a:rPr lang="el-GR" sz="2400" baseline="-25000" dirty="0" smtClean="0"/>
              <a:t>2</a:t>
            </a:r>
            <a:r>
              <a:rPr lang="en-US" sz="2400" dirty="0" smtClean="0"/>
              <a:t>O</a:t>
            </a:r>
            <a:r>
              <a:rPr lang="el-GR" sz="2400" dirty="0" smtClean="0"/>
              <a:t>Η  </a:t>
            </a:r>
            <a:endParaRPr lang="en-US" sz="24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3643306" y="1857364"/>
            <a:ext cx="3196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 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</a:t>
            </a:r>
            <a:r>
              <a:rPr lang="el-GR" sz="2400" dirty="0" smtClean="0"/>
              <a:t>Η</a:t>
            </a:r>
            <a:r>
              <a:rPr lang="el-GR" sz="2400" baseline="-25000" dirty="0" smtClean="0"/>
              <a:t>2     </a:t>
            </a:r>
            <a:r>
              <a:rPr lang="en-US" sz="2400" dirty="0" smtClean="0"/>
              <a:t>O</a:t>
            </a:r>
            <a:r>
              <a:rPr lang="el-GR" sz="2400" dirty="0" smtClean="0"/>
              <a:t>     </a:t>
            </a:r>
            <a:r>
              <a:rPr lang="en-US" sz="2400" dirty="0" smtClean="0"/>
              <a:t>C</a:t>
            </a:r>
            <a:r>
              <a:rPr lang="el-GR" sz="2400" dirty="0" smtClean="0"/>
              <a:t>Η</a:t>
            </a:r>
            <a:r>
              <a:rPr lang="el-GR" sz="2400" baseline="-25000" dirty="0" smtClean="0"/>
              <a:t>2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   </a:t>
            </a:r>
            <a:endParaRPr lang="en-US" sz="24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5214942" y="2071678"/>
            <a:ext cx="214314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TextBox"/>
          <p:cNvSpPr txBox="1"/>
          <p:nvPr/>
        </p:nvSpPr>
        <p:spPr>
          <a:xfrm>
            <a:off x="214282" y="571480"/>
            <a:ext cx="85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Να συμπληρώσετε τις παρακάτω αντιδράσεις αφυδάτωσης αλκοολών προς αιθέρες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214282" y="1500174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2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</a:t>
            </a:r>
            <a:r>
              <a:rPr lang="el-GR" sz="2400" dirty="0" smtClean="0"/>
              <a:t>Η</a:t>
            </a:r>
            <a:r>
              <a:rPr lang="el-GR" sz="2400" baseline="-25000" dirty="0" smtClean="0"/>
              <a:t>2</a:t>
            </a:r>
            <a:r>
              <a:rPr lang="en-US" sz="2400" dirty="0" smtClean="0"/>
              <a:t>O</a:t>
            </a:r>
            <a:r>
              <a:rPr lang="el-GR" sz="2400" dirty="0" smtClean="0"/>
              <a:t>Η  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214282" y="2714620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2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</a:t>
            </a:r>
            <a:r>
              <a:rPr lang="el-GR" sz="2400" dirty="0" smtClean="0"/>
              <a:t>Η</a:t>
            </a:r>
            <a:r>
              <a:rPr lang="el-GR" sz="2400" baseline="-25000" dirty="0" smtClean="0"/>
              <a:t> 2 </a:t>
            </a:r>
            <a:r>
              <a:rPr lang="en-US" sz="2400" dirty="0" smtClean="0"/>
              <a:t>CH</a:t>
            </a:r>
            <a:r>
              <a:rPr lang="el-GR" sz="2400" baseline="-25000" dirty="0" smtClean="0"/>
              <a:t>2</a:t>
            </a:r>
            <a:r>
              <a:rPr lang="en-US" sz="2400" dirty="0" smtClean="0"/>
              <a:t>CH</a:t>
            </a:r>
            <a:r>
              <a:rPr lang="el-GR" sz="2400" baseline="-25000" dirty="0" smtClean="0"/>
              <a:t>2</a:t>
            </a:r>
            <a:r>
              <a:rPr lang="en-US" sz="2400" dirty="0" smtClean="0"/>
              <a:t>OH</a:t>
            </a:r>
            <a:endParaRPr lang="en-US" sz="2400" dirty="0"/>
          </a:p>
        </p:txBody>
      </p:sp>
      <p:sp>
        <p:nvSpPr>
          <p:cNvPr id="19" name="18 - TextBox"/>
          <p:cNvSpPr txBox="1"/>
          <p:nvPr/>
        </p:nvSpPr>
        <p:spPr>
          <a:xfrm>
            <a:off x="214282" y="4286256"/>
            <a:ext cx="4643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2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</a:t>
            </a:r>
            <a:r>
              <a:rPr lang="el-GR" sz="2400" dirty="0" smtClean="0"/>
              <a:t>Η</a:t>
            </a:r>
            <a:r>
              <a:rPr lang="el-GR" sz="2400" baseline="-25000" dirty="0" smtClean="0"/>
              <a:t> 2 </a:t>
            </a:r>
            <a:r>
              <a:rPr lang="en-US" sz="2400" dirty="0" smtClean="0"/>
              <a:t>CH</a:t>
            </a:r>
            <a:r>
              <a:rPr lang="el-GR" sz="2400" baseline="-25000" dirty="0" smtClean="0"/>
              <a:t>2 </a:t>
            </a:r>
            <a:r>
              <a:rPr lang="en-US" sz="2400" dirty="0" smtClean="0"/>
              <a:t>OH</a:t>
            </a:r>
            <a:r>
              <a:rPr lang="el-GR" sz="2400" dirty="0" smtClean="0"/>
              <a:t>  </a:t>
            </a:r>
            <a:r>
              <a:rPr lang="el-GR" sz="2400" baseline="-25000" dirty="0" smtClean="0"/>
              <a:t> </a:t>
            </a:r>
            <a:r>
              <a:rPr lang="el-GR" sz="2400" dirty="0" smtClean="0"/>
              <a:t>           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14282" y="5429264"/>
            <a:ext cx="4643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2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l-GR" sz="2400" dirty="0" smtClean="0"/>
              <a:t> </a:t>
            </a:r>
            <a:r>
              <a:rPr lang="en-US" sz="2400" dirty="0" smtClean="0"/>
              <a:t>OH</a:t>
            </a:r>
            <a:endParaRPr lang="en-US" sz="24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0" y="0"/>
            <a:ext cx="87868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Αφυδάτωση κορεσμένων μονοσθενών αλκοολών  (αιθέρες)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>
            <a:off x="2214546" y="1714488"/>
            <a:ext cx="1357322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Ορθογώνιο"/>
          <p:cNvSpPr/>
          <p:nvPr/>
        </p:nvSpPr>
        <p:spPr>
          <a:xfrm>
            <a:off x="2643174" y="1428736"/>
            <a:ext cx="6190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H</a:t>
            </a:r>
            <a:r>
              <a:rPr lang="el-GR" sz="1400" baseline="-25000" dirty="0" smtClean="0"/>
              <a:t>2</a:t>
            </a:r>
            <a:r>
              <a:rPr lang="en-US" sz="1400" dirty="0" smtClean="0"/>
              <a:t>SO</a:t>
            </a:r>
            <a:r>
              <a:rPr lang="en-US" sz="1400" baseline="-25000" dirty="0" smtClean="0"/>
              <a:t>4</a:t>
            </a:r>
            <a:endParaRPr lang="en-US" sz="1400" baseline="-250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2214546" y="1714488"/>
            <a:ext cx="15716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1</a:t>
            </a:r>
            <a:r>
              <a:rPr lang="el-GR" sz="1400" dirty="0" smtClean="0"/>
              <a:t>3</a:t>
            </a:r>
            <a:r>
              <a:rPr lang="en-US" sz="1400" dirty="0" smtClean="0"/>
              <a:t>0  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 C </a:t>
            </a:r>
            <a:r>
              <a:rPr lang="el-GR" sz="1400" dirty="0" smtClean="0"/>
              <a:t> - </a:t>
            </a:r>
            <a:r>
              <a:rPr lang="en-US" sz="1400" dirty="0" smtClean="0"/>
              <a:t>1</a:t>
            </a:r>
            <a:r>
              <a:rPr lang="el-GR" sz="1400" dirty="0" smtClean="0"/>
              <a:t>4</a:t>
            </a:r>
            <a:r>
              <a:rPr lang="en-US" sz="1400" dirty="0" smtClean="0"/>
              <a:t>0  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 C </a:t>
            </a:r>
            <a:endParaRPr lang="en-US" sz="1400" baseline="-25000" dirty="0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>
            <a:off x="2786050" y="2928934"/>
            <a:ext cx="1357322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Ορθογώνιο"/>
          <p:cNvSpPr/>
          <p:nvPr/>
        </p:nvSpPr>
        <p:spPr>
          <a:xfrm>
            <a:off x="3214678" y="2643182"/>
            <a:ext cx="6190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H</a:t>
            </a:r>
            <a:r>
              <a:rPr lang="el-GR" sz="1400" baseline="-25000" dirty="0" smtClean="0"/>
              <a:t>2</a:t>
            </a:r>
            <a:r>
              <a:rPr lang="en-US" sz="1400" dirty="0" smtClean="0"/>
              <a:t>SO</a:t>
            </a:r>
            <a:r>
              <a:rPr lang="en-US" sz="1400" baseline="-25000" dirty="0" smtClean="0"/>
              <a:t>4</a:t>
            </a:r>
            <a:endParaRPr lang="en-US" sz="1400" baseline="-25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2786050" y="2928934"/>
            <a:ext cx="15716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1</a:t>
            </a:r>
            <a:r>
              <a:rPr lang="el-GR" sz="1400" dirty="0" smtClean="0"/>
              <a:t>3</a:t>
            </a:r>
            <a:r>
              <a:rPr lang="en-US" sz="1400" dirty="0" smtClean="0"/>
              <a:t>0  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 C </a:t>
            </a:r>
            <a:r>
              <a:rPr lang="el-GR" sz="1400" dirty="0" smtClean="0"/>
              <a:t> - </a:t>
            </a:r>
            <a:r>
              <a:rPr lang="en-US" sz="1400" dirty="0" smtClean="0"/>
              <a:t>1</a:t>
            </a:r>
            <a:r>
              <a:rPr lang="el-GR" sz="1400" dirty="0" smtClean="0"/>
              <a:t>4</a:t>
            </a:r>
            <a:r>
              <a:rPr lang="en-US" sz="1400" dirty="0" smtClean="0"/>
              <a:t>0  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 C </a:t>
            </a:r>
            <a:endParaRPr lang="en-US" sz="1400" baseline="-25000" dirty="0"/>
          </a:p>
        </p:txBody>
      </p:sp>
      <p:cxnSp>
        <p:nvCxnSpPr>
          <p:cNvPr id="38" name="37 - Ευθύγραμμο βέλος σύνδεσης"/>
          <p:cNvCxnSpPr/>
          <p:nvPr/>
        </p:nvCxnSpPr>
        <p:spPr>
          <a:xfrm>
            <a:off x="2500298" y="4500570"/>
            <a:ext cx="1357322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Ορθογώνιο"/>
          <p:cNvSpPr/>
          <p:nvPr/>
        </p:nvSpPr>
        <p:spPr>
          <a:xfrm>
            <a:off x="2928926" y="4214818"/>
            <a:ext cx="6190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H</a:t>
            </a:r>
            <a:r>
              <a:rPr lang="el-GR" sz="1400" baseline="-25000" dirty="0" smtClean="0"/>
              <a:t>2</a:t>
            </a:r>
            <a:r>
              <a:rPr lang="en-US" sz="1400" dirty="0" smtClean="0"/>
              <a:t>SO</a:t>
            </a:r>
            <a:r>
              <a:rPr lang="en-US" sz="1400" baseline="-25000" dirty="0" smtClean="0"/>
              <a:t>4</a:t>
            </a:r>
            <a:endParaRPr lang="en-US" sz="1400" baseline="-25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2500298" y="4500570"/>
            <a:ext cx="15716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1</a:t>
            </a:r>
            <a:r>
              <a:rPr lang="el-GR" sz="1400" dirty="0" smtClean="0"/>
              <a:t>3</a:t>
            </a:r>
            <a:r>
              <a:rPr lang="en-US" sz="1400" dirty="0" smtClean="0"/>
              <a:t>0  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 C </a:t>
            </a:r>
            <a:r>
              <a:rPr lang="el-GR" sz="1400" dirty="0" smtClean="0"/>
              <a:t> - </a:t>
            </a:r>
            <a:r>
              <a:rPr lang="en-US" sz="1400" dirty="0" smtClean="0"/>
              <a:t>1</a:t>
            </a:r>
            <a:r>
              <a:rPr lang="el-GR" sz="1400" dirty="0" smtClean="0"/>
              <a:t>4</a:t>
            </a:r>
            <a:r>
              <a:rPr lang="en-US" sz="1400" dirty="0" smtClean="0"/>
              <a:t>0  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 C </a:t>
            </a:r>
            <a:endParaRPr lang="en-US" sz="1400" baseline="-25000" dirty="0"/>
          </a:p>
        </p:txBody>
      </p:sp>
      <p:cxnSp>
        <p:nvCxnSpPr>
          <p:cNvPr id="41" name="40 - Ευθύγραμμο βέλος σύνδεσης"/>
          <p:cNvCxnSpPr/>
          <p:nvPr/>
        </p:nvCxnSpPr>
        <p:spPr>
          <a:xfrm>
            <a:off x="1571604" y="5643578"/>
            <a:ext cx="1357322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- Ορθογώνιο"/>
          <p:cNvSpPr/>
          <p:nvPr/>
        </p:nvSpPr>
        <p:spPr>
          <a:xfrm>
            <a:off x="2000232" y="5357826"/>
            <a:ext cx="61908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H</a:t>
            </a:r>
            <a:r>
              <a:rPr lang="el-GR" sz="1400" baseline="-25000" dirty="0" smtClean="0"/>
              <a:t>2</a:t>
            </a:r>
            <a:r>
              <a:rPr lang="en-US" sz="1400" dirty="0" smtClean="0"/>
              <a:t>SO</a:t>
            </a:r>
            <a:r>
              <a:rPr lang="en-US" sz="1400" baseline="-25000" dirty="0" smtClean="0"/>
              <a:t>4</a:t>
            </a:r>
            <a:endParaRPr lang="en-US" sz="1400" baseline="-250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1571604" y="5643578"/>
            <a:ext cx="15716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1</a:t>
            </a:r>
            <a:r>
              <a:rPr lang="el-GR" sz="1400" dirty="0" smtClean="0"/>
              <a:t>3</a:t>
            </a:r>
            <a:r>
              <a:rPr lang="en-US" sz="1400" dirty="0" smtClean="0"/>
              <a:t>0  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 C </a:t>
            </a:r>
            <a:r>
              <a:rPr lang="el-GR" sz="1400" dirty="0" smtClean="0"/>
              <a:t> - </a:t>
            </a:r>
            <a:r>
              <a:rPr lang="en-US" sz="1400" dirty="0" smtClean="0"/>
              <a:t>1</a:t>
            </a:r>
            <a:r>
              <a:rPr lang="el-GR" sz="1400" dirty="0" smtClean="0"/>
              <a:t>4</a:t>
            </a:r>
            <a:r>
              <a:rPr lang="en-US" sz="1400" dirty="0" smtClean="0"/>
              <a:t>0  </a:t>
            </a:r>
            <a:r>
              <a:rPr lang="en-US" sz="1400" baseline="30000" dirty="0" smtClean="0"/>
              <a:t>o</a:t>
            </a:r>
            <a:r>
              <a:rPr lang="en-US" sz="1400" dirty="0" smtClean="0"/>
              <a:t> C </a:t>
            </a:r>
            <a:endParaRPr lang="en-US" sz="14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9" grpId="0"/>
      <p:bldP spid="2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TextBox"/>
          <p:cNvSpPr txBox="1"/>
          <p:nvPr/>
        </p:nvSpPr>
        <p:spPr>
          <a:xfrm>
            <a:off x="785786" y="3214686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Αλκοόλη</a:t>
            </a:r>
          </a:p>
          <a:p>
            <a:r>
              <a:rPr lang="el-GR" dirty="0" smtClean="0"/>
              <a:t>(αιθανόλη)</a:t>
            </a:r>
          </a:p>
        </p:txBody>
      </p:sp>
      <p:sp>
        <p:nvSpPr>
          <p:cNvPr id="14" name="13 - Ορθογώνιο"/>
          <p:cNvSpPr/>
          <p:nvPr/>
        </p:nvSpPr>
        <p:spPr>
          <a:xfrm>
            <a:off x="7072330" y="2786058"/>
            <a:ext cx="15905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+</a:t>
            </a:r>
            <a:r>
              <a:rPr lang="el-GR" sz="2400" b="1" dirty="0" smtClean="0">
                <a:solidFill>
                  <a:srgbClr val="FF0000"/>
                </a:solidFill>
              </a:rPr>
              <a:t>   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1/2</a:t>
            </a:r>
            <a:r>
              <a:rPr lang="en-US" sz="2400" b="1" dirty="0" smtClean="0">
                <a:solidFill>
                  <a:srgbClr val="FF0000"/>
                </a:solidFill>
              </a:rPr>
              <a:t>    </a:t>
            </a:r>
            <a:r>
              <a:rPr lang="el-GR" sz="2400" b="1" dirty="0" smtClean="0">
                <a:solidFill>
                  <a:srgbClr val="FF0000"/>
                </a:solidFill>
              </a:rPr>
              <a:t>Η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6" name="15 - Ευθύγραμμο βέλος σύνδεσης"/>
          <p:cNvCxnSpPr/>
          <p:nvPr/>
        </p:nvCxnSpPr>
        <p:spPr>
          <a:xfrm>
            <a:off x="3071802" y="3000372"/>
            <a:ext cx="1357322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5214942" y="328612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αλκοξείδιο</a:t>
            </a:r>
            <a:endParaRPr lang="el-GR" dirty="0" smtClean="0"/>
          </a:p>
        </p:txBody>
      </p:sp>
      <p:sp>
        <p:nvSpPr>
          <p:cNvPr id="27" name="26 - Ορθογώνιο"/>
          <p:cNvSpPr/>
          <p:nvPr/>
        </p:nvSpPr>
        <p:spPr>
          <a:xfrm>
            <a:off x="0" y="285728"/>
            <a:ext cx="87868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Αντίδραση κορεσμένων </a:t>
            </a:r>
            <a:r>
              <a:rPr lang="el-GR" sz="2000" b="1" dirty="0" smtClean="0">
                <a:solidFill>
                  <a:srgbClr val="FF0000"/>
                </a:solidFill>
              </a:rPr>
              <a:t>μονοσθενών αλκοολών  με δραστικά μέταλλα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2" name="21 - Ορθογώνιο"/>
          <p:cNvSpPr/>
          <p:nvPr/>
        </p:nvSpPr>
        <p:spPr>
          <a:xfrm>
            <a:off x="571472" y="2786058"/>
            <a:ext cx="25106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</a:t>
            </a:r>
            <a:r>
              <a:rPr lang="el-GR" sz="2400" dirty="0" smtClean="0"/>
              <a:t>Η</a:t>
            </a:r>
            <a:r>
              <a:rPr lang="el-GR" sz="2400" baseline="-25000" dirty="0" smtClean="0"/>
              <a:t>2</a:t>
            </a:r>
            <a:r>
              <a:rPr lang="en-US" sz="2400" dirty="0" smtClean="0"/>
              <a:t>O</a:t>
            </a:r>
            <a:r>
              <a:rPr lang="el-GR" sz="2400" dirty="0" smtClean="0"/>
              <a:t>Η    + Να  </a:t>
            </a:r>
            <a:endParaRPr lang="en-US" sz="24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4950472" y="2786058"/>
            <a:ext cx="17972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 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</a:t>
            </a:r>
            <a:r>
              <a:rPr lang="el-GR" sz="2400" dirty="0" smtClean="0"/>
              <a:t>Η</a:t>
            </a:r>
            <a:r>
              <a:rPr lang="el-GR" sz="2400" baseline="-25000" dirty="0" smtClean="0"/>
              <a:t>2 </a:t>
            </a:r>
            <a:r>
              <a:rPr lang="en-US" sz="2400" dirty="0" smtClean="0"/>
              <a:t>O</a:t>
            </a:r>
            <a:r>
              <a:rPr lang="el-GR" sz="2400" dirty="0" smtClean="0"/>
              <a:t>Να</a:t>
            </a:r>
            <a:endParaRPr lang="en-US" sz="2400" dirty="0"/>
          </a:p>
        </p:txBody>
      </p:sp>
      <p:sp>
        <p:nvSpPr>
          <p:cNvPr id="13" name="12 - TextBox"/>
          <p:cNvSpPr txBox="1"/>
          <p:nvPr/>
        </p:nvSpPr>
        <p:spPr>
          <a:xfrm>
            <a:off x="428596" y="1214422"/>
            <a:ext cx="842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αλκοόλες αντιδρούν με τα μέταλλα :  Να (=νάτριο)   ή   Κ   (= κάλιο)  και παράγονται </a:t>
            </a:r>
            <a:r>
              <a:rPr lang="el-GR" dirty="0" err="1" smtClean="0"/>
              <a:t>αλκοξείδια</a:t>
            </a:r>
            <a:endParaRPr lang="en-US" dirty="0"/>
          </a:p>
        </p:txBody>
      </p:sp>
      <p:sp>
        <p:nvSpPr>
          <p:cNvPr id="15" name="14 - TextBox"/>
          <p:cNvSpPr txBox="1"/>
          <p:nvPr/>
        </p:nvSpPr>
        <p:spPr>
          <a:xfrm>
            <a:off x="714348" y="528638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Αλκοόλη</a:t>
            </a:r>
          </a:p>
          <a:p>
            <a:r>
              <a:rPr lang="el-GR" dirty="0" smtClean="0"/>
              <a:t>(αιθανόλη)</a:t>
            </a:r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>
            <a:off x="3000364" y="5072074"/>
            <a:ext cx="1357322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5143504" y="535782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αλκοξείδιο</a:t>
            </a:r>
            <a:endParaRPr lang="el-GR" dirty="0" smtClean="0"/>
          </a:p>
        </p:txBody>
      </p:sp>
      <p:sp>
        <p:nvSpPr>
          <p:cNvPr id="25" name="24 - Ορθογώνιο"/>
          <p:cNvSpPr/>
          <p:nvPr/>
        </p:nvSpPr>
        <p:spPr>
          <a:xfrm>
            <a:off x="500034" y="4857760"/>
            <a:ext cx="22974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</a:t>
            </a:r>
            <a:r>
              <a:rPr lang="el-GR" sz="2400" dirty="0" smtClean="0"/>
              <a:t>Η</a:t>
            </a:r>
            <a:r>
              <a:rPr lang="el-GR" sz="2400" baseline="-25000" dirty="0" smtClean="0"/>
              <a:t>2</a:t>
            </a:r>
            <a:r>
              <a:rPr lang="en-US" sz="2400" dirty="0" smtClean="0"/>
              <a:t>O</a:t>
            </a:r>
            <a:r>
              <a:rPr lang="el-GR" sz="2400" dirty="0" smtClean="0"/>
              <a:t>Η    + Κ  </a:t>
            </a:r>
            <a:endParaRPr lang="en-US" sz="24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4879034" y="4857760"/>
            <a:ext cx="15840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 </a:t>
            </a:r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</a:t>
            </a:r>
            <a:r>
              <a:rPr lang="el-GR" sz="2400" dirty="0" smtClean="0"/>
              <a:t>Η</a:t>
            </a:r>
            <a:r>
              <a:rPr lang="el-GR" sz="2400" baseline="-25000" dirty="0" smtClean="0"/>
              <a:t>2 </a:t>
            </a:r>
            <a:r>
              <a:rPr lang="en-US" sz="2400" dirty="0" smtClean="0"/>
              <a:t>O</a:t>
            </a:r>
            <a:r>
              <a:rPr lang="el-GR" sz="2400" dirty="0" smtClean="0"/>
              <a:t>Κ</a:t>
            </a:r>
            <a:endParaRPr lang="en-US" sz="24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7072330" y="4786322"/>
            <a:ext cx="15905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+</a:t>
            </a:r>
            <a:r>
              <a:rPr lang="el-GR" sz="2400" b="1" dirty="0" smtClean="0">
                <a:solidFill>
                  <a:srgbClr val="FF0000"/>
                </a:solidFill>
              </a:rPr>
              <a:t>   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1/2</a:t>
            </a:r>
            <a:r>
              <a:rPr lang="en-US" sz="2400" b="1" dirty="0" smtClean="0">
                <a:solidFill>
                  <a:srgbClr val="FF0000"/>
                </a:solidFill>
              </a:rPr>
              <a:t>    </a:t>
            </a:r>
            <a:r>
              <a:rPr lang="el-GR" sz="2400" b="1" dirty="0" smtClean="0">
                <a:solidFill>
                  <a:srgbClr val="FF0000"/>
                </a:solidFill>
              </a:rPr>
              <a:t>Η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l-GR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3428992" y="0"/>
            <a:ext cx="721523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endParaRPr lang="el-GR" sz="2800" b="1" i="1" u="sng" dirty="0" smtClean="0">
              <a:solidFill>
                <a:srgbClr val="FF0000"/>
              </a:solidFill>
            </a:endParaRPr>
          </a:p>
          <a:p>
            <a:endParaRPr lang="el-GR" sz="2800" b="1" i="1" u="sng" dirty="0" smtClean="0">
              <a:solidFill>
                <a:srgbClr val="FF0000"/>
              </a:solidFill>
            </a:endParaRPr>
          </a:p>
          <a:p>
            <a:endParaRPr lang="el-GR" sz="2800" b="1" i="1" u="sng" dirty="0" smtClean="0">
              <a:solidFill>
                <a:srgbClr val="FF0000"/>
              </a:solidFill>
            </a:endParaRPr>
          </a:p>
          <a:p>
            <a:endParaRPr lang="en-US" sz="2800" b="1" i="1" u="sng" dirty="0" smtClean="0">
              <a:solidFill>
                <a:srgbClr val="FF0000"/>
              </a:solidFill>
            </a:endParaRPr>
          </a:p>
          <a:p>
            <a:endParaRPr lang="en-US" sz="2800" b="1" i="1" u="sng" dirty="0">
              <a:solidFill>
                <a:srgbClr val="FF000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3143240" y="0"/>
            <a:ext cx="16026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αλκοόλες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14282" y="857232"/>
            <a:ext cx="6929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Για να ονομάσω τις αλκοόλες στην τελευταία συλλαβή βάζω -όλη</a:t>
            </a:r>
            <a:endParaRPr lang="en-US" sz="24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714620"/>
            <a:ext cx="2882684" cy="1357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- TextBox"/>
          <p:cNvSpPr txBox="1"/>
          <p:nvPr/>
        </p:nvSpPr>
        <p:spPr>
          <a:xfrm>
            <a:off x="500034" y="4500570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CH</a:t>
            </a:r>
            <a:r>
              <a:rPr lang="el-GR" sz="2400" baseline="-25000" dirty="0" smtClean="0"/>
              <a:t>2</a:t>
            </a:r>
            <a:r>
              <a:rPr lang="el-GR" sz="2400" dirty="0" smtClean="0"/>
              <a:t>ΟΗ</a:t>
            </a:r>
            <a:endParaRPr lang="en-US" sz="2400" baseline="-25000" dirty="0"/>
          </a:p>
        </p:txBody>
      </p:sp>
      <p:sp>
        <p:nvSpPr>
          <p:cNvPr id="13" name="12 - TextBox"/>
          <p:cNvSpPr txBox="1"/>
          <p:nvPr/>
        </p:nvSpPr>
        <p:spPr>
          <a:xfrm>
            <a:off x="5143504" y="1643050"/>
            <a:ext cx="1928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/>
              <a:t>παραδείγματα</a:t>
            </a:r>
            <a:endParaRPr lang="en-US" sz="2000" u="sng" dirty="0"/>
          </a:p>
        </p:txBody>
      </p:sp>
      <p:sp>
        <p:nvSpPr>
          <p:cNvPr id="14" name="13 - TextBox"/>
          <p:cNvSpPr txBox="1"/>
          <p:nvPr/>
        </p:nvSpPr>
        <p:spPr>
          <a:xfrm>
            <a:off x="3143240" y="2928934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err="1" smtClean="0"/>
              <a:t>αιθ</a:t>
            </a:r>
            <a:r>
              <a:rPr lang="el-GR" sz="2000" b="1" dirty="0" smtClean="0"/>
              <a:t>  αν   όλη</a:t>
            </a:r>
          </a:p>
          <a:p>
            <a:r>
              <a:rPr lang="el-GR" sz="2000" b="1" dirty="0" smtClean="0"/>
              <a:t>αιθανόλη</a:t>
            </a:r>
            <a:endParaRPr lang="en-US" sz="2000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2428860" y="4357694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err="1" smtClean="0"/>
              <a:t>αιθ</a:t>
            </a:r>
            <a:r>
              <a:rPr lang="el-GR" sz="2000" b="1" dirty="0" smtClean="0"/>
              <a:t>  αν   όλη</a:t>
            </a:r>
          </a:p>
          <a:p>
            <a:r>
              <a:rPr lang="el-GR" sz="2000" b="1" dirty="0" smtClean="0"/>
              <a:t>αιθανόλη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3428992" y="0"/>
            <a:ext cx="721523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endParaRPr lang="el-GR" sz="2800" b="1" i="1" u="sng" dirty="0" smtClean="0">
              <a:solidFill>
                <a:srgbClr val="FF0000"/>
              </a:solidFill>
            </a:endParaRPr>
          </a:p>
          <a:p>
            <a:endParaRPr lang="el-GR" sz="2800" b="1" i="1" u="sng" dirty="0" smtClean="0">
              <a:solidFill>
                <a:srgbClr val="FF0000"/>
              </a:solidFill>
            </a:endParaRPr>
          </a:p>
          <a:p>
            <a:endParaRPr lang="el-GR" sz="2800" b="1" i="1" u="sng" dirty="0" smtClean="0">
              <a:solidFill>
                <a:srgbClr val="FF0000"/>
              </a:solidFill>
            </a:endParaRPr>
          </a:p>
          <a:p>
            <a:endParaRPr lang="en-US" sz="2800" b="1" i="1" u="sng" dirty="0" smtClean="0">
              <a:solidFill>
                <a:srgbClr val="FF0000"/>
              </a:solidFill>
            </a:endParaRPr>
          </a:p>
          <a:p>
            <a:endParaRPr lang="en-US" sz="2800" b="1" i="1" u="sng" dirty="0">
              <a:solidFill>
                <a:srgbClr val="FF000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3143240" y="0"/>
            <a:ext cx="16026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αλκοόλες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428868"/>
            <a:ext cx="2643206" cy="1381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- TextBox"/>
          <p:cNvSpPr txBox="1"/>
          <p:nvPr/>
        </p:nvSpPr>
        <p:spPr>
          <a:xfrm>
            <a:off x="500034" y="4500570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CH</a:t>
            </a:r>
            <a:r>
              <a:rPr lang="el-GR" sz="2400" dirty="0" smtClean="0"/>
              <a:t>(ΟΗ)</a:t>
            </a:r>
            <a:r>
              <a:rPr lang="en-US" sz="2400" dirty="0" smtClean="0"/>
              <a:t>CH</a:t>
            </a:r>
            <a:r>
              <a:rPr lang="el-GR" sz="2400" baseline="-25000" dirty="0" smtClean="0"/>
              <a:t>2</a:t>
            </a:r>
            <a:r>
              <a:rPr lang="en-US" sz="2400" dirty="0" smtClean="0"/>
              <a:t>CH</a:t>
            </a:r>
            <a:r>
              <a:rPr lang="el-GR" sz="2400" baseline="-25000" dirty="0" smtClean="0"/>
              <a:t>3</a:t>
            </a:r>
            <a:endParaRPr lang="en-US" sz="2400" baseline="-25000" dirty="0"/>
          </a:p>
        </p:txBody>
      </p:sp>
      <p:sp>
        <p:nvSpPr>
          <p:cNvPr id="13" name="12 - TextBox"/>
          <p:cNvSpPr txBox="1"/>
          <p:nvPr/>
        </p:nvSpPr>
        <p:spPr>
          <a:xfrm>
            <a:off x="5143504" y="1643050"/>
            <a:ext cx="1928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/>
              <a:t>παραδείγματα</a:t>
            </a:r>
            <a:endParaRPr lang="en-US" sz="2000" u="sng" dirty="0"/>
          </a:p>
        </p:txBody>
      </p:sp>
      <p:sp>
        <p:nvSpPr>
          <p:cNvPr id="14" name="13 - TextBox"/>
          <p:cNvSpPr txBox="1"/>
          <p:nvPr/>
        </p:nvSpPr>
        <p:spPr>
          <a:xfrm>
            <a:off x="4000496" y="2714620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2-βουτ  αν   όλη</a:t>
            </a:r>
          </a:p>
          <a:p>
            <a:r>
              <a:rPr lang="el-GR" sz="2000" b="1" dirty="0" smtClean="0"/>
              <a:t>2-βουτανόλη</a:t>
            </a:r>
            <a:endParaRPr lang="en-US" sz="2000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3428992" y="4500570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2-βουτ  αν   όλη</a:t>
            </a:r>
          </a:p>
          <a:p>
            <a:r>
              <a:rPr lang="el-GR" sz="2000" b="1" dirty="0" smtClean="0"/>
              <a:t>2-βουτανόλη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3428992" y="0"/>
            <a:ext cx="721523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endParaRPr lang="el-GR" sz="2800" b="1" i="1" u="sng" dirty="0" smtClean="0">
              <a:solidFill>
                <a:srgbClr val="FF0000"/>
              </a:solidFill>
            </a:endParaRPr>
          </a:p>
          <a:p>
            <a:endParaRPr lang="el-GR" sz="2800" b="1" i="1" u="sng" dirty="0" smtClean="0">
              <a:solidFill>
                <a:srgbClr val="FF0000"/>
              </a:solidFill>
            </a:endParaRPr>
          </a:p>
          <a:p>
            <a:endParaRPr lang="el-GR" sz="2800" b="1" i="1" u="sng" dirty="0" smtClean="0">
              <a:solidFill>
                <a:srgbClr val="FF0000"/>
              </a:solidFill>
            </a:endParaRPr>
          </a:p>
          <a:p>
            <a:endParaRPr lang="en-US" sz="2800" b="1" i="1" u="sng" dirty="0" smtClean="0">
              <a:solidFill>
                <a:srgbClr val="FF0000"/>
              </a:solidFill>
            </a:endParaRPr>
          </a:p>
          <a:p>
            <a:endParaRPr lang="en-US" sz="2800" b="1" i="1" u="sng" dirty="0">
              <a:solidFill>
                <a:srgbClr val="FF000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3143240" y="0"/>
            <a:ext cx="16026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αλκοόλες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1428728" y="500042"/>
            <a:ext cx="1928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/>
              <a:t>παραδείγματα</a:t>
            </a:r>
            <a:endParaRPr lang="en-US" sz="2000" u="sng" dirty="0"/>
          </a:p>
        </p:txBody>
      </p:sp>
      <p:sp>
        <p:nvSpPr>
          <p:cNvPr id="14" name="13 - TextBox"/>
          <p:cNvSpPr txBox="1"/>
          <p:nvPr/>
        </p:nvSpPr>
        <p:spPr>
          <a:xfrm>
            <a:off x="3143240" y="2071678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2- </a:t>
            </a:r>
            <a:r>
              <a:rPr lang="el-GR" sz="2000" b="1" dirty="0" err="1" smtClean="0"/>
              <a:t>προπ</a:t>
            </a:r>
            <a:r>
              <a:rPr lang="el-GR" sz="2000" b="1" dirty="0" smtClean="0"/>
              <a:t>  αν   όλη</a:t>
            </a:r>
          </a:p>
          <a:p>
            <a:r>
              <a:rPr lang="el-GR" sz="2000" b="1" dirty="0" smtClean="0"/>
              <a:t>2- </a:t>
            </a:r>
            <a:r>
              <a:rPr lang="el-GR" sz="2000" b="1" dirty="0" err="1" smtClean="0"/>
              <a:t>προπανόλη</a:t>
            </a:r>
            <a:endParaRPr lang="en-US" sz="2000" b="1" dirty="0"/>
          </a:p>
        </p:txBody>
      </p:sp>
      <p:sp>
        <p:nvSpPr>
          <p:cNvPr id="15" name="14 - TextBox"/>
          <p:cNvSpPr txBox="1"/>
          <p:nvPr/>
        </p:nvSpPr>
        <p:spPr>
          <a:xfrm>
            <a:off x="3571868" y="4429132"/>
            <a:ext cx="2286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</a:t>
            </a:r>
            <a:r>
              <a:rPr lang="el-GR" sz="2000" b="1" dirty="0" smtClean="0"/>
              <a:t> - </a:t>
            </a:r>
            <a:r>
              <a:rPr lang="el-GR" sz="2000" b="1" dirty="0" err="1" smtClean="0"/>
              <a:t>πεντ</a:t>
            </a:r>
            <a:r>
              <a:rPr lang="el-GR" sz="2000" b="1" dirty="0" smtClean="0"/>
              <a:t>  αν   όλη</a:t>
            </a:r>
          </a:p>
          <a:p>
            <a:r>
              <a:rPr lang="en-US" sz="2000" b="1" dirty="0" smtClean="0"/>
              <a:t>2</a:t>
            </a:r>
            <a:r>
              <a:rPr lang="el-GR" sz="2000" b="1" dirty="0" smtClean="0"/>
              <a:t>-</a:t>
            </a:r>
            <a:r>
              <a:rPr lang="el-GR" sz="2000" b="1" dirty="0" err="1" smtClean="0"/>
              <a:t>πεντανόλη</a:t>
            </a:r>
            <a:endParaRPr lang="en-US" sz="2000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000240"/>
            <a:ext cx="17430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4357694"/>
            <a:ext cx="264795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3428992" y="0"/>
            <a:ext cx="721523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endParaRPr lang="el-GR" sz="2800" b="1" i="1" u="sng" dirty="0" smtClean="0">
              <a:solidFill>
                <a:srgbClr val="FF0000"/>
              </a:solidFill>
            </a:endParaRPr>
          </a:p>
          <a:p>
            <a:endParaRPr lang="el-GR" sz="2800" b="1" i="1" u="sng" dirty="0" smtClean="0">
              <a:solidFill>
                <a:srgbClr val="FF0000"/>
              </a:solidFill>
            </a:endParaRPr>
          </a:p>
          <a:p>
            <a:endParaRPr lang="el-GR" sz="2800" b="1" i="1" u="sng" dirty="0" smtClean="0">
              <a:solidFill>
                <a:srgbClr val="FF0000"/>
              </a:solidFill>
            </a:endParaRPr>
          </a:p>
          <a:p>
            <a:endParaRPr lang="en-US" sz="2800" b="1" i="1" u="sng" dirty="0" smtClean="0">
              <a:solidFill>
                <a:srgbClr val="FF0000"/>
              </a:solidFill>
            </a:endParaRPr>
          </a:p>
          <a:p>
            <a:endParaRPr lang="en-US" sz="2800" b="1" i="1" u="sng" dirty="0">
              <a:solidFill>
                <a:srgbClr val="FF0000"/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3143240" y="0"/>
            <a:ext cx="16026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αλκοόλες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1428728" y="500042"/>
            <a:ext cx="19288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/>
              <a:t>παραδείγματα</a:t>
            </a:r>
            <a:endParaRPr lang="en-US" sz="2000" u="sng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857232"/>
            <a:ext cx="3333748" cy="3912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5715016"/>
            <a:ext cx="1571636" cy="101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- TextBox"/>
          <p:cNvSpPr txBox="1"/>
          <p:nvPr/>
        </p:nvSpPr>
        <p:spPr>
          <a:xfrm>
            <a:off x="7000892" y="5857892"/>
            <a:ext cx="1714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</a:t>
            </a:r>
            <a:r>
              <a:rPr lang="en-US" baseline="-25000" dirty="0" smtClean="0"/>
              <a:t>3</a:t>
            </a:r>
            <a:r>
              <a:rPr lang="en-US" dirty="0" smtClean="0"/>
              <a:t>CH</a:t>
            </a:r>
            <a:r>
              <a:rPr lang="el-GR" baseline="-25000" dirty="0" smtClean="0"/>
              <a:t>2</a:t>
            </a:r>
            <a:r>
              <a:rPr lang="el-GR" dirty="0" smtClean="0"/>
              <a:t>ΟΗ</a:t>
            </a:r>
            <a:endParaRPr lang="en-US" baseline="-25000" dirty="0"/>
          </a:p>
        </p:txBody>
      </p:sp>
      <p:sp>
        <p:nvSpPr>
          <p:cNvPr id="18" name="17 - TextBox"/>
          <p:cNvSpPr txBox="1"/>
          <p:nvPr/>
        </p:nvSpPr>
        <p:spPr>
          <a:xfrm>
            <a:off x="428596" y="2571744"/>
            <a:ext cx="30718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b="1" dirty="0" smtClean="0">
                <a:solidFill>
                  <a:srgbClr val="FF0000"/>
                </a:solidFill>
              </a:rPr>
              <a:t>αιθανόλη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r"/>
            <a:r>
              <a:rPr lang="el-GR" dirty="0" smtClean="0"/>
              <a:t>Αυτή η ποσότητα αιθανόλης θα </a:t>
            </a:r>
            <a:r>
              <a:rPr lang="el-GR" b="1" u="sng" dirty="0" smtClean="0"/>
              <a:t>αποτελείται από πολλά εκατομμύρια μόρια αιθανόλης</a:t>
            </a:r>
            <a:endParaRPr lang="en-US" b="1" u="sng" dirty="0"/>
          </a:p>
        </p:txBody>
      </p:sp>
      <p:cxnSp>
        <p:nvCxnSpPr>
          <p:cNvPr id="19" name="18 - Ευθύγραμμο βέλος σύνδεσης"/>
          <p:cNvCxnSpPr/>
          <p:nvPr/>
        </p:nvCxnSpPr>
        <p:spPr>
          <a:xfrm rot="5400000">
            <a:off x="5537207" y="4606933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714876" y="5020870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Αν… πάρω </a:t>
            </a:r>
            <a:r>
              <a:rPr lang="el-GR" b="1" u="sng" dirty="0" smtClean="0"/>
              <a:t>ένα μόριο αιθανόλης</a:t>
            </a:r>
            <a:endParaRPr lang="en-US" b="1" u="sng" dirty="0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5400000">
            <a:off x="5180017" y="5413779"/>
            <a:ext cx="356396" cy="2865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>
            <a:off x="6929454" y="5449498"/>
            <a:ext cx="71438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ύγραμμο βέλος σύνδεσης"/>
          <p:cNvCxnSpPr/>
          <p:nvPr/>
        </p:nvCxnSpPr>
        <p:spPr>
          <a:xfrm rot="10800000">
            <a:off x="3428992" y="2857496"/>
            <a:ext cx="1785950" cy="57150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3" y="2928933"/>
            <a:ext cx="3857653" cy="502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Ορθογώνιο"/>
          <p:cNvSpPr/>
          <p:nvPr/>
        </p:nvSpPr>
        <p:spPr>
          <a:xfrm>
            <a:off x="3143240" y="0"/>
            <a:ext cx="16026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αλκοόλες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1000100" y="1928802"/>
            <a:ext cx="71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1</a:t>
            </a:r>
            <a:r>
              <a:rPr lang="el-GR" sz="2000" dirty="0" smtClean="0"/>
              <a:t>.Σε </a:t>
            </a:r>
            <a:r>
              <a:rPr lang="el-GR" sz="2000" b="1" dirty="0" smtClean="0"/>
              <a:t>κορεσμένες αλκοόλες </a:t>
            </a:r>
            <a:r>
              <a:rPr lang="el-GR" sz="2000" dirty="0" smtClean="0"/>
              <a:t>που </a:t>
            </a:r>
            <a:r>
              <a:rPr lang="el-GR" sz="2000" u="sng" dirty="0" smtClean="0"/>
              <a:t>δεν περιέχουν  </a:t>
            </a:r>
            <a:r>
              <a:rPr lang="el-GR" sz="2000" dirty="0" smtClean="0"/>
              <a:t>διπλό δεσμό (</a:t>
            </a:r>
            <a:r>
              <a:rPr lang="el-GR" sz="2000" dirty="0" err="1" smtClean="0"/>
              <a:t>δ.δ</a:t>
            </a:r>
            <a:r>
              <a:rPr lang="el-GR" sz="2000" dirty="0" smtClean="0"/>
              <a:t>.) ή τριπλό δεσμό (</a:t>
            </a:r>
            <a:r>
              <a:rPr lang="el-GR" sz="2000" dirty="0" err="1" smtClean="0"/>
              <a:t>τ.δ</a:t>
            </a:r>
            <a:r>
              <a:rPr lang="el-GR" sz="2000" dirty="0" smtClean="0"/>
              <a:t>.)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1009623" y="1223946"/>
            <a:ext cx="55007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Οι αλκοόλες χωρίζονται σε :</a:t>
            </a:r>
          </a:p>
        </p:txBody>
      </p:sp>
      <p:sp>
        <p:nvSpPr>
          <p:cNvPr id="8" name="7 - TextBox"/>
          <p:cNvSpPr txBox="1"/>
          <p:nvPr/>
        </p:nvSpPr>
        <p:spPr>
          <a:xfrm>
            <a:off x="2285984" y="2857496"/>
            <a:ext cx="2000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Παράδειγμα:</a:t>
            </a:r>
            <a:endParaRPr lang="en-US" sz="2000" dirty="0"/>
          </a:p>
        </p:txBody>
      </p:sp>
      <p:sp>
        <p:nvSpPr>
          <p:cNvPr id="9" name="8 - TextBox"/>
          <p:cNvSpPr txBox="1"/>
          <p:nvPr/>
        </p:nvSpPr>
        <p:spPr>
          <a:xfrm>
            <a:off x="1214414" y="4286256"/>
            <a:ext cx="77153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2</a:t>
            </a:r>
            <a:r>
              <a:rPr lang="el-GR" sz="2000" dirty="0" smtClean="0"/>
              <a:t>.Σε </a:t>
            </a:r>
            <a:r>
              <a:rPr lang="el-GR" sz="2000" b="1" dirty="0" smtClean="0"/>
              <a:t>ακόρεστες  αλκοόλες </a:t>
            </a:r>
            <a:r>
              <a:rPr lang="el-GR" sz="2000" dirty="0" smtClean="0"/>
              <a:t>που </a:t>
            </a:r>
            <a:r>
              <a:rPr lang="el-GR" sz="2000" u="sng" dirty="0" smtClean="0"/>
              <a:t> περιέχουν  </a:t>
            </a:r>
            <a:r>
              <a:rPr lang="el-GR" sz="2000" dirty="0" smtClean="0"/>
              <a:t>διπλό δεσμό (</a:t>
            </a:r>
            <a:r>
              <a:rPr lang="el-GR" sz="2000" dirty="0" err="1" smtClean="0"/>
              <a:t>δ.δ</a:t>
            </a:r>
            <a:r>
              <a:rPr lang="el-GR" sz="2000" dirty="0" smtClean="0"/>
              <a:t>.) ή τριπλό δεσμό (</a:t>
            </a:r>
            <a:r>
              <a:rPr lang="el-GR" sz="2000" dirty="0" err="1" smtClean="0"/>
              <a:t>τ.δ</a:t>
            </a:r>
            <a:r>
              <a:rPr lang="el-GR" sz="2000" dirty="0" smtClean="0"/>
              <a:t>.)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1643042" y="5429264"/>
            <a:ext cx="2000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Παράδειγμα:</a:t>
            </a: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5572140"/>
            <a:ext cx="4617483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3143240" y="0"/>
            <a:ext cx="16026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αλκοόλες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42910" y="928670"/>
            <a:ext cx="8215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1</a:t>
            </a:r>
            <a:r>
              <a:rPr lang="el-GR" sz="2000" dirty="0" smtClean="0"/>
              <a:t>.Σε </a:t>
            </a:r>
            <a:r>
              <a:rPr lang="el-GR" sz="2000" b="1" dirty="0" smtClean="0"/>
              <a:t> μονοσθενείς αλκοόλες </a:t>
            </a:r>
            <a:r>
              <a:rPr lang="el-GR" sz="2000" dirty="0" smtClean="0"/>
              <a:t>που  περιέχουν  </a:t>
            </a:r>
            <a:r>
              <a:rPr lang="el-GR" sz="2000" b="1" dirty="0" smtClean="0"/>
              <a:t>ένα</a:t>
            </a:r>
            <a:r>
              <a:rPr lang="el-GR" sz="2000" dirty="0" smtClean="0"/>
              <a:t> αλκοολικό υδροξύλιο (-</a:t>
            </a:r>
            <a:r>
              <a:rPr lang="el-GR" sz="2000" b="1" dirty="0" smtClean="0"/>
              <a:t>ΟΗ</a:t>
            </a:r>
            <a:r>
              <a:rPr lang="el-GR" sz="2000" dirty="0" smtClean="0"/>
              <a:t>)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1214414" y="500042"/>
            <a:ext cx="55007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Οι αλκοόλες χωρίζονται σε :</a:t>
            </a:r>
          </a:p>
        </p:txBody>
      </p:sp>
      <p:sp>
        <p:nvSpPr>
          <p:cNvPr id="8" name="7 - TextBox"/>
          <p:cNvSpPr txBox="1"/>
          <p:nvPr/>
        </p:nvSpPr>
        <p:spPr>
          <a:xfrm>
            <a:off x="642910" y="1714488"/>
            <a:ext cx="2000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Παράδειγμα:</a:t>
            </a:r>
            <a:endParaRPr lang="en-US" sz="2000" dirty="0"/>
          </a:p>
        </p:txBody>
      </p:sp>
      <p:sp>
        <p:nvSpPr>
          <p:cNvPr id="10" name="9 - TextBox"/>
          <p:cNvSpPr txBox="1"/>
          <p:nvPr/>
        </p:nvSpPr>
        <p:spPr>
          <a:xfrm>
            <a:off x="1500166" y="6029286"/>
            <a:ext cx="2000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Παράδειγμα:</a:t>
            </a:r>
            <a:endParaRPr lang="en-US" sz="2000" dirty="0"/>
          </a:p>
        </p:txBody>
      </p:sp>
      <p:sp>
        <p:nvSpPr>
          <p:cNvPr id="11" name="10 - TextBox"/>
          <p:cNvSpPr txBox="1"/>
          <p:nvPr/>
        </p:nvSpPr>
        <p:spPr>
          <a:xfrm>
            <a:off x="0" y="3143248"/>
            <a:ext cx="8001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</a:t>
            </a:r>
            <a:r>
              <a:rPr lang="el-GR" sz="2000" dirty="0" smtClean="0"/>
              <a:t>.Σε </a:t>
            </a:r>
            <a:r>
              <a:rPr lang="el-GR" sz="2000" b="1" dirty="0" smtClean="0"/>
              <a:t> δισθενείς αλκοόλες </a:t>
            </a:r>
            <a:r>
              <a:rPr lang="el-GR" sz="2000" dirty="0" smtClean="0"/>
              <a:t>που  περιέχουν  </a:t>
            </a:r>
            <a:r>
              <a:rPr lang="el-GR" sz="2000" b="1" dirty="0" smtClean="0"/>
              <a:t>δύο</a:t>
            </a:r>
            <a:r>
              <a:rPr lang="el-GR" sz="2000" dirty="0" smtClean="0"/>
              <a:t> αλκοολικά υδροξύλια (-</a:t>
            </a:r>
            <a:r>
              <a:rPr lang="el-GR" sz="2000" b="1" dirty="0" smtClean="0"/>
              <a:t>ΟΗ</a:t>
            </a:r>
            <a:r>
              <a:rPr lang="el-GR" sz="2000" dirty="0" smtClean="0"/>
              <a:t>)</a:t>
            </a:r>
          </a:p>
        </p:txBody>
      </p:sp>
      <p:sp>
        <p:nvSpPr>
          <p:cNvPr id="12" name="11 - TextBox"/>
          <p:cNvSpPr txBox="1"/>
          <p:nvPr/>
        </p:nvSpPr>
        <p:spPr>
          <a:xfrm>
            <a:off x="500034" y="5243468"/>
            <a:ext cx="8358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3</a:t>
            </a:r>
            <a:r>
              <a:rPr lang="el-GR" sz="2000" dirty="0" smtClean="0"/>
              <a:t>.Σε </a:t>
            </a:r>
            <a:r>
              <a:rPr lang="el-GR" sz="2000" b="1" dirty="0" smtClean="0"/>
              <a:t> τρισθενείς αλκοόλες </a:t>
            </a:r>
            <a:r>
              <a:rPr lang="el-GR" sz="2000" dirty="0" smtClean="0"/>
              <a:t>που  περιέχουν  </a:t>
            </a:r>
            <a:r>
              <a:rPr lang="el-GR" sz="2000" b="1" dirty="0" smtClean="0"/>
              <a:t>τρία</a:t>
            </a:r>
            <a:r>
              <a:rPr lang="el-GR" sz="2000" dirty="0" smtClean="0"/>
              <a:t> αλκοολικά υδροξύλια (-</a:t>
            </a:r>
            <a:r>
              <a:rPr lang="el-GR" sz="2000" b="1" dirty="0" smtClean="0"/>
              <a:t>ΟΗ</a:t>
            </a:r>
            <a:r>
              <a:rPr lang="el-GR" sz="2000" dirty="0" smtClean="0"/>
              <a:t>)</a:t>
            </a:r>
          </a:p>
        </p:txBody>
      </p:sp>
      <p:sp>
        <p:nvSpPr>
          <p:cNvPr id="13" name="12 - TextBox"/>
          <p:cNvSpPr txBox="1"/>
          <p:nvPr/>
        </p:nvSpPr>
        <p:spPr>
          <a:xfrm>
            <a:off x="785786" y="3929066"/>
            <a:ext cx="2000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Παράδειγμα:</a:t>
            </a:r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714488"/>
            <a:ext cx="5679321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3857628"/>
            <a:ext cx="4714908" cy="766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0429" y="5786454"/>
            <a:ext cx="4382801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3143240" y="0"/>
            <a:ext cx="16026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αλκοόλες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42910" y="928670"/>
            <a:ext cx="8215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1</a:t>
            </a:r>
            <a:r>
              <a:rPr lang="el-GR" sz="2000" dirty="0" smtClean="0"/>
              <a:t>.Σε </a:t>
            </a:r>
            <a:r>
              <a:rPr lang="el-GR" sz="2000" b="1" dirty="0" smtClean="0"/>
              <a:t> πρωτοταγείς αλκοόλες, </a:t>
            </a:r>
            <a:r>
              <a:rPr lang="el-GR" sz="2000" dirty="0" smtClean="0"/>
              <a:t>όπου το άτομο </a:t>
            </a:r>
            <a:r>
              <a:rPr lang="en-US" sz="2000" dirty="0" smtClean="0"/>
              <a:t>C </a:t>
            </a:r>
            <a:r>
              <a:rPr lang="el-GR" sz="2000" dirty="0" smtClean="0"/>
              <a:t> (που συνδέεται με το ΟΗ) συνδέεται  με 1 </a:t>
            </a:r>
            <a:r>
              <a:rPr lang="el-GR" sz="2000" dirty="0" err="1" smtClean="0"/>
              <a:t>άτ</a:t>
            </a:r>
            <a:r>
              <a:rPr lang="en-US" sz="2000" dirty="0" smtClean="0"/>
              <a:t>o</a:t>
            </a:r>
            <a:r>
              <a:rPr lang="el-GR" sz="2000" dirty="0" err="1" smtClean="0"/>
              <a:t>μο</a:t>
            </a:r>
            <a:r>
              <a:rPr lang="el-GR" sz="2000" dirty="0" smtClean="0"/>
              <a:t> </a:t>
            </a:r>
            <a:r>
              <a:rPr lang="en-US" sz="2000" dirty="0" smtClean="0"/>
              <a:t>C</a:t>
            </a:r>
            <a:endParaRPr lang="el-GR" sz="2000" dirty="0" smtClean="0"/>
          </a:p>
        </p:txBody>
      </p:sp>
      <p:sp>
        <p:nvSpPr>
          <p:cNvPr id="7" name="6 - TextBox"/>
          <p:cNvSpPr txBox="1"/>
          <p:nvPr/>
        </p:nvSpPr>
        <p:spPr>
          <a:xfrm>
            <a:off x="1214414" y="500042"/>
            <a:ext cx="55007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Οι αλκοόλες χωρίζονται σε :</a:t>
            </a:r>
          </a:p>
        </p:txBody>
      </p:sp>
      <p:sp>
        <p:nvSpPr>
          <p:cNvPr id="8" name="7 - TextBox"/>
          <p:cNvSpPr txBox="1"/>
          <p:nvPr/>
        </p:nvSpPr>
        <p:spPr>
          <a:xfrm>
            <a:off x="642910" y="1714488"/>
            <a:ext cx="2000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Παράδειγμα:</a:t>
            </a:r>
            <a:endParaRPr lang="en-US" sz="2000" dirty="0"/>
          </a:p>
        </p:txBody>
      </p:sp>
      <p:sp>
        <p:nvSpPr>
          <p:cNvPr id="10" name="9 - TextBox"/>
          <p:cNvSpPr txBox="1"/>
          <p:nvPr/>
        </p:nvSpPr>
        <p:spPr>
          <a:xfrm>
            <a:off x="1500166" y="6029286"/>
            <a:ext cx="2000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Παράδειγμα:</a:t>
            </a:r>
            <a:endParaRPr lang="en-US" sz="2000" dirty="0"/>
          </a:p>
        </p:txBody>
      </p:sp>
      <p:sp>
        <p:nvSpPr>
          <p:cNvPr id="13" name="12 - TextBox"/>
          <p:cNvSpPr txBox="1"/>
          <p:nvPr/>
        </p:nvSpPr>
        <p:spPr>
          <a:xfrm>
            <a:off x="785786" y="3929066"/>
            <a:ext cx="2000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Παράδειγμα:</a:t>
            </a:r>
            <a:endParaRPr lang="en-US" sz="2000" dirty="0"/>
          </a:p>
        </p:txBody>
      </p:sp>
      <p:sp>
        <p:nvSpPr>
          <p:cNvPr id="14" name="13 - TextBox"/>
          <p:cNvSpPr txBox="1"/>
          <p:nvPr/>
        </p:nvSpPr>
        <p:spPr>
          <a:xfrm>
            <a:off x="500034" y="2928934"/>
            <a:ext cx="8215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2</a:t>
            </a:r>
            <a:r>
              <a:rPr lang="el-GR" sz="2000" dirty="0" smtClean="0"/>
              <a:t>.Σε </a:t>
            </a:r>
            <a:r>
              <a:rPr lang="el-GR" sz="2000" b="1" dirty="0" smtClean="0"/>
              <a:t> δευτεροταγείς αλκοόλες, </a:t>
            </a:r>
            <a:r>
              <a:rPr lang="el-GR" sz="2000" dirty="0" smtClean="0"/>
              <a:t>όπου το άτομο </a:t>
            </a:r>
            <a:r>
              <a:rPr lang="en-US" sz="2000" dirty="0" smtClean="0"/>
              <a:t>C </a:t>
            </a:r>
            <a:r>
              <a:rPr lang="el-GR" sz="2000" dirty="0" smtClean="0"/>
              <a:t> (που συνδέεται με το ΟΗ) συνδέεται  με 2 </a:t>
            </a:r>
            <a:r>
              <a:rPr lang="el-GR" sz="2000" dirty="0" err="1" smtClean="0"/>
              <a:t>άτ</a:t>
            </a:r>
            <a:r>
              <a:rPr lang="en-US" sz="2000" dirty="0" smtClean="0"/>
              <a:t>o</a:t>
            </a:r>
            <a:r>
              <a:rPr lang="el-GR" sz="2000" dirty="0" smtClean="0"/>
              <a:t>μα </a:t>
            </a:r>
            <a:r>
              <a:rPr lang="en-US" sz="2000" dirty="0" smtClean="0"/>
              <a:t>C</a:t>
            </a:r>
            <a:endParaRPr lang="el-GR" sz="2000" dirty="0" smtClean="0"/>
          </a:p>
        </p:txBody>
      </p:sp>
      <p:sp>
        <p:nvSpPr>
          <p:cNvPr id="15" name="14 - TextBox"/>
          <p:cNvSpPr txBox="1"/>
          <p:nvPr/>
        </p:nvSpPr>
        <p:spPr>
          <a:xfrm>
            <a:off x="357158" y="5000636"/>
            <a:ext cx="82153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3</a:t>
            </a:r>
            <a:r>
              <a:rPr lang="el-GR" sz="2000" dirty="0" smtClean="0"/>
              <a:t>.Σε </a:t>
            </a:r>
            <a:r>
              <a:rPr lang="el-GR" sz="2000" b="1" dirty="0" smtClean="0"/>
              <a:t> τριτοταγείς αλκοόλες, </a:t>
            </a:r>
            <a:r>
              <a:rPr lang="el-GR" sz="2000" dirty="0" smtClean="0"/>
              <a:t>όπου το άτομο </a:t>
            </a:r>
            <a:r>
              <a:rPr lang="en-US" sz="2000" dirty="0" smtClean="0"/>
              <a:t>C </a:t>
            </a:r>
            <a:r>
              <a:rPr lang="el-GR" sz="2000" dirty="0" smtClean="0"/>
              <a:t> (που συνδέεται με το ΟΗ) συνδέεται  με 2 </a:t>
            </a:r>
            <a:r>
              <a:rPr lang="el-GR" sz="2000" dirty="0" err="1" smtClean="0"/>
              <a:t>άτ</a:t>
            </a:r>
            <a:r>
              <a:rPr lang="en-US" sz="2000" dirty="0" smtClean="0"/>
              <a:t>o</a:t>
            </a:r>
            <a:r>
              <a:rPr lang="el-GR" sz="2000" dirty="0" smtClean="0"/>
              <a:t>μα </a:t>
            </a:r>
            <a:r>
              <a:rPr lang="en-US" sz="2000" dirty="0" smtClean="0"/>
              <a:t>C</a:t>
            </a:r>
            <a:endParaRPr lang="el-GR" sz="20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1785926"/>
            <a:ext cx="231727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785926"/>
            <a:ext cx="3582105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14612" y="3857628"/>
            <a:ext cx="2011693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3857628"/>
            <a:ext cx="3463644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396296" y="5564230"/>
            <a:ext cx="1961522" cy="1293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57817" y="5786454"/>
            <a:ext cx="3671563" cy="835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2" name="21 - Ευθύγραμμο βέλος σύνδεσης"/>
          <p:cNvCxnSpPr/>
          <p:nvPr/>
        </p:nvCxnSpPr>
        <p:spPr>
          <a:xfrm rot="5400000">
            <a:off x="4107653" y="1749413"/>
            <a:ext cx="214314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rot="5400000">
            <a:off x="3608381" y="3892553"/>
            <a:ext cx="214314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ύγραμμο βέλος σύνδεσης"/>
          <p:cNvCxnSpPr/>
          <p:nvPr/>
        </p:nvCxnSpPr>
        <p:spPr>
          <a:xfrm rot="16200000" flipH="1">
            <a:off x="4071934" y="5857892"/>
            <a:ext cx="214314" cy="214314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3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2670</TotalTime>
  <Words>981</Words>
  <PresentationFormat>Προβολή στην οθόνη (4:3)</PresentationFormat>
  <Paragraphs>229</Paragraphs>
  <Slides>26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28" baseType="lpstr">
      <vt:lpstr>Θέμα του Office</vt:lpstr>
      <vt:lpstr>ChemSketch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Θεωρία Χημείας Γ Λυκείου</dc:title>
  <dc:creator>Panorea</dc:creator>
  <cp:lastModifiedBy>Panorea</cp:lastModifiedBy>
  <cp:revision>359</cp:revision>
  <dcterms:created xsi:type="dcterms:W3CDTF">2020-03-28T18:59:32Z</dcterms:created>
  <dcterms:modified xsi:type="dcterms:W3CDTF">2022-04-14T18:03:12Z</dcterms:modified>
</cp:coreProperties>
</file>