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4" r:id="rId3"/>
    <p:sldId id="285" r:id="rId4"/>
    <p:sldId id="274" r:id="rId5"/>
    <p:sldId id="286" r:id="rId6"/>
    <p:sldId id="305" r:id="rId7"/>
    <p:sldId id="296" r:id="rId8"/>
    <p:sldId id="288" r:id="rId9"/>
    <p:sldId id="289" r:id="rId10"/>
    <p:sldId id="306" r:id="rId11"/>
    <p:sldId id="291" r:id="rId12"/>
    <p:sldId id="300" r:id="rId13"/>
    <p:sldId id="325" r:id="rId14"/>
    <p:sldId id="327" r:id="rId15"/>
    <p:sldId id="328" r:id="rId16"/>
    <p:sldId id="311" r:id="rId17"/>
    <p:sldId id="310" r:id="rId18"/>
    <p:sldId id="330" r:id="rId19"/>
    <p:sldId id="333" r:id="rId20"/>
    <p:sldId id="344" r:id="rId21"/>
    <p:sldId id="345" r:id="rId22"/>
    <p:sldId id="354" r:id="rId23"/>
    <p:sldId id="364" r:id="rId24"/>
    <p:sldId id="348" r:id="rId25"/>
    <p:sldId id="349" r:id="rId26"/>
    <p:sldId id="350" r:id="rId27"/>
    <p:sldId id="313" r:id="rId28"/>
    <p:sldId id="317" r:id="rId29"/>
    <p:sldId id="356" r:id="rId30"/>
    <p:sldId id="357" r:id="rId31"/>
    <p:sldId id="358" r:id="rId32"/>
    <p:sldId id="338" r:id="rId33"/>
    <p:sldId id="318" r:id="rId34"/>
    <p:sldId id="320" r:id="rId35"/>
    <p:sldId id="359" r:id="rId36"/>
    <p:sldId id="319" r:id="rId37"/>
    <p:sldId id="321" r:id="rId38"/>
    <p:sldId id="322" r:id="rId39"/>
    <p:sldId id="323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>
        <p:scale>
          <a:sx n="73" d="100"/>
          <a:sy n="73" d="100"/>
        </p:scale>
        <p:origin x="-129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6972150" cy="544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000108"/>
            <a:ext cx="8229600" cy="3714775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Η ηλεκτρική δύναμη μπορεί να </a:t>
            </a:r>
            <a:r>
              <a:rPr lang="el-GR" sz="2400" u="sng" dirty="0" smtClean="0">
                <a:solidFill>
                  <a:srgbClr val="FF0000"/>
                </a:solidFill>
              </a:rPr>
              <a:t>απωθεί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(να </a:t>
            </a:r>
            <a:r>
              <a:rPr lang="el-GR" sz="2400" u="sng" dirty="0" smtClean="0"/>
              <a:t>απομακρύνει</a:t>
            </a:r>
            <a:r>
              <a:rPr lang="el-GR" sz="2400" dirty="0" smtClean="0"/>
              <a:t> ..) δύο σώματα που έχουν </a:t>
            </a:r>
            <a:r>
              <a:rPr lang="el-GR" sz="2400" dirty="0" smtClean="0">
                <a:solidFill>
                  <a:srgbClr val="FF0000"/>
                </a:solidFill>
              </a:rPr>
              <a:t>ίδια ηλεκτρικά  φορτία.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13" name="12 - Έλλειψη"/>
          <p:cNvSpPr/>
          <p:nvPr/>
        </p:nvSpPr>
        <p:spPr>
          <a:xfrm>
            <a:off x="2571736" y="5312647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4857752" y="5384085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5169771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15" idx="6"/>
          </p:cNvCxnSpPr>
          <p:nvPr/>
        </p:nvCxnSpPr>
        <p:spPr>
          <a:xfrm>
            <a:off x="5500694" y="5634118"/>
            <a:ext cx="857256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1500166" y="5585269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>
            <a:off x="2643174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4929190" y="3429000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TextBox"/>
          <p:cNvSpPr txBox="1"/>
          <p:nvPr/>
        </p:nvSpPr>
        <p:spPr>
          <a:xfrm>
            <a:off x="4929190" y="328612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3" name="22 - Ευθύγραμμο βέλος σύνδεσης"/>
          <p:cNvCxnSpPr>
            <a:stCxn id="21" idx="6"/>
          </p:cNvCxnSpPr>
          <p:nvPr/>
        </p:nvCxnSpPr>
        <p:spPr>
          <a:xfrm>
            <a:off x="5500694" y="364331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 flipV="1">
            <a:off x="1571604" y="355874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2643174" y="509833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2714612" y="314324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5786446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643042" y="524120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5857884" y="531264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857356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</a:t>
            </a:r>
            <a:r>
              <a:rPr lang="en-US" sz="4000" b="1" dirty="0" smtClean="0">
                <a:solidFill>
                  <a:srgbClr val="FF0000"/>
                </a:solidFill>
              </a:rPr>
              <a:t>   F</a:t>
            </a:r>
            <a:r>
              <a:rPr lang="el-GR" sz="4000" b="1" dirty="0" smtClean="0">
                <a:solidFill>
                  <a:srgbClr val="FF0000"/>
                </a:solidFill>
              </a:rPr>
              <a:t>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928794" y="542926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28638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5643578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500702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5679297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11" idx="1"/>
          </p:cNvCxnSpPr>
          <p:nvPr/>
        </p:nvCxnSpPr>
        <p:spPr>
          <a:xfrm rot="10800000">
            <a:off x="4214810" y="5857893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2571736" y="328612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857752" y="335756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314324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6" idx="6"/>
          </p:cNvCxnSpPr>
          <p:nvPr/>
        </p:nvCxnSpPr>
        <p:spPr>
          <a:xfrm>
            <a:off x="5500694" y="3607595"/>
            <a:ext cx="857256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1500166" y="3558746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571736" y="200024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4857752" y="2143116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4857752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9" name="28 - Ευθύγραμμο βέλος σύνδεσης"/>
          <p:cNvCxnSpPr>
            <a:stCxn id="27" idx="6"/>
          </p:cNvCxnSpPr>
          <p:nvPr/>
        </p:nvCxnSpPr>
        <p:spPr>
          <a:xfrm>
            <a:off x="542925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 flipV="1">
            <a:off x="1500166" y="2272862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643174" y="307181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18573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4357686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715008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643042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571736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5857884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78591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  <p:bldP spid="11" grpId="0"/>
      <p:bldP spid="14" grpId="0" animBg="1"/>
      <p:bldP spid="16" grpId="0" animBg="1"/>
      <p:bldP spid="17" grpId="0"/>
      <p:bldP spid="32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πολλά 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επιστήμονες έχουν υπολογίσει ότι το ανθρώπινο κεφάλι αποτελείται από περίπου 900.000.000.000.000.000.000.000.000 άτομα ή σε συντομογραφία 9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26</a:t>
            </a:r>
            <a:r>
              <a:rPr lang="en-US" sz="2000" b="1" dirty="0" smtClean="0"/>
              <a:t> </a:t>
            </a:r>
            <a:r>
              <a:rPr lang="el-GR" sz="2000" b="1" dirty="0" smtClean="0"/>
              <a:t>άτομα</a:t>
            </a:r>
            <a:endParaRPr lang="en-US" sz="2000" b="1" baseline="30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345279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817" y="2786034"/>
            <a:ext cx="47811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000232" y="2571744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άτομα και τα ιόντα  είναι πολύ </a:t>
            </a:r>
            <a:r>
              <a:rPr lang="el-GR" sz="2800" dirty="0" err="1" smtClean="0">
                <a:solidFill>
                  <a:srgbClr val="FF0000"/>
                </a:solidFill>
              </a:rPr>
              <a:t>πολύ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err="1" smtClean="0">
                <a:solidFill>
                  <a:srgbClr val="FF0000"/>
                </a:solidFill>
              </a:rPr>
              <a:t>μικρά….δεν</a:t>
            </a:r>
            <a:r>
              <a:rPr lang="el-GR" sz="2800" dirty="0" smtClean="0">
                <a:solidFill>
                  <a:srgbClr val="FF0000"/>
                </a:solidFill>
              </a:rPr>
              <a:t> φαίνονται ούτε με μικροσκόπιο….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2500306"/>
            <a:ext cx="32861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Προσοχή</a:t>
            </a:r>
            <a:r>
              <a:rPr lang="el-GR" sz="2400" dirty="0" smtClean="0"/>
              <a:t>!!!  Αυτή η εικόνα του ατόμου </a:t>
            </a:r>
            <a:r>
              <a:rPr lang="el-GR" sz="2400" u="sng" dirty="0" smtClean="0"/>
              <a:t>δεν είναι η πραγματική </a:t>
            </a:r>
            <a:r>
              <a:rPr lang="el-GR" sz="24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400" dirty="0"/>
          </a:p>
        </p:txBody>
      </p:sp>
      <p:grpSp>
        <p:nvGrpSpPr>
          <p:cNvPr id="2" name="61 - Ομάδα"/>
          <p:cNvGrpSpPr/>
          <p:nvPr/>
        </p:nvGrpSpPr>
        <p:grpSpPr>
          <a:xfrm>
            <a:off x="4286248" y="2500306"/>
            <a:ext cx="4857752" cy="4295804"/>
            <a:chOff x="4286248" y="3071810"/>
            <a:chExt cx="4214842" cy="3724300"/>
          </a:xfrm>
        </p:grpSpPr>
        <p:sp>
          <p:nvSpPr>
            <p:cNvPr id="8" name="7 - Έλλειψη"/>
            <p:cNvSpPr/>
            <p:nvPr/>
          </p:nvSpPr>
          <p:spPr>
            <a:xfrm>
              <a:off x="5320012" y="3910719"/>
              <a:ext cx="1918361" cy="19825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4286248" y="3071810"/>
              <a:ext cx="4214842" cy="37243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7349381" y="4475007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4955767" y="549072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12 - Έλλειψη"/>
            <p:cNvSpPr/>
            <p:nvPr/>
          </p:nvSpPr>
          <p:spPr>
            <a:xfrm>
              <a:off x="5996469" y="3402860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6985135" y="5998584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Έλλειψη"/>
            <p:cNvSpPr/>
            <p:nvPr/>
          </p:nvSpPr>
          <p:spPr>
            <a:xfrm>
              <a:off x="6072198" y="5500702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6000760" y="3929066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5" name="24 - Έλλειψη"/>
            <p:cNvSpPr/>
            <p:nvPr/>
          </p:nvSpPr>
          <p:spPr>
            <a:xfrm>
              <a:off x="5500694" y="4429132"/>
              <a:ext cx="285752" cy="26713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25 - TextBox"/>
            <p:cNvSpPr txBox="1"/>
            <p:nvPr/>
          </p:nvSpPr>
          <p:spPr>
            <a:xfrm flipH="1">
              <a:off x="5500694" y="428625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6204609" y="4475007"/>
              <a:ext cx="15610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4906082" y="530143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5959799" y="3257612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0" name="29 - TextBox"/>
            <p:cNvSpPr txBox="1"/>
            <p:nvPr/>
          </p:nvSpPr>
          <p:spPr>
            <a:xfrm>
              <a:off x="6933100" y="582929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1" name="30 - TextBox"/>
            <p:cNvSpPr txBox="1"/>
            <p:nvPr/>
          </p:nvSpPr>
          <p:spPr>
            <a:xfrm>
              <a:off x="7297346" y="4305720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32" name="31 - TextBox"/>
            <p:cNvSpPr txBox="1"/>
            <p:nvPr/>
          </p:nvSpPr>
          <p:spPr>
            <a:xfrm>
              <a:off x="6072198" y="5357826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37" name="36 - Έλλειψη"/>
            <p:cNvSpPr/>
            <p:nvPr/>
          </p:nvSpPr>
          <p:spPr>
            <a:xfrm>
              <a:off x="6500826" y="5286388"/>
              <a:ext cx="288516" cy="27216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37 - TextBox"/>
            <p:cNvSpPr txBox="1"/>
            <p:nvPr/>
          </p:nvSpPr>
          <p:spPr>
            <a:xfrm>
              <a:off x="6429388" y="5143512"/>
              <a:ext cx="260175" cy="41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42" name="41 - Έλλειψη"/>
            <p:cNvSpPr/>
            <p:nvPr/>
          </p:nvSpPr>
          <p:spPr>
            <a:xfrm>
              <a:off x="6643702" y="457200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42 - Έλλειψη"/>
            <p:cNvSpPr/>
            <p:nvPr/>
          </p:nvSpPr>
          <p:spPr>
            <a:xfrm>
              <a:off x="5857884" y="514351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43 - Έλλειψη"/>
            <p:cNvSpPr/>
            <p:nvPr/>
          </p:nvSpPr>
          <p:spPr>
            <a:xfrm>
              <a:off x="5929322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Έλλειψη"/>
            <p:cNvSpPr/>
            <p:nvPr/>
          </p:nvSpPr>
          <p:spPr>
            <a:xfrm>
              <a:off x="6500826" y="428625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45 - Έλλειψη"/>
            <p:cNvSpPr/>
            <p:nvPr/>
          </p:nvSpPr>
          <p:spPr>
            <a:xfrm>
              <a:off x="6715140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46 - Έλλειψη"/>
            <p:cNvSpPr/>
            <p:nvPr/>
          </p:nvSpPr>
          <p:spPr>
            <a:xfrm>
              <a:off x="6143636" y="4357694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Έλλειψη"/>
            <p:cNvSpPr/>
            <p:nvPr/>
          </p:nvSpPr>
          <p:spPr>
            <a:xfrm>
              <a:off x="5572132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48 - Έλλειψη"/>
            <p:cNvSpPr/>
            <p:nvPr/>
          </p:nvSpPr>
          <p:spPr>
            <a:xfrm>
              <a:off x="6000760" y="4071942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49 - Έλλειψη"/>
            <p:cNvSpPr/>
            <p:nvPr/>
          </p:nvSpPr>
          <p:spPr>
            <a:xfrm>
              <a:off x="6215074" y="464344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50 - Έλλειψη"/>
            <p:cNvSpPr/>
            <p:nvPr/>
          </p:nvSpPr>
          <p:spPr>
            <a:xfrm>
              <a:off x="7481555" y="5455675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51 - TextBox"/>
            <p:cNvSpPr txBox="1"/>
            <p:nvPr/>
          </p:nvSpPr>
          <p:spPr>
            <a:xfrm>
              <a:off x="7429520" y="5286388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3" name="52 - Έλλειψη"/>
            <p:cNvSpPr/>
            <p:nvPr/>
          </p:nvSpPr>
          <p:spPr>
            <a:xfrm>
              <a:off x="4552597" y="452698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3 - TextBox"/>
            <p:cNvSpPr txBox="1"/>
            <p:nvPr/>
          </p:nvSpPr>
          <p:spPr>
            <a:xfrm>
              <a:off x="4500562" y="435769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5" name="54 - Έλλειψη"/>
            <p:cNvSpPr/>
            <p:nvPr/>
          </p:nvSpPr>
          <p:spPr>
            <a:xfrm>
              <a:off x="7124365" y="3741163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5 - TextBox"/>
            <p:cNvSpPr txBox="1"/>
            <p:nvPr/>
          </p:nvSpPr>
          <p:spPr>
            <a:xfrm>
              <a:off x="7072330" y="3571876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7" name="56 - Έλλειψη"/>
            <p:cNvSpPr/>
            <p:nvPr/>
          </p:nvSpPr>
          <p:spPr>
            <a:xfrm>
              <a:off x="6052795" y="6312931"/>
              <a:ext cx="208140" cy="2257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6000760" y="6143644"/>
              <a:ext cx="260175" cy="4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b="1" dirty="0" smtClean="0"/>
                <a:t>-</a:t>
              </a:r>
              <a:endParaRPr lang="en-US" sz="3200" b="1" dirty="0"/>
            </a:p>
          </p:txBody>
        </p:sp>
        <p:sp>
          <p:nvSpPr>
            <p:cNvPr id="59" name="58 - TextBox"/>
            <p:cNvSpPr txBox="1"/>
            <p:nvPr/>
          </p:nvSpPr>
          <p:spPr>
            <a:xfrm flipH="1">
              <a:off x="5897816" y="4496293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0" name="59 - TextBox"/>
            <p:cNvSpPr txBox="1"/>
            <p:nvPr/>
          </p:nvSpPr>
          <p:spPr>
            <a:xfrm flipH="1">
              <a:off x="5786446" y="500063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1" name="60 - TextBox"/>
            <p:cNvSpPr txBox="1"/>
            <p:nvPr/>
          </p:nvSpPr>
          <p:spPr>
            <a:xfrm flipH="1">
              <a:off x="6643702" y="4429132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  <p:sp>
          <p:nvSpPr>
            <p:cNvPr id="63" name="62 - Έλλειψη"/>
            <p:cNvSpPr/>
            <p:nvPr/>
          </p:nvSpPr>
          <p:spPr>
            <a:xfrm>
              <a:off x="5500694" y="5286388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63 - Έλλειψη"/>
            <p:cNvSpPr/>
            <p:nvPr/>
          </p:nvSpPr>
          <p:spPr>
            <a:xfrm>
              <a:off x="6929454" y="485776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64 - Έλλειψη"/>
            <p:cNvSpPr/>
            <p:nvPr/>
          </p:nvSpPr>
          <p:spPr>
            <a:xfrm>
              <a:off x="5786446" y="5572140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65 - Έλλειψη"/>
            <p:cNvSpPr/>
            <p:nvPr/>
          </p:nvSpPr>
          <p:spPr>
            <a:xfrm>
              <a:off x="6286512" y="5000636"/>
              <a:ext cx="285752" cy="21431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61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0" y="2786058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 </a:t>
            </a:r>
            <a:r>
              <a:rPr lang="el-GR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p)</a:t>
            </a:r>
            <a:r>
              <a:rPr lang="en-US" dirty="0" smtClean="0"/>
              <a:t>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θετικού</a:t>
            </a:r>
            <a:r>
              <a:rPr lang="el-GR" dirty="0" smtClean="0"/>
              <a:t> ηλεκτρικού φορτίου (στοιχειώδες φορτίο)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0" y="392906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u="sng" dirty="0" smtClean="0">
                <a:solidFill>
                  <a:srgbClr val="FF0000"/>
                </a:solidFill>
              </a:rPr>
              <a:t>Νετρόνιο 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  <a:r>
              <a:rPr lang="el-GR" dirty="0" smtClean="0"/>
              <a:t> δεν έχει ηλεκτρικό φορτίο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65296"/>
            <a:ext cx="3500430" cy="349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39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42844" y="114298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αποτελείται από ηλεκτρόνια, πρωτόνια και νετρόνια. </a:t>
            </a:r>
          </a:p>
          <a:p>
            <a:r>
              <a:rPr lang="el-GR" dirty="0" smtClean="0"/>
              <a:t>Γιαυτό τα ηλεκτρόνια τα πρωτόνια και τα νετρόνια ονομάζονται </a:t>
            </a:r>
            <a:r>
              <a:rPr lang="el-GR" b="1" dirty="0" smtClean="0"/>
              <a:t>υποατομικά σωματίδια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0" y="5143512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(e)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αρνητικού </a:t>
            </a:r>
            <a:r>
              <a:rPr lang="el-GR" dirty="0" smtClean="0"/>
              <a:t>ηλεκτρικού φορτίου (στοιχειώδες φορτίο)</a:t>
            </a:r>
            <a:endParaRPr lang="en-US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5400000">
            <a:off x="6215074" y="3643314"/>
            <a:ext cx="228601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072330" y="2285992"/>
            <a:ext cx="207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Πυρήνας ατόμου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14310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357158" y="1071546"/>
            <a:ext cx="36433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400" b="1" dirty="0" smtClean="0"/>
              <a:t>: </a:t>
            </a:r>
            <a:r>
              <a:rPr lang="el-GR" sz="2400" dirty="0" smtClean="0"/>
              <a:t>Αν 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υπάρχουν 4  πρωτόνια τότε οπωσδήποτε θα υπάρχουν και 4 ηλεκτρόνια.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Το </a:t>
            </a:r>
            <a:r>
              <a:rPr lang="el-GR" u="sng" dirty="0" smtClean="0">
                <a:solidFill>
                  <a:srgbClr val="FF0000"/>
                </a:solidFill>
              </a:rPr>
              <a:t>ηλεκτρικό φορτίο </a:t>
            </a:r>
            <a:r>
              <a:rPr lang="el-GR" dirty="0" smtClean="0"/>
              <a:t>…είναι μια ιδιότητα  που έχουν κάποια (όχι όλα) υλικά σώματα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211669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Το τι ακριβώς είναι το ηλεκτρικό φορτίο δεν το γνωρίζουμε……..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Έλλειψη"/>
          <p:cNvSpPr/>
          <p:nvPr/>
        </p:nvSpPr>
        <p:spPr>
          <a:xfrm>
            <a:off x="6858016" y="614364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8786810" y="48577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001024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4" name="43 - TextBox"/>
          <p:cNvSpPr txBox="1"/>
          <p:nvPr/>
        </p:nvSpPr>
        <p:spPr>
          <a:xfrm>
            <a:off x="6858016" y="60007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8786810" y="471488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357158" y="92867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Ερώτηση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0" y="14287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 άτομο  έχει </a:t>
            </a:r>
            <a:r>
              <a:rPr lang="el-GR" sz="2000" b="1" dirty="0" smtClean="0"/>
              <a:t>δυο  πρωτόνια  και  δυο  ηλεκτρόνια</a:t>
            </a:r>
            <a:r>
              <a:rPr lang="el-GR" sz="2000" dirty="0" smtClean="0"/>
              <a:t>.  Ποιο το  συνολικό  φορτίο  (ή φορτίο) του ατόμου; </a:t>
            </a:r>
            <a:endParaRPr lang="en-US" sz="2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50030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άτομο έχει 2  θετικά  </a:t>
            </a:r>
            <a:r>
              <a:rPr lang="el-GR" sz="2000" b="1" dirty="0" smtClean="0"/>
              <a:t>πρωτόνια</a:t>
            </a:r>
            <a:r>
              <a:rPr lang="el-GR" sz="2000" dirty="0" smtClean="0"/>
              <a:t> με συνολικό φορτίο πρωτονίων   </a:t>
            </a:r>
            <a:r>
              <a:rPr lang="el-GR" sz="2000" b="1" dirty="0" smtClean="0"/>
              <a:t>+2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207167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3143248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άτομο έχει 2  αρνητικά  </a:t>
            </a:r>
            <a:r>
              <a:rPr lang="el-GR" sz="2000" b="1" dirty="0" smtClean="0"/>
              <a:t>ηλεκτρόνια</a:t>
            </a:r>
            <a:r>
              <a:rPr lang="el-GR" sz="2000" dirty="0" smtClean="0"/>
              <a:t>  με συνολικό φορτίο ηλεκτρονίων  </a:t>
            </a:r>
            <a:r>
              <a:rPr lang="el-GR" sz="2000" b="1" dirty="0" smtClean="0"/>
              <a:t>-2</a:t>
            </a:r>
            <a:endParaRPr lang="en-US" sz="20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85720" y="4143380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….άρα το </a:t>
            </a:r>
            <a:r>
              <a:rPr lang="el-GR" b="1" dirty="0" smtClean="0"/>
              <a:t>συνολικό φορτίο του ατόμου </a:t>
            </a:r>
            <a:r>
              <a:rPr lang="el-GR" dirty="0" smtClean="0"/>
              <a:t>δηλαδή το συνολικό φορτίο πρωτονίων και ηλεκτρονίων θα είναι: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1214414" y="542926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+2   -2   = 0</a:t>
            </a:r>
            <a:endParaRPr lang="en-US" sz="2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6215082"/>
            <a:ext cx="4962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άρα το </a:t>
            </a:r>
            <a:r>
              <a:rPr lang="el-GR" b="1" dirty="0" smtClean="0">
                <a:solidFill>
                  <a:srgbClr val="FF0000"/>
                </a:solidFill>
              </a:rPr>
              <a:t>συνολικό φορτίο του ατόμου  είναι μηδέν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Έλλειψη"/>
          <p:cNvSpPr/>
          <p:nvPr/>
        </p:nvSpPr>
        <p:spPr>
          <a:xfrm>
            <a:off x="7991500" y="42862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000892" y="6416101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8286776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6643702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8715404" y="300037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8001024" y="581913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8286776" y="531906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842965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143900" y="610488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8215338" y="517619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7000892" y="6273225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6643702" y="51435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8643966" y="278605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991500" y="41433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8286776" y="56762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642910" y="1500174"/>
            <a:ext cx="7072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Όπως είδαμε και προηγουμένως, </a:t>
            </a:r>
            <a:r>
              <a:rPr lang="el-GR" sz="2000" u="sng" dirty="0" smtClean="0"/>
              <a:t>το συνολικό φορτίο ηλεκτρονίων και πρωτονίων που περιέχονται σε ένα άτομο είναι μηδέν</a:t>
            </a:r>
            <a:endParaRPr lang="en-US" sz="2000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357158" y="3500438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/>
              <a:t>Άρα όλα τα άτομα έχουν φορτίο μηδέν.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0" y="1428736"/>
            <a:ext cx="5500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dirty="0" smtClean="0"/>
          </a:p>
          <a:p>
            <a:r>
              <a:rPr lang="el-GR" sz="2400" u="sng" dirty="0" smtClean="0"/>
              <a:t>Παραδείγματα: </a:t>
            </a:r>
          </a:p>
          <a:p>
            <a:r>
              <a:rPr lang="el-GR" sz="2400" dirty="0" smtClean="0"/>
              <a:t>Το άτομο του άνθρακα έχει 6 πρωτόνια και 6 ηλεκτρόνια.</a:t>
            </a:r>
          </a:p>
          <a:p>
            <a:endParaRPr lang="el-GR" sz="2400" dirty="0" smtClean="0"/>
          </a:p>
          <a:p>
            <a:r>
              <a:rPr lang="el-GR" sz="2400" dirty="0" smtClean="0"/>
              <a:t>Το άτομο του νατρίου έχει 11 πρωτόνια και 11 ηλεκτρόνια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sp>
        <p:nvSpPr>
          <p:cNvPr id="35" name="34 - TextBox"/>
          <p:cNvSpPr txBox="1"/>
          <p:nvPr/>
        </p:nvSpPr>
        <p:spPr>
          <a:xfrm>
            <a:off x="428596" y="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36" name="35 - Επεξήγηση με σύννεφο"/>
          <p:cNvSpPr/>
          <p:nvPr/>
        </p:nvSpPr>
        <p:spPr>
          <a:xfrm>
            <a:off x="0" y="0"/>
            <a:ext cx="3286116" cy="1214446"/>
          </a:xfrm>
          <a:prstGeom prst="cloudCallout">
            <a:avLst>
              <a:gd name="adj1" fmla="val 69029"/>
              <a:gd name="adj2" fmla="val 92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Ορθογώνιο"/>
          <p:cNvSpPr/>
          <p:nvPr/>
        </p:nvSpPr>
        <p:spPr>
          <a:xfrm>
            <a:off x="4143372" y="500042"/>
            <a:ext cx="500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Προσοχή!! </a:t>
            </a:r>
            <a:r>
              <a:rPr lang="el-GR" sz="2400" i="1" u="sng" dirty="0" smtClean="0">
                <a:solidFill>
                  <a:srgbClr val="FF0000"/>
                </a:solidFill>
              </a:rPr>
              <a:t>Τα άτομα έχουν ίσο αριθμό πρωτονίων και ηλεκτρονίων.</a:t>
            </a:r>
          </a:p>
        </p:txBody>
      </p:sp>
      <p:sp>
        <p:nvSpPr>
          <p:cNvPr id="38" name="37 - Ορθογώνιο"/>
          <p:cNvSpPr/>
          <p:nvPr/>
        </p:nvSpPr>
        <p:spPr>
          <a:xfrm>
            <a:off x="0" y="5286388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>
                <a:solidFill>
                  <a:srgbClr val="FF0000"/>
                </a:solidFill>
              </a:rPr>
              <a:t>ΑΡΑ</a:t>
            </a:r>
            <a:r>
              <a:rPr lang="el-GR" sz="2400" dirty="0" smtClean="0"/>
              <a:t> Τα άτομα έχουν </a:t>
            </a:r>
            <a:r>
              <a:rPr lang="el-GR" sz="2400" dirty="0" smtClean="0">
                <a:solidFill>
                  <a:srgbClr val="FF0000"/>
                </a:solidFill>
              </a:rPr>
              <a:t>συνολικό φορτίο μηδέν</a:t>
            </a:r>
            <a:r>
              <a:rPr lang="el-GR" sz="2400" dirty="0" smtClean="0"/>
              <a:t> (είναι ηλεκτρικά ουδέτερα) ….αφού έχουν </a:t>
            </a:r>
            <a:r>
              <a:rPr lang="el-GR" sz="2400" dirty="0" smtClean="0">
                <a:solidFill>
                  <a:srgbClr val="FF0000"/>
                </a:solidFill>
              </a:rPr>
              <a:t>ίσο αριθμό </a:t>
            </a:r>
            <a:r>
              <a:rPr lang="el-GR" sz="2400" dirty="0" smtClean="0"/>
              <a:t>θετικών πρωτονίων και αρνητικών ηλεκτρονίων…..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214422"/>
            <a:ext cx="85725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Χημικά στοιχεία 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Δηλαδή αποτελούνται από άτομα που όλα έχουν στον πυρήνα τους, τον ίδιο αριθμό πρωτονίων  (δηλαδή ίδιο ατομικό αριθμό)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κ.α.</a:t>
            </a:r>
            <a:endParaRPr lang="en-US" dirty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14282" y="3857628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άνθρακας αποτελείται από άτομα άνθρακα που όλα τα άτομα έχουν μέσα στο πυρήνα τους 6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άνθρακα.</a:t>
            </a:r>
          </a:p>
          <a:p>
            <a:endParaRPr lang="el-GR" sz="2000" dirty="0" smtClean="0"/>
          </a:p>
          <a:p>
            <a:endParaRPr lang="en-US" sz="2000" u="sng" dirty="0" smtClean="0"/>
          </a:p>
          <a:p>
            <a:r>
              <a:rPr lang="el-GR" sz="2000" b="1" u="sng" dirty="0" smtClean="0"/>
              <a:t>Το υλικό άνθρακας είναι χημικό στοιχείο, αφού αποτελείται από ένα είδος ατόμου</a:t>
            </a:r>
          </a:p>
          <a:p>
            <a:endParaRPr lang="el-GR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786190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λίθιο αποτελείται από άτομα λιθίου που όλα τα άτομα έχουν μέσα στο πυρήνα τους 3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λιθίου .</a:t>
            </a:r>
          </a:p>
          <a:p>
            <a:endParaRPr lang="el-GR" sz="2000" u="sng" dirty="0" smtClean="0"/>
          </a:p>
          <a:p>
            <a:r>
              <a:rPr lang="el-GR" sz="2000" b="1" u="sng" dirty="0" smtClean="0"/>
              <a:t>Το υλικό </a:t>
            </a:r>
            <a:r>
              <a:rPr lang="el-GR" sz="2000" b="1" u="sng" dirty="0" err="1" smtClean="0"/>
              <a:t>λίθιο</a:t>
            </a:r>
            <a:r>
              <a:rPr lang="el-GR" sz="2000" b="1" u="sng" dirty="0" smtClean="0"/>
              <a:t> είναι χημικό στοιχείο, αφού αποτελείται από ένα είδος ατόμου</a:t>
            </a:r>
          </a:p>
          <a:p>
            <a:endParaRPr lang="el-GR" sz="2000" u="sng" dirty="0" smtClean="0"/>
          </a:p>
          <a:p>
            <a:endParaRPr lang="el-GR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λιθίου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λιθίου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οξυγόνου έχει 8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414337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/>
              <a:t>Ο αριθμός των πρωτονίων (ατομικός αριθμός) ενός ατόμου, καθορίζει το είδος του ατόμου….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52400" y="15240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0" name="59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14282" y="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>
                <a:solidFill>
                  <a:srgbClr val="00B050"/>
                </a:solidFill>
              </a:rPr>
              <a:t>Τα άτομα ανάλογα με τον αριθμό πρωτονίων που έχουν (</a:t>
            </a:r>
            <a:r>
              <a:rPr lang="el-GR" sz="2400" i="1" u="sng" dirty="0" smtClean="0">
                <a:solidFill>
                  <a:srgbClr val="00B050"/>
                </a:solidFill>
              </a:rPr>
              <a:t>ατομικός αριθμός</a:t>
            </a:r>
            <a:r>
              <a:rPr lang="el-GR" sz="2400" i="1" dirty="0" smtClean="0">
                <a:solidFill>
                  <a:srgbClr val="00B050"/>
                </a:solidFill>
              </a:rPr>
              <a:t>)…μπαίνουν σε ….μια σειρά στο περιοδικό πίνακα…….. Που φαίνεται στο σχήμα.</a:t>
            </a:r>
            <a:endParaRPr lang="en-US" sz="2400" i="1" dirty="0">
              <a:solidFill>
                <a:srgbClr val="00B05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5"/>
            <a:ext cx="9358346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84836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84836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92945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92945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42952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33" grpId="0" animBg="1"/>
      <p:bldP spid="34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Όποιο  σώμα  </a:t>
            </a:r>
            <a:r>
              <a:rPr lang="el-GR" dirty="0" smtClean="0">
                <a:solidFill>
                  <a:srgbClr val="FF0000"/>
                </a:solidFill>
              </a:rPr>
              <a:t>έχει ηλεκτρικό φορτίο </a:t>
            </a:r>
            <a:r>
              <a:rPr lang="el-GR" dirty="0" smtClean="0"/>
              <a:t>μπορεί να </a:t>
            </a:r>
            <a:r>
              <a:rPr lang="el-GR" dirty="0" smtClean="0">
                <a:solidFill>
                  <a:srgbClr val="FF0000"/>
                </a:solidFill>
              </a:rPr>
              <a:t>ασκήσει</a:t>
            </a:r>
            <a:r>
              <a:rPr lang="el-GR" dirty="0" smtClean="0"/>
              <a:t> ηλεκτρική δύναμη αλλά και να </a:t>
            </a:r>
            <a:r>
              <a:rPr lang="el-GR" dirty="0" smtClean="0">
                <a:solidFill>
                  <a:srgbClr val="FF0000"/>
                </a:solidFill>
              </a:rPr>
              <a:t>δεχτεί</a:t>
            </a:r>
            <a:r>
              <a:rPr lang="el-GR" dirty="0" smtClean="0"/>
              <a:t> ηλεκτρική δύναμη……..</a:t>
            </a:r>
          </a:p>
          <a:p>
            <a:pPr>
              <a:buNone/>
            </a:pPr>
            <a:endParaRPr lang="el-GR" dirty="0" smtClean="0"/>
          </a:p>
        </p:txBody>
      </p:sp>
      <p:sp>
        <p:nvSpPr>
          <p:cNvPr id="4" name="3 - TextBox"/>
          <p:cNvSpPr txBox="1"/>
          <p:nvPr/>
        </p:nvSpPr>
        <p:spPr>
          <a:xfrm>
            <a:off x="1928794" y="500042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777186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491434" y="310123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562872" y="281547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7205682" y="288691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7277120" y="3062174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7286639" y="2500306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715272" y="3000372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Ανιόν  -  Ανιόντα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ανιόν</a:t>
            </a:r>
            <a:r>
              <a:rPr lang="el-GR" sz="2800" dirty="0" smtClean="0"/>
              <a:t>  είναι ιόν  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περισσότερα</a:t>
            </a:r>
            <a:r>
              <a:rPr lang="el-GR" sz="2800" dirty="0" smtClean="0">
                <a:solidFill>
                  <a:srgbClr val="C00000"/>
                </a:solidFill>
              </a:rPr>
              <a:t> 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ανιόντα προέρχονται από άτομα που έχουν «πάρει» επιπλέον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ανιόντα θα έχουν αρνητικό συνολικό φορτίο, </a:t>
            </a:r>
            <a:r>
              <a:rPr lang="el-GR" sz="2800" dirty="0" smtClean="0"/>
              <a:t>αφού έχουν περισσότερα ηλεκτρόνια από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Κατιόν   -  Κατιόντα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κατιόν </a:t>
            </a:r>
            <a:r>
              <a:rPr lang="el-GR" sz="2800" dirty="0" smtClean="0"/>
              <a:t>ιόν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λιγότερα  </a:t>
            </a:r>
            <a:r>
              <a:rPr lang="el-GR" sz="2800" dirty="0" smtClean="0">
                <a:solidFill>
                  <a:srgbClr val="C00000"/>
                </a:solidFill>
              </a:rPr>
              <a:t>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κατιόντα προέρχονται από άτομα που έχουν «χάσει»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κατιόντα θα έχουν θετικό συνολικό φορτίο, </a:t>
            </a:r>
            <a:r>
              <a:rPr lang="el-GR" sz="2800" dirty="0" smtClean="0"/>
              <a:t>αφού έχουν λιγότερα ηλεκτρόνια και περισσότερα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Τα κατιόντα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θετικό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Τα ανιόντα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αρνητικό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500034" y="1285860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Παράδειγμα ένα </a:t>
            </a:r>
            <a:r>
              <a:rPr lang="el-GR" sz="2400" u="sng" dirty="0" smtClean="0">
                <a:solidFill>
                  <a:srgbClr val="FF0000"/>
                </a:solidFill>
              </a:rPr>
              <a:t>ανιόν οξυγόνου  (0</a:t>
            </a:r>
            <a:r>
              <a:rPr lang="el-GR" sz="2400" u="sng" baseline="30000" dirty="0" smtClean="0">
                <a:solidFill>
                  <a:srgbClr val="FF0000"/>
                </a:solidFill>
              </a:rPr>
              <a:t>2-</a:t>
            </a:r>
            <a:r>
              <a:rPr lang="el-GR" sz="2400" u="sng" dirty="0" smtClean="0">
                <a:solidFill>
                  <a:srgbClr val="FF0000"/>
                </a:solidFill>
              </a:rPr>
              <a:t>)</a:t>
            </a:r>
            <a:r>
              <a:rPr lang="el-GR" sz="2400" dirty="0" smtClean="0"/>
              <a:t>. Έχει  </a:t>
            </a:r>
            <a:r>
              <a:rPr lang="el-GR" sz="2400" u="sng" dirty="0" smtClean="0"/>
              <a:t>10 ηλεκτρόνια και 8 πρωτόνια </a:t>
            </a:r>
            <a:r>
              <a:rPr lang="el-GR" sz="2400" dirty="0" smtClean="0"/>
              <a:t>.  Άρα το ανιόν θα έχει </a:t>
            </a:r>
            <a:r>
              <a:rPr lang="el-GR" sz="2400" u="sng" dirty="0" smtClean="0"/>
              <a:t>αρνητικό</a:t>
            </a:r>
            <a:r>
              <a:rPr lang="el-GR" sz="2400" dirty="0" smtClean="0"/>
              <a:t> συνολικό φορτίο ( θα είναι αρνητικά φορτισμένο)</a:t>
            </a:r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Ανιόν  -  Ανιόντα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5" name="1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8" name="37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2" name="41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3" name="42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Επεξήγηση με σύννεφο"/>
          <p:cNvSpPr/>
          <p:nvPr/>
        </p:nvSpPr>
        <p:spPr>
          <a:xfrm>
            <a:off x="0" y="857232"/>
            <a:ext cx="4786346" cy="3857652"/>
          </a:xfrm>
          <a:prstGeom prst="cloudCallout">
            <a:avLst>
              <a:gd name="adj1" fmla="val 17054"/>
              <a:gd name="adj2" fmla="val 795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8072462" y="48577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8001024" y="464344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2" name="51 - Έλλειψη"/>
          <p:cNvSpPr/>
          <p:nvPr/>
        </p:nvSpPr>
        <p:spPr>
          <a:xfrm>
            <a:off x="5195539" y="381260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5143504" y="364331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357158" y="1714488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Παράδειγμα ένα </a:t>
            </a:r>
            <a:r>
              <a:rPr lang="el-GR" sz="2400" u="sng" dirty="0" smtClean="0">
                <a:solidFill>
                  <a:srgbClr val="FF0000"/>
                </a:solidFill>
              </a:rPr>
              <a:t>κατιόν νατρίου  (Να </a:t>
            </a:r>
            <a:r>
              <a:rPr lang="el-GR" sz="2400" u="sng" baseline="30000" dirty="0" smtClean="0">
                <a:solidFill>
                  <a:srgbClr val="FF0000"/>
                </a:solidFill>
              </a:rPr>
              <a:t>+</a:t>
            </a:r>
            <a:r>
              <a:rPr lang="el-GR" sz="2400" u="sng" dirty="0" smtClean="0">
                <a:solidFill>
                  <a:srgbClr val="FF0000"/>
                </a:solidFill>
              </a:rPr>
              <a:t>)</a:t>
            </a:r>
            <a:r>
              <a:rPr lang="el-GR" sz="2400" dirty="0" smtClean="0"/>
              <a:t>. Έχει  </a:t>
            </a:r>
            <a:r>
              <a:rPr lang="el-GR" sz="2400" u="sng" dirty="0" smtClean="0"/>
              <a:t>10 ηλεκτρόνια και 11 πρωτόνια </a:t>
            </a:r>
            <a:r>
              <a:rPr lang="el-GR" sz="2400" dirty="0" smtClean="0"/>
              <a:t>.  Άρα το κατιόν θα έχει θετικό συνολικό φορτίο ( θα είναι </a:t>
            </a:r>
            <a:r>
              <a:rPr lang="el-GR" sz="2400" u="sng" dirty="0" smtClean="0"/>
              <a:t>θετικά</a:t>
            </a:r>
            <a:r>
              <a:rPr lang="el-GR" sz="2400" dirty="0" smtClean="0"/>
              <a:t> φορτισμένο)</a:t>
            </a:r>
            <a:endParaRPr lang="en-US" sz="2400" dirty="0"/>
          </a:p>
        </p:txBody>
      </p:sp>
      <p:sp>
        <p:nvSpPr>
          <p:cNvPr id="4" name="3 - TextBox"/>
          <p:cNvSpPr txBox="1"/>
          <p:nvPr/>
        </p:nvSpPr>
        <p:spPr>
          <a:xfrm>
            <a:off x="1571604" y="285728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Κατιόν   -  Κατιόντα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6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5" name="1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8" name="37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2" name="41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3" name="42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5" name="44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Επεξήγηση με σύννεφο"/>
          <p:cNvSpPr/>
          <p:nvPr/>
        </p:nvSpPr>
        <p:spPr>
          <a:xfrm>
            <a:off x="0" y="857232"/>
            <a:ext cx="4786346" cy="3857652"/>
          </a:xfrm>
          <a:prstGeom prst="cloudCallout">
            <a:avLst>
              <a:gd name="adj1" fmla="val 29416"/>
              <a:gd name="adj2" fmla="val 715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8072462" y="48577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8001024" y="464344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2" name="51 - Έλλειψη"/>
          <p:cNvSpPr/>
          <p:nvPr/>
        </p:nvSpPr>
        <p:spPr>
          <a:xfrm>
            <a:off x="5195539" y="381260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5143504" y="364331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00760" y="4857760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 flipH="1">
            <a:off x="5929322" y="471488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6429388" y="4000504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 flipH="1">
            <a:off x="6357950" y="385762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46" y="4286256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 flipH="1">
            <a:off x="5715008" y="414338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92867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κατιόντα (+)     και τα  ανιόντα  (-)  ονομάζονται </a:t>
            </a:r>
            <a:r>
              <a:rPr lang="el-GR" sz="2400" b="1" dirty="0" smtClean="0">
                <a:solidFill>
                  <a:srgbClr val="FF0000"/>
                </a:solidFill>
              </a:rPr>
              <a:t>ιόντα</a:t>
            </a:r>
            <a:r>
              <a:rPr lang="el-GR" sz="2400" dirty="0" smtClean="0"/>
              <a:t>. 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286544" cy="4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90" y="500042"/>
            <a:ext cx="9199789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2286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Υπάρχουν δύο είδη </a:t>
            </a:r>
            <a:r>
              <a:rPr lang="el-GR" sz="2400" dirty="0" smtClean="0">
                <a:solidFill>
                  <a:srgbClr val="FF0000"/>
                </a:solidFill>
              </a:rPr>
              <a:t>ηλεκτρικού  φορτίου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θετικό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+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  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Το </a:t>
            </a:r>
            <a:r>
              <a:rPr lang="el-GR" sz="2400" b="1" u="sng" dirty="0" smtClean="0"/>
              <a:t>αρνητικό</a:t>
            </a:r>
            <a:r>
              <a:rPr lang="el-GR" sz="2400" dirty="0" smtClean="0">
                <a:solidFill>
                  <a:srgbClr val="FF0000"/>
                </a:solidFill>
              </a:rPr>
              <a:t> ηλεκτρικό φορτίο (συμβολίζεται με  </a:t>
            </a:r>
            <a:r>
              <a:rPr lang="el-GR" sz="2400" b="1" dirty="0" smtClean="0"/>
              <a:t>-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6" name="5 - Έλλειψη"/>
          <p:cNvSpPr/>
          <p:nvPr/>
        </p:nvSpPr>
        <p:spPr>
          <a:xfrm flipH="1">
            <a:off x="778674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 flipH="1">
            <a:off x="8363709" y="5357826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 flipH="1">
            <a:off x="8429652" y="4786322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 flipH="1">
            <a:off x="778674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Θετικό ηλεκτρικό φορτίο λέμε ότι είναι είναι θετικά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000100" y="3143225"/>
            <a:ext cx="6072230" cy="3714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Τα σώματα που έχουν αρνητικό ηλεκτρικό φορτίο λέμε ότι είναι αρνητικά φορτισμένα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8" name="7 - Έλλειψη"/>
          <p:cNvSpPr/>
          <p:nvPr/>
        </p:nvSpPr>
        <p:spPr>
          <a:xfrm flipH="1">
            <a:off x="6858016" y="556245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858016" y="507207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Αφόρτιστα – ηλεκτρικά ουδέτερα σώματα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928662" y="307181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l-GR" sz="2400" dirty="0" smtClean="0"/>
              <a:t>Αφόρτιστα  (ηλεκτρικά ουδέτερα) σώματα είναι αυτά που </a:t>
            </a:r>
            <a:r>
              <a:rPr lang="el-GR" sz="2400" dirty="0" smtClean="0">
                <a:solidFill>
                  <a:srgbClr val="FF0000"/>
                </a:solidFill>
              </a:rPr>
              <a:t>δεν έχουν ηλεκτρικό φορτίο, δεν έχουν ούτε θετικό ούτε αρνητικό ηλεκτρικό φορτίο</a:t>
            </a:r>
            <a:r>
              <a:rPr lang="el-GR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0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37147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 Είναι μια δύναμη που ασκείται </a:t>
            </a:r>
            <a:r>
              <a:rPr lang="el-GR" sz="2000" b="1" u="sng" dirty="0" smtClean="0">
                <a:solidFill>
                  <a:srgbClr val="FF0000"/>
                </a:solidFill>
              </a:rPr>
              <a:t>μόνο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μεταξύ σωμάτων</a:t>
            </a:r>
            <a:r>
              <a:rPr lang="el-GR" sz="2000" dirty="0" smtClean="0"/>
              <a:t> </a:t>
            </a:r>
            <a:r>
              <a:rPr lang="el-GR" sz="2000" u="sng" dirty="0" smtClean="0">
                <a:solidFill>
                  <a:srgbClr val="FF0000"/>
                </a:solidFill>
              </a:rPr>
              <a:t>που έχουν ηλεκτρικό φορτίο</a:t>
            </a:r>
            <a:r>
              <a:rPr lang="el-GR" sz="2000" u="sng" dirty="0" smtClean="0"/>
              <a:t> (είναι ηλεκτρικά φορτισμένα</a:t>
            </a:r>
            <a:r>
              <a:rPr lang="el-GR" sz="2000" dirty="0" smtClean="0"/>
              <a:t>)….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Είναι μια δύναμη που μπορεί να …</a:t>
            </a:r>
            <a:r>
              <a:rPr lang="el-GR" sz="2000" u="sng" dirty="0" smtClean="0">
                <a:solidFill>
                  <a:srgbClr val="FF0000"/>
                </a:solidFill>
              </a:rPr>
              <a:t>ασκείται από απόσταση (από μακριά). </a:t>
            </a:r>
          </a:p>
          <a:p>
            <a:pPr>
              <a:buNone/>
            </a:pPr>
            <a:r>
              <a:rPr lang="el-GR" sz="2000" dirty="0" smtClean="0"/>
              <a:t>Δηλαδή τα δυο φορτισμένα σώματα  βρίσκονται μακριά  …..αλλά μεταξύ τους ασκείται η ηλεκτρική δύναμη….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0" y="5934670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σώμα που δεν έχει ηλεκτρικό φορτίο δεν μπορεί ούτε  να ασκήσει ηλεκτρική δύναμη, ούτε μπορεί να δεχτεί ηλεκτρική δύναμη</a:t>
            </a:r>
            <a:endParaRPr lang="en-US" dirty="0"/>
          </a:p>
        </p:txBody>
      </p:sp>
      <p:sp>
        <p:nvSpPr>
          <p:cNvPr id="18" name="17 - Έλλειψη"/>
          <p:cNvSpPr/>
          <p:nvPr/>
        </p:nvSpPr>
        <p:spPr>
          <a:xfrm flipH="1">
            <a:off x="7500958" y="6133956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 flipH="1">
            <a:off x="8077925" y="521495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 flipH="1">
            <a:off x="7500958" y="5643578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 flipH="1">
            <a:off x="8286744" y="471488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857364"/>
            <a:ext cx="8229600" cy="15716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dirty="0" smtClean="0"/>
              <a:t> Η ηλεκτρική δύναμη μπορεί να </a:t>
            </a:r>
            <a:r>
              <a:rPr lang="el-GR" sz="2400" u="sng" dirty="0" smtClean="0">
                <a:solidFill>
                  <a:srgbClr val="FF0000"/>
                </a:solidFill>
              </a:rPr>
              <a:t>έλκει</a:t>
            </a:r>
            <a:r>
              <a:rPr lang="el-GR" sz="2400" dirty="0" smtClean="0"/>
              <a:t> ( να </a:t>
            </a:r>
            <a:r>
              <a:rPr lang="el-GR" sz="2400" u="sng" dirty="0" smtClean="0"/>
              <a:t>ενώνει</a:t>
            </a:r>
            <a:r>
              <a:rPr lang="el-GR" sz="2400" dirty="0" smtClean="0"/>
              <a:t>..) δύο σώματα που έχουν </a:t>
            </a:r>
            <a:r>
              <a:rPr lang="el-GR" sz="2400" dirty="0" smtClean="0">
                <a:solidFill>
                  <a:srgbClr val="FF0000"/>
                </a:solidFill>
              </a:rPr>
              <a:t>αντίθετο ηλεκτρικό φορτίο</a:t>
            </a:r>
          </a:p>
          <a:p>
            <a:pPr lvl="8"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</p:txBody>
      </p:sp>
      <p:sp>
        <p:nvSpPr>
          <p:cNvPr id="13" name="12 - Έλλειψη"/>
          <p:cNvSpPr/>
          <p:nvPr/>
        </p:nvSpPr>
        <p:spPr>
          <a:xfrm>
            <a:off x="2143108" y="414338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214546" y="400050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5072066" y="4188559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5072066" y="404568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2643174" y="442913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4357686" y="4389745"/>
            <a:ext cx="714380" cy="13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572000" y="411712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86050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1438</Words>
  <PresentationFormat>Προβολή στην οθόνη (4:3)</PresentationFormat>
  <Paragraphs>359</Paragraphs>
  <Slides>39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Panorea</cp:lastModifiedBy>
  <cp:revision>432</cp:revision>
  <dcterms:created xsi:type="dcterms:W3CDTF">2020-03-28T09:35:19Z</dcterms:created>
  <dcterms:modified xsi:type="dcterms:W3CDTF">2021-09-14T15:15:20Z</dcterms:modified>
</cp:coreProperties>
</file>