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4" r:id="rId3"/>
    <p:sldId id="285" r:id="rId4"/>
    <p:sldId id="274" r:id="rId5"/>
    <p:sldId id="286" r:id="rId6"/>
    <p:sldId id="305" r:id="rId7"/>
    <p:sldId id="296" r:id="rId8"/>
    <p:sldId id="288" r:id="rId9"/>
    <p:sldId id="289" r:id="rId10"/>
    <p:sldId id="306" r:id="rId11"/>
    <p:sldId id="291" r:id="rId12"/>
    <p:sldId id="300" r:id="rId13"/>
    <p:sldId id="325" r:id="rId14"/>
    <p:sldId id="327" r:id="rId15"/>
    <p:sldId id="328" r:id="rId16"/>
    <p:sldId id="311" r:id="rId17"/>
    <p:sldId id="310" r:id="rId18"/>
    <p:sldId id="330" r:id="rId19"/>
    <p:sldId id="333" r:id="rId20"/>
    <p:sldId id="344" r:id="rId21"/>
    <p:sldId id="345" r:id="rId22"/>
    <p:sldId id="354" r:id="rId23"/>
    <p:sldId id="364" r:id="rId24"/>
    <p:sldId id="348" r:id="rId25"/>
    <p:sldId id="349" r:id="rId26"/>
    <p:sldId id="350" r:id="rId27"/>
    <p:sldId id="313" r:id="rId28"/>
    <p:sldId id="317" r:id="rId29"/>
    <p:sldId id="356" r:id="rId30"/>
    <p:sldId id="357" r:id="rId31"/>
    <p:sldId id="358" r:id="rId32"/>
    <p:sldId id="338" r:id="rId33"/>
    <p:sldId id="318" r:id="rId34"/>
    <p:sldId id="320" r:id="rId35"/>
    <p:sldId id="359" r:id="rId36"/>
    <p:sldId id="319" r:id="rId37"/>
    <p:sldId id="321" r:id="rId38"/>
    <p:sldId id="322" r:id="rId39"/>
    <p:sldId id="323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29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928670"/>
            <a:ext cx="6972150" cy="544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8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Η ηλεκτρική δύναμη μπορεί να </a:t>
            </a:r>
            <a:r>
              <a:rPr lang="el-GR" sz="2400" u="sng" dirty="0" smtClean="0">
                <a:solidFill>
                  <a:srgbClr val="FF0000"/>
                </a:solidFill>
              </a:rPr>
              <a:t>απωθεί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(να </a:t>
            </a:r>
            <a:r>
              <a:rPr lang="el-GR" sz="2400" u="sng" dirty="0" smtClean="0"/>
              <a:t>απομακρύνει</a:t>
            </a:r>
            <a:r>
              <a:rPr lang="el-GR" sz="2400" dirty="0" smtClean="0"/>
              <a:t> ..) δύο σώματα που έχουν </a:t>
            </a:r>
            <a:r>
              <a:rPr lang="el-GR" sz="2400" dirty="0" smtClean="0">
                <a:solidFill>
                  <a:srgbClr val="FF0000"/>
                </a:solidFill>
              </a:rPr>
              <a:t>ίδια ηλεκτρικά  φορτία.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13" name="12 - Έλλειψη"/>
          <p:cNvSpPr/>
          <p:nvPr/>
        </p:nvSpPr>
        <p:spPr>
          <a:xfrm>
            <a:off x="2571736" y="5312647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4857752" y="5384085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929190" y="5169771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5" idx="6"/>
          </p:cNvCxnSpPr>
          <p:nvPr/>
        </p:nvCxnSpPr>
        <p:spPr>
          <a:xfrm>
            <a:off x="5500694" y="5634118"/>
            <a:ext cx="857256" cy="37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1500166" y="5585269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Έλλειψη"/>
          <p:cNvSpPr/>
          <p:nvPr/>
        </p:nvSpPr>
        <p:spPr>
          <a:xfrm>
            <a:off x="2643174" y="328612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4929190" y="3429000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TextBox"/>
          <p:cNvSpPr txBox="1"/>
          <p:nvPr/>
        </p:nvSpPr>
        <p:spPr>
          <a:xfrm>
            <a:off x="4929190" y="328612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1" idx="6"/>
          </p:cNvCxnSpPr>
          <p:nvPr/>
        </p:nvCxnSpPr>
        <p:spPr>
          <a:xfrm>
            <a:off x="5500694" y="364331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 flipV="1">
            <a:off x="1571604" y="3558746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643174" y="5098333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714612" y="314324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5786446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643042" y="524120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5857884" y="531264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857356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</a:t>
            </a:r>
            <a:r>
              <a:rPr lang="en-US" sz="4000" b="1" dirty="0" smtClean="0">
                <a:solidFill>
                  <a:srgbClr val="FF0000"/>
                </a:solidFill>
              </a:rPr>
              <a:t>   F</a:t>
            </a:r>
            <a:r>
              <a:rPr lang="el-GR" sz="4000" b="1" dirty="0" smtClean="0">
                <a:solidFill>
                  <a:srgbClr val="FF0000"/>
                </a:solidFill>
              </a:rPr>
              <a:t>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928794" y="542926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564357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550070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8" idx="6"/>
          </p:cNvCxnSpPr>
          <p:nvPr/>
        </p:nvCxnSpPr>
        <p:spPr>
          <a:xfrm>
            <a:off x="2500298" y="5679297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stCxn id="11" idx="1"/>
          </p:cNvCxnSpPr>
          <p:nvPr/>
        </p:nvCxnSpPr>
        <p:spPr>
          <a:xfrm rot="10800000">
            <a:off x="4214810" y="5857893"/>
            <a:ext cx="642942" cy="58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2571736" y="328612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857752" y="3357562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929190" y="314324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9" name="18 - Ευθύγραμμο βέλος σύνδεσης"/>
          <p:cNvCxnSpPr>
            <a:stCxn id="16" idx="6"/>
          </p:cNvCxnSpPr>
          <p:nvPr/>
        </p:nvCxnSpPr>
        <p:spPr>
          <a:xfrm>
            <a:off x="5500694" y="3607595"/>
            <a:ext cx="857256" cy="37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0800000" flipV="1">
            <a:off x="1500166" y="3558746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Έλλειψη"/>
          <p:cNvSpPr/>
          <p:nvPr/>
        </p:nvSpPr>
        <p:spPr>
          <a:xfrm>
            <a:off x="2571736" y="2000240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4857752" y="2143116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>
            <a:off x="4857752" y="200024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9" name="28 - Ευθύγραμμο βέλος σύνδεσης"/>
          <p:cNvCxnSpPr>
            <a:stCxn id="27" idx="6"/>
          </p:cNvCxnSpPr>
          <p:nvPr/>
        </p:nvCxnSpPr>
        <p:spPr>
          <a:xfrm>
            <a:off x="5429256" y="235743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0800000" flipV="1">
            <a:off x="1500166" y="2272862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643174" y="307181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643174" y="18573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4357686" y="55721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715008" y="20716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1643042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571736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5857884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785918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 animBg="1"/>
      <p:bldP spid="11" grpId="0"/>
      <p:bldP spid="14" grpId="0" animBg="1"/>
      <p:bldP spid="16" grpId="0" animBg="1"/>
      <p:bldP spid="17" grpId="0"/>
      <p:bldP spid="32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8596" y="578645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Μια τελεία αποτελείται από πολλά  εκατομμύρια άτομα……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Οι επιστήμονες έχουν υπολογίσει ότι το ανθρώπινο κεφάλι αποτελείται από περίπου 900.000.000.000.000.000.000.000.000 άτομα ή σε συντομογραφία 9</a:t>
            </a:r>
            <a:r>
              <a:rPr lang="en-US" sz="2000" b="1" dirty="0" smtClean="0"/>
              <a:t>x 10</a:t>
            </a:r>
            <a:r>
              <a:rPr lang="en-US" sz="2000" b="1" baseline="30000" dirty="0" smtClean="0"/>
              <a:t>26</a:t>
            </a:r>
            <a:r>
              <a:rPr lang="en-US" sz="2000" b="1" dirty="0" smtClean="0"/>
              <a:t> </a:t>
            </a:r>
            <a:r>
              <a:rPr lang="el-GR" sz="2000" b="1" dirty="0" smtClean="0"/>
              <a:t>άτομα</a:t>
            </a:r>
            <a:endParaRPr lang="en-US" sz="2000" b="1" baseline="30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3452791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2817" y="2786034"/>
            <a:ext cx="478118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000232" y="2571744"/>
            <a:ext cx="5572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άτομα και τα ιόντα  είναι πολύ </a:t>
            </a:r>
            <a:r>
              <a:rPr lang="el-GR" sz="2800" dirty="0" err="1" smtClean="0">
                <a:solidFill>
                  <a:srgbClr val="FF0000"/>
                </a:solidFill>
              </a:rPr>
              <a:t>πολύ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</a:rPr>
              <a:t>μικρά….δεν</a:t>
            </a:r>
            <a:r>
              <a:rPr lang="el-GR" sz="2800" dirty="0" smtClean="0">
                <a:solidFill>
                  <a:srgbClr val="FF0000"/>
                </a:solidFill>
              </a:rPr>
              <a:t> φαίνονται ούτε με μικροσκόπιο….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14282" y="2500306"/>
            <a:ext cx="32861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Προσοχή</a:t>
            </a:r>
            <a:r>
              <a:rPr lang="el-GR" sz="2400" dirty="0" smtClean="0"/>
              <a:t>!!!  Αυτή η εικόνα του ατόμου </a:t>
            </a:r>
            <a:r>
              <a:rPr lang="el-GR" sz="2400" u="sng" dirty="0" smtClean="0"/>
              <a:t>δεν είναι η πραγματική </a:t>
            </a:r>
            <a:r>
              <a:rPr lang="el-GR" sz="2400" dirty="0" smtClean="0"/>
              <a:t>.…αλλά  χρησιμοποιείται εδώ για να περιγράψουμε  με ένα κατανοητό τρόπο την δομή του ατόμου </a:t>
            </a:r>
            <a:endParaRPr lang="en-US" sz="2400" dirty="0"/>
          </a:p>
        </p:txBody>
      </p:sp>
      <p:grpSp>
        <p:nvGrpSpPr>
          <p:cNvPr id="2" name="61 - Ομάδα"/>
          <p:cNvGrpSpPr/>
          <p:nvPr/>
        </p:nvGrpSpPr>
        <p:grpSpPr>
          <a:xfrm>
            <a:off x="4286248" y="2500306"/>
            <a:ext cx="4857752" cy="4295804"/>
            <a:chOff x="4286248" y="3071810"/>
            <a:chExt cx="4214842" cy="3724300"/>
          </a:xfrm>
        </p:grpSpPr>
        <p:sp>
          <p:nvSpPr>
            <p:cNvPr id="8" name="7 - Έλλειψη"/>
            <p:cNvSpPr/>
            <p:nvPr/>
          </p:nvSpPr>
          <p:spPr>
            <a:xfrm>
              <a:off x="5320012" y="3910719"/>
              <a:ext cx="1918361" cy="1982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4286248" y="3071810"/>
              <a:ext cx="4214842" cy="3724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7349381" y="4475007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4955767" y="549072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- Έλλειψη"/>
            <p:cNvSpPr/>
            <p:nvPr/>
          </p:nvSpPr>
          <p:spPr>
            <a:xfrm>
              <a:off x="5996469" y="3402860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6985135" y="5998584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Έλλειψη"/>
            <p:cNvSpPr/>
            <p:nvPr/>
          </p:nvSpPr>
          <p:spPr>
            <a:xfrm>
              <a:off x="6072198" y="5500702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6000760" y="3929066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5" name="24 - Έλλειψη"/>
            <p:cNvSpPr/>
            <p:nvPr/>
          </p:nvSpPr>
          <p:spPr>
            <a:xfrm>
              <a:off x="5500694" y="4429132"/>
              <a:ext cx="285752" cy="2671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 flipH="1">
              <a:off x="5500694" y="428625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04609" y="4475007"/>
              <a:ext cx="15610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4906082" y="530143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959799" y="3257612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0" name="29 - TextBox"/>
            <p:cNvSpPr txBox="1"/>
            <p:nvPr/>
          </p:nvSpPr>
          <p:spPr>
            <a:xfrm>
              <a:off x="6933100" y="582929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1" name="30 - TextBox"/>
            <p:cNvSpPr txBox="1"/>
            <p:nvPr/>
          </p:nvSpPr>
          <p:spPr>
            <a:xfrm>
              <a:off x="7297346" y="4305720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2" name="31 - TextBox"/>
            <p:cNvSpPr txBox="1"/>
            <p:nvPr/>
          </p:nvSpPr>
          <p:spPr>
            <a:xfrm>
              <a:off x="6072198" y="5357826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6500826" y="5286388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6429388" y="5143512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6643702" y="457200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42 - Έλλειψη"/>
            <p:cNvSpPr/>
            <p:nvPr/>
          </p:nvSpPr>
          <p:spPr>
            <a:xfrm>
              <a:off x="5857884" y="514351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- Έλλειψη"/>
            <p:cNvSpPr/>
            <p:nvPr/>
          </p:nvSpPr>
          <p:spPr>
            <a:xfrm>
              <a:off x="5929322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Έλλειψη"/>
            <p:cNvSpPr/>
            <p:nvPr/>
          </p:nvSpPr>
          <p:spPr>
            <a:xfrm>
              <a:off x="6500826" y="428625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- Έλλειψη"/>
            <p:cNvSpPr/>
            <p:nvPr/>
          </p:nvSpPr>
          <p:spPr>
            <a:xfrm>
              <a:off x="6715140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6143636" y="4357694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5572132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- Έλλειψη"/>
            <p:cNvSpPr/>
            <p:nvPr/>
          </p:nvSpPr>
          <p:spPr>
            <a:xfrm>
              <a:off x="6000760" y="407194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6215074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Έλλειψη"/>
            <p:cNvSpPr/>
            <p:nvPr/>
          </p:nvSpPr>
          <p:spPr>
            <a:xfrm>
              <a:off x="7481555" y="545567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- TextBox"/>
            <p:cNvSpPr txBox="1"/>
            <p:nvPr/>
          </p:nvSpPr>
          <p:spPr>
            <a:xfrm>
              <a:off x="7429520" y="528638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3" name="52 - Έλλειψη"/>
            <p:cNvSpPr/>
            <p:nvPr/>
          </p:nvSpPr>
          <p:spPr>
            <a:xfrm>
              <a:off x="4552597" y="452698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4500562" y="435769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7124365" y="3741163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- TextBox"/>
            <p:cNvSpPr txBox="1"/>
            <p:nvPr/>
          </p:nvSpPr>
          <p:spPr>
            <a:xfrm>
              <a:off x="7072330" y="357187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7" name="56 - Έλλειψη"/>
            <p:cNvSpPr/>
            <p:nvPr/>
          </p:nvSpPr>
          <p:spPr>
            <a:xfrm>
              <a:off x="6052795" y="631293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6000760" y="614364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9" name="58 - TextBox"/>
            <p:cNvSpPr txBox="1"/>
            <p:nvPr/>
          </p:nvSpPr>
          <p:spPr>
            <a:xfrm flipH="1">
              <a:off x="5897816" y="4496293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59 - TextBox"/>
            <p:cNvSpPr txBox="1"/>
            <p:nvPr/>
          </p:nvSpPr>
          <p:spPr>
            <a:xfrm flipH="1">
              <a:off x="5786446" y="500063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1" name="60 - TextBox"/>
            <p:cNvSpPr txBox="1"/>
            <p:nvPr/>
          </p:nvSpPr>
          <p:spPr>
            <a:xfrm flipH="1">
              <a:off x="6643702" y="442913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3" name="62 - Έλλειψη"/>
            <p:cNvSpPr/>
            <p:nvPr/>
          </p:nvSpPr>
          <p:spPr>
            <a:xfrm>
              <a:off x="5500694" y="528638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- Έλλειψη"/>
            <p:cNvSpPr/>
            <p:nvPr/>
          </p:nvSpPr>
          <p:spPr>
            <a:xfrm>
              <a:off x="6929454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786446" y="557214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- Έλλειψη"/>
            <p:cNvSpPr/>
            <p:nvPr/>
          </p:nvSpPr>
          <p:spPr>
            <a:xfrm>
              <a:off x="6286512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61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0" y="2786058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 </a:t>
            </a:r>
            <a:r>
              <a:rPr lang="el-GR" b="1" i="1" dirty="0" smtClean="0">
                <a:solidFill>
                  <a:srgbClr val="FF0000"/>
                </a:solidFill>
              </a:rPr>
              <a:t>(</a:t>
            </a:r>
            <a:r>
              <a:rPr lang="en-US" b="1" i="1" dirty="0" smtClean="0">
                <a:solidFill>
                  <a:srgbClr val="FF0000"/>
                </a:solidFill>
              </a:rPr>
              <a:t>p)</a:t>
            </a:r>
            <a:r>
              <a:rPr lang="en-US" dirty="0" smtClean="0"/>
              <a:t>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θετικού</a:t>
            </a:r>
            <a:r>
              <a:rPr lang="el-GR" dirty="0" smtClean="0"/>
              <a:t> ηλεκτρικού φορτίου (στοιχειώδες φορτίο)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0" y="3929066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l-GR" u="sng" dirty="0" smtClean="0">
                <a:solidFill>
                  <a:srgbClr val="FF0000"/>
                </a:solidFill>
              </a:rPr>
              <a:t>Νετρόνιο </a:t>
            </a:r>
            <a:r>
              <a:rPr lang="en-US" u="sng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(n)</a:t>
            </a:r>
            <a:r>
              <a:rPr lang="el-GR" dirty="0" smtClean="0"/>
              <a:t> δεν έχει ηλεκτρικό φορτίο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365296"/>
            <a:ext cx="3500430" cy="349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39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42844" y="1142984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αποτελείται από ηλεκτρόνια, πρωτόνια και νετρόνια. </a:t>
            </a:r>
          </a:p>
          <a:p>
            <a:r>
              <a:rPr lang="el-GR" dirty="0" smtClean="0"/>
              <a:t>Γιαυτό τα ηλεκτρόνια τα πρωτόνια και τα νετρόνια ονομάζονται </a:t>
            </a:r>
            <a:r>
              <a:rPr lang="el-GR" b="1" dirty="0" smtClean="0"/>
              <a:t>υποατομικά σωματίδια</a:t>
            </a:r>
            <a:endParaRPr lang="en-US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0" y="5143512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(e)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αρνητικού </a:t>
            </a:r>
            <a:r>
              <a:rPr lang="el-GR" dirty="0" smtClean="0"/>
              <a:t>ηλεκτρικού φορτίου (στοιχειώδες φορτίο)</a:t>
            </a:r>
            <a:endParaRPr lang="en-US" dirty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rot="5400000">
            <a:off x="6215074" y="3643314"/>
            <a:ext cx="2286016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072330" y="2285992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Πυρήνας ατόμου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14310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357158" y="1071546"/>
            <a:ext cx="36433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Προσοχή !! </a:t>
            </a:r>
            <a:r>
              <a:rPr lang="el-GR" sz="2400" dirty="0" smtClean="0"/>
              <a:t>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έχω ίσο αριθμό πρωτονίων και ηλεκτρονίων. 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b="1" dirty="0" smtClean="0"/>
              <a:t>: </a:t>
            </a:r>
            <a:r>
              <a:rPr lang="el-GR" sz="2400" dirty="0" smtClean="0"/>
              <a:t>Αν 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υπάρχουν 4  πρωτόνια τότε οπωσδήποτε θα υπάρχουν και 4 ηλεκτρόνια.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Το </a:t>
            </a:r>
            <a:r>
              <a:rPr lang="el-GR" u="sng" dirty="0" smtClean="0">
                <a:solidFill>
                  <a:srgbClr val="FF0000"/>
                </a:solidFill>
              </a:rPr>
              <a:t>ηλεκτρικό φορτίο </a:t>
            </a:r>
            <a:r>
              <a:rPr lang="el-GR" dirty="0" smtClean="0"/>
              <a:t>…είναι μια ιδιότητα  που έχουν κάποια (όχι όλα) υλικά σώματα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6211669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Το τι ακριβώς είναι το ηλεκτρικό φορτίο δεν το γνωρίζουμε……..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Έλλειψη"/>
          <p:cNvSpPr/>
          <p:nvPr/>
        </p:nvSpPr>
        <p:spPr>
          <a:xfrm>
            <a:off x="6858016" y="614364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8786810" y="48577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807246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715272" y="560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8001024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7786710" y="5747694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7858148" y="5224474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4" name="43 - TextBox"/>
          <p:cNvSpPr txBox="1"/>
          <p:nvPr/>
        </p:nvSpPr>
        <p:spPr>
          <a:xfrm>
            <a:off x="6858016" y="600076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8786810" y="471488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1428728" y="142852"/>
            <a:ext cx="5186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Ηλεκτρικό  φορτίο  (ή φορτίο)  ατόμου.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357158" y="928670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	</a:t>
            </a:r>
            <a:r>
              <a:rPr lang="el-GR" sz="2000" b="1" dirty="0" smtClean="0">
                <a:solidFill>
                  <a:srgbClr val="FF0000"/>
                </a:solidFill>
              </a:rPr>
              <a:t>Ερώτηση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0" y="142873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 άτομο  έχει </a:t>
            </a:r>
            <a:r>
              <a:rPr lang="el-GR" sz="2000" b="1" dirty="0" smtClean="0"/>
              <a:t>δυο  πρωτόνια  και  δυο  ηλεκτρόνια</a:t>
            </a:r>
            <a:r>
              <a:rPr lang="el-GR" sz="2000" dirty="0" smtClean="0"/>
              <a:t>.  Ποιο το  συνολικό  φορτίο  (ή φορτίο) του ατόμου; </a:t>
            </a:r>
            <a:endParaRPr lang="en-US" sz="2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285720" y="2500306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άτομο έχει 2  θετικά  </a:t>
            </a:r>
            <a:r>
              <a:rPr lang="el-GR" sz="2000" b="1" dirty="0" smtClean="0"/>
              <a:t>πρωτόνια</a:t>
            </a:r>
            <a:r>
              <a:rPr lang="el-GR" sz="2000" dirty="0" smtClean="0"/>
              <a:t> με συνολικό φορτίο πρωτονίων   </a:t>
            </a:r>
            <a:r>
              <a:rPr lang="el-GR" sz="2000" b="1" dirty="0" smtClean="0"/>
              <a:t>+2</a:t>
            </a:r>
            <a:endParaRPr lang="en-US" sz="2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1571604" y="2071678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Απάντηση</a:t>
            </a:r>
            <a:endParaRPr lang="en-US" sz="2000" b="1" u="sng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3143248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άτομο έχει 2  αρνητικά  </a:t>
            </a:r>
            <a:r>
              <a:rPr lang="el-GR" sz="2000" b="1" dirty="0" smtClean="0"/>
              <a:t>ηλεκτρόνια</a:t>
            </a:r>
            <a:r>
              <a:rPr lang="el-GR" sz="2000" dirty="0" smtClean="0"/>
              <a:t>  με συνολικό φορτίο ηλεκτρονίων  </a:t>
            </a:r>
            <a:r>
              <a:rPr lang="el-GR" sz="2000" b="1" dirty="0" smtClean="0"/>
              <a:t>-2</a:t>
            </a:r>
            <a:endParaRPr lang="en-US" sz="20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85720" y="4143380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….άρα το </a:t>
            </a:r>
            <a:r>
              <a:rPr lang="el-GR" b="1" dirty="0" smtClean="0"/>
              <a:t>συνολικό φορτίο του ατόμου </a:t>
            </a:r>
            <a:r>
              <a:rPr lang="el-GR" dirty="0" smtClean="0"/>
              <a:t>δηλαδή το συνολικό φορτίο πρωτονίων και ηλεκτρονίων θα είναι: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1214414" y="5429264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+2   -2   = 0</a:t>
            </a:r>
            <a:endParaRPr lang="en-US" sz="2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00034" y="6215082"/>
            <a:ext cx="4962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άρα το </a:t>
            </a:r>
            <a:r>
              <a:rPr lang="el-GR" b="1" dirty="0" smtClean="0">
                <a:solidFill>
                  <a:srgbClr val="FF0000"/>
                </a:solidFill>
              </a:rPr>
              <a:t>συνολικό φορτίο του ατόμου  είναι μηδέν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Έλλειψη"/>
          <p:cNvSpPr/>
          <p:nvPr/>
        </p:nvSpPr>
        <p:spPr>
          <a:xfrm>
            <a:off x="7991500" y="42862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7000892" y="6416101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8286776" y="58191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6643702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8715404" y="300037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8001024" y="58191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8286776" y="531906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842965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807246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715272" y="560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8143900" y="610488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7786710" y="5747694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7858148" y="5224474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8215338" y="517619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7000892" y="62732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6643702" y="51435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8643966" y="278605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991500" y="41433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8286776" y="567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1428728" y="142852"/>
            <a:ext cx="5186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Ηλεκτρικό  φορτίο  (ή φορτίο)  ατόμου.</a:t>
            </a:r>
          </a:p>
        </p:txBody>
      </p:sp>
      <p:sp>
        <p:nvSpPr>
          <p:cNvPr id="33" name="32 - Ορθογώνιο"/>
          <p:cNvSpPr/>
          <p:nvPr/>
        </p:nvSpPr>
        <p:spPr>
          <a:xfrm>
            <a:off x="642910" y="1500174"/>
            <a:ext cx="7072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Όπως είδαμε και προηγουμένως, </a:t>
            </a:r>
            <a:r>
              <a:rPr lang="el-GR" sz="2000" u="sng" dirty="0" smtClean="0"/>
              <a:t>το συνολικό φορτίο ηλεκτρονίων και πρωτονίων που περιέχονται σε ένα άτομο είναι μηδέν</a:t>
            </a:r>
            <a:endParaRPr lang="en-US" sz="2000" u="sng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7158" y="3500438"/>
            <a:ext cx="6572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b="1" dirty="0" smtClean="0"/>
              <a:t>Άρα όλα τα άτομα έχουν φορτίο μηδέν.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1428736"/>
            <a:ext cx="5500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/>
              <a:t>Παραδείγματα: </a:t>
            </a:r>
          </a:p>
          <a:p>
            <a:r>
              <a:rPr lang="el-GR" sz="2400" dirty="0" smtClean="0"/>
              <a:t>Το άτομο του άνθρακα έχει 6 πρωτόνια και 6 ηλεκτρόνια.</a:t>
            </a:r>
          </a:p>
          <a:p>
            <a:endParaRPr lang="el-GR" sz="2400" dirty="0" smtClean="0"/>
          </a:p>
          <a:p>
            <a:r>
              <a:rPr lang="el-GR" sz="2400" dirty="0" smtClean="0"/>
              <a:t>Το άτομο του νατρίου έχει 11 πρωτόνια και 11 ηλεκτρόνια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sp>
        <p:nvSpPr>
          <p:cNvPr id="35" name="34 - TextBox"/>
          <p:cNvSpPr txBox="1"/>
          <p:nvPr/>
        </p:nvSpPr>
        <p:spPr>
          <a:xfrm>
            <a:off x="428596" y="0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36" name="35 - Επεξήγηση με σύννεφο"/>
          <p:cNvSpPr/>
          <p:nvPr/>
        </p:nvSpPr>
        <p:spPr>
          <a:xfrm>
            <a:off x="0" y="0"/>
            <a:ext cx="3286116" cy="1214446"/>
          </a:xfrm>
          <a:prstGeom prst="cloudCallout">
            <a:avLst>
              <a:gd name="adj1" fmla="val 69029"/>
              <a:gd name="adj2" fmla="val 92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Ορθογώνιο"/>
          <p:cNvSpPr/>
          <p:nvPr/>
        </p:nvSpPr>
        <p:spPr>
          <a:xfrm>
            <a:off x="4143372" y="500042"/>
            <a:ext cx="5000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Προσοχή!! </a:t>
            </a:r>
            <a:r>
              <a:rPr lang="el-GR" sz="2400" i="1" u="sng" dirty="0" smtClean="0">
                <a:solidFill>
                  <a:srgbClr val="FF0000"/>
                </a:solidFill>
              </a:rPr>
              <a:t>Τα άτομα έχουν ίσο αριθμό πρωτονίων και ηλεκτρονίων.</a:t>
            </a:r>
          </a:p>
        </p:txBody>
      </p:sp>
      <p:sp>
        <p:nvSpPr>
          <p:cNvPr id="38" name="37 - Ορθογώνιο"/>
          <p:cNvSpPr/>
          <p:nvPr/>
        </p:nvSpPr>
        <p:spPr>
          <a:xfrm>
            <a:off x="0" y="5286388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ΑΡΑ</a:t>
            </a:r>
            <a:r>
              <a:rPr lang="el-GR" sz="2400" dirty="0" smtClean="0"/>
              <a:t> Τα άτομα έχουν </a:t>
            </a:r>
            <a:r>
              <a:rPr lang="el-GR" sz="2400" dirty="0" smtClean="0">
                <a:solidFill>
                  <a:srgbClr val="FF0000"/>
                </a:solidFill>
              </a:rPr>
              <a:t>συνολικό φορτίο μηδέν</a:t>
            </a:r>
            <a:r>
              <a:rPr lang="el-GR" sz="2400" dirty="0" smtClean="0"/>
              <a:t> (είναι ηλεκτρικά ουδέτερα) ….αφού έχουν </a:t>
            </a:r>
            <a:r>
              <a:rPr lang="el-GR" sz="2400" dirty="0" smtClean="0">
                <a:solidFill>
                  <a:srgbClr val="FF0000"/>
                </a:solidFill>
              </a:rPr>
              <a:t>ίσο αριθμό </a:t>
            </a:r>
            <a:r>
              <a:rPr lang="el-GR" sz="2400" dirty="0" smtClean="0"/>
              <a:t>θετικών πρωτονίων και αρνητικών ηλεκτρονίων…..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214422"/>
            <a:ext cx="85725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Χημικά στοιχεία (ή στοιχεία) είναι υλικά που αποτελούνται από ένα είδος ατόμου</a:t>
            </a:r>
            <a:r>
              <a:rPr lang="el-GR" sz="2800" dirty="0" smtClean="0"/>
              <a:t>. </a:t>
            </a:r>
          </a:p>
          <a:p>
            <a:endParaRPr lang="el-GR" sz="2800" dirty="0" smtClean="0"/>
          </a:p>
          <a:p>
            <a:pPr algn="ctr"/>
            <a:r>
              <a:rPr lang="el-GR" sz="2800" dirty="0" smtClean="0">
                <a:solidFill>
                  <a:srgbClr val="FF0000"/>
                </a:solidFill>
              </a:rPr>
              <a:t>Δηλαδή αποτελούνται από άτομα που όλα έχουν στον πυρήνα τους, τον ίδιο αριθμό πρωτονίων  (δηλαδή ίδιο ατομικό αριθμό)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dirty="0" smtClean="0"/>
              <a:t>Για </a:t>
            </a:r>
            <a:r>
              <a:rPr lang="el-GR" b="1" dirty="0" smtClean="0"/>
              <a:t>παράδειγμα</a:t>
            </a:r>
            <a:r>
              <a:rPr lang="el-GR" dirty="0" smtClean="0"/>
              <a:t> ένα υλικό που αποτελείται από άτομα άνθρακα είναι στοιχείο, διότι σε όλα τα άτομα του θα υπάρχουν έξι πρωτόνια.</a:t>
            </a:r>
          </a:p>
          <a:p>
            <a:r>
              <a:rPr lang="el-GR" dirty="0" smtClean="0"/>
              <a:t>Χημικά στοιχεία είναι ο άνθρακας ,  το </a:t>
            </a:r>
            <a:r>
              <a:rPr lang="el-GR" dirty="0" err="1" smtClean="0"/>
              <a:t>λίθιο</a:t>
            </a:r>
            <a:r>
              <a:rPr lang="el-GR" dirty="0" smtClean="0"/>
              <a:t>,  το οξυγόνο κ.α.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628652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Στη φύση υπάρχουν περίπου 118 διαφορετικά χημικά στοιχεία (ή στοιχεία) </a:t>
            </a:r>
            <a:endParaRPr 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215206" y="5380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214282" y="3857628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άνθρακας αποτελείται από άτομα άνθρακα που όλα τα άτομα έχουν μέσα στο πυρήνα τους 6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άνθρακα.</a:t>
            </a:r>
          </a:p>
          <a:p>
            <a:endParaRPr lang="el-GR" sz="2000" dirty="0" smtClean="0"/>
          </a:p>
          <a:p>
            <a:endParaRPr lang="en-US" sz="2000" u="sng" dirty="0" smtClean="0"/>
          </a:p>
          <a:p>
            <a:r>
              <a:rPr lang="el-GR" sz="2000" b="1" u="sng" dirty="0" smtClean="0"/>
              <a:t>Το υλικό άνθρακας είναι χημικό στοιχείο, αφού αποτελείται από ένα είδος ατόμου</a:t>
            </a:r>
          </a:p>
          <a:p>
            <a:endParaRPr lang="el-GR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3429024" cy="329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άνθρακα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άνθρακα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215206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929454" y="492919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786190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λίθιο αποτελείται από άτομα λιθίου που όλα τα άτομα έχουν μέσα στο πυρήνα τους 3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λιθίου .</a:t>
            </a:r>
          </a:p>
          <a:p>
            <a:endParaRPr lang="el-GR" sz="2000" u="sng" dirty="0" smtClean="0"/>
          </a:p>
          <a:p>
            <a:r>
              <a:rPr lang="el-GR" sz="2000" b="1" u="sng" dirty="0" smtClean="0"/>
              <a:t>Το υλικό </a:t>
            </a:r>
            <a:r>
              <a:rPr lang="el-GR" sz="2000" b="1" u="sng" dirty="0" err="1" smtClean="0"/>
              <a:t>λίθιο</a:t>
            </a:r>
            <a:r>
              <a:rPr lang="el-GR" sz="2000" b="1" u="sng" dirty="0" smtClean="0"/>
              <a:t> είναι χημικό στοιχείο, αφού αποτελείται από ένα είδος ατόμου</a:t>
            </a:r>
          </a:p>
          <a:p>
            <a:endParaRPr lang="el-GR" sz="2000" u="sng" dirty="0" smtClean="0"/>
          </a:p>
          <a:p>
            <a:endParaRPr lang="el-GR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λιθίου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λιθίου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755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αέριο οξυγόνο αποτελείται από άτομα οξυγόνου, που όλα τα άτομα έχουν μέσα στο πυρήνα τους 8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οξυγόνου.</a:t>
            </a:r>
          </a:p>
          <a:p>
            <a:r>
              <a:rPr lang="el-GR" sz="2000" u="sng" dirty="0" smtClean="0"/>
              <a:t>Άρα το οξυγόνο έχει ατομικό αριθμό 8</a:t>
            </a:r>
          </a:p>
          <a:p>
            <a:endParaRPr lang="el-GR" sz="2000" dirty="0" smtClean="0"/>
          </a:p>
        </p:txBody>
      </p:sp>
      <p:sp>
        <p:nvSpPr>
          <p:cNvPr id="34" name="33 - TextBox"/>
          <p:cNvSpPr txBox="1"/>
          <p:nvPr/>
        </p:nvSpPr>
        <p:spPr>
          <a:xfrm rot="19963907">
            <a:off x="4045898" y="19739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072066" y="264318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14285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2571736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>
            <a:off x="3000364" y="150017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0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οξυγόνο είναι χημικό στοιχείο, αφού αποτελείται από ένα είδος ατόμου</a:t>
            </a:r>
          </a:p>
        </p:txBody>
      </p: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3929066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ένα άτομο </a:t>
            </a:r>
            <a:r>
              <a:rPr lang="el-GR" sz="2400" u="sng" dirty="0" smtClean="0"/>
              <a:t>οξυγόνου έχει 8 πρωτόνια </a:t>
            </a:r>
            <a:r>
              <a:rPr lang="el-GR" sz="2400" dirty="0" smtClean="0"/>
              <a:t>μέσα στο πυρήνα του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6204609" y="4475007"/>
            <a:ext cx="15610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4143372" y="5000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/>
              <a:t>Ο αριθμός των πρωτονίων (ατομικός αριθμός) ενός ατόμου, καθορίζει το είδος του ατόμου….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-214346" y="3071810"/>
            <a:ext cx="3786182" cy="3500462"/>
          </a:xfrm>
          <a:prstGeom prst="cloudCallout">
            <a:avLst>
              <a:gd name="adj1" fmla="val 70716"/>
              <a:gd name="adj2" fmla="val 464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6500826" y="5286388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6429388" y="5143512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52400" y="15240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5857884" y="514351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6143636" y="4357694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572132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6215074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7481555" y="545567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429520" y="528638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Έλλειψη"/>
          <p:cNvSpPr/>
          <p:nvPr/>
        </p:nvSpPr>
        <p:spPr>
          <a:xfrm>
            <a:off x="7124365" y="3741163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7072330" y="357187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6052795" y="631293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6000760" y="614364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TextBox"/>
          <p:cNvSpPr txBox="1"/>
          <p:nvPr/>
        </p:nvSpPr>
        <p:spPr>
          <a:xfrm flipH="1">
            <a:off x="5857884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0" name="59 - TextBox"/>
          <p:cNvSpPr txBox="1"/>
          <p:nvPr/>
        </p:nvSpPr>
        <p:spPr>
          <a:xfrm flipH="1">
            <a:off x="5786446" y="500063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Έλλειψη"/>
          <p:cNvSpPr/>
          <p:nvPr/>
        </p:nvSpPr>
        <p:spPr>
          <a:xfrm>
            <a:off x="6929454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Έλλειψη"/>
          <p:cNvSpPr/>
          <p:nvPr/>
        </p:nvSpPr>
        <p:spPr>
          <a:xfrm>
            <a:off x="5786446" y="557214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14282" y="0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solidFill>
                  <a:srgbClr val="00B050"/>
                </a:solidFill>
              </a:rPr>
              <a:t>Τα άτομα ανάλογα με τον αριθμό πρωτονίων που έχουν (</a:t>
            </a:r>
            <a:r>
              <a:rPr lang="el-GR" sz="2400" i="1" u="sng" dirty="0" smtClean="0">
                <a:solidFill>
                  <a:srgbClr val="00B050"/>
                </a:solidFill>
              </a:rPr>
              <a:t>ατομικός αριθμός</a:t>
            </a:r>
            <a:r>
              <a:rPr lang="el-GR" sz="2400" i="1" dirty="0" smtClean="0">
                <a:solidFill>
                  <a:srgbClr val="00B050"/>
                </a:solidFill>
              </a:rPr>
              <a:t>)…μπαίνουν σε ….μια σειρά στο περιοδικό πίνακα…….. Που φαίνεται στο σχήμα.</a:t>
            </a:r>
            <a:endParaRPr lang="en-US" sz="2400" i="1" dirty="0">
              <a:solidFill>
                <a:srgbClr val="00B05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5"/>
            <a:ext cx="9358346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1435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Από  ένα  άτομο   </a:t>
            </a:r>
            <a:r>
              <a:rPr lang="el-GR" sz="2000" u="sng" dirty="0" smtClean="0"/>
              <a:t>μπορεί  να  φύγουν </a:t>
            </a:r>
            <a:r>
              <a:rPr lang="el-GR" sz="2000" dirty="0" smtClean="0"/>
              <a:t>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Σε αυτή την περίπτωση το άτομο θα έχει </a:t>
            </a:r>
            <a:r>
              <a:rPr lang="el-GR" sz="2000" b="1" dirty="0" smtClean="0"/>
              <a:t>περισσότερα πρωτόνια από ηλεκτρόνια</a:t>
            </a:r>
            <a:r>
              <a:rPr lang="el-GR" sz="2000" dirty="0" smtClean="0"/>
              <a:t>… και πλέον δεν θα λέγεται άτομο αλλά </a:t>
            </a:r>
            <a:r>
              <a:rPr lang="el-GR" sz="2000" b="1" dirty="0" smtClean="0"/>
              <a:t>ιόν</a:t>
            </a:r>
            <a:r>
              <a:rPr lang="el-GR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84836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06254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99110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84836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 flipH="1" flipV="1">
            <a:off x="5786446" y="2786058"/>
            <a:ext cx="1357322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6929454" y="221455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6929454" y="20716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7429520" y="2428868"/>
            <a:ext cx="171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φύγει μέσα από το άτομο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/>
      <p:bldP spid="33" grpId="0" animBg="1"/>
      <p:bldP spid="34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Όποιο  σώμα  </a:t>
            </a:r>
            <a:r>
              <a:rPr lang="el-GR" dirty="0" smtClean="0">
                <a:solidFill>
                  <a:srgbClr val="FF0000"/>
                </a:solidFill>
              </a:rPr>
              <a:t>έχει ηλεκτρικό φορτίο </a:t>
            </a:r>
            <a:r>
              <a:rPr lang="el-GR" dirty="0" smtClean="0"/>
              <a:t>μπορεί να </a:t>
            </a:r>
            <a:r>
              <a:rPr lang="el-GR" dirty="0" smtClean="0">
                <a:solidFill>
                  <a:srgbClr val="FF0000"/>
                </a:solidFill>
              </a:rPr>
              <a:t>ασκήσει</a:t>
            </a:r>
            <a:r>
              <a:rPr lang="el-GR" dirty="0" smtClean="0"/>
              <a:t> ηλεκτρική δύναμη αλλά και να </a:t>
            </a:r>
            <a:r>
              <a:rPr lang="el-GR" dirty="0" smtClean="0">
                <a:solidFill>
                  <a:srgbClr val="FF0000"/>
                </a:solidFill>
              </a:rPr>
              <a:t>δεχτεί</a:t>
            </a:r>
            <a:r>
              <a:rPr lang="el-GR" dirty="0" smtClean="0"/>
              <a:t> ηλεκτρική δύναμη……..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571480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Ένα άτομο </a:t>
            </a:r>
            <a:r>
              <a:rPr lang="el-GR" sz="2000" u="sng" dirty="0" smtClean="0"/>
              <a:t>μπορεί να πάρει </a:t>
            </a:r>
            <a:r>
              <a:rPr lang="el-GR" sz="2000" dirty="0" smtClean="0"/>
              <a:t>επιπλέον  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 Σε αυτή την περίπτωση το άτομο θα έχει περισσότερα ηλεκτρόνια από πρωτόνια … και πλέον δεν θα λέγεται άτομο αλλά </a:t>
            </a:r>
            <a:r>
              <a:rPr lang="el-GR" sz="2000" b="1" dirty="0" smtClean="0"/>
              <a:t>ιόν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572132" y="32861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929058" y="600076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857620" y="578645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314324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0800000" flipV="1">
            <a:off x="6215074" y="4500570"/>
            <a:ext cx="1928826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8215338" y="414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8215338" y="400050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4929190" y="5572140"/>
            <a:ext cx="171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πάρει το άτομο</a:t>
            </a:r>
            <a:endParaRPr lang="en-US" sz="1200" dirty="0"/>
          </a:p>
        </p:txBody>
      </p:sp>
      <p:sp>
        <p:nvSpPr>
          <p:cNvPr id="38" name="37 - Έλλειψη"/>
          <p:cNvSpPr/>
          <p:nvPr/>
        </p:nvSpPr>
        <p:spPr>
          <a:xfrm>
            <a:off x="5786446" y="500063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5786446" y="485776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  <p:bldP spid="38" grpId="0" animBg="1"/>
      <p:bldP spid="3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78592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</a:t>
            </a:r>
            <a:r>
              <a:rPr lang="el-GR" sz="2000" b="1" dirty="0" smtClean="0"/>
              <a:t>υπάρχει ίσος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αν ένα άτομο έχει 8 πρωτόνια τότε οπωσδήποτε θα έχει και 8 ηλεκτρόνια.</a:t>
            </a:r>
            <a:endParaRPr lang="el-GR" sz="2000" b="1" dirty="0" smtClean="0"/>
          </a:p>
          <a:p>
            <a:endParaRPr lang="en-US" sz="2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00034" y="3714752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err="1" smtClean="0"/>
              <a:t>ιον</a:t>
            </a:r>
            <a:r>
              <a:rPr lang="el-GR" sz="2000" b="1" dirty="0" smtClean="0"/>
              <a:t> υπάρχει διαφορετικός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ένα ιόν μπορεί να έχει 8 πρωτόνια  και 10 ηλεκτρόνια.</a:t>
            </a:r>
            <a:endParaRPr lang="el-GR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164305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3571868" y="335756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14348" y="395972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357422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1785918" y="167371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071802" y="460266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071670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357422" y="3039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50029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14310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785918" y="332518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214546" y="382524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28 - Ομάδα"/>
          <p:cNvGrpSpPr/>
          <p:nvPr/>
        </p:nvGrpSpPr>
        <p:grpSpPr>
          <a:xfrm>
            <a:off x="1785914" y="350043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21" name="39 - Ομάδα"/>
          <p:cNvGrpSpPr/>
          <p:nvPr/>
        </p:nvGrpSpPr>
        <p:grpSpPr>
          <a:xfrm>
            <a:off x="1928794" y="297721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285984" y="292893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378619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714480" y="150017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000364" y="442913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00430" y="314324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285984" y="342900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572132" y="542926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ιόν</a:t>
            </a:r>
            <a:r>
              <a:rPr lang="el-GR" sz="2000" dirty="0" smtClean="0"/>
              <a:t> γιατί έχει 3 πρωτόνια και 2 ηλεκτρόνια</a:t>
            </a:r>
            <a:endParaRPr lang="en-US" sz="2000" dirty="0"/>
          </a:p>
        </p:txBody>
      </p:sp>
      <p:sp>
        <p:nvSpPr>
          <p:cNvPr id="31" name="30 - Έλλειψη"/>
          <p:cNvSpPr/>
          <p:nvPr/>
        </p:nvSpPr>
        <p:spPr>
          <a:xfrm>
            <a:off x="5072066" y="157161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858148" y="410260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14" y="388828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777186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491434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562872" y="281547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7205682" y="288691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28 - Ομάδα"/>
          <p:cNvGrpSpPr/>
          <p:nvPr/>
        </p:nvGrpSpPr>
        <p:grpSpPr>
          <a:xfrm>
            <a:off x="7277120" y="3062174"/>
            <a:ext cx="222252" cy="451869"/>
            <a:chOff x="5143504" y="1000108"/>
            <a:chExt cx="28575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46" name="39 - Ομάδα"/>
          <p:cNvGrpSpPr/>
          <p:nvPr/>
        </p:nvGrpSpPr>
        <p:grpSpPr>
          <a:xfrm>
            <a:off x="7286639" y="2500306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715008" y="371475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858148" y="392906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715272" y="3000372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214282" y="5572140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γιατί έχει 4 πρωτόνια και 4 ηλεκτρόνια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Ανιόν  -  Ανιόντα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785926"/>
            <a:ext cx="8786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Το </a:t>
            </a:r>
            <a:r>
              <a:rPr lang="el-GR" sz="2800" u="sng" dirty="0" smtClean="0">
                <a:solidFill>
                  <a:srgbClr val="C00000"/>
                </a:solidFill>
              </a:rPr>
              <a:t>ανιόν</a:t>
            </a:r>
            <a:r>
              <a:rPr lang="el-GR" sz="2800" dirty="0" smtClean="0"/>
              <a:t>  είναι ιόν   που έχει </a:t>
            </a:r>
            <a:r>
              <a:rPr lang="el-GR" sz="2800" u="sng" dirty="0" smtClean="0">
                <a:solidFill>
                  <a:srgbClr val="C00000"/>
                </a:solidFill>
              </a:rPr>
              <a:t>περισσότερα</a:t>
            </a:r>
            <a:r>
              <a:rPr lang="el-GR" sz="2800" dirty="0" smtClean="0">
                <a:solidFill>
                  <a:srgbClr val="C00000"/>
                </a:solidFill>
              </a:rPr>
              <a:t> αρνητικά </a:t>
            </a:r>
            <a:r>
              <a:rPr lang="el-GR" sz="2800" u="sng" dirty="0" smtClean="0">
                <a:solidFill>
                  <a:srgbClr val="C00000"/>
                </a:solidFill>
              </a:rPr>
              <a:t>ηλεκτρόνια</a:t>
            </a:r>
            <a:r>
              <a:rPr lang="el-GR" sz="2800" dirty="0" smtClean="0">
                <a:solidFill>
                  <a:srgbClr val="C00000"/>
                </a:solidFill>
              </a:rPr>
              <a:t> από θετικά πρωτόνια</a:t>
            </a:r>
            <a:r>
              <a:rPr lang="el-GR" sz="2800" dirty="0" smtClean="0"/>
              <a:t>.  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Τα ανιόντα προέρχονται από άτομα που έχουν «πάρει» επιπλέον ηλεκτρόνια…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>
                <a:solidFill>
                  <a:srgbClr val="C00000"/>
                </a:solidFill>
              </a:rPr>
              <a:t>ΑΡΑ Τα ανιόντα θα έχουν αρνητικό συνολικό φορτίο, </a:t>
            </a:r>
            <a:r>
              <a:rPr lang="el-GR" sz="2800" dirty="0" smtClean="0"/>
              <a:t>αφού έχουν περισσότερα ηλεκτρόνια από πρωτόνια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Κατιόν   -  Κατιόντα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785926"/>
            <a:ext cx="8786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Το </a:t>
            </a:r>
            <a:r>
              <a:rPr lang="el-GR" sz="2800" u="sng" dirty="0" smtClean="0">
                <a:solidFill>
                  <a:srgbClr val="C00000"/>
                </a:solidFill>
              </a:rPr>
              <a:t>κατιόν </a:t>
            </a:r>
            <a:r>
              <a:rPr lang="el-GR" sz="2800" dirty="0" smtClean="0"/>
              <a:t>ιόν που έχει </a:t>
            </a:r>
            <a:r>
              <a:rPr lang="el-GR" sz="2800" u="sng" dirty="0" smtClean="0">
                <a:solidFill>
                  <a:srgbClr val="C00000"/>
                </a:solidFill>
              </a:rPr>
              <a:t>λιγότερα  </a:t>
            </a:r>
            <a:r>
              <a:rPr lang="el-GR" sz="2800" dirty="0" smtClean="0">
                <a:solidFill>
                  <a:srgbClr val="C00000"/>
                </a:solidFill>
              </a:rPr>
              <a:t>αρνητικά </a:t>
            </a:r>
            <a:r>
              <a:rPr lang="el-GR" sz="2800" u="sng" dirty="0" smtClean="0">
                <a:solidFill>
                  <a:srgbClr val="C00000"/>
                </a:solidFill>
              </a:rPr>
              <a:t>ηλεκτρόνια</a:t>
            </a:r>
            <a:r>
              <a:rPr lang="el-GR" sz="2800" dirty="0" smtClean="0">
                <a:solidFill>
                  <a:srgbClr val="C00000"/>
                </a:solidFill>
              </a:rPr>
              <a:t> από θετικά πρωτόνια</a:t>
            </a:r>
            <a:r>
              <a:rPr lang="el-GR" sz="2800" dirty="0" smtClean="0"/>
              <a:t>.  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Τα κατιόντα προέρχονται από άτομα που έχουν «χάσει» ηλεκτρόνια…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>
                <a:solidFill>
                  <a:srgbClr val="C00000"/>
                </a:solidFill>
              </a:rPr>
              <a:t>ΑΡΑ Τα κατιόντα θα έχουν θετικό συνολικό φορτίο, </a:t>
            </a:r>
            <a:r>
              <a:rPr lang="el-GR" sz="2800" dirty="0" smtClean="0"/>
              <a:t>αφού έχουν λιγότερα ηλεκτρόνια και περισσότερα πρωτόνια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-142876" y="307181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571472" y="538848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214546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000232" y="353109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928794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214546" y="446818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35742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00023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643042" y="475394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071670" y="525400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643038" y="492919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1785918" y="440597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143108" y="435769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72" y="521495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35756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3108" y="485776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300037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553136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531704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452999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4601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4714884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4214818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514351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535782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4714884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571612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ηλεκτρόνια.  Τα κατιόντα έχουν </a:t>
            </a:r>
            <a:r>
              <a:rPr lang="el-GR" sz="2000" b="1" dirty="0" smtClean="0">
                <a:solidFill>
                  <a:srgbClr val="FF0000"/>
                </a:solidFill>
              </a:rPr>
              <a:t>θετικό φορτίο</a:t>
            </a:r>
            <a:r>
              <a:rPr lang="el-GR" sz="2000" b="1" dirty="0" smtClean="0"/>
              <a:t>.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000232" y="642918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786414" y="1571612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πρωτόνια.  Τα ανιόντα έχουν </a:t>
            </a:r>
            <a:r>
              <a:rPr lang="el-GR" sz="2000" b="1" dirty="0" smtClean="0">
                <a:solidFill>
                  <a:srgbClr val="FF0000"/>
                </a:solidFill>
              </a:rPr>
              <a:t>αρνητικό φορτίο</a:t>
            </a:r>
            <a:r>
              <a:rPr lang="el-GR" sz="2000" b="1" dirty="0" smtClean="0"/>
              <a:t>.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88855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571501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500034" y="1285860"/>
            <a:ext cx="3714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Παράδειγμα ένα </a:t>
            </a:r>
            <a:r>
              <a:rPr lang="el-GR" sz="2400" u="sng" dirty="0" smtClean="0">
                <a:solidFill>
                  <a:srgbClr val="FF0000"/>
                </a:solidFill>
              </a:rPr>
              <a:t>ανιόν οξυγόνου  (0</a:t>
            </a:r>
            <a:r>
              <a:rPr lang="el-GR" sz="2400" u="sng" baseline="30000" dirty="0" smtClean="0">
                <a:solidFill>
                  <a:srgbClr val="FF0000"/>
                </a:solidFill>
              </a:rPr>
              <a:t>2-</a:t>
            </a:r>
            <a:r>
              <a:rPr lang="el-GR" sz="2400" u="sng" dirty="0" smtClean="0">
                <a:solidFill>
                  <a:srgbClr val="FF0000"/>
                </a:solidFill>
              </a:rPr>
              <a:t>)</a:t>
            </a:r>
            <a:r>
              <a:rPr lang="el-GR" sz="2400" dirty="0" smtClean="0"/>
              <a:t>. Έχει  </a:t>
            </a:r>
            <a:r>
              <a:rPr lang="el-GR" sz="2400" u="sng" dirty="0" smtClean="0"/>
              <a:t>10 ηλεκτρόνια και 8 πρωτόνια </a:t>
            </a:r>
            <a:r>
              <a:rPr lang="el-GR" sz="2400" dirty="0" smtClean="0"/>
              <a:t>.  Άρα το ανιόν θα έχει </a:t>
            </a:r>
            <a:r>
              <a:rPr lang="el-GR" sz="2400" u="sng" dirty="0" smtClean="0"/>
              <a:t>αρνητικό</a:t>
            </a:r>
            <a:r>
              <a:rPr lang="el-GR" sz="2400" dirty="0" smtClean="0"/>
              <a:t> συνολικό φορτίο ( θα είναι αρνητικά φορτισμένο)</a:t>
            </a:r>
            <a:endParaRPr lang="en-US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Ανιόν  -  Ανιόντα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5" name="1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6204609" y="4475007"/>
            <a:ext cx="15610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6500826" y="5286388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6429388" y="5143512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Έλλειψη"/>
          <p:cNvSpPr/>
          <p:nvPr/>
        </p:nvSpPr>
        <p:spPr>
          <a:xfrm>
            <a:off x="5857884" y="514351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>
            <a:off x="6143636" y="4357694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5572132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6215074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481555" y="545567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7429520" y="528638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8" name="37 - Έλλειψη"/>
          <p:cNvSpPr/>
          <p:nvPr/>
        </p:nvSpPr>
        <p:spPr>
          <a:xfrm>
            <a:off x="7124365" y="3741163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7072330" y="357187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Έλλειψη"/>
          <p:cNvSpPr/>
          <p:nvPr/>
        </p:nvSpPr>
        <p:spPr>
          <a:xfrm>
            <a:off x="6052795" y="631293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6000760" y="614364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2" name="41 - TextBox"/>
          <p:cNvSpPr txBox="1"/>
          <p:nvPr/>
        </p:nvSpPr>
        <p:spPr>
          <a:xfrm flipH="1">
            <a:off x="5857884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3" name="42 - TextBox"/>
          <p:cNvSpPr txBox="1"/>
          <p:nvPr/>
        </p:nvSpPr>
        <p:spPr>
          <a:xfrm flipH="1">
            <a:off x="5786446" y="500063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5" name="44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929454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5786446" y="557214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Επεξήγηση με σύννεφο"/>
          <p:cNvSpPr/>
          <p:nvPr/>
        </p:nvSpPr>
        <p:spPr>
          <a:xfrm>
            <a:off x="0" y="857232"/>
            <a:ext cx="4786346" cy="3857652"/>
          </a:xfrm>
          <a:prstGeom prst="cloudCallout">
            <a:avLst>
              <a:gd name="adj1" fmla="val 17054"/>
              <a:gd name="adj2" fmla="val 795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8072462" y="48577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8001024" y="464344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2" name="51 - Έλλειψη"/>
          <p:cNvSpPr/>
          <p:nvPr/>
        </p:nvSpPr>
        <p:spPr>
          <a:xfrm>
            <a:off x="5195539" y="381260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5143504" y="364331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357158" y="1714488"/>
            <a:ext cx="3857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Παράδειγμα ένα </a:t>
            </a:r>
            <a:r>
              <a:rPr lang="el-GR" sz="2400" u="sng" dirty="0" smtClean="0">
                <a:solidFill>
                  <a:srgbClr val="FF0000"/>
                </a:solidFill>
              </a:rPr>
              <a:t>κατιόν νατρίου  (Να </a:t>
            </a:r>
            <a:r>
              <a:rPr lang="el-GR" sz="2400" u="sng" baseline="30000" dirty="0" smtClean="0">
                <a:solidFill>
                  <a:srgbClr val="FF0000"/>
                </a:solidFill>
              </a:rPr>
              <a:t>+</a:t>
            </a:r>
            <a:r>
              <a:rPr lang="el-GR" sz="2400" u="sng" dirty="0" smtClean="0">
                <a:solidFill>
                  <a:srgbClr val="FF0000"/>
                </a:solidFill>
              </a:rPr>
              <a:t>)</a:t>
            </a:r>
            <a:r>
              <a:rPr lang="el-GR" sz="2400" dirty="0" smtClean="0"/>
              <a:t>. Έχει  </a:t>
            </a:r>
            <a:r>
              <a:rPr lang="el-GR" sz="2400" u="sng" dirty="0" smtClean="0"/>
              <a:t>10 ηλεκτρόνια και 11 πρωτόνια </a:t>
            </a:r>
            <a:r>
              <a:rPr lang="el-GR" sz="2400" dirty="0" smtClean="0"/>
              <a:t>.  Άρα το κατιόν θα έχει θετικό συνολικό φορτίο ( θα είναι </a:t>
            </a:r>
            <a:r>
              <a:rPr lang="el-GR" sz="2400" u="sng" dirty="0" smtClean="0"/>
              <a:t>θετικά</a:t>
            </a:r>
            <a:r>
              <a:rPr lang="el-GR" sz="2400" dirty="0" smtClean="0"/>
              <a:t> φορτισμένο)</a:t>
            </a:r>
            <a:endParaRPr lang="en-US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1571604" y="285728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Κατιόν   -  Κατιόντα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5" name="1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6204609" y="4475007"/>
            <a:ext cx="15610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6500826" y="5286388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6429388" y="5143512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Έλλειψη"/>
          <p:cNvSpPr/>
          <p:nvPr/>
        </p:nvSpPr>
        <p:spPr>
          <a:xfrm>
            <a:off x="5857884" y="514351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>
            <a:off x="6143636" y="4357694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5572132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6215074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481555" y="545567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7429520" y="528638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8" name="37 - Έλλειψη"/>
          <p:cNvSpPr/>
          <p:nvPr/>
        </p:nvSpPr>
        <p:spPr>
          <a:xfrm>
            <a:off x="7124365" y="3741163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7072330" y="357187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Έλλειψη"/>
          <p:cNvSpPr/>
          <p:nvPr/>
        </p:nvSpPr>
        <p:spPr>
          <a:xfrm>
            <a:off x="6052795" y="631293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6000760" y="614364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2" name="41 - TextBox"/>
          <p:cNvSpPr txBox="1"/>
          <p:nvPr/>
        </p:nvSpPr>
        <p:spPr>
          <a:xfrm flipH="1">
            <a:off x="5857884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3" name="42 - TextBox"/>
          <p:cNvSpPr txBox="1"/>
          <p:nvPr/>
        </p:nvSpPr>
        <p:spPr>
          <a:xfrm flipH="1">
            <a:off x="5786446" y="500063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5" name="44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929454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5786446" y="557214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Επεξήγηση με σύννεφο"/>
          <p:cNvSpPr/>
          <p:nvPr/>
        </p:nvSpPr>
        <p:spPr>
          <a:xfrm>
            <a:off x="0" y="857232"/>
            <a:ext cx="4786346" cy="3857652"/>
          </a:xfrm>
          <a:prstGeom prst="cloudCallout">
            <a:avLst>
              <a:gd name="adj1" fmla="val 29416"/>
              <a:gd name="adj2" fmla="val 715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8072462" y="48577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8001024" y="464344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2" name="51 - Έλλειψη"/>
          <p:cNvSpPr/>
          <p:nvPr/>
        </p:nvSpPr>
        <p:spPr>
          <a:xfrm>
            <a:off x="5195539" y="381260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5143504" y="364331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00760" y="4857760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 flipH="1">
            <a:off x="5929322" y="471488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6429388" y="4000504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 flipH="1">
            <a:off x="6357950" y="3857628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46" y="4286256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 flipH="1">
            <a:off x="5715008" y="4143380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928670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κατιόντα (+)     και τα  ανιόντα  (-)  ονομάζονται </a:t>
            </a:r>
            <a:r>
              <a:rPr lang="el-GR" sz="2400" b="1" dirty="0" smtClean="0">
                <a:solidFill>
                  <a:srgbClr val="FF0000"/>
                </a:solidFill>
              </a:rPr>
              <a:t>ιόντα</a:t>
            </a:r>
            <a:r>
              <a:rPr lang="el-GR" sz="2400" dirty="0" smtClean="0"/>
              <a:t>. </a:t>
            </a: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71678"/>
            <a:ext cx="6286544" cy="449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5790" y="500042"/>
            <a:ext cx="9199789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2286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Υπάρχουν δύο είδη </a:t>
            </a:r>
            <a:r>
              <a:rPr lang="el-GR" sz="2400" dirty="0" smtClean="0">
                <a:solidFill>
                  <a:srgbClr val="FF0000"/>
                </a:solidFill>
              </a:rPr>
              <a:t>ηλεκτρικού  φορτίου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Το </a:t>
            </a:r>
            <a:r>
              <a:rPr lang="el-GR" sz="2400" b="1" u="sng" dirty="0" smtClean="0"/>
              <a:t>θετικό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 smtClean="0"/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 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Το </a:t>
            </a:r>
            <a:r>
              <a:rPr lang="el-GR" sz="2400" b="1" u="sng" dirty="0" smtClean="0"/>
              <a:t>αρνητικό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 smtClean="0"/>
              <a:t>-</a:t>
            </a:r>
            <a:r>
              <a:rPr lang="el-GR" sz="2400" dirty="0" smtClean="0">
                <a:solidFill>
                  <a:srgbClr val="FF0000"/>
                </a:solidFill>
              </a:rPr>
              <a:t>) </a:t>
            </a: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6" name="5 - Έλλειψη"/>
          <p:cNvSpPr/>
          <p:nvPr/>
        </p:nvSpPr>
        <p:spPr>
          <a:xfrm flipH="1">
            <a:off x="778674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 flipH="1">
            <a:off x="8363709" y="5357826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 flipH="1">
            <a:off x="8429652" y="4786322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 flipH="1">
            <a:off x="778674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Τα σώματα που έχουν Θετικό ηλεκτρικό φορτίο λέμε ότι είναι είναι θετικά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Τα σώματα που έχουν αρνητικό ηλεκτρικό φορτίο λέμε ότι είναι αρνητικά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Αφόρτιστα – ηλεκτρικά ουδέτερα σώματα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928662" y="3071810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l-GR" sz="2400" dirty="0" smtClean="0"/>
              <a:t>Αφόρτιστα  (ηλεκτρικά ουδέτερα) σώματα είναι αυτά που </a:t>
            </a:r>
            <a:r>
              <a:rPr lang="el-GR" sz="2400" dirty="0" smtClean="0">
                <a:solidFill>
                  <a:srgbClr val="FF0000"/>
                </a:solidFill>
              </a:rPr>
              <a:t>δεν έχουν ηλεκτρικό φορτίο, δεν έχουν ούτε θετικό ούτε αρνητικό ηλεκτρικό φορτίο</a:t>
            </a:r>
            <a:r>
              <a:rPr lang="el-GR" sz="24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0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37147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/>
              <a:t> Είναι μια δύναμη που ασκείται </a:t>
            </a:r>
            <a:r>
              <a:rPr lang="el-GR" sz="2000" b="1" u="sng" dirty="0" smtClean="0">
                <a:solidFill>
                  <a:srgbClr val="FF0000"/>
                </a:solidFill>
              </a:rPr>
              <a:t>μόνο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μεταξύ σωμάτων</a:t>
            </a:r>
            <a:r>
              <a:rPr lang="el-GR" sz="2000" dirty="0" smtClean="0"/>
              <a:t> </a:t>
            </a:r>
            <a:r>
              <a:rPr lang="el-GR" sz="2000" u="sng" dirty="0" smtClean="0">
                <a:solidFill>
                  <a:srgbClr val="FF0000"/>
                </a:solidFill>
              </a:rPr>
              <a:t>που έχουν ηλεκτρικό φορτίο</a:t>
            </a:r>
            <a:r>
              <a:rPr lang="el-GR" sz="2000" u="sng" dirty="0" smtClean="0"/>
              <a:t> (είναι ηλεκτρικά φορτισμένα</a:t>
            </a:r>
            <a:r>
              <a:rPr lang="el-GR" sz="2000" dirty="0" smtClean="0"/>
              <a:t>)….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Είναι μια δύναμη που μπορεί να …</a:t>
            </a:r>
            <a:r>
              <a:rPr lang="el-GR" sz="2000" u="sng" dirty="0" smtClean="0">
                <a:solidFill>
                  <a:srgbClr val="FF0000"/>
                </a:solidFill>
              </a:rPr>
              <a:t>ασκείται από απόσταση (από μακριά). </a:t>
            </a:r>
          </a:p>
          <a:p>
            <a:pPr>
              <a:buNone/>
            </a:pPr>
            <a:r>
              <a:rPr lang="el-GR" sz="2000" dirty="0" smtClean="0"/>
              <a:t>Δηλαδή τα δυο φορτισμένα σώματα  βρίσκονται μακριά  …..αλλά μεταξύ τους ασκείται η ηλεκτρική δύναμη….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0" y="5934670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σώμα που δεν έχει ηλεκτρικό φορτίο δεν μπορεί ούτε  να ασκήσει ηλεκτρική δύναμη, ούτε μπορεί να δεχτεί ηλεκτρική δύναμη</a:t>
            </a:r>
            <a:endParaRPr lang="en-US" dirty="0"/>
          </a:p>
        </p:txBody>
      </p:sp>
      <p:sp>
        <p:nvSpPr>
          <p:cNvPr id="18" name="17 - Έλλειψη"/>
          <p:cNvSpPr/>
          <p:nvPr/>
        </p:nvSpPr>
        <p:spPr>
          <a:xfrm flipH="1">
            <a:off x="7500958" y="6133956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 flipH="1">
            <a:off x="8077925" y="521495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 flipH="1">
            <a:off x="7500958" y="5643578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 flipH="1">
            <a:off x="8286744" y="471488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857364"/>
            <a:ext cx="8229600" cy="15716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 Η ηλεκτρική δύναμη μπορεί να </a:t>
            </a:r>
            <a:r>
              <a:rPr lang="el-GR" sz="2400" u="sng" dirty="0" smtClean="0">
                <a:solidFill>
                  <a:srgbClr val="FF0000"/>
                </a:solidFill>
              </a:rPr>
              <a:t>έλκει</a:t>
            </a:r>
            <a:r>
              <a:rPr lang="el-GR" sz="2400" dirty="0" smtClean="0"/>
              <a:t> ( να </a:t>
            </a:r>
            <a:r>
              <a:rPr lang="el-GR" sz="2400" u="sng" dirty="0" smtClean="0"/>
              <a:t>ενώνει</a:t>
            </a:r>
            <a:r>
              <a:rPr lang="el-GR" sz="2400" dirty="0" smtClean="0"/>
              <a:t>..) δύο σώματα που έχουν </a:t>
            </a:r>
            <a:r>
              <a:rPr lang="el-GR" sz="2400" dirty="0" smtClean="0">
                <a:solidFill>
                  <a:srgbClr val="FF0000"/>
                </a:solidFill>
              </a:rPr>
              <a:t>αντίθετο ηλεκτρικό φορτίο</a:t>
            </a:r>
          </a:p>
          <a:p>
            <a:pPr lvl="8"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13" name="12 - Έλλειψη"/>
          <p:cNvSpPr/>
          <p:nvPr/>
        </p:nvSpPr>
        <p:spPr>
          <a:xfrm>
            <a:off x="2143108" y="4143380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214546" y="400050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5072066" y="4188559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5072066" y="4045683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2643174" y="442913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0800000" flipV="1">
            <a:off x="4357686" y="4389745"/>
            <a:ext cx="714380" cy="13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572000" y="411712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86050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2990</TotalTime>
  <Words>1438</Words>
  <PresentationFormat>Προβολή στην οθόνη (4:3)</PresentationFormat>
  <Paragraphs>359</Paragraphs>
  <Slides>39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Panorea</cp:lastModifiedBy>
  <cp:revision>432</cp:revision>
  <dcterms:created xsi:type="dcterms:W3CDTF">2020-03-28T09:35:19Z</dcterms:created>
  <dcterms:modified xsi:type="dcterms:W3CDTF">2021-09-14T15:15:20Z</dcterms:modified>
</cp:coreProperties>
</file>