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7" r:id="rId5"/>
    <p:sldId id="268" r:id="rId6"/>
    <p:sldId id="263" r:id="rId7"/>
    <p:sldId id="269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285728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ΑΛΚΑΝΙΑ</a:t>
            </a:r>
            <a:endParaRPr lang="en-US" sz="2800" dirty="0"/>
          </a:p>
        </p:txBody>
      </p:sp>
      <p:sp>
        <p:nvSpPr>
          <p:cNvPr id="5" name="4 - TextBox"/>
          <p:cNvSpPr txBox="1"/>
          <p:nvPr/>
        </p:nvSpPr>
        <p:spPr>
          <a:xfrm>
            <a:off x="642910" y="1071546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Γενικός τύπος αλκανίων: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4500562" y="114298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v</a:t>
            </a:r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2v+2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85720" y="2786058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</a:t>
            </a:r>
            <a:r>
              <a:rPr lang="el-GR" sz="2400" dirty="0" smtClean="0"/>
              <a:t>α αλκάνια είναι υδρογονάνθρακες που έχουν μόνο απλούς δεσμούς, δηλαδή είναι κορεσμένοι υδρογονάνθρακες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1285852" y="4286256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 αλκανίων:</a:t>
            </a:r>
            <a:endParaRPr lang="en-US" sz="2400" dirty="0"/>
          </a:p>
        </p:txBody>
      </p:sp>
      <p:sp>
        <p:nvSpPr>
          <p:cNvPr id="9" name="8 - Ορθογώνιο"/>
          <p:cNvSpPr/>
          <p:nvPr/>
        </p:nvSpPr>
        <p:spPr>
          <a:xfrm>
            <a:off x="2786050" y="5357826"/>
            <a:ext cx="74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H</a:t>
            </a:r>
            <a:r>
              <a:rPr lang="el-GR" sz="2400" baseline="-25000" dirty="0" smtClean="0"/>
              <a:t>6</a:t>
            </a:r>
            <a:endParaRPr lang="en-US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4714876" y="5357826"/>
            <a:ext cx="853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</a:t>
            </a:r>
            <a:r>
              <a:rPr lang="el-GR" sz="2400" baseline="-25000" dirty="0" smtClean="0"/>
              <a:t>4</a:t>
            </a:r>
            <a:r>
              <a:rPr lang="en-US" sz="2400" dirty="0" smtClean="0"/>
              <a:t>H</a:t>
            </a:r>
            <a:r>
              <a:rPr lang="el-GR" sz="2400" baseline="-25000" dirty="0" smtClean="0"/>
              <a:t>10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285728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ΑΛΚΑΝΙΑ</a:t>
            </a:r>
            <a:endParaRPr lang="en-US" sz="2800" dirty="0"/>
          </a:p>
        </p:txBody>
      </p:sp>
      <p:sp>
        <p:nvSpPr>
          <p:cNvPr id="5" name="4 - TextBox"/>
          <p:cNvSpPr txBox="1"/>
          <p:nvPr/>
        </p:nvSpPr>
        <p:spPr>
          <a:xfrm>
            <a:off x="642910" y="928670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Αντίδραση  καύσης  αλκανίων: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142844" y="1643050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v</a:t>
            </a:r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2v+2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357158" y="3214686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 αντιδράσεων καύσης αλκανίων:</a:t>
            </a:r>
            <a:endParaRPr lang="en-US" sz="2400" dirty="0"/>
          </a:p>
        </p:txBody>
      </p:sp>
      <p:sp>
        <p:nvSpPr>
          <p:cNvPr id="11" name="10 - TextBox"/>
          <p:cNvSpPr txBox="1"/>
          <p:nvPr/>
        </p:nvSpPr>
        <p:spPr>
          <a:xfrm>
            <a:off x="3214678" y="1643050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785918" y="171448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+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3857620" y="2071678"/>
            <a:ext cx="128588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5357818" y="171448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6429388" y="1643050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+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7643834" y="1643050"/>
            <a:ext cx="10134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Η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5143504" y="1714488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v</a:t>
            </a:r>
            <a:endParaRPr lang="en-US" sz="32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786578" y="1785926"/>
            <a:ext cx="970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(v + 1)</a:t>
            </a:r>
            <a:endParaRPr lang="en-US" sz="2400" dirty="0"/>
          </a:p>
        </p:txBody>
      </p:sp>
      <p:grpSp>
        <p:nvGrpSpPr>
          <p:cNvPr id="28" name="27 - Ομάδα"/>
          <p:cNvGrpSpPr/>
          <p:nvPr/>
        </p:nvGrpSpPr>
        <p:grpSpPr>
          <a:xfrm>
            <a:off x="2214546" y="1643050"/>
            <a:ext cx="1049711" cy="890293"/>
            <a:chOff x="7072330" y="4000504"/>
            <a:chExt cx="1049711" cy="890293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>
              <a:off x="7143768" y="4429132"/>
              <a:ext cx="85725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- Ορθογώνιο"/>
            <p:cNvSpPr/>
            <p:nvPr/>
          </p:nvSpPr>
          <p:spPr>
            <a:xfrm>
              <a:off x="7072330" y="4000504"/>
              <a:ext cx="104971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/>
                <a:t>3</a:t>
              </a:r>
              <a:r>
                <a:rPr lang="en-US" sz="2400" b="1" baseline="30000" dirty="0" smtClean="0"/>
                <a:t>.</a:t>
              </a:r>
              <a:r>
                <a:rPr lang="en-US" sz="2400" b="1" dirty="0" smtClean="0"/>
                <a:t>v + 1 </a:t>
              </a:r>
              <a:endParaRPr lang="en-US" sz="2400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7429520" y="4429132"/>
              <a:ext cx="3401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/>
                <a:t>2</a:t>
              </a:r>
              <a:endParaRPr lang="en-US" sz="2400" dirty="0"/>
            </a:p>
          </p:txBody>
        </p:sp>
      </p:grpSp>
      <p:sp>
        <p:nvSpPr>
          <p:cNvPr id="29" name="28 - TextBox"/>
          <p:cNvSpPr txBox="1"/>
          <p:nvPr/>
        </p:nvSpPr>
        <p:spPr>
          <a:xfrm>
            <a:off x="285720" y="4071942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8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86050" y="4071942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1571604" y="4071942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+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786182" y="4500570"/>
            <a:ext cx="128588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500694" y="414338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6572264" y="4071942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+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7416233" y="4071942"/>
            <a:ext cx="10134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Η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414338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3</a:t>
            </a:r>
            <a:endParaRPr lang="en-US" sz="3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7143768" y="4143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4</a:t>
            </a:r>
            <a:endParaRPr lang="en-US" sz="28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2500298" y="4143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dirty="0"/>
          </a:p>
        </p:txBody>
      </p:sp>
      <p:sp>
        <p:nvSpPr>
          <p:cNvPr id="52" name="51 - TextBox"/>
          <p:cNvSpPr txBox="1"/>
          <p:nvPr/>
        </p:nvSpPr>
        <p:spPr>
          <a:xfrm>
            <a:off x="0" y="5572140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10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3071834" y="5572140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54" name="53 - TextBox"/>
          <p:cNvSpPr txBox="1"/>
          <p:nvPr/>
        </p:nvSpPr>
        <p:spPr>
          <a:xfrm>
            <a:off x="1643074" y="564357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+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>
            <a:off x="3714776" y="6000768"/>
            <a:ext cx="128588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5214974" y="564357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57" name="56 - TextBox"/>
          <p:cNvSpPr txBox="1"/>
          <p:nvPr/>
        </p:nvSpPr>
        <p:spPr>
          <a:xfrm>
            <a:off x="6286544" y="5572140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+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7500990" y="5572140"/>
            <a:ext cx="10134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Η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5000660" y="564357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4</a:t>
            </a:r>
            <a:endParaRPr lang="en-US" sz="32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7215206" y="564357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5</a:t>
            </a:r>
            <a:endParaRPr lang="en-US" sz="2400" dirty="0"/>
          </a:p>
        </p:txBody>
      </p:sp>
      <p:grpSp>
        <p:nvGrpSpPr>
          <p:cNvPr id="61" name="60 - Ομάδα"/>
          <p:cNvGrpSpPr/>
          <p:nvPr/>
        </p:nvGrpSpPr>
        <p:grpSpPr>
          <a:xfrm>
            <a:off x="2428828" y="5572140"/>
            <a:ext cx="571536" cy="890293"/>
            <a:chOff x="7286612" y="4000504"/>
            <a:chExt cx="571536" cy="890293"/>
          </a:xfrm>
        </p:grpSpPr>
        <p:cxnSp>
          <p:nvCxnSpPr>
            <p:cNvPr id="62" name="61 - Ευθεία γραμμή σύνδεσης"/>
            <p:cNvCxnSpPr/>
            <p:nvPr/>
          </p:nvCxnSpPr>
          <p:spPr>
            <a:xfrm>
              <a:off x="7286676" y="4429132"/>
              <a:ext cx="57147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62 - Ορθογώνιο"/>
            <p:cNvSpPr/>
            <p:nvPr/>
          </p:nvSpPr>
          <p:spPr>
            <a:xfrm>
              <a:off x="7286612" y="4000504"/>
              <a:ext cx="49564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/>
                <a:t>13</a:t>
              </a:r>
              <a:endParaRPr lang="en-US" sz="2400" dirty="0"/>
            </a:p>
          </p:txBody>
        </p:sp>
        <p:sp>
          <p:nvSpPr>
            <p:cNvPr id="64" name="63 - Ορθογώνιο"/>
            <p:cNvSpPr/>
            <p:nvPr/>
          </p:nvSpPr>
          <p:spPr>
            <a:xfrm>
              <a:off x="7429520" y="4429132"/>
              <a:ext cx="3401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/>
                <a:t>2</a:t>
              </a:r>
              <a:endParaRPr lang="en-US" sz="2400" dirty="0"/>
            </a:p>
          </p:txBody>
        </p:sp>
      </p:grpSp>
      <p:sp>
        <p:nvSpPr>
          <p:cNvPr id="41" name="40 - TextBox"/>
          <p:cNvSpPr txBox="1"/>
          <p:nvPr/>
        </p:nvSpPr>
        <p:spPr>
          <a:xfrm>
            <a:off x="7286612" y="0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v</a:t>
            </a:r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2v+2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0" y="1357298"/>
            <a:ext cx="9144000" cy="142876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2" grpId="0"/>
      <p:bldP spid="15" grpId="0"/>
      <p:bldP spid="16" grpId="0"/>
      <p:bldP spid="17" grpId="0"/>
      <p:bldP spid="21" grpId="0"/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40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286808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3643306" y="21429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Σελ. 50</a:t>
            </a:r>
            <a:endParaRPr lang="en-US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2357422" y="2214554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Λύση</a:t>
            </a:r>
            <a:endParaRPr lang="en-US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285720" y="2786058"/>
            <a:ext cx="80724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Αρχικά βρίσκω το μοριακό τύπο του βουτανίου, το  </a:t>
            </a:r>
            <a:r>
              <a:rPr lang="el-GR" b="1" dirty="0" err="1" smtClean="0"/>
              <a:t>βουτ</a:t>
            </a:r>
            <a:r>
              <a:rPr lang="el-GR" b="1" dirty="0" smtClean="0"/>
              <a:t>-αν-ιο</a:t>
            </a:r>
            <a:r>
              <a:rPr lang="el-GR" dirty="0" smtClean="0"/>
              <a:t>  θα έχει: 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4 άνθρακες (</a:t>
            </a:r>
            <a:r>
              <a:rPr lang="el-GR" b="1" dirty="0" err="1" smtClean="0"/>
              <a:t>βουτ</a:t>
            </a:r>
            <a:r>
              <a:rPr lang="el-GR" dirty="0" smtClean="0"/>
              <a:t>) 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Θα έχει μόνο απλούς δεσμούς μεταξύ των ατόμων άνθρακα θα είναι δηλαδή κορεσμένο (</a:t>
            </a:r>
            <a:r>
              <a:rPr lang="el-GR" b="1" dirty="0" smtClean="0"/>
              <a:t>αν</a:t>
            </a:r>
            <a:r>
              <a:rPr lang="el-GR" dirty="0" smtClean="0"/>
              <a:t>) 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Επίσης το βουτάνιο θα είναι υδρογονάνθρακας (κατάληξη -</a:t>
            </a:r>
            <a:r>
              <a:rPr lang="el-GR" b="1" dirty="0" err="1" smtClean="0"/>
              <a:t>ιο</a:t>
            </a:r>
            <a:r>
              <a:rPr lang="el-GR" dirty="0" smtClean="0"/>
              <a:t>) </a:t>
            </a:r>
          </a:p>
          <a:p>
            <a:r>
              <a:rPr lang="el-GR" dirty="0" smtClean="0"/>
              <a:t>Άρα το βουτάνιο θα είναι ένα </a:t>
            </a:r>
            <a:r>
              <a:rPr lang="el-GR" dirty="0" err="1" smtClean="0"/>
              <a:t>αλκάνιο</a:t>
            </a:r>
            <a:r>
              <a:rPr lang="el-GR" dirty="0" smtClean="0"/>
              <a:t> με </a:t>
            </a:r>
            <a:r>
              <a:rPr lang="en-US" dirty="0" smtClean="0"/>
              <a:t>v = </a:t>
            </a:r>
            <a:r>
              <a:rPr lang="el-GR" dirty="0" smtClean="0"/>
              <a:t> 4 άνθρακες , και σύμφωνα με το γενικό μοριακό τύπο των αλκανίων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b="1" baseline="-25000" dirty="0" smtClean="0">
                <a:solidFill>
                  <a:srgbClr val="FF0000"/>
                </a:solidFill>
              </a:rPr>
              <a:t>v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b="1" baseline="-25000" dirty="0" smtClean="0">
                <a:solidFill>
                  <a:srgbClr val="FF0000"/>
                </a:solidFill>
              </a:rPr>
              <a:t>2v+2</a:t>
            </a:r>
            <a:r>
              <a:rPr lang="el-GR" b="1" baseline="-25000" dirty="0" smtClean="0">
                <a:solidFill>
                  <a:srgbClr val="FF0000"/>
                </a:solidFill>
              </a:rPr>
              <a:t>  </a:t>
            </a:r>
            <a:r>
              <a:rPr lang="el-GR" b="1" dirty="0" smtClean="0">
                <a:solidFill>
                  <a:srgbClr val="FF0000"/>
                </a:solidFill>
              </a:rPr>
              <a:t> :</a:t>
            </a:r>
            <a:endParaRPr lang="en-US" b="1" baseline="-25000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3857620" y="1785926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  Α</a:t>
            </a:r>
            <a:r>
              <a:rPr lang="en-US" baseline="-25000" dirty="0" smtClean="0"/>
              <a:t>r</a:t>
            </a:r>
            <a:r>
              <a:rPr lang="en-US" dirty="0" smtClean="0"/>
              <a:t>  C</a:t>
            </a:r>
            <a:r>
              <a:rPr lang="el-GR" dirty="0" smtClean="0"/>
              <a:t>:</a:t>
            </a:r>
            <a:r>
              <a:rPr lang="en-US" dirty="0" smtClean="0"/>
              <a:t> 12,     H</a:t>
            </a:r>
            <a:r>
              <a:rPr lang="el-GR" dirty="0" smtClean="0"/>
              <a:t>: 1,      Ο: 16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3214678" y="5072074"/>
            <a:ext cx="1814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Βουτάνιο:  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l-GR" b="1" baseline="-25000" dirty="0" smtClean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l-GR" b="1" baseline="-25000" dirty="0" smtClean="0">
                <a:solidFill>
                  <a:srgbClr val="FF0000"/>
                </a:solidFill>
              </a:rPr>
              <a:t>10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500034" y="2357430"/>
            <a:ext cx="1007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l-GR" b="1" baseline="30000" dirty="0" smtClean="0">
                <a:solidFill>
                  <a:srgbClr val="FF0000"/>
                </a:solidFill>
              </a:rPr>
              <a:t>ο</a:t>
            </a:r>
            <a:r>
              <a:rPr lang="el-GR" b="1" dirty="0" smtClean="0">
                <a:solidFill>
                  <a:srgbClr val="FF0000"/>
                </a:solidFill>
              </a:rPr>
              <a:t>  βήμα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3500430" y="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Σελ. 50</a:t>
            </a:r>
            <a:endParaRPr lang="en-US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2071670" y="64291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Λύση</a:t>
            </a:r>
            <a:endParaRPr lang="en-US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0" y="1071546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Μετατρέπω τις γνωστές ποσότητες των χημικών ουσιών που μου δίνει η άσκηση σε </a:t>
            </a:r>
            <a:r>
              <a:rPr lang="en-US" dirty="0" smtClean="0"/>
              <a:t>mol (</a:t>
            </a:r>
            <a:r>
              <a:rPr lang="el-GR" dirty="0" smtClean="0"/>
              <a:t>εκτός και η άσκηση μου δίνει τις ποσότητες των ουσιών σε </a:t>
            </a:r>
            <a:r>
              <a:rPr lang="en-US" dirty="0" smtClean="0"/>
              <a:t>mol)</a:t>
            </a:r>
            <a:r>
              <a:rPr lang="el-GR" dirty="0" smtClean="0"/>
              <a:t>: 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785794"/>
            <a:ext cx="1007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</a:t>
            </a:r>
            <a:r>
              <a:rPr lang="el-GR" b="1" baseline="30000" dirty="0" smtClean="0">
                <a:solidFill>
                  <a:srgbClr val="FF0000"/>
                </a:solidFill>
              </a:rPr>
              <a:t>ο</a:t>
            </a:r>
            <a:r>
              <a:rPr lang="el-GR" b="1" dirty="0" smtClean="0">
                <a:solidFill>
                  <a:srgbClr val="FF0000"/>
                </a:solidFill>
              </a:rPr>
              <a:t>  βήμα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0729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0"/>
            <a:ext cx="206784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2928926" y="64291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Συνέχεια..</a:t>
            </a:r>
            <a:endParaRPr lang="en-US" dirty="0"/>
          </a:p>
        </p:txBody>
      </p:sp>
      <p:sp>
        <p:nvSpPr>
          <p:cNvPr id="12" name="11 - TextBox"/>
          <p:cNvSpPr txBox="1"/>
          <p:nvPr/>
        </p:nvSpPr>
        <p:spPr>
          <a:xfrm>
            <a:off x="285720" y="1785926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θα μετατρέψω τα 116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βουτανίου (</a:t>
            </a:r>
            <a:r>
              <a:rPr lang="en-US" b="1" dirty="0" smtClean="0"/>
              <a:t>C</a:t>
            </a:r>
            <a:r>
              <a:rPr lang="el-GR" b="1" baseline="-25000" dirty="0" smtClean="0"/>
              <a:t>4</a:t>
            </a:r>
            <a:r>
              <a:rPr lang="en-US" b="1" dirty="0" smtClean="0"/>
              <a:t>H</a:t>
            </a:r>
            <a:r>
              <a:rPr lang="el-GR" b="1" baseline="-25000" dirty="0" smtClean="0"/>
              <a:t>10</a:t>
            </a:r>
            <a:r>
              <a:rPr lang="el-GR" b="1" dirty="0" smtClean="0"/>
              <a:t> ) σε </a:t>
            </a:r>
            <a:r>
              <a:rPr lang="en-US" b="1" dirty="0" smtClean="0"/>
              <a:t>mol</a:t>
            </a:r>
            <a:r>
              <a:rPr lang="el-GR" b="1" dirty="0" smtClean="0"/>
              <a:t>: </a:t>
            </a:r>
            <a:endParaRPr lang="en-US" dirty="0"/>
          </a:p>
        </p:txBody>
      </p:sp>
      <p:sp>
        <p:nvSpPr>
          <p:cNvPr id="13" name="12 - TextBox"/>
          <p:cNvSpPr txBox="1"/>
          <p:nvPr/>
        </p:nvSpPr>
        <p:spPr>
          <a:xfrm>
            <a:off x="71438" y="3571876"/>
            <a:ext cx="100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3</a:t>
            </a:r>
            <a:r>
              <a:rPr lang="el-GR" b="1" baseline="30000" dirty="0" smtClean="0">
                <a:solidFill>
                  <a:srgbClr val="FF0000"/>
                </a:solidFill>
              </a:rPr>
              <a:t>ο</a:t>
            </a:r>
            <a:r>
              <a:rPr lang="el-GR" b="1" dirty="0" smtClean="0">
                <a:solidFill>
                  <a:srgbClr val="FF0000"/>
                </a:solidFill>
              </a:rPr>
              <a:t>  βήμα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71438" y="3786190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Γράφω την αντίδραση καύσης του βουτανίου, την αναλογία των </a:t>
            </a:r>
            <a:r>
              <a:rPr lang="en-US" dirty="0" smtClean="0"/>
              <a:t>mol,</a:t>
            </a:r>
            <a:r>
              <a:rPr lang="el-GR" dirty="0" smtClean="0"/>
              <a:t> και με τη μέθοδο των τριών βρίσκω την ζητούμενη ποσότητα</a:t>
            </a:r>
            <a:r>
              <a:rPr lang="en-US" dirty="0" smtClean="0"/>
              <a:t> 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435769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10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3071834" y="4357694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643074" y="4429132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+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3714776" y="4786322"/>
            <a:ext cx="128588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5214974" y="4429132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286544" y="4357694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+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7500990" y="4357694"/>
            <a:ext cx="10134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Η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3600" b="1" dirty="0" smtClean="0">
                <a:solidFill>
                  <a:srgbClr val="FF0000"/>
                </a:solidFill>
              </a:rPr>
              <a:t>Ο</a:t>
            </a:r>
            <a:r>
              <a:rPr lang="el-GR" sz="3600" b="1" baseline="-25000" dirty="0" smtClean="0">
                <a:solidFill>
                  <a:srgbClr val="FF0000"/>
                </a:solidFill>
              </a:rPr>
              <a:t> </a:t>
            </a:r>
            <a:endParaRPr lang="en-US" sz="36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5000660" y="442913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4</a:t>
            </a:r>
            <a:endParaRPr lang="en-US" sz="32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7215206" y="442913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5</a:t>
            </a:r>
            <a:endParaRPr lang="en-US" sz="2400" dirty="0"/>
          </a:p>
        </p:txBody>
      </p:sp>
      <p:grpSp>
        <p:nvGrpSpPr>
          <p:cNvPr id="24" name="23 - Ομάδα"/>
          <p:cNvGrpSpPr/>
          <p:nvPr/>
        </p:nvGrpSpPr>
        <p:grpSpPr>
          <a:xfrm>
            <a:off x="2428828" y="4357694"/>
            <a:ext cx="571536" cy="890293"/>
            <a:chOff x="7286612" y="4000504"/>
            <a:chExt cx="571536" cy="890293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>
              <a:off x="7286676" y="4429132"/>
              <a:ext cx="57147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- Ορθογώνιο"/>
            <p:cNvSpPr/>
            <p:nvPr/>
          </p:nvSpPr>
          <p:spPr>
            <a:xfrm>
              <a:off x="7286612" y="4000504"/>
              <a:ext cx="49564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/>
                <a:t>13</a:t>
              </a:r>
              <a:endParaRPr lang="en-US" sz="2400" dirty="0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7429520" y="4429132"/>
              <a:ext cx="3401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/>
                <a:t>2</a:t>
              </a:r>
              <a:endParaRPr lang="en-US" sz="2400" dirty="0"/>
            </a:p>
          </p:txBody>
        </p:sp>
      </p:grpSp>
      <p:sp>
        <p:nvSpPr>
          <p:cNvPr id="28" name="27 - TextBox"/>
          <p:cNvSpPr txBox="1"/>
          <p:nvPr/>
        </p:nvSpPr>
        <p:spPr>
          <a:xfrm>
            <a:off x="4714876" y="42860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 smtClean="0"/>
              <a:t>r      C </a:t>
            </a:r>
            <a:r>
              <a:rPr lang="el-GR" dirty="0" smtClean="0"/>
              <a:t>:</a:t>
            </a:r>
            <a:r>
              <a:rPr lang="en-US" dirty="0" smtClean="0"/>
              <a:t>   12</a:t>
            </a:r>
            <a:r>
              <a:rPr lang="el-GR" dirty="0" smtClean="0"/>
              <a:t> </a:t>
            </a:r>
            <a:r>
              <a:rPr lang="en-US" dirty="0" smtClean="0"/>
              <a:t>,</a:t>
            </a:r>
            <a:r>
              <a:rPr lang="el-GR" dirty="0" smtClean="0"/>
              <a:t>     Η:</a:t>
            </a:r>
            <a:r>
              <a:rPr lang="en-US" dirty="0" smtClean="0"/>
              <a:t>   1</a:t>
            </a:r>
            <a:r>
              <a:rPr lang="el-GR" dirty="0" smtClean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0" y="2214554"/>
            <a:ext cx="49380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Πρώτα θα βρω την μοριακή μάζα (Μ</a:t>
            </a:r>
            <a:r>
              <a:rPr lang="en-US" baseline="-25000" dirty="0" smtClean="0"/>
              <a:t>r</a:t>
            </a:r>
            <a:r>
              <a:rPr lang="el-GR" baseline="-25000" dirty="0" smtClean="0"/>
              <a:t> </a:t>
            </a:r>
            <a:r>
              <a:rPr lang="el-GR" dirty="0" smtClean="0"/>
              <a:t> ) του </a:t>
            </a:r>
            <a:r>
              <a:rPr lang="en-US" dirty="0" smtClean="0"/>
              <a:t>C</a:t>
            </a:r>
            <a:r>
              <a:rPr lang="el-GR" baseline="-25000" dirty="0" smtClean="0"/>
              <a:t>4</a:t>
            </a:r>
            <a:r>
              <a:rPr lang="en-US" dirty="0" smtClean="0"/>
              <a:t>H</a:t>
            </a:r>
            <a:r>
              <a:rPr lang="el-GR" baseline="-25000" dirty="0" smtClean="0"/>
              <a:t>10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4786314" y="214311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 Μ</a:t>
            </a:r>
            <a:r>
              <a:rPr lang="en-US" baseline="-25000" dirty="0" smtClean="0"/>
              <a:t>r</a:t>
            </a:r>
            <a:r>
              <a:rPr lang="el-GR" baseline="-25000" dirty="0" smtClean="0"/>
              <a:t> </a:t>
            </a:r>
            <a:r>
              <a:rPr lang="el-GR" dirty="0" smtClean="0"/>
              <a:t> = 4 </a:t>
            </a:r>
            <a:r>
              <a:rPr lang="el-GR" baseline="30000" dirty="0" smtClean="0"/>
              <a:t>.</a:t>
            </a:r>
            <a:r>
              <a:rPr lang="el-GR" dirty="0" smtClean="0"/>
              <a:t> 12  +  1</a:t>
            </a:r>
            <a:r>
              <a:rPr lang="el-GR" baseline="30000" dirty="0" smtClean="0"/>
              <a:t>. </a:t>
            </a:r>
            <a:r>
              <a:rPr lang="el-GR" dirty="0" smtClean="0"/>
              <a:t>10=58</a:t>
            </a:r>
            <a:r>
              <a:rPr lang="en-US" dirty="0" smtClean="0"/>
              <a:t>   </a:t>
            </a:r>
            <a:r>
              <a:rPr lang="en-US" dirty="0" err="1" smtClean="0"/>
              <a:t>gr</a:t>
            </a:r>
            <a:r>
              <a:rPr lang="en-US" dirty="0" smtClean="0"/>
              <a:t>/mol</a:t>
            </a:r>
            <a:endParaRPr lang="en-US" dirty="0"/>
          </a:p>
        </p:txBody>
      </p:sp>
      <p:sp>
        <p:nvSpPr>
          <p:cNvPr id="31" name="30 - Ορθογώνιο"/>
          <p:cNvSpPr/>
          <p:nvPr/>
        </p:nvSpPr>
        <p:spPr>
          <a:xfrm>
            <a:off x="1071538" y="2671700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m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428596" y="2814576"/>
            <a:ext cx="5661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1071538" y="302889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Ορθογώνιο"/>
          <p:cNvSpPr/>
          <p:nvPr/>
        </p:nvSpPr>
        <p:spPr>
          <a:xfrm>
            <a:off x="1142976" y="3028890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</a:t>
            </a:r>
            <a:r>
              <a:rPr lang="en-US" sz="2000" b="1" baseline="-25000" dirty="0" smtClean="0"/>
              <a:t>r</a:t>
            </a:r>
            <a:endParaRPr lang="en-US" sz="20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2143108" y="2643182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116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714480" y="278605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43108" y="300037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214546" y="3000372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58</a:t>
            </a:r>
            <a:endParaRPr lang="en-US" sz="20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2857488" y="2714620"/>
            <a:ext cx="12554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2   mol</a:t>
            </a:r>
            <a:endParaRPr lang="en-US" sz="2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142876" y="5072074"/>
            <a:ext cx="8386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1  mol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214578" y="5072074"/>
            <a:ext cx="12666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13/2   mol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5000660" y="5000636"/>
            <a:ext cx="8386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4  mol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7429552" y="4929198"/>
            <a:ext cx="7809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5 mol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142876" y="5429264"/>
            <a:ext cx="7809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2 mol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4929222" y="5357826"/>
            <a:ext cx="7809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x mol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0" y="5857892"/>
            <a:ext cx="6000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357158" y="585789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357158" y="6215082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Ορθογώνιο"/>
          <p:cNvSpPr/>
          <p:nvPr/>
        </p:nvSpPr>
        <p:spPr>
          <a:xfrm>
            <a:off x="428596" y="6215082"/>
            <a:ext cx="285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1357290" y="5829374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928662" y="597225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1357290" y="6215082"/>
            <a:ext cx="392909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1285852" y="621508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x</a:t>
            </a:r>
            <a:endParaRPr lang="en-US" sz="2000" dirty="0"/>
          </a:p>
        </p:txBody>
      </p:sp>
      <p:graphicFrame>
        <p:nvGraphicFramePr>
          <p:cNvPr id="68" name="67 - Αντικείμενο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78" name="Εξίσωση" r:id="rId4" imgW="114120" imgH="215640" progId="Equation.3">
              <p:embed/>
            </p:oleObj>
          </a:graphicData>
        </a:graphic>
      </p:graphicFrame>
      <p:sp>
        <p:nvSpPr>
          <p:cNvPr id="69" name="68 - Ορθογώνιο"/>
          <p:cNvSpPr/>
          <p:nvPr/>
        </p:nvSpPr>
        <p:spPr>
          <a:xfrm>
            <a:off x="1857356" y="600076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2500298" y="6000768"/>
            <a:ext cx="1478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 </a:t>
            </a:r>
            <a:r>
              <a:rPr lang="el-GR" b="1" dirty="0" smtClean="0"/>
              <a:t> </a:t>
            </a:r>
            <a:r>
              <a:rPr lang="en-US" b="1" dirty="0" smtClean="0"/>
              <a:t>1</a:t>
            </a:r>
            <a:r>
              <a:rPr lang="el-GR" b="1" dirty="0" smtClean="0"/>
              <a:t> 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X </a:t>
            </a:r>
            <a:r>
              <a:rPr lang="el-GR" b="1" dirty="0" smtClean="0"/>
              <a:t> </a:t>
            </a:r>
            <a:r>
              <a:rPr lang="en-US" b="1" dirty="0" smtClean="0"/>
              <a:t>=  2</a:t>
            </a:r>
            <a:r>
              <a:rPr lang="el-GR" b="1" baseline="30000" dirty="0" smtClean="0"/>
              <a:t>. </a:t>
            </a:r>
            <a:r>
              <a:rPr lang="en-US" b="1" dirty="0" smtClean="0"/>
              <a:t>4   </a:t>
            </a:r>
            <a:endParaRPr lang="en-US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3786182" y="592933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4500562" y="6000768"/>
            <a:ext cx="1688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X  =  8  mol  CO</a:t>
            </a:r>
            <a:r>
              <a:rPr lang="en-US" b="1" baseline="-25000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31" grpId="0"/>
      <p:bldP spid="32" grpId="0"/>
      <p:bldP spid="34" grpId="0"/>
      <p:bldP spid="35" grpId="0"/>
      <p:bldP spid="36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7" grpId="0"/>
      <p:bldP spid="50" grpId="0"/>
      <p:bldP spid="52" grpId="0"/>
      <p:bldP spid="53" grpId="0"/>
      <p:bldP spid="54" grpId="0"/>
      <p:bldP spid="56" grpId="0"/>
      <p:bldP spid="69" grpId="0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3428992" y="21429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Σελ. 50</a:t>
            </a:r>
            <a:endParaRPr lang="en-US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2071670" y="64291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Λύση</a:t>
            </a:r>
            <a:endParaRPr lang="en-US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1214422"/>
            <a:ext cx="1060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 4</a:t>
            </a:r>
            <a:r>
              <a:rPr lang="el-GR" b="1" baseline="30000" dirty="0" smtClean="0">
                <a:solidFill>
                  <a:srgbClr val="FF0000"/>
                </a:solidFill>
              </a:rPr>
              <a:t>ο</a:t>
            </a:r>
            <a:r>
              <a:rPr lang="el-GR" b="1" dirty="0" smtClean="0">
                <a:solidFill>
                  <a:srgbClr val="FF0000"/>
                </a:solidFill>
              </a:rPr>
              <a:t>  βήμα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0729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0"/>
            <a:ext cx="206784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2857488" y="78579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Συνέχεια..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285720" y="1571612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Μετατρέπω την ζητούμενη ποσότητα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l-GR" dirty="0" smtClean="0"/>
              <a:t> σε λίτρα, αφού στην άσκηση ζητείτε το</a:t>
            </a:r>
            <a:r>
              <a:rPr lang="en-US" dirty="0" smtClean="0"/>
              <a:t> CO</a:t>
            </a:r>
            <a:r>
              <a:rPr lang="en-US" baseline="-25000" dirty="0" smtClean="0"/>
              <a:t>2</a:t>
            </a:r>
            <a:r>
              <a:rPr lang="el-GR" dirty="0" smtClean="0"/>
              <a:t> σε λίτρα.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571472" y="2357430"/>
            <a:ext cx="1373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r>
              <a:rPr lang="el-GR" dirty="0" smtClean="0"/>
              <a:t> =</a:t>
            </a:r>
            <a:r>
              <a:rPr lang="en-US" dirty="0" smtClean="0"/>
              <a:t>  22,</a:t>
            </a:r>
            <a:r>
              <a:rPr lang="el-GR" dirty="0" smtClean="0"/>
              <a:t> 4</a:t>
            </a:r>
            <a:r>
              <a:rPr lang="en-US" dirty="0" smtClean="0"/>
              <a:t> L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1428728" y="2928934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V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785786" y="3071810"/>
            <a:ext cx="5661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1428728" y="328612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1500166" y="3286124"/>
            <a:ext cx="4691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/>
              <a:t>V</a:t>
            </a:r>
            <a:r>
              <a:rPr lang="en-US" sz="2000" b="1" baseline="-25000" dirty="0" err="1" smtClean="0"/>
              <a:t>m</a:t>
            </a:r>
            <a:endParaRPr lang="en-US" sz="20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2214546" y="307181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3286116" y="2928934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V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2643174" y="3071810"/>
            <a:ext cx="5661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286116" y="328612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3357554" y="3286124"/>
            <a:ext cx="639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22,4</a:t>
            </a:r>
            <a:endParaRPr lang="en-US" sz="20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4143372" y="300037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4786314" y="3071810"/>
            <a:ext cx="1358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baseline="-25000" dirty="0" smtClean="0"/>
              <a:t> </a:t>
            </a:r>
            <a:r>
              <a:rPr lang="el-GR" b="1" dirty="0" smtClean="0"/>
              <a:t> = </a:t>
            </a:r>
            <a:r>
              <a:rPr lang="en-US" b="1" dirty="0" smtClean="0"/>
              <a:t>8</a:t>
            </a:r>
            <a:r>
              <a:rPr lang="el-GR" b="1" dirty="0" smtClean="0"/>
              <a:t> 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22,4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6215074" y="307181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6715140" y="3071810"/>
            <a:ext cx="2030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baseline="-25000" dirty="0" smtClean="0"/>
              <a:t> </a:t>
            </a:r>
            <a:r>
              <a:rPr lang="el-GR" b="1" dirty="0" smtClean="0"/>
              <a:t> = </a:t>
            </a:r>
            <a:r>
              <a:rPr lang="en-US" b="1" dirty="0" smtClean="0"/>
              <a:t>179, 2 L      CO</a:t>
            </a:r>
            <a:r>
              <a:rPr lang="en-US" b="1" baseline="-25000" dirty="0" smtClean="0"/>
              <a:t>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  <p:bldP spid="18" grpId="0"/>
      <p:bldP spid="19" grpId="0"/>
      <p:bldP spid="21" grpId="0"/>
      <p:bldP spid="22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5728"/>
            <a:ext cx="7719433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3643306" y="21429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Σελ. 50</a:t>
            </a:r>
            <a:endParaRPr lang="en-US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3357554" y="207167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14282" y="2500306"/>
            <a:ext cx="87154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Ο κορεσμένος υδρογονάνθρακας είναι ένα </a:t>
            </a:r>
            <a:r>
              <a:rPr lang="el-GR" dirty="0" err="1" smtClean="0"/>
              <a:t>αλκάνιο</a:t>
            </a:r>
            <a:r>
              <a:rPr lang="el-GR" dirty="0" smtClean="0"/>
              <a:t> που έχει γενικό μοριακό τύπο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b="1" baseline="-25000" dirty="0" smtClean="0">
                <a:solidFill>
                  <a:srgbClr val="FF0000"/>
                </a:solidFill>
              </a:rPr>
              <a:t>v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b="1" baseline="-25000" dirty="0" smtClean="0">
                <a:solidFill>
                  <a:srgbClr val="FF0000"/>
                </a:solidFill>
              </a:rPr>
              <a:t>2v+2 </a:t>
            </a:r>
          </a:p>
          <a:p>
            <a:endParaRPr lang="el-GR" dirty="0" smtClean="0"/>
          </a:p>
          <a:p>
            <a:r>
              <a:rPr lang="el-GR" dirty="0" smtClean="0"/>
              <a:t>Ο υδρογονάνθρακας περιέχει 25% Η, σημαίνει ότι σε ποσότητα 100 </a:t>
            </a:r>
            <a:r>
              <a:rPr lang="en-US" dirty="0" err="1" smtClean="0"/>
              <a:t>gr</a:t>
            </a:r>
            <a:r>
              <a:rPr lang="en-US" dirty="0" smtClean="0"/>
              <a:t> </a:t>
            </a:r>
            <a:r>
              <a:rPr lang="el-GR" dirty="0" smtClean="0"/>
              <a:t>υδρογονάνθρακα</a:t>
            </a:r>
            <a:r>
              <a:rPr lang="en-US" dirty="0" smtClean="0"/>
              <a:t> </a:t>
            </a:r>
            <a:r>
              <a:rPr lang="el-GR" dirty="0" smtClean="0"/>
              <a:t> περιέχονται 25 </a:t>
            </a:r>
            <a:r>
              <a:rPr lang="en-US" dirty="0" err="1" smtClean="0"/>
              <a:t>gr</a:t>
            </a:r>
            <a:r>
              <a:rPr lang="en-US" dirty="0" smtClean="0"/>
              <a:t> H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Η μοριακή μάζα (πού είναι η μάζα ενός </a:t>
            </a:r>
            <a:r>
              <a:rPr lang="en-US" dirty="0" smtClean="0"/>
              <a:t>mol</a:t>
            </a:r>
            <a:r>
              <a:rPr lang="el-GR" dirty="0" smtClean="0"/>
              <a:t>) του αλκανιου θα είναι: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ή  </a:t>
            </a:r>
            <a:r>
              <a:rPr lang="en-US" dirty="0" smtClean="0"/>
              <a:t>    </a:t>
            </a:r>
            <a:r>
              <a:rPr lang="el-GR" dirty="0" smtClean="0"/>
              <a:t> (</a:t>
            </a:r>
            <a:r>
              <a:rPr lang="en-US" dirty="0" smtClean="0"/>
              <a:t>14</a:t>
            </a:r>
            <a:r>
              <a:rPr lang="el-GR" baseline="30000" dirty="0" smtClean="0"/>
              <a:t>.</a:t>
            </a:r>
            <a:r>
              <a:rPr lang="el-GR" dirty="0" smtClean="0"/>
              <a:t> </a:t>
            </a:r>
            <a:r>
              <a:rPr lang="en-US" dirty="0" smtClean="0"/>
              <a:t>v</a:t>
            </a:r>
            <a:r>
              <a:rPr lang="el-GR" dirty="0" smtClean="0"/>
              <a:t>  +  </a:t>
            </a:r>
            <a:r>
              <a:rPr lang="en-US" dirty="0" smtClean="0"/>
              <a:t> </a:t>
            </a:r>
            <a:r>
              <a:rPr lang="el-GR" dirty="0" smtClean="0"/>
              <a:t>2)</a:t>
            </a:r>
            <a:r>
              <a:rPr lang="en-US" dirty="0" err="1" smtClean="0"/>
              <a:t>gr</a:t>
            </a:r>
            <a:r>
              <a:rPr lang="en-US" dirty="0" smtClean="0"/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b="1" baseline="-25000" dirty="0" smtClean="0">
                <a:solidFill>
                  <a:srgbClr val="FF0000"/>
                </a:solidFill>
              </a:rPr>
              <a:t>v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b="1" baseline="-25000" dirty="0" smtClean="0">
                <a:solidFill>
                  <a:srgbClr val="FF0000"/>
                </a:solidFill>
              </a:rPr>
              <a:t>2v+2</a:t>
            </a:r>
            <a:endParaRPr lang="el-GR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Το υδρογόνο που θα περιέχεται σε ένα </a:t>
            </a:r>
            <a:r>
              <a:rPr lang="en-US" dirty="0" smtClean="0"/>
              <a:t>mol </a:t>
            </a:r>
            <a:r>
              <a:rPr lang="el-GR" dirty="0" smtClean="0"/>
              <a:t>αλκανίου θα είναι:</a:t>
            </a:r>
          </a:p>
          <a:p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5857884" y="171448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 smtClean="0"/>
              <a:t>r      C </a:t>
            </a:r>
            <a:r>
              <a:rPr lang="el-GR" dirty="0" smtClean="0"/>
              <a:t>:</a:t>
            </a:r>
            <a:r>
              <a:rPr lang="en-US" dirty="0" smtClean="0"/>
              <a:t>   12</a:t>
            </a:r>
            <a:r>
              <a:rPr lang="el-GR" dirty="0" smtClean="0"/>
              <a:t> </a:t>
            </a:r>
            <a:r>
              <a:rPr lang="en-US" dirty="0" smtClean="0"/>
              <a:t>,</a:t>
            </a:r>
            <a:r>
              <a:rPr lang="el-GR" dirty="0" smtClean="0"/>
              <a:t>     Η:</a:t>
            </a:r>
            <a:r>
              <a:rPr lang="en-US" dirty="0" smtClean="0"/>
              <a:t>   1</a:t>
            </a:r>
            <a:r>
              <a:rPr lang="el-GR" dirty="0" smtClean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357158" y="4071942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Μ</a:t>
            </a:r>
            <a:r>
              <a:rPr lang="en-US" baseline="-25000" dirty="0" smtClean="0"/>
              <a:t>r</a:t>
            </a:r>
            <a:r>
              <a:rPr lang="el-GR" baseline="-25000" dirty="0" smtClean="0"/>
              <a:t> </a:t>
            </a:r>
            <a:r>
              <a:rPr lang="el-GR" dirty="0" smtClean="0"/>
              <a:t> =</a:t>
            </a:r>
            <a:r>
              <a:rPr lang="en-US" dirty="0" smtClean="0"/>
              <a:t>12</a:t>
            </a:r>
            <a:r>
              <a:rPr lang="el-GR" baseline="30000" dirty="0" smtClean="0"/>
              <a:t>.</a:t>
            </a:r>
            <a:r>
              <a:rPr lang="el-GR" dirty="0" smtClean="0"/>
              <a:t> </a:t>
            </a:r>
            <a:r>
              <a:rPr lang="en-US" dirty="0" smtClean="0"/>
              <a:t>v</a:t>
            </a:r>
            <a:r>
              <a:rPr lang="el-GR" dirty="0" smtClean="0"/>
              <a:t>  +  1</a:t>
            </a:r>
            <a:r>
              <a:rPr lang="el-GR" baseline="30000" dirty="0" smtClean="0"/>
              <a:t>. </a:t>
            </a:r>
            <a:r>
              <a:rPr lang="en-US" baseline="30000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2</a:t>
            </a:r>
            <a:r>
              <a:rPr lang="el-GR" baseline="30000" dirty="0" smtClean="0"/>
              <a:t> .</a:t>
            </a:r>
            <a:r>
              <a:rPr lang="el-GR" dirty="0" smtClean="0"/>
              <a:t> </a:t>
            </a:r>
            <a:r>
              <a:rPr lang="en-US" dirty="0" smtClean="0"/>
              <a:t>v + 2)  </a:t>
            </a:r>
            <a:r>
              <a:rPr lang="el-GR" dirty="0" smtClean="0"/>
              <a:t>=</a:t>
            </a:r>
            <a:r>
              <a:rPr lang="en-US" dirty="0" smtClean="0"/>
              <a:t> 12</a:t>
            </a:r>
            <a:r>
              <a:rPr lang="el-GR" baseline="30000" dirty="0" smtClean="0"/>
              <a:t>.</a:t>
            </a:r>
            <a:r>
              <a:rPr lang="el-GR" dirty="0" smtClean="0"/>
              <a:t> </a:t>
            </a:r>
            <a:r>
              <a:rPr lang="en-US" dirty="0" smtClean="0"/>
              <a:t>v</a:t>
            </a:r>
            <a:r>
              <a:rPr lang="el-GR" dirty="0" smtClean="0"/>
              <a:t>  +  </a:t>
            </a:r>
            <a:r>
              <a:rPr lang="en-US" dirty="0" smtClean="0"/>
              <a:t> </a:t>
            </a:r>
            <a:r>
              <a:rPr lang="el-GR" dirty="0" smtClean="0"/>
              <a:t>2</a:t>
            </a:r>
            <a:r>
              <a:rPr lang="el-GR" baseline="30000" dirty="0" smtClean="0"/>
              <a:t> .</a:t>
            </a:r>
            <a:r>
              <a:rPr lang="el-GR" dirty="0" smtClean="0"/>
              <a:t> </a:t>
            </a:r>
            <a:r>
              <a:rPr lang="en-US" dirty="0" smtClean="0"/>
              <a:t>v + 2 </a:t>
            </a:r>
            <a:r>
              <a:rPr lang="el-GR" dirty="0" smtClean="0"/>
              <a:t>=</a:t>
            </a:r>
            <a:r>
              <a:rPr lang="en-US" dirty="0" smtClean="0"/>
              <a:t>    14</a:t>
            </a:r>
            <a:r>
              <a:rPr lang="el-GR" baseline="30000" dirty="0" smtClean="0"/>
              <a:t>.</a:t>
            </a:r>
            <a:r>
              <a:rPr lang="el-GR" dirty="0" smtClean="0"/>
              <a:t> </a:t>
            </a:r>
            <a:r>
              <a:rPr lang="en-US" dirty="0" smtClean="0"/>
              <a:t>v</a:t>
            </a:r>
            <a:r>
              <a:rPr lang="el-GR" dirty="0" smtClean="0"/>
              <a:t>  +  </a:t>
            </a:r>
            <a:r>
              <a:rPr lang="en-US" dirty="0" smtClean="0"/>
              <a:t> </a:t>
            </a:r>
            <a:r>
              <a:rPr lang="el-GR" dirty="0" smtClean="0"/>
              <a:t>2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357290" y="5857892"/>
            <a:ext cx="2250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1</a:t>
            </a:r>
            <a:r>
              <a:rPr lang="el-GR" baseline="30000" dirty="0" smtClean="0"/>
              <a:t>. </a:t>
            </a:r>
            <a:r>
              <a:rPr lang="en-US" baseline="30000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2</a:t>
            </a:r>
            <a:r>
              <a:rPr lang="el-GR" baseline="30000" dirty="0" smtClean="0"/>
              <a:t> .</a:t>
            </a:r>
            <a:r>
              <a:rPr lang="el-GR" dirty="0" smtClean="0"/>
              <a:t> </a:t>
            </a:r>
            <a:r>
              <a:rPr lang="en-US" dirty="0" smtClean="0"/>
              <a:t>v + 2)  </a:t>
            </a:r>
            <a:r>
              <a:rPr lang="el-GR" dirty="0" smtClean="0"/>
              <a:t>=</a:t>
            </a:r>
            <a:r>
              <a:rPr lang="en-US" dirty="0" smtClean="0"/>
              <a:t> </a:t>
            </a:r>
            <a:r>
              <a:rPr lang="el-GR" dirty="0" smtClean="0"/>
              <a:t>2</a:t>
            </a:r>
            <a:r>
              <a:rPr lang="el-GR" baseline="30000" dirty="0" smtClean="0"/>
              <a:t> .</a:t>
            </a:r>
            <a:r>
              <a:rPr lang="el-GR" dirty="0" smtClean="0"/>
              <a:t> </a:t>
            </a:r>
            <a:r>
              <a:rPr lang="en-US" dirty="0" smtClean="0"/>
              <a:t>v + 2 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4000496" y="5857892"/>
            <a:ext cx="2173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ή  </a:t>
            </a:r>
            <a:r>
              <a:rPr lang="en-US" dirty="0" smtClean="0"/>
              <a:t>    </a:t>
            </a:r>
            <a:r>
              <a:rPr lang="el-GR" dirty="0" smtClean="0"/>
              <a:t> (</a:t>
            </a:r>
            <a:r>
              <a:rPr lang="en-US" dirty="0" smtClean="0"/>
              <a:t>2</a:t>
            </a:r>
            <a:r>
              <a:rPr lang="el-GR" baseline="30000" dirty="0" smtClean="0"/>
              <a:t>.</a:t>
            </a:r>
            <a:r>
              <a:rPr lang="el-GR" dirty="0" smtClean="0"/>
              <a:t> </a:t>
            </a:r>
            <a:r>
              <a:rPr lang="en-US" dirty="0" smtClean="0"/>
              <a:t>v</a:t>
            </a:r>
            <a:r>
              <a:rPr lang="el-GR" dirty="0" smtClean="0"/>
              <a:t>  +  </a:t>
            </a:r>
            <a:r>
              <a:rPr lang="en-US" dirty="0" smtClean="0"/>
              <a:t> </a:t>
            </a:r>
            <a:r>
              <a:rPr lang="el-GR" dirty="0" smtClean="0"/>
              <a:t>2)</a:t>
            </a:r>
            <a:r>
              <a:rPr lang="en-US" dirty="0" err="1" smtClean="0"/>
              <a:t>gr</a:t>
            </a:r>
            <a:r>
              <a:rPr lang="en-US" dirty="0" smtClean="0"/>
              <a:t>    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3643306" y="21429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Σελ. 50</a:t>
            </a:r>
            <a:endParaRPr lang="en-US" b="1" dirty="0"/>
          </a:p>
        </p:txBody>
      </p:sp>
      <p:pic>
        <p:nvPicPr>
          <p:cNvPr id="3277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255608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357554" y="642918"/>
            <a:ext cx="1137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Συνέχεια..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2143108" y="64291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428596" y="1357298"/>
            <a:ext cx="6269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(</a:t>
            </a:r>
            <a:r>
              <a:rPr lang="en-US" sz="2000" b="1" dirty="0" smtClean="0"/>
              <a:t>14</a:t>
            </a:r>
            <a:r>
              <a:rPr lang="el-GR" sz="2000" b="1" baseline="30000" dirty="0" smtClean="0"/>
              <a:t>.</a:t>
            </a:r>
            <a:r>
              <a:rPr lang="el-GR" sz="2000" b="1" dirty="0" smtClean="0"/>
              <a:t> </a:t>
            </a:r>
            <a:r>
              <a:rPr lang="en-US" sz="2000" b="1" dirty="0" smtClean="0"/>
              <a:t>v</a:t>
            </a:r>
            <a:r>
              <a:rPr lang="el-GR" sz="2000" b="1" dirty="0" smtClean="0"/>
              <a:t>  +  </a:t>
            </a:r>
            <a:r>
              <a:rPr lang="en-US" sz="2000" b="1" dirty="0" smtClean="0"/>
              <a:t> </a:t>
            </a:r>
            <a:r>
              <a:rPr lang="el-GR" sz="2000" b="1" dirty="0" smtClean="0"/>
              <a:t>2)</a:t>
            </a:r>
            <a:r>
              <a:rPr lang="en-US" sz="2000" b="1" dirty="0" err="1" smtClean="0"/>
              <a:t>gr</a:t>
            </a:r>
            <a:r>
              <a:rPr lang="en-US" sz="2000" b="1" dirty="0" smtClean="0"/>
              <a:t>     </a:t>
            </a: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v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2v+2  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περιέχουν        </a:t>
            </a:r>
            <a:r>
              <a:rPr lang="el-GR" sz="2000" b="1" dirty="0" smtClean="0"/>
              <a:t>(2</a:t>
            </a:r>
            <a:r>
              <a:rPr lang="el-GR" sz="2000" b="1" baseline="30000" dirty="0" smtClean="0"/>
              <a:t>.</a:t>
            </a:r>
            <a:r>
              <a:rPr lang="el-GR" sz="2000" b="1" dirty="0" smtClean="0"/>
              <a:t> </a:t>
            </a:r>
            <a:r>
              <a:rPr lang="en-US" sz="2000" b="1" dirty="0" smtClean="0"/>
              <a:t>v</a:t>
            </a:r>
            <a:r>
              <a:rPr lang="el-GR" sz="2000" b="1" dirty="0" smtClean="0"/>
              <a:t>  +  </a:t>
            </a:r>
            <a:r>
              <a:rPr lang="en-US" sz="2000" b="1" dirty="0" smtClean="0"/>
              <a:t> </a:t>
            </a:r>
            <a:r>
              <a:rPr lang="el-GR" sz="2000" b="1" dirty="0" smtClean="0"/>
              <a:t>2) </a:t>
            </a:r>
            <a:r>
              <a:rPr lang="en-US" sz="2000" b="1" dirty="0" err="1" smtClean="0"/>
              <a:t>gr</a:t>
            </a:r>
            <a:r>
              <a:rPr lang="en-US" sz="2000" b="1" dirty="0" smtClean="0"/>
              <a:t>     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 </a:t>
            </a:r>
            <a:endParaRPr lang="en-US" sz="20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500034" y="1928802"/>
            <a:ext cx="61672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100</a:t>
            </a:r>
            <a:r>
              <a:rPr lang="en-US" sz="2000" b="1" dirty="0" err="1" smtClean="0"/>
              <a:t>gr</a:t>
            </a:r>
            <a:r>
              <a:rPr lang="en-US" sz="2000" b="1" dirty="0" smtClean="0"/>
              <a:t>     </a:t>
            </a:r>
            <a:r>
              <a:rPr lang="el-GR" sz="2000" b="1" dirty="0" smtClean="0"/>
              <a:t>     </a:t>
            </a: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v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2v+2 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            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περιέχουν                  </a:t>
            </a:r>
            <a:r>
              <a:rPr lang="el-GR" sz="2000" b="1" dirty="0" smtClean="0"/>
              <a:t>25</a:t>
            </a:r>
            <a:r>
              <a:rPr lang="en-US" sz="2000" b="1" dirty="0" err="1" smtClean="0"/>
              <a:t>gr</a:t>
            </a:r>
            <a:r>
              <a:rPr lang="en-US" sz="2000" b="1" dirty="0" smtClean="0"/>
              <a:t>     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 </a:t>
            </a:r>
            <a:endParaRPr lang="en-US" sz="2000" b="1" dirty="0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500034" y="2643182"/>
            <a:ext cx="65008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142844" y="3000372"/>
            <a:ext cx="1714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/>
              <a:t>14</a:t>
            </a:r>
            <a:r>
              <a:rPr lang="el-GR" sz="2000" b="1" baseline="30000" dirty="0" smtClean="0"/>
              <a:t>.</a:t>
            </a:r>
            <a:r>
              <a:rPr lang="el-GR" sz="2000" b="1" dirty="0" smtClean="0"/>
              <a:t> </a:t>
            </a:r>
            <a:r>
              <a:rPr lang="en-US" sz="2000" b="1" dirty="0" smtClean="0"/>
              <a:t>v</a:t>
            </a:r>
            <a:r>
              <a:rPr lang="el-GR" sz="2000" b="1" dirty="0" smtClean="0"/>
              <a:t>  +  </a:t>
            </a:r>
            <a:r>
              <a:rPr lang="en-US" sz="2000" b="1" dirty="0" smtClean="0"/>
              <a:t> </a:t>
            </a:r>
            <a:r>
              <a:rPr lang="el-GR" sz="2000" b="1" dirty="0" smtClean="0"/>
              <a:t>2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285720" y="3357562"/>
            <a:ext cx="107157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500034" y="3429000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100</a:t>
            </a:r>
            <a:endParaRPr lang="en-US" sz="2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71604" y="307181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3357554" y="300037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1928794" y="2928934"/>
            <a:ext cx="1714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/>
              <a:t>2</a:t>
            </a:r>
            <a:r>
              <a:rPr lang="el-GR" sz="2000" b="1" baseline="30000" dirty="0" smtClean="0"/>
              <a:t>.</a:t>
            </a:r>
            <a:r>
              <a:rPr lang="el-GR" sz="2000" b="1" dirty="0" smtClean="0"/>
              <a:t> </a:t>
            </a:r>
            <a:r>
              <a:rPr lang="en-US" sz="2000" b="1" dirty="0" smtClean="0"/>
              <a:t>v</a:t>
            </a:r>
            <a:r>
              <a:rPr lang="el-GR" sz="2000" b="1" dirty="0" smtClean="0"/>
              <a:t>  +  </a:t>
            </a:r>
            <a:r>
              <a:rPr lang="en-US" sz="2000" b="1" dirty="0" smtClean="0"/>
              <a:t> </a:t>
            </a:r>
            <a:r>
              <a:rPr lang="el-GR" sz="2000" b="1" dirty="0" smtClean="0"/>
              <a:t>2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2071670" y="3286124"/>
            <a:ext cx="107157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2285984" y="3357562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25</a:t>
            </a:r>
            <a:endParaRPr lang="en-US" sz="2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3929058" y="3071810"/>
            <a:ext cx="3538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(</a:t>
            </a:r>
            <a:r>
              <a:rPr lang="en-US" b="1" dirty="0" smtClean="0"/>
              <a:t>14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dirty="0" smtClean="0"/>
              <a:t>  +  </a:t>
            </a:r>
            <a:r>
              <a:rPr lang="en-US" b="1" dirty="0" smtClean="0"/>
              <a:t> </a:t>
            </a:r>
            <a:r>
              <a:rPr lang="el-GR" b="1" dirty="0" smtClean="0"/>
              <a:t>2) </a:t>
            </a:r>
            <a:r>
              <a:rPr lang="el-GR" b="1" baseline="30000" dirty="0" smtClean="0"/>
              <a:t>.</a:t>
            </a:r>
            <a:r>
              <a:rPr lang="el-GR" b="1" dirty="0" smtClean="0"/>
              <a:t> 25  = (2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dirty="0" smtClean="0"/>
              <a:t>  +  </a:t>
            </a:r>
            <a:r>
              <a:rPr lang="en-US" b="1" dirty="0" smtClean="0"/>
              <a:t> </a:t>
            </a:r>
            <a:r>
              <a:rPr lang="el-GR" b="1" dirty="0" smtClean="0"/>
              <a:t>2) </a:t>
            </a:r>
            <a:r>
              <a:rPr lang="el-GR" b="1" baseline="30000" dirty="0" smtClean="0"/>
              <a:t>.</a:t>
            </a:r>
            <a:r>
              <a:rPr lang="el-GR" b="1" dirty="0" smtClean="0"/>
              <a:t>  100  </a:t>
            </a:r>
            <a:endParaRPr lang="en-US" dirty="0"/>
          </a:p>
        </p:txBody>
      </p:sp>
      <p:sp>
        <p:nvSpPr>
          <p:cNvPr id="26" name="25 - Ορθογώνιο"/>
          <p:cNvSpPr/>
          <p:nvPr/>
        </p:nvSpPr>
        <p:spPr>
          <a:xfrm>
            <a:off x="857224" y="4214818"/>
            <a:ext cx="2648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350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dirty="0" smtClean="0"/>
              <a:t> +   50 = 200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dirty="0" smtClean="0"/>
              <a:t>  +200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20" y="421481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3571868" y="421481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4143372" y="4214818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350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dirty="0" smtClean="0"/>
              <a:t> - 200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dirty="0" smtClean="0"/>
              <a:t>   =   200  - 50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285720" y="492919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857224" y="4929198"/>
            <a:ext cx="1576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150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dirty="0" smtClean="0"/>
              <a:t>   =   150 </a:t>
            </a:r>
            <a:endParaRPr lang="en-US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4929198"/>
            <a:ext cx="1576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150</a:t>
            </a:r>
            <a:r>
              <a:rPr lang="el-GR" b="1" baseline="30000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v</a:t>
            </a:r>
            <a:r>
              <a:rPr lang="el-GR" b="1" dirty="0" smtClean="0"/>
              <a:t>   =   150 </a:t>
            </a:r>
            <a:endParaRPr lang="en-US" dirty="0"/>
          </a:p>
        </p:txBody>
      </p:sp>
      <p:sp>
        <p:nvSpPr>
          <p:cNvPr id="33" name="32 - Ορθογώνιο"/>
          <p:cNvSpPr/>
          <p:nvPr/>
        </p:nvSpPr>
        <p:spPr>
          <a:xfrm>
            <a:off x="2500298" y="492919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143240" y="5214950"/>
            <a:ext cx="571504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εία γραμμή σύνδεσης"/>
          <p:cNvCxnSpPr/>
          <p:nvPr/>
        </p:nvCxnSpPr>
        <p:spPr>
          <a:xfrm>
            <a:off x="4143372" y="5214950"/>
            <a:ext cx="500066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4071934" y="521495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150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3071802" y="521495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150</a:t>
            </a:r>
            <a:endParaRPr lang="en-US" dirty="0"/>
          </a:p>
        </p:txBody>
      </p:sp>
      <p:cxnSp>
        <p:nvCxnSpPr>
          <p:cNvPr id="41" name="40 - Ευθεία γραμμή σύνδεσης"/>
          <p:cNvCxnSpPr>
            <a:endCxn id="39" idx="0"/>
          </p:cNvCxnSpPr>
          <p:nvPr/>
        </p:nvCxnSpPr>
        <p:spPr>
          <a:xfrm rot="5400000">
            <a:off x="3241452" y="5027410"/>
            <a:ext cx="285752" cy="89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flipV="1">
            <a:off x="3143240" y="5286388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4857752" y="4929198"/>
            <a:ext cx="19288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 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= 1</a:t>
            </a:r>
            <a:endParaRPr lang="en-US" sz="20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285720" y="5929330"/>
            <a:ext cx="8501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Για  </a:t>
            </a:r>
            <a:r>
              <a:rPr lang="en-US" sz="2400" b="1" dirty="0" smtClean="0">
                <a:solidFill>
                  <a:srgbClr val="00B0F0"/>
                </a:solidFill>
              </a:rPr>
              <a:t>v =1  o   C</a:t>
            </a:r>
            <a:r>
              <a:rPr lang="en-US" sz="2400" b="1" baseline="-25000" dirty="0" smtClean="0">
                <a:solidFill>
                  <a:srgbClr val="00B0F0"/>
                </a:solidFill>
              </a:rPr>
              <a:t>v</a:t>
            </a:r>
            <a:r>
              <a:rPr lang="en-US" sz="2400" b="1" dirty="0" smtClean="0">
                <a:solidFill>
                  <a:srgbClr val="00B0F0"/>
                </a:solidFill>
              </a:rPr>
              <a:t>H</a:t>
            </a:r>
            <a:r>
              <a:rPr lang="en-US" sz="2400" b="1" baseline="-25000" dirty="0" smtClean="0">
                <a:solidFill>
                  <a:srgbClr val="00B0F0"/>
                </a:solidFill>
              </a:rPr>
              <a:t>2v+2  </a:t>
            </a:r>
            <a:r>
              <a:rPr lang="en-US" sz="2400" b="1" dirty="0" smtClean="0">
                <a:solidFill>
                  <a:srgbClr val="00B0F0"/>
                </a:solidFill>
              </a:rPr>
              <a:t>  </a:t>
            </a:r>
            <a:r>
              <a:rPr lang="el-GR" sz="2400" b="1" dirty="0" smtClean="0">
                <a:solidFill>
                  <a:srgbClr val="00B0F0"/>
                </a:solidFill>
              </a:rPr>
              <a:t>γίνεται : </a:t>
            </a:r>
            <a:r>
              <a:rPr lang="en-US" sz="2400" b="1" dirty="0" smtClean="0">
                <a:solidFill>
                  <a:srgbClr val="00B0F0"/>
                </a:solidFill>
              </a:rPr>
              <a:t>C</a:t>
            </a:r>
            <a:r>
              <a:rPr lang="el-GR" sz="2400" b="1" baseline="-25000" dirty="0" smtClean="0">
                <a:solidFill>
                  <a:srgbClr val="00B0F0"/>
                </a:solidFill>
              </a:rPr>
              <a:t>1</a:t>
            </a:r>
            <a:r>
              <a:rPr lang="en-US" sz="2400" b="1" dirty="0" smtClean="0">
                <a:solidFill>
                  <a:srgbClr val="00B0F0"/>
                </a:solidFill>
              </a:rPr>
              <a:t>H</a:t>
            </a:r>
            <a:r>
              <a:rPr lang="en-US" sz="2400" b="1" baseline="-25000" dirty="0" smtClean="0">
                <a:solidFill>
                  <a:srgbClr val="00B0F0"/>
                </a:solidFill>
              </a:rPr>
              <a:t>2</a:t>
            </a:r>
            <a:r>
              <a:rPr lang="el-GR" sz="2400" b="1" baseline="30000" dirty="0" smtClean="0">
                <a:solidFill>
                  <a:srgbClr val="00B0F0"/>
                </a:solidFill>
              </a:rPr>
              <a:t>.</a:t>
            </a:r>
            <a:r>
              <a:rPr lang="el-GR" sz="2400" b="1" baseline="-25000" dirty="0" smtClean="0">
                <a:solidFill>
                  <a:srgbClr val="00B0F0"/>
                </a:solidFill>
              </a:rPr>
              <a:t>1</a:t>
            </a:r>
            <a:r>
              <a:rPr lang="en-US" sz="2400" b="1" baseline="-25000" dirty="0" smtClean="0">
                <a:solidFill>
                  <a:srgbClr val="00B0F0"/>
                </a:solidFill>
              </a:rPr>
              <a:t>+2</a:t>
            </a:r>
            <a:r>
              <a:rPr lang="el-GR" sz="2400" b="1" baseline="-25000" dirty="0" smtClean="0">
                <a:solidFill>
                  <a:srgbClr val="00B0F0"/>
                </a:solidFill>
              </a:rPr>
              <a:t>    </a:t>
            </a:r>
            <a:r>
              <a:rPr lang="el-GR" sz="2400" b="1" dirty="0" smtClean="0">
                <a:solidFill>
                  <a:srgbClr val="00B0F0"/>
                </a:solidFill>
              </a:rPr>
              <a:t> άρα    </a:t>
            </a:r>
            <a:r>
              <a:rPr lang="en-US" sz="2400" b="1" dirty="0" smtClean="0">
                <a:solidFill>
                  <a:srgbClr val="002060"/>
                </a:solidFill>
              </a:rPr>
              <a:t>C</a:t>
            </a:r>
            <a:r>
              <a:rPr lang="el-GR" sz="2400" b="1" baseline="-25000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H</a:t>
            </a:r>
            <a:r>
              <a:rPr lang="el-GR" sz="2400" b="1" baseline="-25000" dirty="0" smtClean="0">
                <a:solidFill>
                  <a:srgbClr val="002060"/>
                </a:solidFill>
              </a:rPr>
              <a:t>4   </a:t>
            </a:r>
            <a:r>
              <a:rPr lang="el-GR" sz="2400" b="1" dirty="0" smtClean="0">
                <a:solidFill>
                  <a:srgbClr val="002060"/>
                </a:solidFill>
              </a:rPr>
              <a:t> μεθάνιο  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9" grpId="0"/>
      <p:bldP spid="22" grpId="0"/>
      <p:bldP spid="24" grpId="0"/>
      <p:bldP spid="27" grpId="0"/>
      <p:bldP spid="28" grpId="0"/>
      <p:bldP spid="30" grpId="0"/>
      <p:bldP spid="33" grpId="0"/>
      <p:bldP spid="4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694</Words>
  <PresentationFormat>Προβολή στην οθόνη (4:3)</PresentationFormat>
  <Paragraphs>151</Paragraphs>
  <Slides>7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9" baseType="lpstr">
      <vt:lpstr>Θέμα του Office</vt:lpstr>
      <vt:lpstr>Εξίσωση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153</cp:revision>
  <dcterms:created xsi:type="dcterms:W3CDTF">2022-01-24T16:21:06Z</dcterms:created>
  <dcterms:modified xsi:type="dcterms:W3CDTF">2022-02-12T18:43:27Z</dcterms:modified>
</cp:coreProperties>
</file>