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325" r:id="rId3"/>
    <p:sldId id="327" r:id="rId4"/>
    <p:sldId id="311" r:id="rId5"/>
    <p:sldId id="310" r:id="rId6"/>
    <p:sldId id="330" r:id="rId7"/>
    <p:sldId id="333" r:id="rId8"/>
    <p:sldId id="367" r:id="rId9"/>
    <p:sldId id="364" r:id="rId10"/>
    <p:sldId id="348" r:id="rId11"/>
    <p:sldId id="365" r:id="rId12"/>
    <p:sldId id="349" r:id="rId13"/>
    <p:sldId id="350" r:id="rId14"/>
    <p:sldId id="366" r:id="rId15"/>
    <p:sldId id="317" r:id="rId16"/>
    <p:sldId id="356" r:id="rId17"/>
    <p:sldId id="357" r:id="rId18"/>
    <p:sldId id="358" r:id="rId19"/>
    <p:sldId id="338" r:id="rId20"/>
    <p:sldId id="359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928670"/>
            <a:ext cx="6972150" cy="544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215206" y="5380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214282" y="3857628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άνθρακας αποτελείται από άτομα άνθρακα που όλα τα άτομα έχουν μέσα στο πυρήνα τους 6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άνθρακα.</a:t>
            </a:r>
          </a:p>
          <a:p>
            <a:endParaRPr lang="el-GR" sz="2000" dirty="0" smtClean="0"/>
          </a:p>
          <a:p>
            <a:endParaRPr lang="en-US" sz="2000" u="sng" dirty="0" smtClean="0"/>
          </a:p>
          <a:p>
            <a:r>
              <a:rPr lang="el-GR" sz="2000" b="1" u="sng" dirty="0" smtClean="0"/>
              <a:t>Το υλικό άνθρακας είναι χημικό στοιχείο, αφού αποτελείται από ένα είδος ατόμου</a:t>
            </a:r>
          </a:p>
          <a:p>
            <a:endParaRPr lang="el-GR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3429024" cy="329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άνθρακα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άνθρακα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215206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6143636" y="1500174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σύμβολο </a:t>
            </a:r>
            <a:r>
              <a:rPr lang="en-US" dirty="0" smtClean="0"/>
              <a:t>C,</a:t>
            </a:r>
            <a:r>
              <a:rPr lang="el-GR" dirty="0" smtClean="0"/>
              <a:t> συμβολίζουμε είτε ένα άτομο άνθρακα είτε ένα στοιχείο άνθρακα.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49" grpId="0"/>
      <p:bldP spid="29" grpId="0"/>
      <p:bldP spid="34" grpId="0"/>
      <p:bldP spid="39" grpId="0"/>
      <p:bldP spid="40" grpId="0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215206" y="5380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67723"/>
            <a:ext cx="3429024" cy="329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- TextBox"/>
          <p:cNvSpPr txBox="1"/>
          <p:nvPr/>
        </p:nvSpPr>
        <p:spPr>
          <a:xfrm>
            <a:off x="357158" y="3286124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άνθρακα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5607851" y="1178703"/>
            <a:ext cx="1857388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94888">
            <a:off x="6444146" y="276315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άνθρακα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5400000">
            <a:off x="2000232" y="1571612"/>
            <a:ext cx="2000264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215206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1571604" y="642918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σύμβολο </a:t>
            </a:r>
            <a:r>
              <a:rPr lang="en-US" b="1" dirty="0" smtClean="0"/>
              <a:t>C</a:t>
            </a:r>
            <a:r>
              <a:rPr lang="en-US" dirty="0" smtClean="0"/>
              <a:t>,</a:t>
            </a:r>
            <a:r>
              <a:rPr lang="el-GR" dirty="0" smtClean="0"/>
              <a:t> συμβολίζουμε είτε ένα </a:t>
            </a:r>
            <a:r>
              <a:rPr lang="el-GR" b="1" dirty="0" smtClean="0"/>
              <a:t>άτομο άνθρακα είτε ένα στοιχείο άνθρακα.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929454" y="492919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786190"/>
            <a:ext cx="46434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λίθιο αποτελείται από άτομα λιθίου που όλα τα άτομα έχουν μέσα στο πυρήνα τους 3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λιθίου .</a:t>
            </a:r>
          </a:p>
          <a:p>
            <a:endParaRPr lang="el-GR" sz="2000" u="sng" dirty="0" smtClean="0"/>
          </a:p>
          <a:p>
            <a:r>
              <a:rPr lang="el-GR" sz="2000" b="1" u="sng" dirty="0" smtClean="0"/>
              <a:t>Το υλικό </a:t>
            </a:r>
            <a:r>
              <a:rPr lang="el-GR" sz="2000" b="1" u="sng" dirty="0" err="1" smtClean="0"/>
              <a:t>λίθιο</a:t>
            </a:r>
            <a:r>
              <a:rPr lang="el-GR" sz="2000" b="1" u="sng" dirty="0" smtClean="0"/>
              <a:t> είναι χημικό στοιχείο, αφού αποτελείται από ένα είδος ατόμου</a:t>
            </a:r>
          </a:p>
          <a:p>
            <a:endParaRPr lang="el-GR" sz="2000" u="sng" dirty="0" smtClean="0"/>
          </a:p>
          <a:p>
            <a:endParaRPr lang="el-GR" sz="20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λιθίου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λιθίου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755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2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9" grpId="0" animBg="1"/>
      <p:bldP spid="20" grpId="0" animBg="1"/>
      <p:bldP spid="21" grpId="0" animBg="1"/>
      <p:bldP spid="24" grpId="0" animBg="1"/>
      <p:bldP spid="43" grpId="0"/>
      <p:bldP spid="45" grpId="0"/>
      <p:bldP spid="49" grpId="0"/>
      <p:bldP spid="29" grpId="0"/>
      <p:bldP spid="34" grpId="0"/>
      <p:bldP spid="39" grpId="0"/>
      <p:bldP spid="51" grpId="0" animBg="1"/>
      <p:bldP spid="52" grpId="0"/>
      <p:bldP spid="53" grpId="0" animBg="1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αέριο οξυγόνο αποτελείται από άτομα οξυγόνου, που όλα τα άτομα έχουν μέσα στο πυρήνα τους 8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οξυγόνου.</a:t>
            </a:r>
          </a:p>
          <a:p>
            <a:r>
              <a:rPr lang="el-GR" sz="2000" u="sng" dirty="0" smtClean="0"/>
              <a:t>Άρα το οξυγόνο έχει ατομικό αριθμό 8</a:t>
            </a:r>
          </a:p>
          <a:p>
            <a:endParaRPr lang="el-GR" sz="2000" dirty="0" smtClean="0"/>
          </a:p>
        </p:txBody>
      </p:sp>
      <p:sp>
        <p:nvSpPr>
          <p:cNvPr id="34" name="33 - TextBox"/>
          <p:cNvSpPr txBox="1"/>
          <p:nvPr/>
        </p:nvSpPr>
        <p:spPr>
          <a:xfrm rot="19963907">
            <a:off x="4045898" y="19739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072066" y="264318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14285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2571736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>
            <a:off x="3000364" y="150017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0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οξυγόνο είναι χημικό στοιχείο, αφού αποτελείται από ένα είδος ατόμου</a:t>
            </a:r>
          </a:p>
        </p:txBody>
      </p: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4" name="33 - TextBox"/>
          <p:cNvSpPr txBox="1"/>
          <p:nvPr/>
        </p:nvSpPr>
        <p:spPr>
          <a:xfrm rot="21445102">
            <a:off x="4293406" y="626637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4321967" y="1893083"/>
            <a:ext cx="214314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3857628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1142976" y="585789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 rot="5400000">
            <a:off x="249207" y="2107397"/>
            <a:ext cx="2644000" cy="858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6" name="65 - TextBox"/>
          <p:cNvSpPr txBox="1"/>
          <p:nvPr/>
        </p:nvSpPr>
        <p:spPr>
          <a:xfrm>
            <a:off x="1357290" y="428604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το σύμβολο </a:t>
            </a:r>
            <a:r>
              <a:rPr lang="el-GR" b="1" dirty="0" smtClean="0"/>
              <a:t>Ο</a:t>
            </a:r>
            <a:r>
              <a:rPr lang="en-US" dirty="0" smtClean="0"/>
              <a:t>,</a:t>
            </a:r>
            <a:r>
              <a:rPr lang="el-GR" dirty="0" smtClean="0"/>
              <a:t> συμβολίζουμε είτε ένα </a:t>
            </a:r>
            <a:r>
              <a:rPr lang="el-GR" b="1" dirty="0" smtClean="0"/>
              <a:t>άτομο οξυγόνου είτε ένα στοιχείο οξυγόνου.</a:t>
            </a:r>
            <a:endParaRPr lang="en-US" b="1" dirty="0"/>
          </a:p>
        </p:txBody>
      </p:sp>
      <p:sp>
        <p:nvSpPr>
          <p:cNvPr id="49" name="48 - Σύννεφο"/>
          <p:cNvSpPr/>
          <p:nvPr/>
        </p:nvSpPr>
        <p:spPr>
          <a:xfrm>
            <a:off x="428596" y="4071942"/>
            <a:ext cx="2928958" cy="17859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14282" y="0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>
                <a:solidFill>
                  <a:srgbClr val="00B050"/>
                </a:solidFill>
              </a:rPr>
              <a:t>Τα άτομα ανάλογα με τον αριθμό πρωτονίων που έχουν (</a:t>
            </a:r>
            <a:r>
              <a:rPr lang="el-GR" sz="2400" i="1" u="sng" dirty="0" smtClean="0">
                <a:solidFill>
                  <a:srgbClr val="00B050"/>
                </a:solidFill>
              </a:rPr>
              <a:t>ατομικός αριθμός</a:t>
            </a:r>
            <a:r>
              <a:rPr lang="el-GR" sz="2400" i="1" dirty="0" smtClean="0">
                <a:solidFill>
                  <a:srgbClr val="00B050"/>
                </a:solidFill>
              </a:rPr>
              <a:t>)…μπαίνουν σε ….μια σειρά στο περιοδικό πίνακα…….. Που φαίνεται στο σχήμα.</a:t>
            </a:r>
            <a:endParaRPr lang="en-US" sz="2400" i="1" dirty="0">
              <a:solidFill>
                <a:srgbClr val="00B05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5"/>
            <a:ext cx="9358346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71435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Από  ένα  άτομο   </a:t>
            </a:r>
            <a:r>
              <a:rPr lang="el-GR" sz="2000" u="sng" dirty="0" smtClean="0"/>
              <a:t>μπορεί  να  φύγουν </a:t>
            </a:r>
            <a:r>
              <a:rPr lang="el-GR" sz="2000" dirty="0" smtClean="0"/>
              <a:t>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Σε αυτή την περίπτωση το άτομο θα έχει </a:t>
            </a:r>
            <a:r>
              <a:rPr lang="el-GR" sz="2000" b="1" dirty="0" smtClean="0"/>
              <a:t>περισσότερα πρωτόνια από ηλεκτρόνια</a:t>
            </a:r>
            <a:r>
              <a:rPr lang="el-GR" sz="2000" dirty="0" smtClean="0"/>
              <a:t>… και πλέον δεν θα λέγεται άτομο αλλά </a:t>
            </a:r>
            <a:r>
              <a:rPr lang="el-GR" sz="2000" b="1" dirty="0" smtClean="0"/>
              <a:t>ιόν</a:t>
            </a:r>
            <a:r>
              <a:rPr lang="el-GR" sz="2000" dirty="0" smtClean="0"/>
              <a:t>.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84836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06254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499110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84836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 flipH="1" flipV="1">
            <a:off x="5786446" y="2786058"/>
            <a:ext cx="1357322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6929454" y="221455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6929454" y="207167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7429520" y="2428868"/>
            <a:ext cx="1714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φύγει μέσα από το άτομο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/>
      <p:bldP spid="33" grpId="0" animBg="1"/>
      <p:bldP spid="34" grpId="0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142844" y="571480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 Ένα άτομο </a:t>
            </a:r>
            <a:r>
              <a:rPr lang="el-GR" sz="2000" u="sng" dirty="0" smtClean="0"/>
              <a:t>μπορεί να πάρει </a:t>
            </a:r>
            <a:r>
              <a:rPr lang="el-GR" sz="2000" dirty="0" smtClean="0"/>
              <a:t>επιπλέον  	1	 ή   περισσότερα </a:t>
            </a:r>
            <a:r>
              <a:rPr lang="el-GR" sz="2000" u="sng" dirty="0" smtClean="0"/>
              <a:t>ηλεκτρόνια</a:t>
            </a:r>
            <a:r>
              <a:rPr lang="el-GR" sz="2000" dirty="0" smtClean="0"/>
              <a:t>   .  Σε αυτή την περίπτωση το άτομο θα έχει περισσότερα ηλεκτρόνια από πρωτόνια … και πλέον δεν θα λέγεται άτομο αλλά </a:t>
            </a:r>
            <a:r>
              <a:rPr lang="el-GR" sz="2000" b="1" dirty="0" smtClean="0"/>
              <a:t>ιόν</a:t>
            </a:r>
          </a:p>
          <a:p>
            <a:endParaRPr lang="en-US" sz="2000" dirty="0"/>
          </a:p>
        </p:txBody>
      </p:sp>
      <p:sp>
        <p:nvSpPr>
          <p:cNvPr id="5" name="4 - Έλλειψη"/>
          <p:cNvSpPr/>
          <p:nvPr/>
        </p:nvSpPr>
        <p:spPr>
          <a:xfrm>
            <a:off x="135729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5572132" y="328612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27646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06241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370522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929058" y="600076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377665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406241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20528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384809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349090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391953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3562344" y="4491022"/>
            <a:ext cx="285752" cy="523220"/>
            <a:chOff x="5143504" y="1000108"/>
            <a:chExt cx="285752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3633782" y="396780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399097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227646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70522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857620" y="578645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572132" y="314324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406241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0800000" flipV="1">
            <a:off x="6215074" y="4500570"/>
            <a:ext cx="1928826" cy="5715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Έλλειψη"/>
          <p:cNvSpPr/>
          <p:nvPr/>
        </p:nvSpPr>
        <p:spPr>
          <a:xfrm>
            <a:off x="8215338" y="41433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8215338" y="400050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4929190" y="5572140"/>
            <a:ext cx="171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Ηλεκτρόνιο που έχει πάρει το άτομο</a:t>
            </a:r>
            <a:endParaRPr lang="en-US" sz="1200" dirty="0"/>
          </a:p>
        </p:txBody>
      </p:sp>
      <p:sp>
        <p:nvSpPr>
          <p:cNvPr id="38" name="37 - Έλλειψη"/>
          <p:cNvSpPr/>
          <p:nvPr/>
        </p:nvSpPr>
        <p:spPr>
          <a:xfrm>
            <a:off x="5786446" y="500063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5786446" y="485776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36" grpId="0"/>
      <p:bldP spid="38" grpId="0" animBg="1"/>
      <p:bldP spid="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785926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</a:t>
            </a:r>
            <a:r>
              <a:rPr lang="el-GR" sz="2000" b="1" dirty="0" smtClean="0"/>
              <a:t>υπάρχει ίσος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αν ένα άτομο έχει 8 πρωτόνια τότε οπωσδήποτε θα έχει και 8 ηλεκτρόνια.</a:t>
            </a:r>
            <a:endParaRPr lang="el-GR" sz="2000" b="1" dirty="0" smtClean="0"/>
          </a:p>
          <a:p>
            <a:endParaRPr lang="en-US" sz="2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285984" y="2142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ΙΟΝ  - ΙΟΝΤΑ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00034" y="3714752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000" dirty="0" smtClean="0"/>
              <a:t>   Προσοχή!!!! Μέσα σε  ένα </a:t>
            </a:r>
            <a:r>
              <a:rPr lang="el-GR" sz="2000" b="1" dirty="0" err="1" smtClean="0"/>
              <a:t>ιον</a:t>
            </a:r>
            <a:r>
              <a:rPr lang="el-GR" sz="2000" b="1" dirty="0" smtClean="0"/>
              <a:t> υπάρχει διαφορετικός αριθμός πρωτονίων και ηλεκτρονίων</a:t>
            </a:r>
            <a:r>
              <a:rPr lang="el-GR" sz="2000" dirty="0" smtClean="0"/>
              <a:t>. </a:t>
            </a:r>
            <a:r>
              <a:rPr lang="el-GR" sz="2000" u="sng" dirty="0" smtClean="0"/>
              <a:t>Παράδειγμα</a:t>
            </a:r>
            <a:r>
              <a:rPr lang="el-GR" sz="2000" dirty="0" smtClean="0"/>
              <a:t> ένα ιόν μπορεί να έχει 8 πρωτόνια  και 10 ηλεκτρόνια.</a:t>
            </a:r>
            <a:endParaRPr lang="el-GR" sz="2000" b="1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0" y="164305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3571868" y="335756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14348" y="395972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357422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1785918" y="167371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3071802" y="460266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2071670" y="353949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357422" y="3039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50029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143108" y="3253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785918" y="332518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214546" y="382524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28 - Ομάδα"/>
          <p:cNvGrpSpPr/>
          <p:nvPr/>
        </p:nvGrpSpPr>
        <p:grpSpPr>
          <a:xfrm>
            <a:off x="1785914" y="350043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21" name="39 - Ομάδα"/>
          <p:cNvGrpSpPr/>
          <p:nvPr/>
        </p:nvGrpSpPr>
        <p:grpSpPr>
          <a:xfrm>
            <a:off x="1928794" y="297721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285984" y="292893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378619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714480" y="150017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000364" y="442913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00430" y="3143248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285984" y="342900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572132" y="542926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ιόν</a:t>
            </a:r>
            <a:r>
              <a:rPr lang="el-GR" sz="2000" dirty="0" smtClean="0"/>
              <a:t> γιατί έχει 3 πρωτόνια και 2 ηλεκτρόνια</a:t>
            </a:r>
            <a:endParaRPr lang="en-US" sz="2000" dirty="0"/>
          </a:p>
        </p:txBody>
      </p:sp>
      <p:sp>
        <p:nvSpPr>
          <p:cNvPr id="31" name="30 - Έλλειψη"/>
          <p:cNvSpPr/>
          <p:nvPr/>
        </p:nvSpPr>
        <p:spPr>
          <a:xfrm>
            <a:off x="5072066" y="157161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858148" y="410260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14" y="388828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777186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491434" y="310123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562872" y="281547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7205682" y="288691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28 - Ομάδα"/>
          <p:cNvGrpSpPr/>
          <p:nvPr/>
        </p:nvGrpSpPr>
        <p:grpSpPr>
          <a:xfrm>
            <a:off x="7277120" y="3062174"/>
            <a:ext cx="222252" cy="451869"/>
            <a:chOff x="5143504" y="1000108"/>
            <a:chExt cx="28575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46" name="39 - Ομάδα"/>
          <p:cNvGrpSpPr/>
          <p:nvPr/>
        </p:nvGrpSpPr>
        <p:grpSpPr>
          <a:xfrm>
            <a:off x="7286639" y="2500306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715008" y="371475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858148" y="392906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715272" y="3000372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214282" y="5572140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Είναι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γιατί έχει 4 πρωτόνια και 4 ηλεκτρόνια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8596" y="578645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Μια τελεία αποτελείται από πολλά  εκατομμύρια άτομα……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>
          <a:xfrm>
            <a:off x="-142876" y="3071810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571472" y="5388487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2214546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2000232" y="353109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928794" y="4968254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2214546" y="446818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235742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2000232" y="468250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1643042" y="475394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2071670" y="5254006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1643038" y="4929198"/>
            <a:ext cx="293690" cy="451869"/>
            <a:chOff x="5051655" y="1000108"/>
            <a:chExt cx="377601" cy="523220"/>
          </a:xfrm>
        </p:grpSpPr>
        <p:sp>
          <p:nvSpPr>
            <p:cNvPr id="19" name="18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5051655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1785918" y="4405978"/>
            <a:ext cx="222252" cy="451869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4" name="23 - TextBox"/>
          <p:cNvSpPr txBox="1"/>
          <p:nvPr/>
        </p:nvSpPr>
        <p:spPr>
          <a:xfrm>
            <a:off x="2143108" y="4357694"/>
            <a:ext cx="166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72" y="5214950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1928794" y="335756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143108" y="4857760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929190" y="3000372"/>
            <a:ext cx="4071934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715272" y="553136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643538" y="5317049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7348563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7062811" y="4815742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7134249" y="4529990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777059" y="4601428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28 - Ομάδα"/>
          <p:cNvGrpSpPr/>
          <p:nvPr/>
        </p:nvGrpSpPr>
        <p:grpSpPr>
          <a:xfrm>
            <a:off x="6786578" y="4714884"/>
            <a:ext cx="284171" cy="451869"/>
            <a:chOff x="5063894" y="928547"/>
            <a:chExt cx="365362" cy="523220"/>
          </a:xfrm>
        </p:grpSpPr>
        <p:sp>
          <p:nvSpPr>
            <p:cNvPr id="44" name="4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TextBox"/>
            <p:cNvSpPr txBox="1"/>
            <p:nvPr/>
          </p:nvSpPr>
          <p:spPr>
            <a:xfrm>
              <a:off x="5063894" y="92854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6" name="39 - Ομάδα"/>
          <p:cNvGrpSpPr/>
          <p:nvPr/>
        </p:nvGrpSpPr>
        <p:grpSpPr>
          <a:xfrm>
            <a:off x="6858016" y="4214818"/>
            <a:ext cx="284166" cy="451869"/>
            <a:chOff x="5063900" y="955357"/>
            <a:chExt cx="365356" cy="523220"/>
          </a:xfrm>
        </p:grpSpPr>
        <p:sp>
          <p:nvSpPr>
            <p:cNvPr id="47" name="4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TextBox"/>
            <p:cNvSpPr txBox="1"/>
            <p:nvPr/>
          </p:nvSpPr>
          <p:spPr>
            <a:xfrm>
              <a:off x="5063900" y="955357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50" name="49 - TextBox"/>
          <p:cNvSpPr txBox="1"/>
          <p:nvPr/>
        </p:nvSpPr>
        <p:spPr>
          <a:xfrm>
            <a:off x="5572132" y="5143512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715272" y="535782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7286649" y="4714884"/>
            <a:ext cx="27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55" name="54 - TextBox"/>
          <p:cNvSpPr txBox="1"/>
          <p:nvPr/>
        </p:nvSpPr>
        <p:spPr>
          <a:xfrm>
            <a:off x="0" y="1571612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ΚΑΤΙΟΝΤΑ</a:t>
            </a:r>
            <a:r>
              <a:rPr lang="el-GR" sz="2000" dirty="0" smtClean="0"/>
              <a:t> 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πρωτόνια  </a:t>
            </a:r>
            <a:r>
              <a:rPr lang="el-GR" sz="2000" dirty="0" smtClean="0"/>
              <a:t>από  ηλεκτρόνια.  Τα κατιόντα έχουν </a:t>
            </a:r>
            <a:r>
              <a:rPr lang="el-GR" sz="2000" b="1" dirty="0" smtClean="0">
                <a:solidFill>
                  <a:srgbClr val="FF0000"/>
                </a:solidFill>
              </a:rPr>
              <a:t>θετικό φορτίο</a:t>
            </a:r>
            <a:r>
              <a:rPr lang="el-GR" sz="2000" b="1" dirty="0" smtClean="0"/>
              <a:t>.</a:t>
            </a:r>
            <a:endParaRPr lang="en-US" sz="2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2571736" y="214290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Τα </a:t>
            </a:r>
            <a:r>
              <a:rPr lang="el-GR" sz="2000" b="1" dirty="0" smtClean="0">
                <a:solidFill>
                  <a:srgbClr val="FF0000"/>
                </a:solidFill>
              </a:rPr>
              <a:t>ΙΟΝΤΑ</a:t>
            </a:r>
            <a:r>
              <a:rPr lang="el-GR" sz="2000" b="1" dirty="0" smtClean="0"/>
              <a:t> χωρίζονται σε :</a:t>
            </a:r>
            <a:endParaRPr lang="en-US" sz="2000" b="1" dirty="0"/>
          </a:p>
        </p:txBody>
      </p:sp>
      <p:cxnSp>
        <p:nvCxnSpPr>
          <p:cNvPr id="51" name="50 - Ευθύγραμμο βέλος σύνδεσης"/>
          <p:cNvCxnSpPr/>
          <p:nvPr/>
        </p:nvCxnSpPr>
        <p:spPr>
          <a:xfrm>
            <a:off x="4643438" y="642918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ύγραμμο βέλος σύνδεσης"/>
          <p:cNvCxnSpPr/>
          <p:nvPr/>
        </p:nvCxnSpPr>
        <p:spPr>
          <a:xfrm rot="10800000" flipV="1">
            <a:off x="2000232" y="642918"/>
            <a:ext cx="150019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786414" y="1571612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ΑΝΙΟΝΤΑ </a:t>
            </a:r>
            <a:r>
              <a:rPr lang="el-GR" sz="2000" dirty="0" smtClean="0"/>
              <a:t>που έχουν </a:t>
            </a:r>
            <a:r>
              <a:rPr lang="el-GR" sz="2000" dirty="0" smtClean="0">
                <a:solidFill>
                  <a:srgbClr val="FF0000"/>
                </a:solidFill>
              </a:rPr>
              <a:t>περισσότερα     ηλεκτρόνια </a:t>
            </a:r>
            <a:r>
              <a:rPr lang="el-GR" sz="2000" dirty="0" smtClean="0"/>
              <a:t>από  πρωτόνια.  Τα ανιόντα έχουν </a:t>
            </a:r>
            <a:r>
              <a:rPr lang="el-GR" sz="2000" b="1" dirty="0" smtClean="0">
                <a:solidFill>
                  <a:srgbClr val="FF0000"/>
                </a:solidFill>
              </a:rPr>
              <a:t>αρνητικό φορτίο</a:t>
            </a:r>
            <a:r>
              <a:rPr lang="el-GR" sz="2000" b="1" dirty="0" smtClean="0"/>
              <a:t>.</a:t>
            </a:r>
            <a:endParaRPr lang="en-US" sz="20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786414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5715008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5" name="64 - Έλλειψη"/>
          <p:cNvSpPr/>
          <p:nvPr/>
        </p:nvSpPr>
        <p:spPr>
          <a:xfrm>
            <a:off x="8072430" y="4174041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TextBox"/>
          <p:cNvSpPr txBox="1"/>
          <p:nvPr/>
        </p:nvSpPr>
        <p:spPr>
          <a:xfrm>
            <a:off x="8001024" y="4000504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7" name="66 - Έλλειψη"/>
          <p:cNvSpPr/>
          <p:nvPr/>
        </p:nvSpPr>
        <p:spPr>
          <a:xfrm>
            <a:off x="6429356" y="588855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6357950" y="571501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9" name="68 - Έλλειψη"/>
          <p:cNvSpPr/>
          <p:nvPr/>
        </p:nvSpPr>
        <p:spPr>
          <a:xfrm>
            <a:off x="7215174" y="3388223"/>
            <a:ext cx="222252" cy="2467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TextBox"/>
          <p:cNvSpPr txBox="1"/>
          <p:nvPr/>
        </p:nvSpPr>
        <p:spPr>
          <a:xfrm>
            <a:off x="7143768" y="3214686"/>
            <a:ext cx="2778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>
            <a:off x="5786446" y="3571876"/>
            <a:ext cx="3071834" cy="30718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7766073" y="4259643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>
            <a:off x="6328534" y="4615147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Έλλειψη"/>
          <p:cNvSpPr/>
          <p:nvPr/>
        </p:nvSpPr>
        <p:spPr>
          <a:xfrm>
            <a:off x="7533175" y="5213527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7292247" y="4035552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7103521" y="6045621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292247" y="5213527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7533175" y="4807811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7653639" y="4981689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352479" y="4981689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7051319" y="5039649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412711" y="5445365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28 - Ομάδα"/>
          <p:cNvGrpSpPr/>
          <p:nvPr/>
        </p:nvGrpSpPr>
        <p:grpSpPr>
          <a:xfrm>
            <a:off x="7111551" y="5155568"/>
            <a:ext cx="240928" cy="424502"/>
            <a:chOff x="5143504" y="1000108"/>
            <a:chExt cx="285752" cy="523220"/>
          </a:xfrm>
        </p:grpSpPr>
        <p:sp>
          <p:nvSpPr>
            <p:cNvPr id="17" name="1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1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19" name="39 - Ομάδα"/>
          <p:cNvGrpSpPr/>
          <p:nvPr/>
        </p:nvGrpSpPr>
        <p:grpSpPr>
          <a:xfrm>
            <a:off x="7171783" y="4731066"/>
            <a:ext cx="240928" cy="424502"/>
            <a:chOff x="5143504" y="1000108"/>
            <a:chExt cx="285752" cy="523220"/>
          </a:xfrm>
        </p:grpSpPr>
        <p:sp>
          <p:nvSpPr>
            <p:cNvPr id="20" name="19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20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22" name="21 - TextBox"/>
          <p:cNvSpPr txBox="1"/>
          <p:nvPr/>
        </p:nvSpPr>
        <p:spPr>
          <a:xfrm>
            <a:off x="7472943" y="4691892"/>
            <a:ext cx="180696" cy="42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6328534" y="4499228"/>
            <a:ext cx="301160" cy="47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7292247" y="3919633"/>
            <a:ext cx="301160" cy="47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7043289" y="5871742"/>
            <a:ext cx="301160" cy="47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7766073" y="4143724"/>
            <a:ext cx="301160" cy="47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7533175" y="5097608"/>
            <a:ext cx="301160" cy="42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2479" y="4846985"/>
            <a:ext cx="180696" cy="42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412711" y="5310661"/>
            <a:ext cx="180696" cy="42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782133" y="5105335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7653639" y="5368620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6027374" y="5473772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6027374" y="5357853"/>
            <a:ext cx="301160" cy="47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Έλλειψη"/>
          <p:cNvSpPr/>
          <p:nvPr/>
        </p:nvSpPr>
        <p:spPr>
          <a:xfrm>
            <a:off x="8316192" y="5647651"/>
            <a:ext cx="240928" cy="2318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TextBox"/>
          <p:cNvSpPr txBox="1"/>
          <p:nvPr/>
        </p:nvSpPr>
        <p:spPr>
          <a:xfrm>
            <a:off x="8316192" y="5531732"/>
            <a:ext cx="301160" cy="474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500034" y="357166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άτομα πολλές φορές τα συμβολίζουμε και με χρωματιστούς κύκλους ή σφαίρες:</a:t>
            </a:r>
            <a:endParaRPr lang="en-US" dirty="0"/>
          </a:p>
        </p:txBody>
      </p:sp>
      <p:sp>
        <p:nvSpPr>
          <p:cNvPr id="40" name="39 - TextBox"/>
          <p:cNvSpPr txBox="1"/>
          <p:nvPr/>
        </p:nvSpPr>
        <p:spPr>
          <a:xfrm>
            <a:off x="1000100" y="100010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Παράδειγμα:</a:t>
            </a:r>
            <a:endParaRPr lang="en-US" dirty="0"/>
          </a:p>
        </p:txBody>
      </p:sp>
      <p:sp>
        <p:nvSpPr>
          <p:cNvPr id="41" name="40 - Έλλειψη"/>
          <p:cNvSpPr/>
          <p:nvPr/>
        </p:nvSpPr>
        <p:spPr>
          <a:xfrm>
            <a:off x="500034" y="1571612"/>
            <a:ext cx="428628" cy="42862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1428728" y="157161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Άτομο άνθρακα  </a:t>
            </a:r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43" name="42 - Έλλειψη"/>
          <p:cNvSpPr/>
          <p:nvPr/>
        </p:nvSpPr>
        <p:spPr>
          <a:xfrm>
            <a:off x="357158" y="2928934"/>
            <a:ext cx="571504" cy="57150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TextBox"/>
          <p:cNvSpPr txBox="1"/>
          <p:nvPr/>
        </p:nvSpPr>
        <p:spPr>
          <a:xfrm>
            <a:off x="1357290" y="300037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Άτομο οξυγόνου  </a:t>
            </a:r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45" name="44 - Έλλειψη"/>
          <p:cNvSpPr/>
          <p:nvPr/>
        </p:nvSpPr>
        <p:spPr>
          <a:xfrm>
            <a:off x="571472" y="4572008"/>
            <a:ext cx="357190" cy="35719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1357290" y="45720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Άτομο υδρογόνου </a:t>
            </a:r>
            <a:r>
              <a:rPr lang="el-GR" b="1" dirty="0" smtClean="0"/>
              <a:t>Η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/>
      <p:bldP spid="43" grpId="0" animBg="1"/>
      <p:bldP spid="44" grpId="0"/>
      <p:bldP spid="45" grpId="0" animBg="1"/>
      <p:bldP spid="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500034" y="357166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άτομα ενώνονται και σχηματίζουν μόρια</a:t>
            </a:r>
            <a:endParaRPr lang="en-US" dirty="0"/>
          </a:p>
        </p:txBody>
      </p:sp>
      <p:sp>
        <p:nvSpPr>
          <p:cNvPr id="40" name="39 - TextBox"/>
          <p:cNvSpPr txBox="1"/>
          <p:nvPr/>
        </p:nvSpPr>
        <p:spPr>
          <a:xfrm>
            <a:off x="1000100" y="221455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Παράδειγμα:</a:t>
            </a:r>
            <a:endParaRPr lang="en-US" dirty="0"/>
          </a:p>
        </p:txBody>
      </p:sp>
      <p:sp>
        <p:nvSpPr>
          <p:cNvPr id="43" name="42 - Έλλειψη"/>
          <p:cNvSpPr/>
          <p:nvPr/>
        </p:nvSpPr>
        <p:spPr>
          <a:xfrm>
            <a:off x="4071934" y="2428868"/>
            <a:ext cx="571504" cy="57150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TextBox"/>
          <p:cNvSpPr txBox="1"/>
          <p:nvPr/>
        </p:nvSpPr>
        <p:spPr>
          <a:xfrm>
            <a:off x="2786050" y="3643314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Μόριο νερού Η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Ο</a:t>
            </a:r>
            <a:endParaRPr lang="en-US" sz="2400" b="1" dirty="0"/>
          </a:p>
        </p:txBody>
      </p:sp>
      <p:sp>
        <p:nvSpPr>
          <p:cNvPr id="45" name="44 - Έλλειψη"/>
          <p:cNvSpPr/>
          <p:nvPr/>
        </p:nvSpPr>
        <p:spPr>
          <a:xfrm>
            <a:off x="3857620" y="2786058"/>
            <a:ext cx="357190" cy="35719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4500562" y="2786058"/>
            <a:ext cx="357190" cy="35719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Ορθογώνιο"/>
          <p:cNvSpPr/>
          <p:nvPr/>
        </p:nvSpPr>
        <p:spPr>
          <a:xfrm>
            <a:off x="4143372" y="2143116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</a:t>
            </a:r>
            <a:endParaRPr lang="en-US" dirty="0"/>
          </a:p>
        </p:txBody>
      </p:sp>
      <p:sp>
        <p:nvSpPr>
          <p:cNvPr id="49" name="48 - Ορθογώνιο"/>
          <p:cNvSpPr/>
          <p:nvPr/>
        </p:nvSpPr>
        <p:spPr>
          <a:xfrm>
            <a:off x="4786314" y="285749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endParaRPr lang="en-US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868" y="278605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428604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Αριθμός</a:t>
            </a:r>
            <a:r>
              <a:rPr lang="en-US" sz="2800" b="1" dirty="0" smtClean="0"/>
              <a:t>   </a:t>
            </a:r>
            <a:r>
              <a:rPr lang="el-GR" sz="2800" b="1" dirty="0" smtClean="0"/>
              <a:t> </a:t>
            </a:r>
            <a:r>
              <a:rPr lang="en-US" sz="2800" b="1" dirty="0" err="1" smtClean="0"/>
              <a:t>Avogardo</a:t>
            </a:r>
            <a:endParaRPr lang="en-US" sz="28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1643042" y="3643314"/>
            <a:ext cx="70723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N</a:t>
            </a:r>
            <a:r>
              <a:rPr lang="en-US" sz="4400" baseline="-25000" dirty="0" smtClean="0"/>
              <a:t>A     </a:t>
            </a:r>
            <a:r>
              <a:rPr lang="en-US" sz="4400" dirty="0" smtClean="0"/>
              <a:t>=      6,02 </a:t>
            </a:r>
            <a:r>
              <a:rPr lang="en-US" sz="4400" b="1" baseline="30000" dirty="0" smtClean="0"/>
              <a:t>.</a:t>
            </a:r>
            <a:r>
              <a:rPr lang="en-US" sz="4400" b="1" dirty="0" smtClean="0"/>
              <a:t>  </a:t>
            </a:r>
            <a:r>
              <a:rPr lang="en-US" sz="4400" dirty="0" smtClean="0"/>
              <a:t>10 </a:t>
            </a:r>
            <a:r>
              <a:rPr lang="en-US" sz="4400" baseline="30000" dirty="0" smtClean="0"/>
              <a:t>23  </a:t>
            </a:r>
            <a:endParaRPr lang="en-US" sz="4400" baseline="30000" dirty="0"/>
          </a:p>
        </p:txBody>
      </p:sp>
      <p:sp>
        <p:nvSpPr>
          <p:cNvPr id="6" name="5 - Ορθογώνιο"/>
          <p:cNvSpPr/>
          <p:nvPr/>
        </p:nvSpPr>
        <p:spPr>
          <a:xfrm>
            <a:off x="3357554" y="1857364"/>
            <a:ext cx="7665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N</a:t>
            </a:r>
            <a:r>
              <a:rPr lang="en-US" sz="4400" baseline="-25000" dirty="0" smtClean="0"/>
              <a:t>A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3428992" y="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mol</a:t>
            </a:r>
            <a:r>
              <a:rPr lang="el-GR" sz="2800" b="1" dirty="0" smtClean="0"/>
              <a:t> </a:t>
            </a:r>
            <a:r>
              <a:rPr lang="en-US" sz="2800" b="1" dirty="0" smtClean="0"/>
              <a:t>     n</a:t>
            </a:r>
            <a:endParaRPr lang="en-US" sz="2800" b="1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5714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mol  </a:t>
            </a:r>
            <a:r>
              <a:rPr lang="el-GR" sz="2000" dirty="0" smtClean="0"/>
              <a:t>είναι η ποσότητα μιας ουσίας που περιέχει </a:t>
            </a:r>
            <a:r>
              <a:rPr lang="en-US" sz="2000" dirty="0" smtClean="0"/>
              <a:t> N</a:t>
            </a:r>
            <a:r>
              <a:rPr lang="en-US" sz="2000" baseline="-25000" dirty="0" smtClean="0"/>
              <a:t>A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οντότητες (άτομα, μόρια, ιόντα…)</a:t>
            </a:r>
            <a:endParaRPr lang="en-US" sz="2000" dirty="0"/>
          </a:p>
        </p:txBody>
      </p:sp>
      <p:sp>
        <p:nvSpPr>
          <p:cNvPr id="8" name="7 - TextBox"/>
          <p:cNvSpPr txBox="1"/>
          <p:nvPr/>
        </p:nvSpPr>
        <p:spPr>
          <a:xfrm>
            <a:off x="2714612" y="250030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57562"/>
            <a:ext cx="4357686" cy="277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9 - Ευθύγραμμο βέλος σύνδεσης"/>
          <p:cNvCxnSpPr/>
          <p:nvPr/>
        </p:nvCxnSpPr>
        <p:spPr>
          <a:xfrm flipV="1">
            <a:off x="2214546" y="3429000"/>
            <a:ext cx="2786082" cy="135732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5072066" y="3357562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Αυτή είναι μια </a:t>
            </a:r>
            <a:r>
              <a:rPr lang="el-GR" b="1" dirty="0" smtClean="0"/>
              <a:t>ποσότητα</a:t>
            </a:r>
            <a:r>
              <a:rPr lang="el-GR" dirty="0" smtClean="0"/>
              <a:t> στοιχείου </a:t>
            </a:r>
            <a:r>
              <a:rPr lang="el-GR" b="1" dirty="0" smtClean="0"/>
              <a:t>άνθρακα</a:t>
            </a:r>
            <a:r>
              <a:rPr lang="el-GR" dirty="0" smtClean="0"/>
              <a:t> </a:t>
            </a:r>
            <a:r>
              <a:rPr lang="el-GR" b="1" dirty="0" smtClean="0"/>
              <a:t>1 </a:t>
            </a:r>
            <a:r>
              <a:rPr lang="en-US" b="1" dirty="0" smtClean="0"/>
              <a:t>mol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5000628" y="4572008"/>
            <a:ext cx="38576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Άρα  αυτή η ποσότητα 1 </a:t>
            </a:r>
            <a:r>
              <a:rPr lang="en-US" dirty="0" smtClean="0"/>
              <a:t>mol, </a:t>
            </a:r>
            <a:r>
              <a:rPr lang="el-GR" dirty="0" smtClean="0"/>
              <a:t>θα </a:t>
            </a:r>
            <a:r>
              <a:rPr lang="el-GR" b="1" dirty="0" smtClean="0"/>
              <a:t>αποτελείται</a:t>
            </a:r>
            <a:r>
              <a:rPr lang="el-GR" dirty="0" smtClean="0"/>
              <a:t> </a:t>
            </a:r>
            <a:r>
              <a:rPr lang="el-GR" b="1" dirty="0" smtClean="0"/>
              <a:t>από</a:t>
            </a:r>
            <a:r>
              <a:rPr lang="el-GR" dirty="0" smtClean="0"/>
              <a:t> </a:t>
            </a:r>
            <a:r>
              <a:rPr lang="en-US" dirty="0" smtClean="0"/>
              <a:t>N</a:t>
            </a:r>
            <a:r>
              <a:rPr lang="en-US" baseline="-25000" dirty="0" smtClean="0"/>
              <a:t>A     </a:t>
            </a:r>
            <a:r>
              <a:rPr lang="en-US" dirty="0" smtClean="0"/>
              <a:t>=    </a:t>
            </a:r>
            <a:r>
              <a:rPr lang="en-US" b="1" dirty="0" smtClean="0"/>
              <a:t>6,02 </a:t>
            </a:r>
            <a:r>
              <a:rPr lang="en-US" b="1" baseline="30000" dirty="0" smtClean="0"/>
              <a:t>.</a:t>
            </a:r>
            <a:r>
              <a:rPr lang="en-US" b="1" dirty="0" smtClean="0"/>
              <a:t>  10 </a:t>
            </a:r>
            <a:r>
              <a:rPr lang="en-US" b="1" baseline="30000" dirty="0" smtClean="0"/>
              <a:t>23 </a:t>
            </a:r>
            <a:r>
              <a:rPr lang="el-GR" b="1" baseline="30000" dirty="0" smtClean="0"/>
              <a:t> </a:t>
            </a:r>
            <a:r>
              <a:rPr lang="el-GR" b="1" dirty="0" smtClean="0"/>
              <a:t> </a:t>
            </a:r>
            <a:r>
              <a:rPr lang="el-GR" b="1" u="sng" dirty="0" smtClean="0"/>
              <a:t>άτομα</a:t>
            </a:r>
            <a:r>
              <a:rPr lang="el-GR" u="sng" dirty="0" smtClean="0"/>
              <a:t> άνθρακα</a:t>
            </a:r>
            <a:endParaRPr lang="en-US" u="sng" dirty="0"/>
          </a:p>
        </p:txBody>
      </p:sp>
      <p:cxnSp>
        <p:nvCxnSpPr>
          <p:cNvPr id="13" name="12 - Ευθύγραμμο βέλος σύνδεσης"/>
          <p:cNvCxnSpPr>
            <a:endCxn id="12" idx="1"/>
          </p:cNvCxnSpPr>
          <p:nvPr/>
        </p:nvCxnSpPr>
        <p:spPr>
          <a:xfrm>
            <a:off x="2366946" y="4938722"/>
            <a:ext cx="2633682" cy="94951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0" y="5715016"/>
            <a:ext cx="428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Μια </a:t>
            </a:r>
            <a:r>
              <a:rPr lang="el-GR" b="1" dirty="0" smtClean="0">
                <a:solidFill>
                  <a:srgbClr val="FF0000"/>
                </a:solidFill>
              </a:rPr>
              <a:t>ποσότητα</a:t>
            </a:r>
            <a:r>
              <a:rPr lang="el-GR" dirty="0" smtClean="0">
                <a:solidFill>
                  <a:srgbClr val="FF0000"/>
                </a:solidFill>
              </a:rPr>
              <a:t> στοιχείου </a:t>
            </a:r>
            <a:r>
              <a:rPr lang="el-GR" b="1" dirty="0" smtClean="0">
                <a:solidFill>
                  <a:srgbClr val="FF0000"/>
                </a:solidFill>
              </a:rPr>
              <a:t>άνθρακα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l-GR" dirty="0" smtClean="0">
                <a:solidFill>
                  <a:srgbClr val="FF0000"/>
                </a:solidFill>
              </a:rPr>
              <a:t>που βρίσκεται μέσα σε ένα γυάλινο πιάτο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42844" y="1500174"/>
            <a:ext cx="900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Ποσότητα 1 </a:t>
            </a:r>
            <a:r>
              <a:rPr lang="en-US" sz="2400" b="1" dirty="0" smtClean="0"/>
              <a:t>mol </a:t>
            </a:r>
            <a:r>
              <a:rPr lang="el-GR" sz="2400" b="1" dirty="0" smtClean="0"/>
              <a:t>ατόμων </a:t>
            </a:r>
            <a:r>
              <a:rPr lang="el-GR" sz="2400" dirty="0" smtClean="0"/>
              <a:t>θα περιέχει 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A     </a:t>
            </a:r>
            <a:r>
              <a:rPr lang="en-US" sz="2400" dirty="0" smtClean="0"/>
              <a:t>=      6,02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n-US" sz="2400" dirty="0" smtClean="0"/>
              <a:t>10 </a:t>
            </a:r>
            <a:r>
              <a:rPr lang="en-US" sz="2400" baseline="30000" dirty="0" smtClean="0"/>
              <a:t>23 </a:t>
            </a:r>
            <a:r>
              <a:rPr lang="el-GR" sz="2400" baseline="30000" dirty="0" smtClean="0"/>
              <a:t> </a:t>
            </a:r>
            <a:r>
              <a:rPr lang="el-GR" sz="2400" dirty="0" smtClean="0"/>
              <a:t> άτομα</a:t>
            </a:r>
            <a:r>
              <a:rPr lang="en-US" sz="2400" baseline="30000" dirty="0" smtClean="0"/>
              <a:t> </a:t>
            </a:r>
            <a:endParaRPr lang="en-US" sz="2400" baseline="30000" dirty="0"/>
          </a:p>
        </p:txBody>
      </p:sp>
      <p:sp>
        <p:nvSpPr>
          <p:cNvPr id="19" name="18 - Έλλειψη"/>
          <p:cNvSpPr/>
          <p:nvPr/>
        </p:nvSpPr>
        <p:spPr>
          <a:xfrm>
            <a:off x="5500694" y="6072206"/>
            <a:ext cx="214314" cy="2143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786446" y="6429396"/>
            <a:ext cx="214314" cy="2143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6286512" y="6215082"/>
            <a:ext cx="214314" cy="2143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6715140" y="6643686"/>
            <a:ext cx="214314" cy="2143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Έλλειψη"/>
          <p:cNvSpPr/>
          <p:nvPr/>
        </p:nvSpPr>
        <p:spPr>
          <a:xfrm>
            <a:off x="6429388" y="5857892"/>
            <a:ext cx="214314" cy="2143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143768" y="6000768"/>
            <a:ext cx="214314" cy="2143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16200000" flipH="1">
            <a:off x="5536413" y="5607859"/>
            <a:ext cx="428628" cy="21431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Έλλειψη"/>
          <p:cNvSpPr/>
          <p:nvPr/>
        </p:nvSpPr>
        <p:spPr>
          <a:xfrm>
            <a:off x="7643834" y="6357958"/>
            <a:ext cx="214314" cy="2143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8001024" y="5857892"/>
            <a:ext cx="214314" cy="21431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  <p:bldP spid="12" grpId="0"/>
      <p:bldP spid="16" grpId="0"/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7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42844" y="1500174"/>
            <a:ext cx="9001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Ποσότητα 1 </a:t>
            </a:r>
            <a:r>
              <a:rPr lang="en-US" sz="2400" b="1" dirty="0" smtClean="0"/>
              <a:t>mol </a:t>
            </a:r>
            <a:r>
              <a:rPr lang="el-GR" sz="2400" b="1" dirty="0" smtClean="0"/>
              <a:t>ατόμων </a:t>
            </a:r>
            <a:r>
              <a:rPr lang="el-GR" sz="2400" dirty="0" smtClean="0"/>
              <a:t>θα περιέχει 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A     </a:t>
            </a:r>
            <a:r>
              <a:rPr lang="en-US" sz="2400" dirty="0" smtClean="0"/>
              <a:t>=      6,02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n-US" sz="2400" dirty="0" smtClean="0"/>
              <a:t>10 </a:t>
            </a:r>
            <a:r>
              <a:rPr lang="en-US" sz="2400" baseline="30000" dirty="0" smtClean="0"/>
              <a:t>23 </a:t>
            </a:r>
            <a:r>
              <a:rPr lang="el-GR" sz="2400" baseline="30000" dirty="0" smtClean="0"/>
              <a:t> </a:t>
            </a:r>
            <a:r>
              <a:rPr lang="el-GR" sz="2400" dirty="0" smtClean="0"/>
              <a:t> άτομα</a:t>
            </a:r>
            <a:r>
              <a:rPr lang="en-US" sz="2400" baseline="30000" dirty="0" smtClean="0"/>
              <a:t> </a:t>
            </a:r>
            <a:endParaRPr lang="en-US" sz="2400" baseline="30000" dirty="0"/>
          </a:p>
        </p:txBody>
      </p:sp>
      <p:sp>
        <p:nvSpPr>
          <p:cNvPr id="6" name="5 - Ορθογώνιο"/>
          <p:cNvSpPr/>
          <p:nvPr/>
        </p:nvSpPr>
        <p:spPr>
          <a:xfrm>
            <a:off x="357158" y="500042"/>
            <a:ext cx="87868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mol  </a:t>
            </a:r>
            <a:r>
              <a:rPr lang="el-GR" sz="2000" dirty="0" smtClean="0"/>
              <a:t>είναι η ποσότητα μιας ουσίας που περιέχει </a:t>
            </a:r>
            <a:r>
              <a:rPr lang="en-US" sz="2000" dirty="0" smtClean="0"/>
              <a:t> N</a:t>
            </a:r>
            <a:r>
              <a:rPr lang="en-US" sz="2000" baseline="-25000" dirty="0" smtClean="0"/>
              <a:t>A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οντότητες (άτομα, μόρια, ιόντα…)</a:t>
            </a:r>
            <a:endParaRPr lang="en-US" sz="2000" dirty="0"/>
          </a:p>
        </p:txBody>
      </p:sp>
      <p:sp>
        <p:nvSpPr>
          <p:cNvPr id="8" name="7 - TextBox"/>
          <p:cNvSpPr txBox="1"/>
          <p:nvPr/>
        </p:nvSpPr>
        <p:spPr>
          <a:xfrm>
            <a:off x="1357290" y="300037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14752"/>
            <a:ext cx="4157822" cy="2147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ύγραμμο βέλος σύνδεσης"/>
          <p:cNvCxnSpPr/>
          <p:nvPr/>
        </p:nvCxnSpPr>
        <p:spPr>
          <a:xfrm flipV="1">
            <a:off x="2214546" y="3643314"/>
            <a:ext cx="2857520" cy="114300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5072066" y="3357562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Αυτή είναι μια </a:t>
            </a:r>
            <a:r>
              <a:rPr lang="el-GR" b="1" dirty="0" smtClean="0"/>
              <a:t>ποσότητα</a:t>
            </a:r>
            <a:r>
              <a:rPr lang="el-GR" dirty="0" smtClean="0"/>
              <a:t> στοιχείου </a:t>
            </a:r>
            <a:r>
              <a:rPr lang="el-GR" b="1" dirty="0" smtClean="0"/>
              <a:t>χαλκού 1 </a:t>
            </a:r>
            <a:r>
              <a:rPr lang="en-US" b="1" dirty="0" smtClean="0"/>
              <a:t>mol</a:t>
            </a:r>
            <a:r>
              <a:rPr lang="en-US" dirty="0" smtClean="0"/>
              <a:t>. </a:t>
            </a:r>
            <a:endParaRPr lang="el-GR" dirty="0" smtClean="0"/>
          </a:p>
        </p:txBody>
      </p:sp>
      <p:sp>
        <p:nvSpPr>
          <p:cNvPr id="13" name="12 - Ορθογώνιο"/>
          <p:cNvSpPr/>
          <p:nvPr/>
        </p:nvSpPr>
        <p:spPr>
          <a:xfrm>
            <a:off x="5000628" y="4572008"/>
            <a:ext cx="38576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Άρα  αυτή η ποσότητα 1 </a:t>
            </a:r>
            <a:r>
              <a:rPr lang="en-US" dirty="0" smtClean="0"/>
              <a:t>mol, </a:t>
            </a:r>
            <a:r>
              <a:rPr lang="el-GR" dirty="0" smtClean="0"/>
              <a:t>θα </a:t>
            </a:r>
            <a:r>
              <a:rPr lang="el-GR" b="1" dirty="0" smtClean="0"/>
              <a:t>αποτελείται</a:t>
            </a:r>
            <a:r>
              <a:rPr lang="el-GR" dirty="0" smtClean="0"/>
              <a:t> </a:t>
            </a:r>
            <a:r>
              <a:rPr lang="el-GR" b="1" dirty="0" smtClean="0"/>
              <a:t>από</a:t>
            </a:r>
            <a:r>
              <a:rPr lang="el-GR" dirty="0" smtClean="0"/>
              <a:t> </a:t>
            </a:r>
            <a:r>
              <a:rPr lang="en-US" dirty="0" smtClean="0"/>
              <a:t>N</a:t>
            </a:r>
            <a:r>
              <a:rPr lang="en-US" baseline="-25000" dirty="0" smtClean="0"/>
              <a:t>A     </a:t>
            </a:r>
            <a:r>
              <a:rPr lang="en-US" dirty="0" smtClean="0"/>
              <a:t>=    </a:t>
            </a:r>
            <a:r>
              <a:rPr lang="en-US" b="1" dirty="0" smtClean="0"/>
              <a:t>6,02 </a:t>
            </a:r>
            <a:r>
              <a:rPr lang="en-US" b="1" baseline="30000" dirty="0" smtClean="0"/>
              <a:t>.</a:t>
            </a:r>
            <a:r>
              <a:rPr lang="en-US" b="1" dirty="0" smtClean="0"/>
              <a:t>  10 </a:t>
            </a:r>
            <a:r>
              <a:rPr lang="en-US" b="1" baseline="30000" dirty="0" smtClean="0"/>
              <a:t>23 </a:t>
            </a:r>
            <a:r>
              <a:rPr lang="el-GR" b="1" baseline="30000" dirty="0" smtClean="0"/>
              <a:t> </a:t>
            </a:r>
            <a:r>
              <a:rPr lang="el-GR" b="1" dirty="0" smtClean="0"/>
              <a:t> </a:t>
            </a:r>
            <a:r>
              <a:rPr lang="el-GR" b="1" u="sng" dirty="0" smtClean="0"/>
              <a:t>άτομα</a:t>
            </a:r>
            <a:r>
              <a:rPr lang="el-GR" u="sng" dirty="0" smtClean="0"/>
              <a:t> χαλκού </a:t>
            </a:r>
            <a:endParaRPr lang="en-US" u="sng" dirty="0"/>
          </a:p>
        </p:txBody>
      </p:sp>
      <p:cxnSp>
        <p:nvCxnSpPr>
          <p:cNvPr id="14" name="13 - Ευθύγραμμο βέλος σύνδεσης"/>
          <p:cNvCxnSpPr>
            <a:endCxn id="13" idx="1"/>
          </p:cNvCxnSpPr>
          <p:nvPr/>
        </p:nvCxnSpPr>
        <p:spPr>
          <a:xfrm>
            <a:off x="2366946" y="4938722"/>
            <a:ext cx="2633682" cy="94951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0" y="5934670"/>
            <a:ext cx="4286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Μια </a:t>
            </a:r>
            <a:r>
              <a:rPr lang="el-GR" b="1" dirty="0" smtClean="0">
                <a:solidFill>
                  <a:srgbClr val="FF0000"/>
                </a:solidFill>
              </a:rPr>
              <a:t>ποσότητα</a:t>
            </a:r>
            <a:r>
              <a:rPr lang="el-GR" dirty="0" smtClean="0">
                <a:solidFill>
                  <a:srgbClr val="FF0000"/>
                </a:solidFill>
              </a:rPr>
              <a:t> από μικρές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σωλήνες στοιχείου </a:t>
            </a:r>
            <a:r>
              <a:rPr lang="el-GR" b="1" dirty="0" smtClean="0">
                <a:solidFill>
                  <a:srgbClr val="FF0000"/>
                </a:solidFill>
              </a:rPr>
              <a:t>χαλκού </a:t>
            </a:r>
            <a:r>
              <a:rPr lang="en-US" b="1" dirty="0" smtClean="0">
                <a:solidFill>
                  <a:srgbClr val="FF0000"/>
                </a:solidFill>
              </a:rPr>
              <a:t>Cu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l-GR" dirty="0" smtClean="0">
                <a:solidFill>
                  <a:srgbClr val="FF0000"/>
                </a:solidFill>
              </a:rPr>
              <a:t>που βρίσκεται μέσα σε ένα γυάλινο πιάτο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6215074" y="6000768"/>
            <a:ext cx="214314" cy="2143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786578" y="6143644"/>
            <a:ext cx="214314" cy="2143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215206" y="6286520"/>
            <a:ext cx="214314" cy="2143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6858016" y="5715016"/>
            <a:ext cx="214314" cy="2143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858148" y="6286520"/>
            <a:ext cx="214314" cy="2143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500958" y="5786454"/>
            <a:ext cx="214314" cy="2143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>
            <a:off x="5572132" y="5429264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428992" y="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mol</a:t>
            </a:r>
            <a:r>
              <a:rPr lang="el-GR" sz="2800" b="1" dirty="0" smtClean="0"/>
              <a:t> </a:t>
            </a:r>
            <a:r>
              <a:rPr lang="en-US" sz="2800" b="1" dirty="0" smtClean="0"/>
              <a:t>     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2" grpId="0"/>
      <p:bldP spid="13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143248"/>
            <a:ext cx="2000264" cy="2408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214282" y="1428736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Ποσότητα 1 </a:t>
            </a:r>
            <a:r>
              <a:rPr lang="en-US" sz="2400" b="1" dirty="0" smtClean="0"/>
              <a:t>mol </a:t>
            </a:r>
            <a:r>
              <a:rPr lang="el-GR" sz="2400" b="1" dirty="0" smtClean="0"/>
              <a:t>μορίων </a:t>
            </a:r>
            <a:r>
              <a:rPr lang="el-GR" sz="2400" dirty="0" smtClean="0"/>
              <a:t>θα περιέχει 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A     </a:t>
            </a:r>
            <a:r>
              <a:rPr lang="en-US" sz="2400" dirty="0" smtClean="0"/>
              <a:t>=      6,02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n-US" sz="2400" dirty="0" smtClean="0"/>
              <a:t>10 </a:t>
            </a:r>
            <a:r>
              <a:rPr lang="en-US" sz="2400" baseline="30000" dirty="0" smtClean="0"/>
              <a:t>23 </a:t>
            </a:r>
            <a:r>
              <a:rPr lang="el-GR" sz="2400" baseline="30000" dirty="0" smtClean="0"/>
              <a:t> </a:t>
            </a:r>
            <a:r>
              <a:rPr lang="el-GR" sz="2400" dirty="0" smtClean="0"/>
              <a:t> μόρια</a:t>
            </a:r>
            <a:endParaRPr lang="en-US" sz="2400" baseline="30000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57148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mol  </a:t>
            </a:r>
            <a:r>
              <a:rPr lang="el-GR" sz="2000" dirty="0" smtClean="0"/>
              <a:t>είναι η ποσότητα μιας ουσίας που περιέχει </a:t>
            </a:r>
            <a:r>
              <a:rPr lang="en-US" sz="2000" dirty="0" smtClean="0"/>
              <a:t> N</a:t>
            </a:r>
            <a:r>
              <a:rPr lang="en-US" sz="2000" baseline="-25000" dirty="0" smtClean="0"/>
              <a:t>A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οντότητες (άτομα, μόρια, ιόντα…)</a:t>
            </a:r>
            <a:endParaRPr lang="en-US" sz="2000" dirty="0"/>
          </a:p>
        </p:txBody>
      </p:sp>
      <p:sp>
        <p:nvSpPr>
          <p:cNvPr id="8" name="7 - TextBox"/>
          <p:cNvSpPr txBox="1"/>
          <p:nvPr/>
        </p:nvSpPr>
        <p:spPr>
          <a:xfrm>
            <a:off x="1643042" y="257174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1500166" y="3429000"/>
            <a:ext cx="3500462" cy="164307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5072066" y="3357562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Αυτή είναι μια </a:t>
            </a:r>
            <a:r>
              <a:rPr lang="el-GR" b="1" dirty="0" smtClean="0"/>
              <a:t>ποσότητα</a:t>
            </a:r>
            <a:r>
              <a:rPr lang="el-GR" dirty="0" smtClean="0"/>
              <a:t> της χημικής ένωσης </a:t>
            </a:r>
            <a:r>
              <a:rPr lang="el-GR" b="1" dirty="0" smtClean="0"/>
              <a:t>νερού 1 </a:t>
            </a:r>
            <a:r>
              <a:rPr lang="en-US" b="1" dirty="0" smtClean="0"/>
              <a:t>mol</a:t>
            </a:r>
            <a:r>
              <a:rPr lang="en-US" dirty="0" smtClean="0"/>
              <a:t>. </a:t>
            </a:r>
            <a:endParaRPr lang="el-GR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5000628" y="4572008"/>
            <a:ext cx="38576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Άρα  αυτή η ποσότητα 1 </a:t>
            </a:r>
            <a:r>
              <a:rPr lang="en-US" dirty="0" smtClean="0"/>
              <a:t>mol, </a:t>
            </a:r>
            <a:r>
              <a:rPr lang="el-GR" dirty="0" smtClean="0"/>
              <a:t>θα </a:t>
            </a:r>
            <a:r>
              <a:rPr lang="el-GR" b="1" dirty="0" smtClean="0"/>
              <a:t>αποτελείται</a:t>
            </a:r>
            <a:r>
              <a:rPr lang="el-GR" dirty="0" smtClean="0"/>
              <a:t> </a:t>
            </a:r>
            <a:r>
              <a:rPr lang="el-GR" b="1" dirty="0" smtClean="0"/>
              <a:t>από</a:t>
            </a:r>
            <a:r>
              <a:rPr lang="el-GR" dirty="0" smtClean="0"/>
              <a:t> </a:t>
            </a:r>
            <a:r>
              <a:rPr lang="en-US" dirty="0" smtClean="0"/>
              <a:t>N</a:t>
            </a:r>
            <a:r>
              <a:rPr lang="en-US" baseline="-25000" dirty="0" smtClean="0"/>
              <a:t>A     </a:t>
            </a:r>
            <a:r>
              <a:rPr lang="en-US" dirty="0" smtClean="0"/>
              <a:t>=    </a:t>
            </a:r>
            <a:r>
              <a:rPr lang="en-US" b="1" dirty="0" smtClean="0"/>
              <a:t>6,02 </a:t>
            </a:r>
            <a:r>
              <a:rPr lang="en-US" b="1" baseline="30000" dirty="0" smtClean="0"/>
              <a:t>.</a:t>
            </a:r>
            <a:r>
              <a:rPr lang="en-US" b="1" dirty="0" smtClean="0"/>
              <a:t>  10 </a:t>
            </a:r>
            <a:r>
              <a:rPr lang="en-US" b="1" baseline="30000" dirty="0" smtClean="0"/>
              <a:t>23 </a:t>
            </a:r>
            <a:r>
              <a:rPr lang="el-GR" b="1" baseline="30000" dirty="0" smtClean="0"/>
              <a:t> </a:t>
            </a:r>
            <a:r>
              <a:rPr lang="el-GR" b="1" dirty="0" smtClean="0"/>
              <a:t> </a:t>
            </a:r>
            <a:r>
              <a:rPr lang="el-GR" b="1" u="sng" dirty="0" smtClean="0"/>
              <a:t>μόρια </a:t>
            </a:r>
            <a:r>
              <a:rPr lang="el-GR" u="sng" dirty="0" smtClean="0"/>
              <a:t>νερού Η</a:t>
            </a:r>
            <a:r>
              <a:rPr lang="el-GR" u="sng" baseline="-25000" dirty="0" smtClean="0"/>
              <a:t>2</a:t>
            </a:r>
            <a:r>
              <a:rPr lang="el-GR" u="sng" dirty="0" smtClean="0"/>
              <a:t>Ο</a:t>
            </a:r>
            <a:endParaRPr lang="en-US" u="sng" dirty="0"/>
          </a:p>
        </p:txBody>
      </p:sp>
      <p:cxnSp>
        <p:nvCxnSpPr>
          <p:cNvPr id="13" name="12 - Ευθύγραμμο βέλος σύνδεσης"/>
          <p:cNvCxnSpPr>
            <a:endCxn id="12" idx="1"/>
          </p:cNvCxnSpPr>
          <p:nvPr/>
        </p:nvCxnSpPr>
        <p:spPr>
          <a:xfrm flipV="1">
            <a:off x="1571604" y="5033673"/>
            <a:ext cx="3429024" cy="18127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0" y="5572140"/>
            <a:ext cx="428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Μια </a:t>
            </a:r>
            <a:r>
              <a:rPr lang="el-GR" b="1" dirty="0" smtClean="0">
                <a:solidFill>
                  <a:srgbClr val="FF0000"/>
                </a:solidFill>
              </a:rPr>
              <a:t>ποσότητα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χημικής ένωσης νερού </a:t>
            </a:r>
            <a:r>
              <a:rPr lang="el-GR" dirty="0" smtClean="0"/>
              <a:t>Η</a:t>
            </a:r>
            <a:r>
              <a:rPr lang="el-GR" baseline="-25000" dirty="0" smtClean="0"/>
              <a:t>2</a:t>
            </a:r>
            <a:r>
              <a:rPr lang="el-GR" dirty="0" smtClean="0"/>
              <a:t>Ο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l-GR" dirty="0" smtClean="0">
                <a:solidFill>
                  <a:srgbClr val="FF0000"/>
                </a:solidFill>
              </a:rPr>
              <a:t>που βρίσκεται μέσα σε ένα γυάλινο δοχείο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16200000" flipH="1">
            <a:off x="5607851" y="5464983"/>
            <a:ext cx="428628" cy="21431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Έλλειψη"/>
          <p:cNvSpPr/>
          <p:nvPr/>
        </p:nvSpPr>
        <p:spPr>
          <a:xfrm flipH="1">
            <a:off x="6809430" y="6143644"/>
            <a:ext cx="191462" cy="2857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 flipH="1">
            <a:off x="6711563" y="6286520"/>
            <a:ext cx="146453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 flipH="1">
            <a:off x="6929454" y="6286520"/>
            <a:ext cx="142876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 flipH="1">
            <a:off x="7523810" y="6296044"/>
            <a:ext cx="191462" cy="2857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 flipH="1">
            <a:off x="7425943" y="6438920"/>
            <a:ext cx="146453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Έλλειψη"/>
          <p:cNvSpPr/>
          <p:nvPr/>
        </p:nvSpPr>
        <p:spPr>
          <a:xfrm flipH="1">
            <a:off x="7643834" y="6438920"/>
            <a:ext cx="142876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 flipH="1">
            <a:off x="5812875" y="6422350"/>
            <a:ext cx="191462" cy="2857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 flipH="1">
            <a:off x="5715008" y="6565226"/>
            <a:ext cx="146453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Έλλειψη"/>
          <p:cNvSpPr/>
          <p:nvPr/>
        </p:nvSpPr>
        <p:spPr>
          <a:xfrm flipH="1">
            <a:off x="5932899" y="6565226"/>
            <a:ext cx="142876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 flipH="1">
            <a:off x="6961830" y="5715016"/>
            <a:ext cx="191462" cy="2857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 flipH="1">
            <a:off x="6863963" y="5857892"/>
            <a:ext cx="146453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 flipH="1">
            <a:off x="7081854" y="5857892"/>
            <a:ext cx="142876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 flipH="1">
            <a:off x="5884313" y="5929330"/>
            <a:ext cx="191462" cy="28575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 flipH="1">
            <a:off x="5786446" y="6072206"/>
            <a:ext cx="146453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Έλλειψη"/>
          <p:cNvSpPr/>
          <p:nvPr/>
        </p:nvSpPr>
        <p:spPr>
          <a:xfrm flipH="1">
            <a:off x="6004337" y="6072206"/>
            <a:ext cx="142876" cy="1499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3428992" y="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mol</a:t>
            </a:r>
            <a:r>
              <a:rPr lang="el-GR" sz="2800" b="1" dirty="0" smtClean="0"/>
              <a:t> </a:t>
            </a:r>
            <a:r>
              <a:rPr lang="en-US" sz="2800" b="1" dirty="0" smtClean="0"/>
              <a:t>     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12" grpId="0"/>
      <p:bldP spid="16" grpId="0"/>
      <p:bldP spid="18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786050" y="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785794"/>
            <a:ext cx="3178846" cy="1576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Ορθογώνιο"/>
          <p:cNvSpPr/>
          <p:nvPr/>
        </p:nvSpPr>
        <p:spPr>
          <a:xfrm>
            <a:off x="642910" y="1285860"/>
            <a:ext cx="2906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Στο 1 </a:t>
            </a:r>
            <a:r>
              <a:rPr lang="el-GR" sz="2800" b="1" dirty="0" smtClean="0"/>
              <a:t>μόριο</a:t>
            </a:r>
            <a:r>
              <a:rPr lang="el-GR" sz="2800" dirty="0" smtClean="0"/>
              <a:t> Η</a:t>
            </a:r>
            <a:r>
              <a:rPr lang="el-GR" sz="2800" baseline="-25000" dirty="0" smtClean="0"/>
              <a:t>2 </a:t>
            </a:r>
            <a:r>
              <a:rPr lang="en-US" sz="2800" dirty="0" smtClean="0"/>
              <a:t>S</a:t>
            </a:r>
            <a:r>
              <a:rPr lang="el-GR" sz="2800" dirty="0" smtClean="0"/>
              <a:t>Ο</a:t>
            </a:r>
            <a:r>
              <a:rPr lang="el-GR" sz="2800" baseline="-25000" dirty="0" smtClean="0"/>
              <a:t>4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428596" y="4929198"/>
            <a:ext cx="26007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Στο 1 </a:t>
            </a:r>
            <a:r>
              <a:rPr lang="en-US" sz="2800" b="1" dirty="0" smtClean="0"/>
              <a:t>mol </a:t>
            </a:r>
            <a:r>
              <a:rPr lang="el-GR" sz="2800" dirty="0" smtClean="0"/>
              <a:t>Η</a:t>
            </a:r>
            <a:r>
              <a:rPr lang="el-GR" sz="2800" baseline="-25000" dirty="0" smtClean="0"/>
              <a:t>2 </a:t>
            </a:r>
            <a:r>
              <a:rPr lang="en-US" sz="2800" dirty="0" smtClean="0"/>
              <a:t>S</a:t>
            </a:r>
            <a:r>
              <a:rPr lang="el-GR" sz="2800" dirty="0" smtClean="0"/>
              <a:t>Ο</a:t>
            </a:r>
            <a:r>
              <a:rPr lang="el-GR" sz="2800" baseline="-25000" dirty="0" smtClean="0"/>
              <a:t>4</a:t>
            </a:r>
            <a:endParaRPr lang="en-US" sz="28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3974" y="4000504"/>
            <a:ext cx="6270026" cy="2500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428604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Ατομική Μάζα   Α</a:t>
            </a:r>
            <a:r>
              <a:rPr lang="en-US" sz="2800" b="1" baseline="-25000" dirty="0" smtClean="0"/>
              <a:t>r</a:t>
            </a:r>
            <a:endParaRPr lang="en-US" sz="2800" b="1" baseline="-25000" dirty="0"/>
          </a:p>
        </p:txBody>
      </p:sp>
      <p:sp>
        <p:nvSpPr>
          <p:cNvPr id="6" name="5 - Ορθογώνιο"/>
          <p:cNvSpPr/>
          <p:nvPr/>
        </p:nvSpPr>
        <p:spPr>
          <a:xfrm>
            <a:off x="500034" y="1428736"/>
            <a:ext cx="84998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Ατομική μάζα ενός στοιχείου είναι ίση με την μάζα που έχει ποσότητα 1 </a:t>
            </a:r>
            <a:r>
              <a:rPr lang="en-US" sz="2400" dirty="0" smtClean="0"/>
              <a:t>mol </a:t>
            </a:r>
            <a:r>
              <a:rPr lang="el-GR" sz="2400" dirty="0" smtClean="0"/>
              <a:t>αυτού του στοιχείου. 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1357290" y="3571876"/>
            <a:ext cx="174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Παράδειγμα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1000100" y="4357694"/>
            <a:ext cx="657229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Ποσότητα 1 </a:t>
            </a:r>
            <a:r>
              <a:rPr lang="en-US" sz="2400" dirty="0" smtClean="0"/>
              <a:t>mol </a:t>
            </a:r>
            <a:r>
              <a:rPr lang="el-GR" sz="2400" dirty="0" smtClean="0"/>
              <a:t> του </a:t>
            </a:r>
            <a:r>
              <a:rPr lang="el-GR" sz="2400" u="sng" dirty="0" smtClean="0"/>
              <a:t>στοιχείου νατρίου Να</a:t>
            </a:r>
            <a:r>
              <a:rPr lang="el-GR" sz="2400" dirty="0" smtClean="0"/>
              <a:t>, που  θα αποτελείται από </a:t>
            </a:r>
            <a:r>
              <a:rPr lang="en-US" sz="2400" dirty="0" smtClean="0"/>
              <a:t>N</a:t>
            </a:r>
            <a:r>
              <a:rPr lang="en-US" sz="2400" baseline="-25000" dirty="0" smtClean="0"/>
              <a:t>A     </a:t>
            </a:r>
            <a:r>
              <a:rPr lang="en-US" sz="2400" dirty="0" smtClean="0"/>
              <a:t>=      6,02 </a:t>
            </a:r>
            <a:r>
              <a:rPr lang="en-US" sz="2400" b="1" baseline="30000" dirty="0" smtClean="0"/>
              <a:t>.</a:t>
            </a:r>
            <a:r>
              <a:rPr lang="en-US" sz="2400" b="1" dirty="0" smtClean="0"/>
              <a:t>  </a:t>
            </a:r>
            <a:r>
              <a:rPr lang="en-US" sz="2400" dirty="0" smtClean="0"/>
              <a:t>10 </a:t>
            </a:r>
            <a:r>
              <a:rPr lang="en-US" sz="2400" baseline="30000" dirty="0" smtClean="0"/>
              <a:t>23  </a:t>
            </a:r>
            <a:r>
              <a:rPr lang="el-GR" sz="2400" dirty="0" smtClean="0"/>
              <a:t> , έχει </a:t>
            </a:r>
            <a:r>
              <a:rPr lang="el-GR" sz="2400" u="sng" dirty="0" smtClean="0"/>
              <a:t>ατομική μάζα 23</a:t>
            </a:r>
            <a:r>
              <a:rPr lang="en-US" sz="2400" u="sng" dirty="0" err="1" smtClean="0"/>
              <a:t>gr</a:t>
            </a:r>
            <a:endParaRPr lang="en-US" sz="2400" u="sng" dirty="0" smtClean="0"/>
          </a:p>
          <a:p>
            <a:endParaRPr lang="en-US" sz="2400" baseline="30000" dirty="0" smtClean="0"/>
          </a:p>
          <a:p>
            <a:r>
              <a:rPr lang="en-US" sz="2400" dirty="0" err="1" smtClean="0"/>
              <a:t>A</a:t>
            </a:r>
            <a:r>
              <a:rPr lang="en-US" sz="2400" baseline="-25000" dirty="0" err="1" smtClean="0"/>
              <a:t>rNa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= 23 </a:t>
            </a:r>
            <a:r>
              <a:rPr lang="en-US" sz="2400" dirty="0" err="1" smtClean="0"/>
              <a:t>gr</a:t>
            </a:r>
            <a:endParaRPr lang="en-US" sz="2400" dirty="0" smtClean="0"/>
          </a:p>
          <a:p>
            <a:r>
              <a:rPr lang="el-GR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428604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Μοριακή  Μάζα  Μ</a:t>
            </a:r>
            <a:r>
              <a:rPr lang="en-US" sz="2800" b="1" baseline="-25000" dirty="0" smtClean="0"/>
              <a:t>r</a:t>
            </a:r>
            <a:endParaRPr lang="en-US" sz="2800" b="1" baseline="-25000" dirty="0"/>
          </a:p>
        </p:txBody>
      </p:sp>
      <p:sp>
        <p:nvSpPr>
          <p:cNvPr id="6" name="5 - Ορθογώνιο"/>
          <p:cNvSpPr/>
          <p:nvPr/>
        </p:nvSpPr>
        <p:spPr>
          <a:xfrm>
            <a:off x="500034" y="1428736"/>
            <a:ext cx="7643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Μοριακή μάζα μιας </a:t>
            </a:r>
            <a:r>
              <a:rPr lang="el-GR" sz="2400" b="1" dirty="0" smtClean="0"/>
              <a:t>χημικής ένωσης </a:t>
            </a:r>
            <a:r>
              <a:rPr lang="el-GR" sz="2400" dirty="0" smtClean="0"/>
              <a:t>είναι ίση με την μάζα που έχει ποσότητα 1 </a:t>
            </a:r>
            <a:r>
              <a:rPr lang="en-US" sz="2400" dirty="0" smtClean="0"/>
              <a:t>mol </a:t>
            </a:r>
            <a:r>
              <a:rPr lang="el-GR" sz="2400" dirty="0" smtClean="0"/>
              <a:t>αυτής της ένωσης. 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1714480" y="2714620"/>
            <a:ext cx="174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Παράδειγμα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714348" y="3500438"/>
            <a:ext cx="75724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Ποσότητα 1 </a:t>
            </a:r>
            <a:r>
              <a:rPr lang="en-US" sz="2400" dirty="0" smtClean="0"/>
              <a:t>mol </a:t>
            </a:r>
            <a:r>
              <a:rPr lang="el-GR" sz="2400" dirty="0" smtClean="0"/>
              <a:t> της ένωσης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r>
              <a:rPr lang="el-GR" sz="2400" dirty="0" smtClean="0"/>
              <a:t>, θα έχει μοριακή μάζα:</a:t>
            </a:r>
            <a:endParaRPr lang="en-US" sz="2400" u="sng" dirty="0" smtClean="0"/>
          </a:p>
          <a:p>
            <a:r>
              <a:rPr lang="en-US" sz="2400" dirty="0" smtClean="0"/>
              <a:t>(</a:t>
            </a:r>
            <a:r>
              <a:rPr lang="el-GR" sz="2400" dirty="0" smtClean="0"/>
              <a:t>Από την άσκηση θα δίνεται: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r</a:t>
            </a:r>
            <a:r>
              <a:rPr lang="el-GR" sz="2400" baseline="-25000" dirty="0" smtClean="0"/>
              <a:t>Η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= </a:t>
            </a:r>
            <a:r>
              <a:rPr lang="el-GR" sz="2400" dirty="0" smtClean="0"/>
              <a:t>1 ,   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rS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= 32  </a:t>
            </a:r>
            <a:r>
              <a:rPr lang="el-GR" sz="2400" dirty="0" smtClean="0"/>
              <a:t>,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rO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= 16)</a:t>
            </a:r>
          </a:p>
          <a:p>
            <a:r>
              <a:rPr lang="el-GR" sz="2400" dirty="0" smtClean="0"/>
              <a:t>Άρα η μοριακή μάζα του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θα είναι:</a:t>
            </a:r>
            <a:endParaRPr lang="en-US" sz="2400" dirty="0" smtClean="0"/>
          </a:p>
          <a:p>
            <a:r>
              <a:rPr lang="el-GR" sz="2400" dirty="0" smtClean="0"/>
              <a:t>Μ</a:t>
            </a:r>
            <a:r>
              <a:rPr lang="en-US" sz="2400" baseline="-25000" dirty="0" smtClean="0"/>
              <a:t>r</a:t>
            </a:r>
            <a:r>
              <a:rPr lang="en-US" sz="2400" dirty="0" smtClean="0"/>
              <a:t> = 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.</a:t>
            </a:r>
            <a:r>
              <a:rPr lang="en-US" sz="2400" dirty="0" smtClean="0"/>
              <a:t>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r</a:t>
            </a:r>
            <a:r>
              <a:rPr lang="el-GR" sz="2400" baseline="-25000" dirty="0" smtClean="0"/>
              <a:t>Η </a:t>
            </a:r>
            <a:r>
              <a:rPr lang="el-GR" sz="2400" dirty="0" smtClean="0"/>
              <a:t> +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rS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+ 4</a:t>
            </a:r>
            <a:r>
              <a:rPr lang="el-GR" sz="2400" baseline="30000" dirty="0" smtClean="0"/>
              <a:t>.</a:t>
            </a:r>
            <a:r>
              <a:rPr lang="en-US" sz="2400" dirty="0" smtClean="0"/>
              <a:t>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rO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 = 2</a:t>
            </a:r>
            <a:r>
              <a:rPr lang="el-GR" sz="2400" baseline="30000" dirty="0" smtClean="0"/>
              <a:t>.</a:t>
            </a:r>
            <a:r>
              <a:rPr lang="en-US" sz="2400" dirty="0" smtClean="0"/>
              <a:t> </a:t>
            </a:r>
            <a:r>
              <a:rPr lang="el-GR" sz="2400" dirty="0" smtClean="0"/>
              <a:t>1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+ 32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+ 4</a:t>
            </a:r>
            <a:r>
              <a:rPr lang="el-GR" sz="2400" baseline="30000" dirty="0" smtClean="0"/>
              <a:t>.</a:t>
            </a:r>
            <a:r>
              <a:rPr lang="en-US" sz="2400" dirty="0" smtClean="0"/>
              <a:t> </a:t>
            </a:r>
            <a:r>
              <a:rPr lang="el-GR" sz="2400" dirty="0" smtClean="0"/>
              <a:t>16</a:t>
            </a:r>
            <a:r>
              <a:rPr lang="en-US" sz="2400" baseline="-25000" dirty="0" smtClean="0"/>
              <a:t> </a:t>
            </a:r>
            <a:r>
              <a:rPr lang="el-GR" sz="2400" baseline="-25000" dirty="0" smtClean="0"/>
              <a:t> =</a:t>
            </a:r>
            <a:r>
              <a:rPr lang="el-GR" sz="2400" dirty="0" smtClean="0"/>
              <a:t> =</a:t>
            </a:r>
            <a:r>
              <a:rPr lang="en-US" sz="2400" smtClean="0"/>
              <a:t> </a:t>
            </a:r>
            <a:r>
              <a:rPr lang="el-GR" sz="2400" smtClean="0"/>
              <a:t>97</a:t>
            </a:r>
            <a:r>
              <a:rPr lang="en-US" sz="2400" dirty="0" err="1" smtClean="0"/>
              <a:t>gr</a:t>
            </a:r>
            <a:endParaRPr lang="en-US" sz="2400" dirty="0" smtClean="0"/>
          </a:p>
          <a:p>
            <a:r>
              <a:rPr lang="el-GR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Οι επιστήμονες έχουν υπολογίσει ότι το ανθρώπινο κεφάλι αποτελείται από περίπου 900.000.000.000.000.000.000.000.000 άτομα ή σε συντομογραφία 9</a:t>
            </a:r>
            <a:r>
              <a:rPr lang="en-US" sz="2000" b="1" dirty="0" smtClean="0"/>
              <a:t>x 10</a:t>
            </a:r>
            <a:r>
              <a:rPr lang="en-US" sz="2000" b="1" baseline="30000" dirty="0" smtClean="0"/>
              <a:t>26</a:t>
            </a:r>
            <a:r>
              <a:rPr lang="en-US" sz="2000" b="1" dirty="0" smtClean="0"/>
              <a:t> </a:t>
            </a:r>
            <a:r>
              <a:rPr lang="el-GR" sz="2000" b="1" dirty="0" smtClean="0"/>
              <a:t>άτομα</a:t>
            </a:r>
            <a:endParaRPr lang="en-US" sz="2000" b="1" baseline="30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57628"/>
            <a:ext cx="3452791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2817" y="2786034"/>
            <a:ext cx="478118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Γραμμομοριακός όγκος </a:t>
            </a:r>
            <a:r>
              <a:rPr lang="en-US" sz="2800" b="1" dirty="0" err="1" smtClean="0"/>
              <a:t>V</a:t>
            </a:r>
            <a:r>
              <a:rPr lang="en-US" sz="2800" b="1" baseline="-25000" dirty="0" err="1" smtClean="0"/>
              <a:t>m</a:t>
            </a:r>
            <a:endParaRPr lang="en-US" sz="2800" b="1" baseline="-25000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78579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dirty="0" smtClean="0"/>
              <a:t>Ποσότητα 1 </a:t>
            </a:r>
            <a:r>
              <a:rPr lang="en-US" sz="2400" dirty="0" smtClean="0"/>
              <a:t>mol </a:t>
            </a:r>
            <a:r>
              <a:rPr lang="el-GR" sz="2400" dirty="0" smtClean="0"/>
              <a:t>οποιαδήποτε </a:t>
            </a:r>
            <a:r>
              <a:rPr lang="el-GR" sz="2400" b="1" u="sng" dirty="0" smtClean="0">
                <a:solidFill>
                  <a:srgbClr val="FF0000"/>
                </a:solidFill>
              </a:rPr>
              <a:t>αερίου</a:t>
            </a:r>
            <a:r>
              <a:rPr lang="el-GR" sz="2400" dirty="0" smtClean="0"/>
              <a:t> σε </a:t>
            </a:r>
            <a:r>
              <a:rPr lang="en-US" sz="2400" dirty="0" smtClean="0"/>
              <a:t>S.T.P. </a:t>
            </a:r>
            <a:r>
              <a:rPr lang="el-GR" sz="2400" dirty="0" smtClean="0"/>
              <a:t>συνθήκες καταλαμβάνει τον ίδιο όγκο που είναι 22,4 </a:t>
            </a:r>
            <a:r>
              <a:rPr lang="en-US" sz="2400" dirty="0" smtClean="0"/>
              <a:t>L. </a:t>
            </a:r>
            <a:r>
              <a:rPr lang="el-GR" sz="2400" dirty="0" smtClean="0"/>
              <a:t>Αυτός ο όγκος ονομάζεται γραμμομοριακός όγκος και συμβολίζεται με  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m</a:t>
            </a:r>
            <a:endParaRPr lang="en-US" sz="2400" dirty="0"/>
          </a:p>
        </p:txBody>
      </p:sp>
      <p:sp>
        <p:nvSpPr>
          <p:cNvPr id="9" name="8 - Ορθογώνιο"/>
          <p:cNvSpPr/>
          <p:nvPr/>
        </p:nvSpPr>
        <p:spPr>
          <a:xfrm>
            <a:off x="4327232" y="5934670"/>
            <a:ext cx="48167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S.T.P. </a:t>
            </a:r>
            <a:r>
              <a:rPr lang="el-GR" dirty="0" smtClean="0"/>
              <a:t>Συνθήκες :</a:t>
            </a:r>
            <a:endParaRPr lang="en-US" dirty="0" smtClean="0"/>
          </a:p>
          <a:p>
            <a:r>
              <a:rPr lang="el-GR" dirty="0" smtClean="0"/>
              <a:t> θερμοκρασία:              θ = 0</a:t>
            </a:r>
            <a:r>
              <a:rPr lang="en-US" dirty="0" smtClean="0"/>
              <a:t> 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n-US" dirty="0" smtClean="0"/>
              <a:t>C    </a:t>
            </a:r>
            <a:r>
              <a:rPr lang="el-GR" dirty="0" smtClean="0"/>
              <a:t>ή         Τ   =273Κ</a:t>
            </a:r>
            <a:r>
              <a:rPr lang="en-US" dirty="0" smtClean="0"/>
              <a:t> </a:t>
            </a:r>
            <a:endParaRPr lang="el-GR" dirty="0" smtClean="0"/>
          </a:p>
          <a:p>
            <a:r>
              <a:rPr lang="el-GR" dirty="0" smtClean="0"/>
              <a:t>Πίεση:    Ρ </a:t>
            </a:r>
            <a:r>
              <a:rPr lang="en-US" dirty="0" smtClean="0"/>
              <a:t>= 1atm </a:t>
            </a:r>
            <a:r>
              <a:rPr lang="el-GR" dirty="0" smtClean="0"/>
              <a:t>     ή    Ρ </a:t>
            </a:r>
            <a:r>
              <a:rPr lang="en-US" dirty="0" smtClean="0"/>
              <a:t>= </a:t>
            </a:r>
            <a:r>
              <a:rPr lang="el-GR" dirty="0" smtClean="0"/>
              <a:t>760</a:t>
            </a:r>
            <a:r>
              <a:rPr lang="en-US" dirty="0" smtClean="0"/>
              <a:t>mmHg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714348" y="264318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11" name="10 - Σύννεφο"/>
          <p:cNvSpPr/>
          <p:nvPr/>
        </p:nvSpPr>
        <p:spPr>
          <a:xfrm>
            <a:off x="0" y="3857628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flipV="1">
            <a:off x="2500298" y="3857628"/>
            <a:ext cx="1357322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2714612" y="31432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Ποσότητα 1 </a:t>
            </a:r>
            <a:r>
              <a:rPr lang="en-US" dirty="0" smtClean="0"/>
              <a:t>mol </a:t>
            </a:r>
            <a:r>
              <a:rPr lang="el-GR" dirty="0" smtClean="0"/>
              <a:t> αερίου οξυγόνου σε </a:t>
            </a:r>
            <a:r>
              <a:rPr lang="en-US" dirty="0" smtClean="0"/>
              <a:t>S.T.P.</a:t>
            </a:r>
            <a:r>
              <a:rPr lang="el-GR" dirty="0" smtClean="0"/>
              <a:t>, ο χώρος που «θα πιάνει»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r>
              <a:rPr lang="el-GR" dirty="0" smtClean="0"/>
              <a:t> =22,4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785786" y="4857760"/>
            <a:ext cx="1737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Αέριο οξυγόνου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 animBg="1"/>
      <p:bldP spid="14" grpId="0"/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428728" y="1214422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m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785786" y="1357298"/>
            <a:ext cx="641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1428728" y="157161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1500166" y="1571612"/>
            <a:ext cx="4443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</a:t>
            </a:r>
            <a:r>
              <a:rPr lang="en-US" sz="2400" b="1" baseline="-25000" dirty="0" smtClean="0"/>
              <a:t>r</a:t>
            </a:r>
            <a:endParaRPr lang="en-US" sz="2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643174" y="28572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Σχέσεις μετατροπών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1285852" y="3429000"/>
            <a:ext cx="9286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m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642910" y="3571876"/>
            <a:ext cx="5661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1285852" y="378619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Ορθογώνιο"/>
          <p:cNvSpPr/>
          <p:nvPr/>
        </p:nvSpPr>
        <p:spPr>
          <a:xfrm>
            <a:off x="1357290" y="3786190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</a:t>
            </a:r>
            <a:r>
              <a:rPr lang="en-US" sz="2000" b="1" baseline="-25000" dirty="0" smtClean="0"/>
              <a:t>r</a:t>
            </a:r>
            <a:endParaRPr lang="en-US" sz="2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00034" y="71435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Για χημικά στοιχεία: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4857752" y="1428736"/>
            <a:ext cx="676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714612" y="13572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</a:t>
            </a:r>
            <a:endParaRPr lang="en-US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5429256" y="1428736"/>
            <a:ext cx="665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n</a:t>
            </a:r>
            <a:r>
              <a:rPr lang="en-US" sz="2400" b="1" baseline="30000" dirty="0" smtClean="0"/>
              <a:t>.</a:t>
            </a:r>
            <a:r>
              <a:rPr lang="el-GR" sz="2400" b="1" dirty="0" smtClean="0"/>
              <a:t>Α</a:t>
            </a:r>
            <a:r>
              <a:rPr lang="en-US" sz="2400" b="1" baseline="-25000" dirty="0" smtClean="0"/>
              <a:t>r</a:t>
            </a:r>
            <a:endParaRPr lang="en-US" sz="2400" dirty="0"/>
          </a:p>
        </p:txBody>
      </p:sp>
      <p:sp>
        <p:nvSpPr>
          <p:cNvPr id="23" name="22 - TextBox"/>
          <p:cNvSpPr txBox="1"/>
          <p:nvPr/>
        </p:nvSpPr>
        <p:spPr>
          <a:xfrm>
            <a:off x="285720" y="2714620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Για χημικές ενώσεις  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5286380" y="3643314"/>
            <a:ext cx="676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3143240" y="357187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</a:t>
            </a:r>
            <a:endParaRPr lang="en-US" sz="24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5857884" y="3643314"/>
            <a:ext cx="747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n</a:t>
            </a:r>
            <a:r>
              <a:rPr lang="en-US" sz="2400" b="1" baseline="30000" dirty="0" smtClean="0"/>
              <a:t>.</a:t>
            </a:r>
            <a:r>
              <a:rPr lang="el-GR" sz="2400" b="1" dirty="0" smtClean="0"/>
              <a:t>Μ</a:t>
            </a:r>
            <a:r>
              <a:rPr lang="en-US" sz="2400" b="1" baseline="-25000" dirty="0" smtClean="0"/>
              <a:t>r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642910" y="5072074"/>
            <a:ext cx="32147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Όπου </a:t>
            </a:r>
            <a:endParaRPr lang="en-US" dirty="0" smtClean="0"/>
          </a:p>
          <a:p>
            <a:r>
              <a:rPr lang="en-US" b="1" dirty="0" smtClean="0"/>
              <a:t>n</a:t>
            </a:r>
            <a:r>
              <a:rPr lang="el-GR" b="1" dirty="0" smtClean="0"/>
              <a:t>:</a:t>
            </a:r>
            <a:r>
              <a:rPr lang="el-GR" dirty="0" smtClean="0"/>
              <a:t> ο αριθμός των </a:t>
            </a:r>
            <a:r>
              <a:rPr lang="en-US" dirty="0" smtClean="0"/>
              <a:t>mol</a:t>
            </a:r>
          </a:p>
          <a:p>
            <a:r>
              <a:rPr lang="en-US" b="1" dirty="0" smtClean="0"/>
              <a:t>m</a:t>
            </a:r>
            <a:r>
              <a:rPr lang="el-GR" dirty="0" smtClean="0"/>
              <a:t>:  η μάζα σε </a:t>
            </a:r>
            <a:r>
              <a:rPr lang="en-US" dirty="0" err="1" smtClean="0"/>
              <a:t>gr</a:t>
            </a:r>
            <a:endParaRPr lang="en-US" dirty="0" smtClean="0"/>
          </a:p>
          <a:p>
            <a:r>
              <a:rPr lang="el-GR" b="1" dirty="0" smtClean="0"/>
              <a:t>Α</a:t>
            </a:r>
            <a:r>
              <a:rPr lang="en-US" b="1" baseline="-25000" dirty="0" smtClean="0"/>
              <a:t>r </a:t>
            </a:r>
            <a:r>
              <a:rPr lang="el-GR" dirty="0" smtClean="0"/>
              <a:t>: ατομική μάζα σε </a:t>
            </a:r>
            <a:r>
              <a:rPr lang="en-US" dirty="0" err="1" smtClean="0"/>
              <a:t>gr</a:t>
            </a:r>
            <a:r>
              <a:rPr lang="en-US" dirty="0" smtClean="0"/>
              <a:t> / mol</a:t>
            </a:r>
          </a:p>
          <a:p>
            <a:r>
              <a:rPr lang="en-US" b="1" dirty="0" err="1" smtClean="0"/>
              <a:t>M</a:t>
            </a:r>
            <a:r>
              <a:rPr lang="en-US" b="1" baseline="-25000" dirty="0" err="1" smtClean="0"/>
              <a:t>r</a:t>
            </a:r>
            <a:r>
              <a:rPr lang="en-US" b="1" baseline="-25000" dirty="0" smtClean="0"/>
              <a:t> </a:t>
            </a:r>
            <a:r>
              <a:rPr lang="el-GR" dirty="0" smtClean="0"/>
              <a:t>: μοριακή μάζα σε </a:t>
            </a:r>
            <a:r>
              <a:rPr lang="en-US" dirty="0" err="1" smtClean="0"/>
              <a:t>gr</a:t>
            </a:r>
            <a:r>
              <a:rPr lang="en-US" dirty="0" smtClean="0"/>
              <a:t> / mol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500166" y="2571744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857224" y="2714620"/>
            <a:ext cx="641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1500166" y="292893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1571604" y="2928934"/>
            <a:ext cx="511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Ν</a:t>
            </a:r>
            <a:r>
              <a:rPr lang="el-GR" sz="2400" b="1" baseline="-25000" dirty="0" smtClean="0"/>
              <a:t>Α</a:t>
            </a:r>
            <a:endParaRPr lang="en-US" sz="2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643174" y="28572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Σχέσεις μετατροπών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4929190" y="2786058"/>
            <a:ext cx="609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3428992" y="271462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</a:t>
            </a:r>
            <a:endParaRPr lang="en-US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5500694" y="2786058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n</a:t>
            </a:r>
            <a:r>
              <a:rPr lang="en-US" sz="2400" b="1" baseline="30000" dirty="0" smtClean="0"/>
              <a:t>.</a:t>
            </a:r>
            <a:r>
              <a:rPr lang="el-GR" sz="2400" b="1" dirty="0" smtClean="0"/>
              <a:t>Ν</a:t>
            </a:r>
            <a:r>
              <a:rPr lang="el-GR" sz="2400" b="1" baseline="-25000" dirty="0" smtClean="0"/>
              <a:t>Α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642910" y="5072074"/>
            <a:ext cx="58579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Όπου </a:t>
            </a:r>
            <a:endParaRPr lang="en-US" dirty="0" smtClean="0"/>
          </a:p>
          <a:p>
            <a:r>
              <a:rPr lang="en-US" b="1" dirty="0" smtClean="0"/>
              <a:t>n</a:t>
            </a:r>
            <a:r>
              <a:rPr lang="el-GR" b="1" dirty="0" smtClean="0"/>
              <a:t>:</a:t>
            </a:r>
            <a:r>
              <a:rPr lang="el-GR" dirty="0" smtClean="0"/>
              <a:t> ο αριθμός των </a:t>
            </a:r>
            <a:r>
              <a:rPr lang="en-US" dirty="0" smtClean="0"/>
              <a:t>mol</a:t>
            </a:r>
          </a:p>
          <a:p>
            <a:r>
              <a:rPr lang="el-GR" b="1" dirty="0" smtClean="0"/>
              <a:t>Ν</a:t>
            </a:r>
            <a:r>
              <a:rPr lang="el-GR" dirty="0" smtClean="0"/>
              <a:t>:  αριθμός μορίων ή ατόμων ή ιόντων</a:t>
            </a:r>
            <a:endParaRPr lang="en-US" dirty="0" smtClean="0"/>
          </a:p>
          <a:p>
            <a:r>
              <a:rPr lang="el-GR" b="1" dirty="0" smtClean="0"/>
              <a:t>Ν</a:t>
            </a:r>
            <a:r>
              <a:rPr lang="el-GR" b="1" baseline="-25000" dirty="0" smtClean="0"/>
              <a:t>Α</a:t>
            </a:r>
            <a:r>
              <a:rPr lang="en-US" b="1" baseline="-25000" dirty="0" smtClean="0"/>
              <a:t> </a:t>
            </a:r>
            <a:r>
              <a:rPr lang="el-GR" dirty="0" smtClean="0"/>
              <a:t>:</a:t>
            </a:r>
            <a:r>
              <a:rPr lang="en-US" dirty="0" smtClean="0"/>
              <a:t>  </a:t>
            </a:r>
            <a:r>
              <a:rPr lang="el-GR" dirty="0" smtClean="0"/>
              <a:t>αριθμός </a:t>
            </a:r>
            <a:r>
              <a:rPr lang="en-US" dirty="0" err="1" smtClean="0"/>
              <a:t>Avogardo</a:t>
            </a:r>
            <a:r>
              <a:rPr lang="en-US" dirty="0" smtClean="0"/>
              <a:t>  </a:t>
            </a:r>
            <a:r>
              <a:rPr lang="el-GR" dirty="0" smtClean="0"/>
              <a:t> </a:t>
            </a:r>
            <a:r>
              <a:rPr lang="en-US" dirty="0" smtClean="0"/>
              <a:t>N</a:t>
            </a:r>
            <a:r>
              <a:rPr lang="en-US" baseline="-25000" dirty="0" smtClean="0"/>
              <a:t>A     </a:t>
            </a:r>
            <a:r>
              <a:rPr lang="en-US" dirty="0" smtClean="0"/>
              <a:t>=      6,02 </a:t>
            </a:r>
            <a:r>
              <a:rPr lang="en-US" b="1" baseline="30000" dirty="0" smtClean="0"/>
              <a:t>.</a:t>
            </a:r>
            <a:r>
              <a:rPr lang="en-US" b="1" dirty="0" smtClean="0"/>
              <a:t>  </a:t>
            </a:r>
            <a:r>
              <a:rPr lang="en-US" dirty="0" smtClean="0"/>
              <a:t>10 </a:t>
            </a:r>
            <a:r>
              <a:rPr lang="en-US" baseline="30000" dirty="0" smtClean="0"/>
              <a:t>23 </a:t>
            </a:r>
            <a:endParaRPr lang="en-US" dirty="0" smtClean="0"/>
          </a:p>
          <a:p>
            <a:r>
              <a:rPr lang="el-GR" b="1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20" grpId="0"/>
      <p:bldP spid="21" grpId="0"/>
      <p:bldP spid="22" grpId="0"/>
      <p:bldP spid="2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500166" y="2571744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V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857224" y="2714620"/>
            <a:ext cx="641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1500166" y="292893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1571604" y="2928934"/>
            <a:ext cx="525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V</a:t>
            </a:r>
            <a:r>
              <a:rPr lang="en-US" sz="2400" b="1" baseline="-25000" dirty="0" err="1" smtClean="0"/>
              <a:t>m</a:t>
            </a:r>
            <a:endParaRPr lang="en-US" sz="2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1928794" y="500042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Σχέσεις μετατροπών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για αέρια σε 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S.T.P.</a:t>
            </a:r>
            <a:r>
              <a:rPr lang="el-G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συνθήκες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4929190" y="2786058"/>
            <a:ext cx="609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3214678" y="278605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</a:t>
            </a:r>
            <a:endParaRPr lang="en-US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5500694" y="2786058"/>
            <a:ext cx="731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n</a:t>
            </a:r>
            <a:r>
              <a:rPr lang="en-US" sz="2400" b="1" baseline="30000" dirty="0" err="1" smtClean="0"/>
              <a:t>.</a:t>
            </a:r>
            <a:r>
              <a:rPr lang="en-US" sz="2400" b="1" dirty="0" err="1" smtClean="0"/>
              <a:t>V</a:t>
            </a:r>
            <a:r>
              <a:rPr lang="en-US" sz="2400" b="1" baseline="-25000" dirty="0" err="1" smtClean="0"/>
              <a:t>m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642910" y="5072074"/>
            <a:ext cx="58579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Όπου </a:t>
            </a:r>
            <a:endParaRPr lang="en-US" dirty="0" smtClean="0"/>
          </a:p>
          <a:p>
            <a:r>
              <a:rPr lang="en-US" b="1" dirty="0" smtClean="0"/>
              <a:t>n</a:t>
            </a:r>
            <a:r>
              <a:rPr lang="el-GR" b="1" dirty="0" smtClean="0"/>
              <a:t>:</a:t>
            </a:r>
            <a:r>
              <a:rPr lang="el-GR" dirty="0" smtClean="0"/>
              <a:t> ο αριθμός των </a:t>
            </a:r>
            <a:r>
              <a:rPr lang="en-US" dirty="0" smtClean="0"/>
              <a:t>mol</a:t>
            </a:r>
          </a:p>
          <a:p>
            <a:r>
              <a:rPr lang="en-US" b="1" dirty="0" smtClean="0"/>
              <a:t>V</a:t>
            </a:r>
            <a:r>
              <a:rPr lang="el-GR" dirty="0" smtClean="0"/>
              <a:t>:  όγκος του αερίου</a:t>
            </a:r>
            <a:r>
              <a:rPr lang="en-US" dirty="0" smtClean="0"/>
              <a:t> </a:t>
            </a:r>
            <a:r>
              <a:rPr lang="el-GR" dirty="0" smtClean="0"/>
              <a:t>σε  </a:t>
            </a:r>
            <a:r>
              <a:rPr lang="en-US" dirty="0" smtClean="0"/>
              <a:t>L</a:t>
            </a:r>
          </a:p>
          <a:p>
            <a:r>
              <a:rPr lang="en-US" b="1" dirty="0" err="1" smtClean="0"/>
              <a:t>V</a:t>
            </a:r>
            <a:r>
              <a:rPr lang="en-US" b="1" baseline="-25000" dirty="0" err="1" smtClean="0"/>
              <a:t>m</a:t>
            </a:r>
            <a:r>
              <a:rPr lang="en-US" b="1" baseline="-25000" dirty="0" smtClean="0"/>
              <a:t> </a:t>
            </a:r>
            <a:r>
              <a:rPr lang="el-GR" dirty="0" smtClean="0"/>
              <a:t>:</a:t>
            </a:r>
            <a:r>
              <a:rPr lang="en-US" dirty="0" smtClean="0"/>
              <a:t>  </a:t>
            </a:r>
            <a:r>
              <a:rPr lang="el-GR" dirty="0" smtClean="0"/>
              <a:t>γραμμομοριακός όγκος 22, 4</a:t>
            </a:r>
            <a:r>
              <a:rPr lang="en-US" dirty="0" smtClean="0"/>
              <a:t> L /mol</a:t>
            </a:r>
          </a:p>
          <a:p>
            <a:r>
              <a:rPr lang="el-GR" b="1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20" grpId="0"/>
      <p:bldP spid="21" grpId="0"/>
      <p:bldP spid="22" grpId="0"/>
      <p:bldP spid="2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285852" y="1928802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m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642910" y="2071678"/>
            <a:ext cx="641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1357290" y="2285992"/>
            <a:ext cx="413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V</a:t>
            </a:r>
            <a:r>
              <a:rPr lang="en-US" sz="2400" b="1" baseline="-25000" dirty="0" smtClean="0"/>
              <a:t> </a:t>
            </a:r>
            <a:endParaRPr lang="en-US" sz="2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1928794" y="500042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Σχέσεις μετατροπών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3714744" y="2143116"/>
            <a:ext cx="6575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571736" y="20716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</a:t>
            </a:r>
            <a:endParaRPr lang="en-US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4286248" y="2143116"/>
            <a:ext cx="6199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p</a:t>
            </a:r>
            <a:r>
              <a:rPr lang="en-US" sz="2400" b="1" baseline="30000" dirty="0" err="1" smtClean="0"/>
              <a:t>.</a:t>
            </a:r>
            <a:r>
              <a:rPr lang="en-US" sz="2400" b="1" dirty="0" err="1" smtClean="0"/>
              <a:t>V</a:t>
            </a:r>
            <a:r>
              <a:rPr lang="en-US" sz="2400" b="1" baseline="-25000" dirty="0" smtClean="0"/>
              <a:t> </a:t>
            </a:r>
            <a:endParaRPr lang="en-US" sz="24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7143768" y="2000240"/>
            <a:ext cx="928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m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500826" y="2143116"/>
            <a:ext cx="659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7143768" y="235743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7215206" y="2357430"/>
            <a:ext cx="349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p</a:t>
            </a:r>
            <a:endParaRPr lang="en-US" sz="2400" dirty="0"/>
          </a:p>
        </p:txBody>
      </p:sp>
      <p:sp>
        <p:nvSpPr>
          <p:cNvPr id="16" name="15 - TextBox"/>
          <p:cNvSpPr txBox="1"/>
          <p:nvPr/>
        </p:nvSpPr>
        <p:spPr>
          <a:xfrm>
            <a:off x="642910" y="5072074"/>
            <a:ext cx="32147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Όπου </a:t>
            </a:r>
            <a:endParaRPr lang="en-US" dirty="0" smtClean="0"/>
          </a:p>
          <a:p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b="1" dirty="0" smtClean="0"/>
              <a:t>m</a:t>
            </a:r>
            <a:r>
              <a:rPr lang="el-GR" dirty="0" smtClean="0"/>
              <a:t>:  η μάζα 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V</a:t>
            </a:r>
            <a:r>
              <a:rPr lang="el-GR" dirty="0" smtClean="0"/>
              <a:t>:  όγκος </a:t>
            </a:r>
            <a:r>
              <a:rPr lang="en-US" dirty="0" smtClean="0"/>
              <a:t>  </a:t>
            </a:r>
          </a:p>
          <a:p>
            <a:r>
              <a:rPr lang="en-US" b="1" dirty="0" smtClean="0"/>
              <a:t>p</a:t>
            </a:r>
            <a:r>
              <a:rPr lang="en-US" b="1" baseline="-25000" dirty="0" smtClean="0"/>
              <a:t> </a:t>
            </a:r>
            <a:r>
              <a:rPr lang="el-GR" dirty="0" smtClean="0"/>
              <a:t>: πυκνότητα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7" name="16 - TextBox"/>
          <p:cNvSpPr txBox="1"/>
          <p:nvPr/>
        </p:nvSpPr>
        <p:spPr>
          <a:xfrm>
            <a:off x="5500694" y="214311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20" grpId="0"/>
      <p:bldP spid="21" grpId="0"/>
      <p:bldP spid="22" grpId="0"/>
      <p:bldP spid="11" grpId="0"/>
      <p:bldP spid="12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14282" y="2500306"/>
            <a:ext cx="32861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Προσοχή</a:t>
            </a:r>
            <a:r>
              <a:rPr lang="el-GR" sz="2400" dirty="0" smtClean="0"/>
              <a:t>!!!  Αυτή η εικόνα του ατόμου </a:t>
            </a:r>
            <a:r>
              <a:rPr lang="el-GR" sz="2400" u="sng" dirty="0" smtClean="0"/>
              <a:t>δεν είναι η πραγματική </a:t>
            </a:r>
            <a:r>
              <a:rPr lang="el-GR" sz="2400" dirty="0" smtClean="0"/>
              <a:t>.…αλλά  χρησιμοποιείται εδώ για να περιγράψουμε  με ένα κατανοητό τρόπο την δομή του ατόμου </a:t>
            </a:r>
            <a:endParaRPr lang="en-US" sz="2400" dirty="0"/>
          </a:p>
        </p:txBody>
      </p:sp>
      <p:grpSp>
        <p:nvGrpSpPr>
          <p:cNvPr id="2" name="61 - Ομάδα"/>
          <p:cNvGrpSpPr/>
          <p:nvPr/>
        </p:nvGrpSpPr>
        <p:grpSpPr>
          <a:xfrm>
            <a:off x="4286248" y="2500306"/>
            <a:ext cx="4857752" cy="4295804"/>
            <a:chOff x="4286248" y="3071810"/>
            <a:chExt cx="4214842" cy="3724300"/>
          </a:xfrm>
        </p:grpSpPr>
        <p:sp>
          <p:nvSpPr>
            <p:cNvPr id="8" name="7 - Έλλειψη"/>
            <p:cNvSpPr/>
            <p:nvPr/>
          </p:nvSpPr>
          <p:spPr>
            <a:xfrm>
              <a:off x="5320012" y="3910719"/>
              <a:ext cx="1918361" cy="198253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4286248" y="3071810"/>
              <a:ext cx="4214842" cy="3724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7349381" y="4475007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4955767" y="549072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12 - Έλλειψη"/>
            <p:cNvSpPr/>
            <p:nvPr/>
          </p:nvSpPr>
          <p:spPr>
            <a:xfrm>
              <a:off x="5996469" y="3402860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13 - Έλλειψη"/>
            <p:cNvSpPr/>
            <p:nvPr/>
          </p:nvSpPr>
          <p:spPr>
            <a:xfrm>
              <a:off x="6985135" y="5998584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19 - Έλλειψη"/>
            <p:cNvSpPr/>
            <p:nvPr/>
          </p:nvSpPr>
          <p:spPr>
            <a:xfrm>
              <a:off x="6072198" y="5500702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6000760" y="3929066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5" name="24 - Έλλειψη"/>
            <p:cNvSpPr/>
            <p:nvPr/>
          </p:nvSpPr>
          <p:spPr>
            <a:xfrm>
              <a:off x="5500694" y="4429132"/>
              <a:ext cx="285752" cy="2671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25 - TextBox"/>
            <p:cNvSpPr txBox="1"/>
            <p:nvPr/>
          </p:nvSpPr>
          <p:spPr>
            <a:xfrm flipH="1">
              <a:off x="5500694" y="428625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6204609" y="4475007"/>
              <a:ext cx="15610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4906082" y="530143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5959799" y="3257612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0" name="29 - TextBox"/>
            <p:cNvSpPr txBox="1"/>
            <p:nvPr/>
          </p:nvSpPr>
          <p:spPr>
            <a:xfrm>
              <a:off x="6933100" y="582929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1" name="30 - TextBox"/>
            <p:cNvSpPr txBox="1"/>
            <p:nvPr/>
          </p:nvSpPr>
          <p:spPr>
            <a:xfrm>
              <a:off x="7297346" y="4305720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32" name="31 - TextBox"/>
            <p:cNvSpPr txBox="1"/>
            <p:nvPr/>
          </p:nvSpPr>
          <p:spPr>
            <a:xfrm>
              <a:off x="6072198" y="5357826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37" name="36 - Έλλειψη"/>
            <p:cNvSpPr/>
            <p:nvPr/>
          </p:nvSpPr>
          <p:spPr>
            <a:xfrm>
              <a:off x="6500826" y="5286388"/>
              <a:ext cx="288516" cy="27216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37 - TextBox"/>
            <p:cNvSpPr txBox="1"/>
            <p:nvPr/>
          </p:nvSpPr>
          <p:spPr>
            <a:xfrm>
              <a:off x="6429388" y="5143512"/>
              <a:ext cx="260175" cy="41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6643702" y="457200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42 - Έλλειψη"/>
            <p:cNvSpPr/>
            <p:nvPr/>
          </p:nvSpPr>
          <p:spPr>
            <a:xfrm>
              <a:off x="5857884" y="514351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43 - Έλλειψη"/>
            <p:cNvSpPr/>
            <p:nvPr/>
          </p:nvSpPr>
          <p:spPr>
            <a:xfrm>
              <a:off x="5929322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44 - Έλλειψη"/>
            <p:cNvSpPr/>
            <p:nvPr/>
          </p:nvSpPr>
          <p:spPr>
            <a:xfrm>
              <a:off x="6500826" y="428625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45 - Έλλειψη"/>
            <p:cNvSpPr/>
            <p:nvPr/>
          </p:nvSpPr>
          <p:spPr>
            <a:xfrm>
              <a:off x="6715140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6143636" y="4357694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5572132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48 - Έλλειψη"/>
            <p:cNvSpPr/>
            <p:nvPr/>
          </p:nvSpPr>
          <p:spPr>
            <a:xfrm>
              <a:off x="6000760" y="4071942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6215074" y="464344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50 - Έλλειψη"/>
            <p:cNvSpPr/>
            <p:nvPr/>
          </p:nvSpPr>
          <p:spPr>
            <a:xfrm>
              <a:off x="7481555" y="5455675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51 - TextBox"/>
            <p:cNvSpPr txBox="1"/>
            <p:nvPr/>
          </p:nvSpPr>
          <p:spPr>
            <a:xfrm>
              <a:off x="7429520" y="5286388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3" name="52 - Έλλειψη"/>
            <p:cNvSpPr/>
            <p:nvPr/>
          </p:nvSpPr>
          <p:spPr>
            <a:xfrm>
              <a:off x="4552597" y="452698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53 - TextBox"/>
            <p:cNvSpPr txBox="1"/>
            <p:nvPr/>
          </p:nvSpPr>
          <p:spPr>
            <a:xfrm>
              <a:off x="4500562" y="435769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7124365" y="3741163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55 - TextBox"/>
            <p:cNvSpPr txBox="1"/>
            <p:nvPr/>
          </p:nvSpPr>
          <p:spPr>
            <a:xfrm>
              <a:off x="7072330" y="3571876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7" name="56 - Έλλειψη"/>
            <p:cNvSpPr/>
            <p:nvPr/>
          </p:nvSpPr>
          <p:spPr>
            <a:xfrm>
              <a:off x="6052795" y="6312931"/>
              <a:ext cx="208140" cy="22571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6000760" y="6143644"/>
              <a:ext cx="260175" cy="4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b="1" dirty="0" smtClean="0"/>
                <a:t>-</a:t>
              </a:r>
              <a:endParaRPr lang="en-US" sz="3200" b="1" dirty="0"/>
            </a:p>
          </p:txBody>
        </p:sp>
        <p:sp>
          <p:nvSpPr>
            <p:cNvPr id="59" name="58 - TextBox"/>
            <p:cNvSpPr txBox="1"/>
            <p:nvPr/>
          </p:nvSpPr>
          <p:spPr>
            <a:xfrm flipH="1">
              <a:off x="5897816" y="4496293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0" name="59 - TextBox"/>
            <p:cNvSpPr txBox="1"/>
            <p:nvPr/>
          </p:nvSpPr>
          <p:spPr>
            <a:xfrm flipH="1">
              <a:off x="5786446" y="5000636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1" name="60 - TextBox"/>
            <p:cNvSpPr txBox="1"/>
            <p:nvPr/>
          </p:nvSpPr>
          <p:spPr>
            <a:xfrm flipH="1">
              <a:off x="6643702" y="442913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  <p:sp>
          <p:nvSpPr>
            <p:cNvPr id="63" name="62 - Έλλειψη"/>
            <p:cNvSpPr/>
            <p:nvPr/>
          </p:nvSpPr>
          <p:spPr>
            <a:xfrm>
              <a:off x="5500694" y="5286388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63 - Έλλειψη"/>
            <p:cNvSpPr/>
            <p:nvPr/>
          </p:nvSpPr>
          <p:spPr>
            <a:xfrm>
              <a:off x="6929454" y="485776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786446" y="5572140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65 - Έλλειψη"/>
            <p:cNvSpPr/>
            <p:nvPr/>
          </p:nvSpPr>
          <p:spPr>
            <a:xfrm>
              <a:off x="6286512" y="5000636"/>
              <a:ext cx="285752" cy="21431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61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6" grpId="0"/>
      <p:bldP spid="47" grpId="0"/>
      <p:bldP spid="30" grpId="0"/>
      <p:bldP spid="32" grpId="0" animBg="1"/>
      <p:bldP spid="34" grpId="0" animBg="1"/>
      <p:bldP spid="35" grpId="0"/>
      <p:bldP spid="36" grpId="0"/>
      <p:bldP spid="37" grpId="0" animBg="1"/>
      <p:bldP spid="38" grpId="0"/>
      <p:bldP spid="39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TextBox"/>
          <p:cNvSpPr txBox="1"/>
          <p:nvPr/>
        </p:nvSpPr>
        <p:spPr>
          <a:xfrm>
            <a:off x="0" y="2786058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 </a:t>
            </a:r>
            <a:r>
              <a:rPr lang="el-GR" b="1" i="1" dirty="0" smtClean="0">
                <a:solidFill>
                  <a:srgbClr val="FF0000"/>
                </a:solidFill>
              </a:rPr>
              <a:t>(</a:t>
            </a:r>
            <a:r>
              <a:rPr lang="en-US" b="1" i="1" dirty="0" smtClean="0">
                <a:solidFill>
                  <a:srgbClr val="FF0000"/>
                </a:solidFill>
              </a:rPr>
              <a:t>p)</a:t>
            </a:r>
            <a:r>
              <a:rPr lang="en-US" dirty="0" smtClean="0"/>
              <a:t>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θετικού</a:t>
            </a:r>
            <a:r>
              <a:rPr lang="el-GR" dirty="0" smtClean="0"/>
              <a:t> ηλεκτρικού φορτίου (στοιχειώδες φορτίο)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0" y="3929066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l-GR" u="sng" dirty="0" smtClean="0">
                <a:solidFill>
                  <a:srgbClr val="FF0000"/>
                </a:solidFill>
              </a:rPr>
              <a:t>Νετρόνιο </a:t>
            </a:r>
            <a:r>
              <a:rPr lang="en-US" u="sng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(n)</a:t>
            </a:r>
            <a:r>
              <a:rPr lang="el-GR" dirty="0" smtClean="0"/>
              <a:t> δεν έχει ηλεκτρικό φορτίο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365296"/>
            <a:ext cx="3500430" cy="349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39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42844" y="1142984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αποτελείται από ηλεκτρόνια, πρωτόνια και νετρόνια. </a:t>
            </a:r>
          </a:p>
          <a:p>
            <a:r>
              <a:rPr lang="el-GR" dirty="0" smtClean="0"/>
              <a:t>Γιαυτό τα ηλεκτρόνια τα πρωτόνια και τα νετρόνια ονομάζονται </a:t>
            </a:r>
            <a:r>
              <a:rPr lang="el-GR" b="1" dirty="0" smtClean="0"/>
              <a:t>υποατομικά σωματίδια</a:t>
            </a:r>
            <a:endParaRPr lang="en-US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0" y="5143512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(e)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αρνητικού </a:t>
            </a:r>
            <a:r>
              <a:rPr lang="el-GR" dirty="0" smtClean="0"/>
              <a:t>ηλεκτρικού φορτίου (στοιχειώδες φορτίο)</a:t>
            </a:r>
            <a:endParaRPr lang="en-US" dirty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rot="5400000">
            <a:off x="6215074" y="3643314"/>
            <a:ext cx="2286016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072330" y="2285992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Πυρήνας ατόμου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14310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357158" y="1071546"/>
            <a:ext cx="36433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Προσοχή !! </a:t>
            </a:r>
            <a:r>
              <a:rPr lang="el-GR" sz="2400" dirty="0" smtClean="0"/>
              <a:t>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έχω ίσο αριθμό πρωτονίων και ηλεκτρονίων. 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400" b="1" dirty="0" smtClean="0"/>
              <a:t>: </a:t>
            </a:r>
            <a:r>
              <a:rPr lang="el-GR" sz="2400" dirty="0" smtClean="0"/>
              <a:t>Αν 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υπάρχουν 4  πρωτόνια τότε οπωσδήποτε θα υπάρχουν και 4 ηλεκτρόνια.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3929066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ένα άτομο </a:t>
            </a:r>
            <a:r>
              <a:rPr lang="el-GR" sz="2400" u="sng" dirty="0" smtClean="0"/>
              <a:t>οξυγόνου έχει 8 πρωτόνια </a:t>
            </a:r>
            <a:r>
              <a:rPr lang="el-GR" sz="2400" dirty="0" smtClean="0"/>
              <a:t>μέσα στο πυρήνα του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6204609" y="4475007"/>
            <a:ext cx="15610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4143372" y="5000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/>
              <a:t>Ο αριθμός των πρωτονίων (ατομικός αριθμός) ενός ατόμου, καθορίζει το είδος του ατόμου….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-214346" y="3071810"/>
            <a:ext cx="3786182" cy="3500462"/>
          </a:xfrm>
          <a:prstGeom prst="cloudCallout">
            <a:avLst>
              <a:gd name="adj1" fmla="val 70716"/>
              <a:gd name="adj2" fmla="val 464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6500826" y="5286388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6429388" y="5143512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52400" y="15240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5857884" y="514351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6143636" y="4357694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572132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6215074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7481555" y="545567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429520" y="528638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Έλλειψη"/>
          <p:cNvSpPr/>
          <p:nvPr/>
        </p:nvSpPr>
        <p:spPr>
          <a:xfrm>
            <a:off x="7124365" y="3741163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7072330" y="357187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6052795" y="631293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6000760" y="614364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TextBox"/>
          <p:cNvSpPr txBox="1"/>
          <p:nvPr/>
        </p:nvSpPr>
        <p:spPr>
          <a:xfrm flipH="1">
            <a:off x="5857884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0" name="59 - TextBox"/>
          <p:cNvSpPr txBox="1"/>
          <p:nvPr/>
        </p:nvSpPr>
        <p:spPr>
          <a:xfrm flipH="1">
            <a:off x="5786446" y="500063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Έλλειψη"/>
          <p:cNvSpPr/>
          <p:nvPr/>
        </p:nvSpPr>
        <p:spPr>
          <a:xfrm>
            <a:off x="6929454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Έλλειψη"/>
          <p:cNvSpPr/>
          <p:nvPr/>
        </p:nvSpPr>
        <p:spPr>
          <a:xfrm>
            <a:off x="5786446" y="557214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28" grpId="0"/>
      <p:bldP spid="34" grpId="0"/>
      <p:bldP spid="35" grpId="0" animBg="1"/>
      <p:bldP spid="53" grpId="0" animBg="1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214422"/>
            <a:ext cx="85725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Χημικά στοιχεία (ή στοιχεία) είναι υλικά που αποτελούνται από ένα είδος ατόμου</a:t>
            </a:r>
            <a:r>
              <a:rPr lang="el-GR" sz="2800" dirty="0" smtClean="0"/>
              <a:t>. </a:t>
            </a:r>
          </a:p>
          <a:p>
            <a:endParaRPr lang="el-GR" sz="2800" dirty="0" smtClean="0"/>
          </a:p>
          <a:p>
            <a:pPr algn="ctr"/>
            <a:r>
              <a:rPr lang="el-GR" sz="2800" dirty="0" smtClean="0">
                <a:solidFill>
                  <a:srgbClr val="FF0000"/>
                </a:solidFill>
              </a:rPr>
              <a:t>Δηλαδή αποτελούνται από άτομα που όλα έχουν στον πυρήνα τους, τον ίδιο αριθμό πρωτονίων  (δηλαδή ίδιο ατομικό αριθμό)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  <a:p>
            <a:r>
              <a:rPr lang="el-GR" dirty="0" smtClean="0"/>
              <a:t>Για </a:t>
            </a:r>
            <a:r>
              <a:rPr lang="el-GR" b="1" dirty="0" smtClean="0"/>
              <a:t>παράδειγμα</a:t>
            </a:r>
            <a:r>
              <a:rPr lang="el-GR" dirty="0" smtClean="0"/>
              <a:t> ένα υλικό που αποτελείται από άτομα άνθρακα είναι στοιχείο, διότι σε όλα τα άτομα του θα υπάρχουν έξι πρωτόνια.</a:t>
            </a:r>
          </a:p>
          <a:p>
            <a:r>
              <a:rPr lang="el-GR" dirty="0" smtClean="0"/>
              <a:t>Χημικά στοιχεία είναι ο άνθρακας ,  το </a:t>
            </a:r>
            <a:r>
              <a:rPr lang="el-GR" dirty="0" err="1" smtClean="0"/>
              <a:t>λίθιο</a:t>
            </a:r>
            <a:r>
              <a:rPr lang="el-GR" dirty="0" smtClean="0"/>
              <a:t>,  το οξυγόνο κ.α.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628652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Στη φύση υπάρχουν περίπου 118 διαφορετικά χημικά στοιχεία (ή στοιχεία)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6100</TotalTime>
  <Words>1555</Words>
  <PresentationFormat>Προβολή στην οθόνη (4:3)</PresentationFormat>
  <Paragraphs>370</Paragraphs>
  <Slides>34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35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Panorea</cp:lastModifiedBy>
  <cp:revision>640</cp:revision>
  <dcterms:created xsi:type="dcterms:W3CDTF">2020-03-28T09:35:19Z</dcterms:created>
  <dcterms:modified xsi:type="dcterms:W3CDTF">2022-01-21T04:47:59Z</dcterms:modified>
</cp:coreProperties>
</file>