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25" r:id="rId3"/>
    <p:sldId id="327" r:id="rId4"/>
    <p:sldId id="311" r:id="rId5"/>
    <p:sldId id="310" r:id="rId6"/>
    <p:sldId id="330" r:id="rId7"/>
    <p:sldId id="333" r:id="rId8"/>
    <p:sldId id="367" r:id="rId9"/>
    <p:sldId id="364" r:id="rId10"/>
    <p:sldId id="348" r:id="rId11"/>
    <p:sldId id="365" r:id="rId12"/>
    <p:sldId id="349" r:id="rId13"/>
    <p:sldId id="350" r:id="rId14"/>
    <p:sldId id="366" r:id="rId15"/>
    <p:sldId id="317" r:id="rId16"/>
    <p:sldId id="356" r:id="rId17"/>
    <p:sldId id="357" r:id="rId18"/>
    <p:sldId id="358" r:id="rId19"/>
    <p:sldId id="338" r:id="rId20"/>
    <p:sldId id="359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6972150" cy="544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14282" y="385762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άνθρακας αποτελείται από άτομα άνθρακα που όλα τα άτομα έχουν μέσα στο πυρήνα τους 6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άνθρακα.</a:t>
            </a:r>
          </a:p>
          <a:p>
            <a:endParaRPr lang="el-GR" sz="2000" dirty="0" smtClean="0"/>
          </a:p>
          <a:p>
            <a:endParaRPr lang="en-US" sz="2000" u="sng" dirty="0" smtClean="0"/>
          </a:p>
          <a:p>
            <a:r>
              <a:rPr lang="el-GR" sz="2000" b="1" u="sng" dirty="0" smtClean="0"/>
              <a:t>Το υλικό άνθρακας είναι χημικό στοιχείο, αφού αποτελείται από ένα είδος ατόμου</a:t>
            </a:r>
          </a:p>
          <a:p>
            <a:endParaRPr lang="el-GR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6143636" y="1500174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σύμβολο </a:t>
            </a:r>
            <a:r>
              <a:rPr lang="en-US" dirty="0" smtClean="0"/>
              <a:t>C,</a:t>
            </a:r>
            <a:r>
              <a:rPr lang="el-GR" dirty="0" smtClean="0"/>
              <a:t> συμβολίζουμε είτε ένα άτομο άνθρακα είτε ένα στοιχείο άνθρακα.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2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67723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57158" y="328612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5607851" y="1178703"/>
            <a:ext cx="185738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94888">
            <a:off x="6444146" y="276315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5400000">
            <a:off x="2000232" y="1571612"/>
            <a:ext cx="200026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1571604" y="64291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σύμβολο </a:t>
            </a:r>
            <a:r>
              <a:rPr lang="en-US" b="1" dirty="0" smtClean="0"/>
              <a:t>C</a:t>
            </a:r>
            <a:r>
              <a:rPr lang="en-US" dirty="0" smtClean="0"/>
              <a:t>,</a:t>
            </a:r>
            <a:r>
              <a:rPr lang="el-GR" dirty="0" smtClean="0"/>
              <a:t> συμβολίζουμε είτε ένα </a:t>
            </a:r>
            <a:r>
              <a:rPr lang="el-GR" b="1" dirty="0" smtClean="0"/>
              <a:t>άτομο άνθρακα είτε ένα στοιχείο άνθρακα.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786190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λίθιο αποτελείται από άτομα λιθίου που όλα τα άτομα έχουν μέσα στο πυρήνα τους 3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λιθίου .</a:t>
            </a:r>
          </a:p>
          <a:p>
            <a:endParaRPr lang="el-GR" sz="2000" u="sng" dirty="0" smtClean="0"/>
          </a:p>
          <a:p>
            <a:r>
              <a:rPr lang="el-GR" sz="2000" b="1" u="sng" dirty="0" smtClean="0"/>
              <a:t>Το υλικό </a:t>
            </a:r>
            <a:r>
              <a:rPr lang="el-GR" sz="2000" b="1" u="sng" dirty="0" err="1" smtClean="0"/>
              <a:t>λίθιο</a:t>
            </a:r>
            <a:r>
              <a:rPr lang="el-GR" sz="2000" b="1" u="sng" dirty="0" smtClean="0"/>
              <a:t> είναι χημικό στοιχείο, αφού αποτελείται από ένα είδος ατόμου</a:t>
            </a:r>
          </a:p>
          <a:p>
            <a:endParaRPr lang="el-GR" sz="2000" u="sng" dirty="0" smtClean="0"/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λιθίου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λιθίου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43" grpId="0"/>
      <p:bldP spid="45" grpId="0"/>
      <p:bldP spid="49" grpId="0"/>
      <p:bldP spid="29" grpId="0"/>
      <p:bldP spid="34" grpId="0"/>
      <p:bldP spid="39" grpId="0"/>
      <p:bldP spid="51" grpId="0" animBg="1"/>
      <p:bldP spid="52" grpId="0"/>
      <p:bldP spid="5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TextBox"/>
          <p:cNvSpPr txBox="1"/>
          <p:nvPr/>
        </p:nvSpPr>
        <p:spPr>
          <a:xfrm rot="21445102">
            <a:off x="4293406" y="62663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4321967" y="1893083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3857628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1142976" y="585789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 rot="5400000">
            <a:off x="249207" y="2107397"/>
            <a:ext cx="2644000" cy="858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1357290" y="42860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σύμβολο </a:t>
            </a:r>
            <a:r>
              <a:rPr lang="el-GR" b="1" dirty="0" smtClean="0"/>
              <a:t>Ο</a:t>
            </a:r>
            <a:r>
              <a:rPr lang="en-US" dirty="0" smtClean="0"/>
              <a:t>,</a:t>
            </a:r>
            <a:r>
              <a:rPr lang="el-GR" dirty="0" smtClean="0"/>
              <a:t> συμβολίζουμε είτε ένα </a:t>
            </a:r>
            <a:r>
              <a:rPr lang="el-GR" b="1" dirty="0" smtClean="0"/>
              <a:t>άτομο οξυγόνου είτε ένα στοιχείο οξυγόνου.</a:t>
            </a:r>
            <a:endParaRPr lang="en-US" b="1" dirty="0"/>
          </a:p>
        </p:txBody>
      </p:sp>
      <p:sp>
        <p:nvSpPr>
          <p:cNvPr id="49" name="48 - Σύννεφο"/>
          <p:cNvSpPr/>
          <p:nvPr/>
        </p:nvSpPr>
        <p:spPr>
          <a:xfrm>
            <a:off x="428596" y="4071942"/>
            <a:ext cx="2928958" cy="17859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14282" y="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rgbClr val="00B050"/>
                </a:solidFill>
              </a:rPr>
              <a:t>Τα άτομα ανάλογα με τον αριθμό πρωτονίων που έχουν (</a:t>
            </a:r>
            <a:r>
              <a:rPr lang="el-GR" sz="2400" i="1" u="sng" dirty="0" smtClean="0">
                <a:solidFill>
                  <a:srgbClr val="00B050"/>
                </a:solidFill>
              </a:rPr>
              <a:t>ατομικός αριθμός</a:t>
            </a:r>
            <a:r>
              <a:rPr lang="el-GR" sz="2400" i="1" dirty="0" smtClean="0">
                <a:solidFill>
                  <a:srgbClr val="00B050"/>
                </a:solidFill>
              </a:rPr>
              <a:t>)…μπαίνουν σε ….μια σειρά στο περιοδικό πίνακα…….. Που φαίνεται στο σχήμα.</a:t>
            </a:r>
            <a:endParaRPr lang="en-US" sz="2400" i="1" dirty="0">
              <a:solidFill>
                <a:srgbClr val="00B05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5"/>
            <a:ext cx="9358346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84836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84836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92945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92945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42952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33" grpId="0" animBg="1"/>
      <p:bldP spid="34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πολλά 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Τα κατιόντα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θετικό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Τα ανιόντα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αρνητικό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5786446" y="3571876"/>
            <a:ext cx="3071834" cy="3071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7766073" y="4259643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6328534" y="4615147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7533175" y="5213527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292247" y="4035552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103521" y="6045621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292247" y="5213527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7533175" y="4807811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7653639" y="4981689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352479" y="4981689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51319" y="5039649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412711" y="5445365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28 - Ομάδα"/>
          <p:cNvGrpSpPr/>
          <p:nvPr/>
        </p:nvGrpSpPr>
        <p:grpSpPr>
          <a:xfrm>
            <a:off x="7111551" y="5155568"/>
            <a:ext cx="240928" cy="424502"/>
            <a:chOff x="5143504" y="1000108"/>
            <a:chExt cx="285752" cy="523220"/>
          </a:xfrm>
        </p:grpSpPr>
        <p:sp>
          <p:nvSpPr>
            <p:cNvPr id="17" name="1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19" name="39 - Ομάδα"/>
          <p:cNvGrpSpPr/>
          <p:nvPr/>
        </p:nvGrpSpPr>
        <p:grpSpPr>
          <a:xfrm>
            <a:off x="7171783" y="4731066"/>
            <a:ext cx="240928" cy="424502"/>
            <a:chOff x="5143504" y="1000108"/>
            <a:chExt cx="285752" cy="523220"/>
          </a:xfrm>
        </p:grpSpPr>
        <p:sp>
          <p:nvSpPr>
            <p:cNvPr id="20" name="19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2" name="21 - TextBox"/>
          <p:cNvSpPr txBox="1"/>
          <p:nvPr/>
        </p:nvSpPr>
        <p:spPr>
          <a:xfrm>
            <a:off x="7472943" y="4691892"/>
            <a:ext cx="180696" cy="42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6328534" y="4499228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7292247" y="3919633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043289" y="5871742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7766073" y="4143724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7533175" y="5097608"/>
            <a:ext cx="301160" cy="42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2479" y="4846985"/>
            <a:ext cx="180696" cy="42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412711" y="5310661"/>
            <a:ext cx="180696" cy="42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782133" y="5105335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7653639" y="5368620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6027374" y="5473772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6027374" y="5357853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Έλλειψη"/>
          <p:cNvSpPr/>
          <p:nvPr/>
        </p:nvSpPr>
        <p:spPr>
          <a:xfrm>
            <a:off x="8316192" y="5647651"/>
            <a:ext cx="240928" cy="231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8316192" y="5531732"/>
            <a:ext cx="301160" cy="4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500034" y="35716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άτομα πολλές φορές τα συμβολίζουμε και με χρωματιστούς κύκλους ή σφαίρες: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1000100" y="100010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Παράδειγμα:</a:t>
            </a:r>
            <a:endParaRPr lang="en-US" dirty="0"/>
          </a:p>
        </p:txBody>
      </p:sp>
      <p:sp>
        <p:nvSpPr>
          <p:cNvPr id="41" name="40 - Έλλειψη"/>
          <p:cNvSpPr/>
          <p:nvPr/>
        </p:nvSpPr>
        <p:spPr>
          <a:xfrm>
            <a:off x="500034" y="1571612"/>
            <a:ext cx="428628" cy="4286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1428728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Άτομο άνθρακα  </a:t>
            </a:r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3" name="42 - Έλλειψη"/>
          <p:cNvSpPr/>
          <p:nvPr/>
        </p:nvSpPr>
        <p:spPr>
          <a:xfrm>
            <a:off x="357158" y="2928934"/>
            <a:ext cx="571504" cy="5715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1357290" y="300037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Άτομο οξυγόνου  </a:t>
            </a:r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45" name="44 - Έλλειψη"/>
          <p:cNvSpPr/>
          <p:nvPr/>
        </p:nvSpPr>
        <p:spPr>
          <a:xfrm>
            <a:off x="571472" y="4572008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1357290" y="45720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Άτομο υδρογόνου </a:t>
            </a:r>
            <a:r>
              <a:rPr lang="el-GR" b="1" dirty="0" smtClean="0"/>
              <a:t>Η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500034" y="35716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άτομα ενώνονται και σχηματίζουν μόρια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1000100" y="221455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Παράδειγμα:</a:t>
            </a:r>
            <a:endParaRPr lang="en-US" dirty="0"/>
          </a:p>
        </p:txBody>
      </p:sp>
      <p:sp>
        <p:nvSpPr>
          <p:cNvPr id="43" name="42 - Έλλειψη"/>
          <p:cNvSpPr/>
          <p:nvPr/>
        </p:nvSpPr>
        <p:spPr>
          <a:xfrm>
            <a:off x="4071934" y="2428868"/>
            <a:ext cx="571504" cy="5715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2786050" y="364331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Μόριο νερού Η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Ο</a:t>
            </a:r>
            <a:endParaRPr lang="en-US" sz="2400" b="1" dirty="0"/>
          </a:p>
        </p:txBody>
      </p:sp>
      <p:sp>
        <p:nvSpPr>
          <p:cNvPr id="45" name="44 - Έλλειψη"/>
          <p:cNvSpPr/>
          <p:nvPr/>
        </p:nvSpPr>
        <p:spPr>
          <a:xfrm>
            <a:off x="3857620" y="2786058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4500562" y="2786058"/>
            <a:ext cx="357190" cy="35719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Ορθογώνιο"/>
          <p:cNvSpPr/>
          <p:nvPr/>
        </p:nvSpPr>
        <p:spPr>
          <a:xfrm>
            <a:off x="4143372" y="2143116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4786314" y="285749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868" y="278605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42860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Αριθμός</a:t>
            </a:r>
            <a:r>
              <a:rPr lang="en-US" sz="2800" b="1" dirty="0" smtClean="0"/>
              <a:t>   </a:t>
            </a:r>
            <a:r>
              <a:rPr lang="el-GR" sz="2800" b="1" dirty="0" smtClean="0"/>
              <a:t> </a:t>
            </a:r>
            <a:r>
              <a:rPr lang="en-US" sz="2800" b="1" dirty="0" err="1" smtClean="0"/>
              <a:t>Avogardo</a:t>
            </a:r>
            <a:endParaRPr lang="en-US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1643042" y="3643314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</a:t>
            </a:r>
            <a:r>
              <a:rPr lang="en-US" sz="4400" baseline="-25000" dirty="0" smtClean="0"/>
              <a:t>A     </a:t>
            </a:r>
            <a:r>
              <a:rPr lang="en-US" sz="4400" dirty="0" smtClean="0"/>
              <a:t>=      6,02 </a:t>
            </a:r>
            <a:r>
              <a:rPr lang="en-US" sz="4400" b="1" baseline="30000" dirty="0" smtClean="0"/>
              <a:t>.</a:t>
            </a:r>
            <a:r>
              <a:rPr lang="en-US" sz="4400" b="1" dirty="0" smtClean="0"/>
              <a:t>  </a:t>
            </a:r>
            <a:r>
              <a:rPr lang="en-US" sz="4400" dirty="0" smtClean="0"/>
              <a:t>10 </a:t>
            </a:r>
            <a:r>
              <a:rPr lang="en-US" sz="4400" baseline="30000" dirty="0" smtClean="0"/>
              <a:t>23  </a:t>
            </a:r>
            <a:endParaRPr lang="en-US" sz="4400" baseline="30000" dirty="0"/>
          </a:p>
        </p:txBody>
      </p:sp>
      <p:sp>
        <p:nvSpPr>
          <p:cNvPr id="6" name="5 - Ορθογώνιο"/>
          <p:cNvSpPr/>
          <p:nvPr/>
        </p:nvSpPr>
        <p:spPr>
          <a:xfrm>
            <a:off x="3357554" y="1857364"/>
            <a:ext cx="7665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N</a:t>
            </a:r>
            <a:r>
              <a:rPr lang="en-US" sz="4400" baseline="-25000" dirty="0" smtClean="0"/>
              <a:t>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428992" y="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mol</a:t>
            </a:r>
            <a:r>
              <a:rPr lang="el-GR" sz="2800" b="1" dirty="0" smtClean="0"/>
              <a:t> </a:t>
            </a:r>
            <a:r>
              <a:rPr lang="en-US" sz="2800" b="1" dirty="0" smtClean="0"/>
              <a:t>     n</a:t>
            </a:r>
            <a:endParaRPr lang="en-US" sz="28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5714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mol  </a:t>
            </a:r>
            <a:r>
              <a:rPr lang="el-GR" sz="2000" dirty="0" smtClean="0"/>
              <a:t>είναι η ποσότητα μιας ουσίας που περιέχει </a:t>
            </a:r>
            <a:r>
              <a:rPr lang="en-US" sz="2000" dirty="0" smtClean="0"/>
              <a:t> N</a:t>
            </a:r>
            <a:r>
              <a:rPr lang="en-US" sz="2000" baseline="-25000" dirty="0" smtClean="0"/>
              <a:t>A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οντότητες (άτομα, μόρια, ιόντα…)</a:t>
            </a:r>
            <a:endParaRPr lang="en-US" sz="2000" dirty="0"/>
          </a:p>
        </p:txBody>
      </p:sp>
      <p:sp>
        <p:nvSpPr>
          <p:cNvPr id="8" name="7 - TextBox"/>
          <p:cNvSpPr txBox="1"/>
          <p:nvPr/>
        </p:nvSpPr>
        <p:spPr>
          <a:xfrm>
            <a:off x="2714612" y="25003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4357686" cy="277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 flipV="1">
            <a:off x="2214546" y="3429000"/>
            <a:ext cx="2786082" cy="13573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072066" y="335756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είναι μια </a:t>
            </a:r>
            <a:r>
              <a:rPr lang="el-GR" b="1" dirty="0" smtClean="0"/>
              <a:t>ποσότητα</a:t>
            </a:r>
            <a:r>
              <a:rPr lang="el-GR" dirty="0" smtClean="0"/>
              <a:t> στοιχείου </a:t>
            </a:r>
            <a:r>
              <a:rPr lang="el-GR" b="1" dirty="0" smtClean="0"/>
              <a:t>άνθρακα</a:t>
            </a:r>
            <a:r>
              <a:rPr lang="el-GR" dirty="0" smtClean="0"/>
              <a:t> </a:t>
            </a:r>
            <a:r>
              <a:rPr lang="el-GR" b="1" dirty="0" smtClean="0"/>
              <a:t>1 </a:t>
            </a:r>
            <a:r>
              <a:rPr lang="en-US" b="1" dirty="0" smtClean="0"/>
              <a:t>mol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628" y="457200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 αυτή η ποσότητα 1 </a:t>
            </a:r>
            <a:r>
              <a:rPr lang="en-US" dirty="0" smtClean="0"/>
              <a:t>mol, </a:t>
            </a:r>
            <a:r>
              <a:rPr lang="el-GR" dirty="0" smtClean="0"/>
              <a:t>θα </a:t>
            </a:r>
            <a:r>
              <a:rPr lang="el-GR" b="1" dirty="0" smtClean="0"/>
              <a:t>αποτελείται</a:t>
            </a:r>
            <a:r>
              <a:rPr lang="el-GR" dirty="0" smtClean="0"/>
              <a:t> </a:t>
            </a:r>
            <a:r>
              <a:rPr lang="el-GR" b="1" dirty="0" smtClean="0"/>
              <a:t>από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A     </a:t>
            </a:r>
            <a:r>
              <a:rPr lang="en-US" dirty="0" smtClean="0"/>
              <a:t>=    </a:t>
            </a:r>
            <a:r>
              <a:rPr lang="en-US" b="1" dirty="0" smtClean="0"/>
              <a:t>6,02 </a:t>
            </a:r>
            <a:r>
              <a:rPr lang="en-US" b="1" baseline="30000" dirty="0" smtClean="0"/>
              <a:t>.</a:t>
            </a:r>
            <a:r>
              <a:rPr lang="en-US" b="1" dirty="0" smtClean="0"/>
              <a:t>  10 </a:t>
            </a:r>
            <a:r>
              <a:rPr lang="en-US" b="1" baseline="30000" dirty="0" smtClean="0"/>
              <a:t>23 </a:t>
            </a:r>
            <a:r>
              <a:rPr lang="el-GR" b="1" baseline="30000" dirty="0" smtClean="0"/>
              <a:t> </a:t>
            </a:r>
            <a:r>
              <a:rPr lang="el-GR" b="1" dirty="0" smtClean="0"/>
              <a:t> </a:t>
            </a:r>
            <a:r>
              <a:rPr lang="el-GR" b="1" u="sng" dirty="0" smtClean="0"/>
              <a:t>άτομα</a:t>
            </a:r>
            <a:r>
              <a:rPr lang="el-GR" u="sng" dirty="0" smtClean="0"/>
              <a:t> άνθρακα</a:t>
            </a:r>
            <a:endParaRPr lang="en-US" u="sng" dirty="0"/>
          </a:p>
        </p:txBody>
      </p:sp>
      <p:cxnSp>
        <p:nvCxnSpPr>
          <p:cNvPr id="13" name="12 - Ευθύγραμμο βέλος σύνδεσης"/>
          <p:cNvCxnSpPr>
            <a:endCxn id="12" idx="1"/>
          </p:cNvCxnSpPr>
          <p:nvPr/>
        </p:nvCxnSpPr>
        <p:spPr>
          <a:xfrm>
            <a:off x="2366946" y="4938722"/>
            <a:ext cx="2633682" cy="9495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0" y="5715016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Μια </a:t>
            </a:r>
            <a:r>
              <a:rPr lang="el-GR" b="1" dirty="0" smtClean="0">
                <a:solidFill>
                  <a:srgbClr val="FF0000"/>
                </a:solidFill>
              </a:rPr>
              <a:t>ποσότητα</a:t>
            </a:r>
            <a:r>
              <a:rPr lang="el-GR" dirty="0" smtClean="0">
                <a:solidFill>
                  <a:srgbClr val="FF0000"/>
                </a:solidFill>
              </a:rPr>
              <a:t> στοιχείου </a:t>
            </a:r>
            <a:r>
              <a:rPr lang="el-GR" b="1" dirty="0" smtClean="0">
                <a:solidFill>
                  <a:srgbClr val="FF0000"/>
                </a:solidFill>
              </a:rPr>
              <a:t>άνθρακα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που βρίσκεται μέσα σε ένα γυάλινο πιάτο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42844" y="1500174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Ποσότητα 1 </a:t>
            </a:r>
            <a:r>
              <a:rPr lang="en-US" sz="2400" b="1" dirty="0" smtClean="0"/>
              <a:t>mol </a:t>
            </a:r>
            <a:r>
              <a:rPr lang="el-GR" sz="2400" b="1" dirty="0" smtClean="0"/>
              <a:t>ατόμων </a:t>
            </a:r>
            <a:r>
              <a:rPr lang="el-GR" sz="2400" dirty="0" smtClean="0"/>
              <a:t>θα περιέχει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A     </a:t>
            </a:r>
            <a:r>
              <a:rPr lang="en-US" sz="2400" dirty="0" smtClean="0"/>
              <a:t>=      6,02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n-US" sz="2400" dirty="0" smtClean="0"/>
              <a:t>10 </a:t>
            </a:r>
            <a:r>
              <a:rPr lang="en-US" sz="2400" baseline="30000" dirty="0" smtClean="0"/>
              <a:t>23 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 άτομα</a:t>
            </a:r>
            <a:r>
              <a:rPr lang="en-US" sz="2400" baseline="30000" dirty="0" smtClean="0"/>
              <a:t> </a:t>
            </a:r>
            <a:endParaRPr lang="en-US" sz="2400" baseline="30000" dirty="0"/>
          </a:p>
        </p:txBody>
      </p:sp>
      <p:sp>
        <p:nvSpPr>
          <p:cNvPr id="19" name="18 - Έλλειψη"/>
          <p:cNvSpPr/>
          <p:nvPr/>
        </p:nvSpPr>
        <p:spPr>
          <a:xfrm>
            <a:off x="5500694" y="6072206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786446" y="6429396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6286512" y="621508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6715140" y="6643686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6429388" y="585789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143768" y="6000768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16200000" flipH="1">
            <a:off x="5536413" y="5607859"/>
            <a:ext cx="428628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Έλλειψη"/>
          <p:cNvSpPr/>
          <p:nvPr/>
        </p:nvSpPr>
        <p:spPr>
          <a:xfrm>
            <a:off x="7643834" y="6357958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001024" y="585789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2844" y="1500174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Ποσότητα 1 </a:t>
            </a:r>
            <a:r>
              <a:rPr lang="en-US" sz="2400" b="1" dirty="0" smtClean="0"/>
              <a:t>mol </a:t>
            </a:r>
            <a:r>
              <a:rPr lang="el-GR" sz="2400" b="1" dirty="0" smtClean="0"/>
              <a:t>ατόμων </a:t>
            </a:r>
            <a:r>
              <a:rPr lang="el-GR" sz="2400" dirty="0" smtClean="0"/>
              <a:t>θα περιέχει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A     </a:t>
            </a:r>
            <a:r>
              <a:rPr lang="en-US" sz="2400" dirty="0" smtClean="0"/>
              <a:t>=      6,02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n-US" sz="2400" dirty="0" smtClean="0"/>
              <a:t>10 </a:t>
            </a:r>
            <a:r>
              <a:rPr lang="en-US" sz="2400" baseline="30000" dirty="0" smtClean="0"/>
              <a:t>23 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 άτομα</a:t>
            </a:r>
            <a:r>
              <a:rPr lang="en-US" sz="2400" baseline="30000" dirty="0" smtClean="0"/>
              <a:t> </a:t>
            </a:r>
            <a:endParaRPr lang="en-US" sz="2400" baseline="30000" dirty="0"/>
          </a:p>
        </p:txBody>
      </p:sp>
      <p:sp>
        <p:nvSpPr>
          <p:cNvPr id="6" name="5 - Ορθογώνιο"/>
          <p:cNvSpPr/>
          <p:nvPr/>
        </p:nvSpPr>
        <p:spPr>
          <a:xfrm>
            <a:off x="357158" y="500042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mol  </a:t>
            </a:r>
            <a:r>
              <a:rPr lang="el-GR" sz="2000" dirty="0" smtClean="0"/>
              <a:t>είναι η ποσότητα μιας ουσίας που περιέχει </a:t>
            </a:r>
            <a:r>
              <a:rPr lang="en-US" sz="2000" dirty="0" smtClean="0"/>
              <a:t> N</a:t>
            </a:r>
            <a:r>
              <a:rPr lang="en-US" sz="2000" baseline="-25000" dirty="0" smtClean="0"/>
              <a:t>A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οντότητες (άτομα, μόρια, ιόντα…)</a:t>
            </a:r>
            <a:endParaRPr lang="en-US" sz="2000" dirty="0"/>
          </a:p>
        </p:txBody>
      </p:sp>
      <p:sp>
        <p:nvSpPr>
          <p:cNvPr id="8" name="7 - TextBox"/>
          <p:cNvSpPr txBox="1"/>
          <p:nvPr/>
        </p:nvSpPr>
        <p:spPr>
          <a:xfrm>
            <a:off x="1357290" y="300037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4157822" cy="214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ύγραμμο βέλος σύνδεσης"/>
          <p:cNvCxnSpPr/>
          <p:nvPr/>
        </p:nvCxnSpPr>
        <p:spPr>
          <a:xfrm flipV="1">
            <a:off x="2214546" y="3643314"/>
            <a:ext cx="2857520" cy="11430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5072066" y="335756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είναι μια </a:t>
            </a:r>
            <a:r>
              <a:rPr lang="el-GR" b="1" dirty="0" smtClean="0"/>
              <a:t>ποσότητα</a:t>
            </a:r>
            <a:r>
              <a:rPr lang="el-GR" dirty="0" smtClean="0"/>
              <a:t> στοιχείου </a:t>
            </a:r>
            <a:r>
              <a:rPr lang="el-GR" b="1" dirty="0" smtClean="0"/>
              <a:t>χαλκού 1 </a:t>
            </a:r>
            <a:r>
              <a:rPr lang="en-US" b="1" dirty="0" smtClean="0"/>
              <a:t>mol</a:t>
            </a:r>
            <a:r>
              <a:rPr lang="en-US" dirty="0" smtClean="0"/>
              <a:t>. </a:t>
            </a:r>
            <a:endParaRPr lang="el-GR" dirty="0" smtClean="0"/>
          </a:p>
        </p:txBody>
      </p:sp>
      <p:sp>
        <p:nvSpPr>
          <p:cNvPr id="13" name="12 - Ορθογώνιο"/>
          <p:cNvSpPr/>
          <p:nvPr/>
        </p:nvSpPr>
        <p:spPr>
          <a:xfrm>
            <a:off x="5000628" y="457200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 αυτή η ποσότητα 1 </a:t>
            </a:r>
            <a:r>
              <a:rPr lang="en-US" dirty="0" smtClean="0"/>
              <a:t>mol, </a:t>
            </a:r>
            <a:r>
              <a:rPr lang="el-GR" dirty="0" smtClean="0"/>
              <a:t>θα </a:t>
            </a:r>
            <a:r>
              <a:rPr lang="el-GR" b="1" dirty="0" smtClean="0"/>
              <a:t>αποτελείται</a:t>
            </a:r>
            <a:r>
              <a:rPr lang="el-GR" dirty="0" smtClean="0"/>
              <a:t> </a:t>
            </a:r>
            <a:r>
              <a:rPr lang="el-GR" b="1" dirty="0" smtClean="0"/>
              <a:t>από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A     </a:t>
            </a:r>
            <a:r>
              <a:rPr lang="en-US" dirty="0" smtClean="0"/>
              <a:t>=    </a:t>
            </a:r>
            <a:r>
              <a:rPr lang="en-US" b="1" dirty="0" smtClean="0"/>
              <a:t>6,02 </a:t>
            </a:r>
            <a:r>
              <a:rPr lang="en-US" b="1" baseline="30000" dirty="0" smtClean="0"/>
              <a:t>.</a:t>
            </a:r>
            <a:r>
              <a:rPr lang="en-US" b="1" dirty="0" smtClean="0"/>
              <a:t>  10 </a:t>
            </a:r>
            <a:r>
              <a:rPr lang="en-US" b="1" baseline="30000" dirty="0" smtClean="0"/>
              <a:t>23 </a:t>
            </a:r>
            <a:r>
              <a:rPr lang="el-GR" b="1" baseline="30000" dirty="0" smtClean="0"/>
              <a:t> </a:t>
            </a:r>
            <a:r>
              <a:rPr lang="el-GR" b="1" dirty="0" smtClean="0"/>
              <a:t> </a:t>
            </a:r>
            <a:r>
              <a:rPr lang="el-GR" b="1" u="sng" dirty="0" smtClean="0"/>
              <a:t>άτομα</a:t>
            </a:r>
            <a:r>
              <a:rPr lang="el-GR" u="sng" dirty="0" smtClean="0"/>
              <a:t> χαλκού </a:t>
            </a:r>
            <a:endParaRPr lang="en-US" u="sng" dirty="0"/>
          </a:p>
        </p:txBody>
      </p:sp>
      <p:cxnSp>
        <p:nvCxnSpPr>
          <p:cNvPr id="14" name="13 - Ευθύγραμμο βέλος σύνδεσης"/>
          <p:cNvCxnSpPr>
            <a:endCxn id="13" idx="1"/>
          </p:cNvCxnSpPr>
          <p:nvPr/>
        </p:nvCxnSpPr>
        <p:spPr>
          <a:xfrm>
            <a:off x="2366946" y="4938722"/>
            <a:ext cx="2633682" cy="9495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0" y="5934670"/>
            <a:ext cx="4286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Μια </a:t>
            </a:r>
            <a:r>
              <a:rPr lang="el-GR" b="1" dirty="0" smtClean="0">
                <a:solidFill>
                  <a:srgbClr val="FF0000"/>
                </a:solidFill>
              </a:rPr>
              <a:t>ποσότητα</a:t>
            </a:r>
            <a:r>
              <a:rPr lang="el-GR" dirty="0" smtClean="0">
                <a:solidFill>
                  <a:srgbClr val="FF0000"/>
                </a:solidFill>
              </a:rPr>
              <a:t> από μικρές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σωλήνες στοιχείου </a:t>
            </a:r>
            <a:r>
              <a:rPr lang="el-GR" b="1" dirty="0" smtClean="0">
                <a:solidFill>
                  <a:srgbClr val="FF0000"/>
                </a:solidFill>
              </a:rPr>
              <a:t>χαλκού </a:t>
            </a:r>
            <a:r>
              <a:rPr lang="en-US" b="1" dirty="0" smtClean="0">
                <a:solidFill>
                  <a:srgbClr val="FF0000"/>
                </a:solidFill>
              </a:rPr>
              <a:t>Cu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που βρίσκεται μέσα σε ένα γυάλινο πιάτο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6215074" y="6000768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786578" y="6143644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215206" y="6286520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6858016" y="5715016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858148" y="6286520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500958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>
            <a:off x="5572132" y="542926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428992" y="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mol</a:t>
            </a:r>
            <a:r>
              <a:rPr lang="el-GR" sz="2800" b="1" dirty="0" smtClean="0"/>
              <a:t> </a:t>
            </a:r>
            <a:r>
              <a:rPr lang="en-US" sz="2800" b="1" dirty="0" smtClean="0"/>
              <a:t>     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  <p:bldP spid="13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2000264" cy="240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14282" y="142873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Ποσότητα 1 </a:t>
            </a:r>
            <a:r>
              <a:rPr lang="en-US" sz="2400" b="1" dirty="0" smtClean="0"/>
              <a:t>mol </a:t>
            </a:r>
            <a:r>
              <a:rPr lang="el-GR" sz="2400" b="1" dirty="0" smtClean="0"/>
              <a:t>μορίων </a:t>
            </a:r>
            <a:r>
              <a:rPr lang="el-GR" sz="2400" dirty="0" smtClean="0"/>
              <a:t>θα περιέχει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A     </a:t>
            </a:r>
            <a:r>
              <a:rPr lang="en-US" sz="2400" dirty="0" smtClean="0"/>
              <a:t>=      6,02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n-US" sz="2400" dirty="0" smtClean="0"/>
              <a:t>10 </a:t>
            </a:r>
            <a:r>
              <a:rPr lang="en-US" sz="2400" baseline="30000" dirty="0" smtClean="0"/>
              <a:t>23 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 μόρια</a:t>
            </a:r>
            <a:endParaRPr lang="en-US" sz="2400" baseline="30000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5714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mol  </a:t>
            </a:r>
            <a:r>
              <a:rPr lang="el-GR" sz="2000" dirty="0" smtClean="0"/>
              <a:t>είναι η ποσότητα μιας ουσίας που περιέχει </a:t>
            </a:r>
            <a:r>
              <a:rPr lang="en-US" sz="2000" dirty="0" smtClean="0"/>
              <a:t> N</a:t>
            </a:r>
            <a:r>
              <a:rPr lang="en-US" sz="2000" baseline="-25000" dirty="0" smtClean="0"/>
              <a:t>A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οντότητες (άτομα, μόρια, ιόντα…)</a:t>
            </a:r>
            <a:endParaRPr lang="en-US" sz="2000" dirty="0"/>
          </a:p>
        </p:txBody>
      </p:sp>
      <p:sp>
        <p:nvSpPr>
          <p:cNvPr id="8" name="7 - TextBox"/>
          <p:cNvSpPr txBox="1"/>
          <p:nvPr/>
        </p:nvSpPr>
        <p:spPr>
          <a:xfrm>
            <a:off x="1643042" y="257174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1500166" y="3429000"/>
            <a:ext cx="3500462" cy="164307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072066" y="335756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Αυτή είναι μια </a:t>
            </a:r>
            <a:r>
              <a:rPr lang="el-GR" b="1" dirty="0" smtClean="0"/>
              <a:t>ποσότητα</a:t>
            </a:r>
            <a:r>
              <a:rPr lang="el-GR" dirty="0" smtClean="0"/>
              <a:t> της χημικής ένωσης </a:t>
            </a:r>
            <a:r>
              <a:rPr lang="el-GR" b="1" dirty="0" smtClean="0"/>
              <a:t>νερού 1 </a:t>
            </a:r>
            <a:r>
              <a:rPr lang="en-US" b="1" dirty="0" smtClean="0"/>
              <a:t>mol</a:t>
            </a:r>
            <a:r>
              <a:rPr lang="en-US" dirty="0" smtClean="0"/>
              <a:t>. </a:t>
            </a:r>
            <a:endParaRPr lang="el-GR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000628" y="457200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 αυτή η ποσότητα 1 </a:t>
            </a:r>
            <a:r>
              <a:rPr lang="en-US" dirty="0" smtClean="0"/>
              <a:t>mol, </a:t>
            </a:r>
            <a:r>
              <a:rPr lang="el-GR" dirty="0" smtClean="0"/>
              <a:t>θα </a:t>
            </a:r>
            <a:r>
              <a:rPr lang="el-GR" b="1" dirty="0" smtClean="0"/>
              <a:t>αποτελείται</a:t>
            </a:r>
            <a:r>
              <a:rPr lang="el-GR" dirty="0" smtClean="0"/>
              <a:t> </a:t>
            </a:r>
            <a:r>
              <a:rPr lang="el-GR" b="1" dirty="0" smtClean="0"/>
              <a:t>από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A     </a:t>
            </a:r>
            <a:r>
              <a:rPr lang="en-US" dirty="0" smtClean="0"/>
              <a:t>=    </a:t>
            </a:r>
            <a:r>
              <a:rPr lang="en-US" b="1" dirty="0" smtClean="0"/>
              <a:t>6,02 </a:t>
            </a:r>
            <a:r>
              <a:rPr lang="en-US" b="1" baseline="30000" dirty="0" smtClean="0"/>
              <a:t>.</a:t>
            </a:r>
            <a:r>
              <a:rPr lang="en-US" b="1" dirty="0" smtClean="0"/>
              <a:t>  10 </a:t>
            </a:r>
            <a:r>
              <a:rPr lang="en-US" b="1" baseline="30000" dirty="0" smtClean="0"/>
              <a:t>23 </a:t>
            </a:r>
            <a:r>
              <a:rPr lang="el-GR" b="1" baseline="30000" dirty="0" smtClean="0"/>
              <a:t> </a:t>
            </a:r>
            <a:r>
              <a:rPr lang="el-GR" b="1" dirty="0" smtClean="0"/>
              <a:t> </a:t>
            </a:r>
            <a:r>
              <a:rPr lang="el-GR" b="1" u="sng" dirty="0" smtClean="0"/>
              <a:t>μόρια </a:t>
            </a:r>
            <a:r>
              <a:rPr lang="el-GR" u="sng" dirty="0" smtClean="0"/>
              <a:t>νερού Η</a:t>
            </a:r>
            <a:r>
              <a:rPr lang="el-GR" u="sng" baseline="-25000" dirty="0" smtClean="0"/>
              <a:t>2</a:t>
            </a:r>
            <a:r>
              <a:rPr lang="el-GR" u="sng" dirty="0" smtClean="0"/>
              <a:t>Ο</a:t>
            </a:r>
            <a:endParaRPr lang="en-US" u="sng" dirty="0"/>
          </a:p>
        </p:txBody>
      </p:sp>
      <p:cxnSp>
        <p:nvCxnSpPr>
          <p:cNvPr id="13" name="12 - Ευθύγραμμο βέλος σύνδεσης"/>
          <p:cNvCxnSpPr>
            <a:endCxn id="12" idx="1"/>
          </p:cNvCxnSpPr>
          <p:nvPr/>
        </p:nvCxnSpPr>
        <p:spPr>
          <a:xfrm flipV="1">
            <a:off x="1571604" y="5033673"/>
            <a:ext cx="3429024" cy="1812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0" y="5572140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Μια </a:t>
            </a:r>
            <a:r>
              <a:rPr lang="el-GR" b="1" dirty="0" smtClean="0">
                <a:solidFill>
                  <a:srgbClr val="FF0000"/>
                </a:solidFill>
              </a:rPr>
              <a:t>ποσότητα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χημικής ένωσης νερού </a:t>
            </a:r>
            <a:r>
              <a:rPr lang="el-GR" dirty="0" smtClean="0"/>
              <a:t>Η</a:t>
            </a:r>
            <a:r>
              <a:rPr lang="el-GR" baseline="-25000" dirty="0" smtClean="0"/>
              <a:t>2</a:t>
            </a:r>
            <a:r>
              <a:rPr lang="el-GR" dirty="0" smtClean="0"/>
              <a:t>Ο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που βρίσκεται μέσα σε ένα γυάλινο δοχείο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5607851" y="5464983"/>
            <a:ext cx="428628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Έλλειψη"/>
          <p:cNvSpPr/>
          <p:nvPr/>
        </p:nvSpPr>
        <p:spPr>
          <a:xfrm flipH="1">
            <a:off x="6809430" y="6143644"/>
            <a:ext cx="191462" cy="2857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 flipH="1">
            <a:off x="6711563" y="6286520"/>
            <a:ext cx="146453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 flipH="1">
            <a:off x="6929454" y="6286520"/>
            <a:ext cx="142876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 flipH="1">
            <a:off x="7523810" y="6296044"/>
            <a:ext cx="191462" cy="2857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 flipH="1">
            <a:off x="7425943" y="6438920"/>
            <a:ext cx="146453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Έλλειψη"/>
          <p:cNvSpPr/>
          <p:nvPr/>
        </p:nvSpPr>
        <p:spPr>
          <a:xfrm flipH="1">
            <a:off x="7643834" y="6438920"/>
            <a:ext cx="142876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 flipH="1">
            <a:off x="5812875" y="6422350"/>
            <a:ext cx="191462" cy="2857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 flipH="1">
            <a:off x="5715008" y="6565226"/>
            <a:ext cx="146453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 flipH="1">
            <a:off x="5932899" y="6565226"/>
            <a:ext cx="142876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 flipH="1">
            <a:off x="6961830" y="5715016"/>
            <a:ext cx="191462" cy="2857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 flipH="1">
            <a:off x="6863963" y="5857892"/>
            <a:ext cx="146453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 flipH="1">
            <a:off x="7081854" y="5857892"/>
            <a:ext cx="142876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 flipH="1">
            <a:off x="5884313" y="5929330"/>
            <a:ext cx="191462" cy="2857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 flipH="1">
            <a:off x="5786446" y="6072206"/>
            <a:ext cx="146453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Έλλειψη"/>
          <p:cNvSpPr/>
          <p:nvPr/>
        </p:nvSpPr>
        <p:spPr>
          <a:xfrm flipH="1">
            <a:off x="6004337" y="6072206"/>
            <a:ext cx="142876" cy="1499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3428992" y="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mol</a:t>
            </a:r>
            <a:r>
              <a:rPr lang="el-GR" sz="2800" b="1" dirty="0" smtClean="0"/>
              <a:t> </a:t>
            </a:r>
            <a:r>
              <a:rPr lang="en-US" sz="2800" b="1" dirty="0" smtClean="0"/>
              <a:t>     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6" grpId="0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786050" y="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785794"/>
            <a:ext cx="3178846" cy="157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642910" y="1285860"/>
            <a:ext cx="2906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Στο 1 </a:t>
            </a:r>
            <a:r>
              <a:rPr lang="el-GR" sz="2800" b="1" dirty="0" smtClean="0"/>
              <a:t>μόριο</a:t>
            </a:r>
            <a:r>
              <a:rPr lang="el-GR" sz="2800" dirty="0" smtClean="0"/>
              <a:t> Η</a:t>
            </a:r>
            <a:r>
              <a:rPr lang="el-GR" sz="2800" baseline="-25000" dirty="0" smtClean="0"/>
              <a:t>2 </a:t>
            </a:r>
            <a:r>
              <a:rPr lang="en-US" sz="2800" dirty="0" smtClean="0"/>
              <a:t>S</a:t>
            </a:r>
            <a:r>
              <a:rPr lang="el-GR" sz="2800" dirty="0" smtClean="0"/>
              <a:t>Ο</a:t>
            </a:r>
            <a:r>
              <a:rPr lang="el-GR" sz="2800" baseline="-25000" dirty="0" smtClean="0"/>
              <a:t>4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428596" y="4929198"/>
            <a:ext cx="2600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Στο 1 </a:t>
            </a:r>
            <a:r>
              <a:rPr lang="en-US" sz="2800" b="1" dirty="0" smtClean="0"/>
              <a:t>mol </a:t>
            </a:r>
            <a:r>
              <a:rPr lang="el-GR" sz="2800" dirty="0" smtClean="0"/>
              <a:t>Η</a:t>
            </a:r>
            <a:r>
              <a:rPr lang="el-GR" sz="2800" baseline="-25000" dirty="0" smtClean="0"/>
              <a:t>2 </a:t>
            </a:r>
            <a:r>
              <a:rPr lang="en-US" sz="2800" dirty="0" smtClean="0"/>
              <a:t>S</a:t>
            </a:r>
            <a:r>
              <a:rPr lang="el-GR" sz="2800" dirty="0" smtClean="0"/>
              <a:t>Ο</a:t>
            </a:r>
            <a:r>
              <a:rPr lang="el-GR" sz="2800" baseline="-25000" dirty="0" smtClean="0"/>
              <a:t>4</a:t>
            </a:r>
            <a:endParaRPr lang="en-US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974" y="4000504"/>
            <a:ext cx="6270026" cy="250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42860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Ατομική Μάζα   Α</a:t>
            </a:r>
            <a:r>
              <a:rPr lang="en-US" sz="2800" b="1" baseline="-25000" dirty="0" smtClean="0"/>
              <a:t>r</a:t>
            </a:r>
            <a:endParaRPr lang="en-US" sz="2800" b="1" baseline="-25000" dirty="0"/>
          </a:p>
        </p:txBody>
      </p:sp>
      <p:sp>
        <p:nvSpPr>
          <p:cNvPr id="6" name="5 - Ορθογώνιο"/>
          <p:cNvSpPr/>
          <p:nvPr/>
        </p:nvSpPr>
        <p:spPr>
          <a:xfrm>
            <a:off x="500034" y="1428736"/>
            <a:ext cx="84998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Ατομική μάζα ενός στοιχείου είναι ίση με την μάζα που έχει ποσότητα 1 </a:t>
            </a:r>
            <a:r>
              <a:rPr lang="en-US" sz="2400" dirty="0" smtClean="0"/>
              <a:t>mol </a:t>
            </a:r>
            <a:r>
              <a:rPr lang="el-GR" sz="2400" dirty="0" smtClean="0"/>
              <a:t>αυτού του στοιχείου. 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3571876"/>
            <a:ext cx="174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Παράδειγμα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1000100" y="4357694"/>
            <a:ext cx="65722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Ποσότητα 1 </a:t>
            </a:r>
            <a:r>
              <a:rPr lang="en-US" sz="2400" dirty="0" smtClean="0"/>
              <a:t>mol </a:t>
            </a:r>
            <a:r>
              <a:rPr lang="el-GR" sz="2400" dirty="0" smtClean="0"/>
              <a:t> του </a:t>
            </a:r>
            <a:r>
              <a:rPr lang="el-GR" sz="2400" u="sng" dirty="0" smtClean="0"/>
              <a:t>στοιχείου νατρίου Να</a:t>
            </a:r>
            <a:r>
              <a:rPr lang="el-GR" sz="2400" dirty="0" smtClean="0"/>
              <a:t>, που  θα αποτελείται από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A     </a:t>
            </a:r>
            <a:r>
              <a:rPr lang="en-US" sz="2400" dirty="0" smtClean="0"/>
              <a:t>=      6,02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n-US" sz="2400" dirty="0" smtClean="0"/>
              <a:t>10 </a:t>
            </a:r>
            <a:r>
              <a:rPr lang="en-US" sz="2400" baseline="30000" dirty="0" smtClean="0"/>
              <a:t>23  </a:t>
            </a:r>
            <a:r>
              <a:rPr lang="el-GR" sz="2400" dirty="0" smtClean="0"/>
              <a:t> , έχει </a:t>
            </a:r>
            <a:r>
              <a:rPr lang="el-GR" sz="2400" u="sng" dirty="0" smtClean="0"/>
              <a:t>ατομική μάζα 23</a:t>
            </a:r>
            <a:r>
              <a:rPr lang="en-US" sz="2400" u="sng" dirty="0" err="1" smtClean="0"/>
              <a:t>gr</a:t>
            </a:r>
            <a:endParaRPr lang="en-US" sz="2400" u="sng" dirty="0" smtClean="0"/>
          </a:p>
          <a:p>
            <a:endParaRPr lang="en-US" sz="2400" baseline="30000" dirty="0" smtClean="0"/>
          </a:p>
          <a:p>
            <a:r>
              <a:rPr lang="en-US" sz="2400" dirty="0" err="1" smtClean="0"/>
              <a:t>A</a:t>
            </a:r>
            <a:r>
              <a:rPr lang="en-US" sz="2400" baseline="-25000" dirty="0" err="1" smtClean="0"/>
              <a:t>rNa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23 </a:t>
            </a:r>
            <a:r>
              <a:rPr lang="en-US" sz="2400" dirty="0" err="1" smtClean="0"/>
              <a:t>gr</a:t>
            </a:r>
            <a:endParaRPr lang="en-US" sz="2400" dirty="0" smtClean="0"/>
          </a:p>
          <a:p>
            <a:r>
              <a:rPr lang="el-GR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42860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Μοριακή  Μάζα  Μ</a:t>
            </a:r>
            <a:r>
              <a:rPr lang="en-US" sz="2800" b="1" baseline="-25000" dirty="0" smtClean="0"/>
              <a:t>r</a:t>
            </a:r>
            <a:endParaRPr lang="en-US" sz="2800" b="1" baseline="-25000" dirty="0"/>
          </a:p>
        </p:txBody>
      </p:sp>
      <p:sp>
        <p:nvSpPr>
          <p:cNvPr id="6" name="5 - Ορθογώνιο"/>
          <p:cNvSpPr/>
          <p:nvPr/>
        </p:nvSpPr>
        <p:spPr>
          <a:xfrm>
            <a:off x="500034" y="142873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Μοριακή μάζα μιας </a:t>
            </a:r>
            <a:r>
              <a:rPr lang="el-GR" sz="2400" b="1" dirty="0" smtClean="0"/>
              <a:t>χημικής ένωσης </a:t>
            </a:r>
            <a:r>
              <a:rPr lang="el-GR" sz="2400" dirty="0" smtClean="0"/>
              <a:t>είναι ίση με την μάζα που έχει ποσότητα 1 </a:t>
            </a:r>
            <a:r>
              <a:rPr lang="en-US" sz="2400" dirty="0" smtClean="0"/>
              <a:t>mol </a:t>
            </a:r>
            <a:r>
              <a:rPr lang="el-GR" sz="2400" dirty="0" smtClean="0"/>
              <a:t>αυτής της ένωσης. 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1714480" y="2714620"/>
            <a:ext cx="174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Παράδειγμα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714348" y="3500438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Ποσότητα 1 </a:t>
            </a:r>
            <a:r>
              <a:rPr lang="en-US" sz="2400" dirty="0" smtClean="0"/>
              <a:t>mol </a:t>
            </a:r>
            <a:r>
              <a:rPr lang="el-GR" sz="2400" dirty="0" smtClean="0"/>
              <a:t> της ένωσης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l-GR" sz="2400" dirty="0" smtClean="0"/>
              <a:t>, θα έχει μοριακή μάζα:</a:t>
            </a:r>
            <a:endParaRPr lang="en-US" sz="2400" u="sng" dirty="0" smtClean="0"/>
          </a:p>
          <a:p>
            <a:r>
              <a:rPr lang="en-US" sz="2400" dirty="0" smtClean="0"/>
              <a:t>(</a:t>
            </a:r>
            <a:r>
              <a:rPr lang="el-GR" sz="2400" dirty="0" smtClean="0"/>
              <a:t>Από την άσκηση θα δίνεται: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</a:t>
            </a:r>
            <a:r>
              <a:rPr lang="el-GR" sz="2400" baseline="-25000" dirty="0" smtClean="0"/>
              <a:t>Η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</a:t>
            </a:r>
            <a:r>
              <a:rPr lang="el-GR" sz="2400" dirty="0" smtClean="0"/>
              <a:t>1 ,  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32  </a:t>
            </a:r>
            <a:r>
              <a:rPr lang="el-GR" sz="2400" dirty="0" smtClean="0"/>
              <a:t>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rO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16)</a:t>
            </a:r>
          </a:p>
          <a:p>
            <a:r>
              <a:rPr lang="el-GR" sz="2400" dirty="0" smtClean="0"/>
              <a:t>Άρα η μοριακή μάζα του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θα είναι:</a:t>
            </a:r>
            <a:endParaRPr lang="en-US" sz="2400" dirty="0" smtClean="0"/>
          </a:p>
          <a:p>
            <a:r>
              <a:rPr lang="el-GR" sz="2400" dirty="0" smtClean="0"/>
              <a:t>Μ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=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</a:t>
            </a:r>
            <a:r>
              <a:rPr lang="el-GR" sz="2400" baseline="-25000" dirty="0" smtClean="0"/>
              <a:t>Η </a:t>
            </a:r>
            <a:r>
              <a:rPr lang="el-GR" sz="2400" dirty="0" smtClean="0"/>
              <a:t> +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+ 4</a:t>
            </a:r>
            <a:r>
              <a:rPr lang="el-GR" sz="2400" baseline="300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rO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 = 2</a:t>
            </a:r>
            <a:r>
              <a:rPr lang="el-GR" sz="2400" baseline="30000" dirty="0" smtClean="0"/>
              <a:t>.</a:t>
            </a:r>
            <a:r>
              <a:rPr lang="en-US" sz="2400" dirty="0" smtClean="0"/>
              <a:t> </a:t>
            </a:r>
            <a:r>
              <a:rPr lang="el-GR" sz="2400" dirty="0" smtClean="0"/>
              <a:t>1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+ 32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+ 4</a:t>
            </a:r>
            <a:r>
              <a:rPr lang="el-GR" sz="2400" baseline="30000" dirty="0" smtClean="0"/>
              <a:t>.</a:t>
            </a:r>
            <a:r>
              <a:rPr lang="en-US" sz="2400" dirty="0" smtClean="0"/>
              <a:t> </a:t>
            </a:r>
            <a:r>
              <a:rPr lang="el-GR" sz="2400" dirty="0" smtClean="0"/>
              <a:t>16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=</a:t>
            </a:r>
            <a:r>
              <a:rPr lang="el-GR" sz="2400" dirty="0" smtClean="0"/>
              <a:t> =</a:t>
            </a:r>
            <a:r>
              <a:rPr lang="en-US" sz="2400" smtClean="0"/>
              <a:t> </a:t>
            </a:r>
            <a:r>
              <a:rPr lang="el-GR" sz="2400" smtClean="0"/>
              <a:t>97</a:t>
            </a:r>
            <a:r>
              <a:rPr lang="en-US" sz="2400" dirty="0" err="1" smtClean="0"/>
              <a:t>gr</a:t>
            </a:r>
            <a:endParaRPr lang="en-US" sz="2400" dirty="0" smtClean="0"/>
          </a:p>
          <a:p>
            <a:r>
              <a:rPr lang="el-GR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επιστήμονες έχουν υπολογίσει ότι το ανθρώπινο κεφάλι αποτελείται από περίπου 900.000.000.000.000.000.000.000.000 άτομα ή σε συντομογραφία 9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26</a:t>
            </a:r>
            <a:r>
              <a:rPr lang="en-US" sz="2000" b="1" dirty="0" smtClean="0"/>
              <a:t> </a:t>
            </a:r>
            <a:r>
              <a:rPr lang="el-GR" sz="2000" b="1" dirty="0" smtClean="0"/>
              <a:t>άτομα</a:t>
            </a:r>
            <a:endParaRPr lang="en-US" sz="2000" b="1" baseline="30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345279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817" y="2786034"/>
            <a:ext cx="47811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Γραμμομοριακός όγκος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m</a:t>
            </a:r>
            <a:endParaRPr lang="en-US" sz="2800" b="1" baseline="-25000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78579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/>
              <a:t>Ποσότητα 1 </a:t>
            </a:r>
            <a:r>
              <a:rPr lang="en-US" sz="2400" dirty="0" smtClean="0"/>
              <a:t>mol </a:t>
            </a:r>
            <a:r>
              <a:rPr lang="el-GR" sz="2400" dirty="0" smtClean="0"/>
              <a:t>οποιαδήποτε </a:t>
            </a:r>
            <a:r>
              <a:rPr lang="el-GR" sz="2400" b="1" u="sng" dirty="0" smtClean="0">
                <a:solidFill>
                  <a:srgbClr val="FF0000"/>
                </a:solidFill>
              </a:rPr>
              <a:t>αερίου</a:t>
            </a:r>
            <a:r>
              <a:rPr lang="el-GR" sz="2400" dirty="0" smtClean="0"/>
              <a:t> σε </a:t>
            </a:r>
            <a:r>
              <a:rPr lang="en-US" sz="2400" dirty="0" smtClean="0"/>
              <a:t>S.T.P. </a:t>
            </a:r>
            <a:r>
              <a:rPr lang="el-GR" sz="2400" dirty="0" smtClean="0"/>
              <a:t>συνθήκες καταλαμβάνει τον ίδιο όγκο που είναι 22,4 </a:t>
            </a:r>
            <a:r>
              <a:rPr lang="en-US" sz="2400" dirty="0" smtClean="0"/>
              <a:t>L. </a:t>
            </a:r>
            <a:r>
              <a:rPr lang="el-GR" sz="2400" dirty="0" smtClean="0"/>
              <a:t>Αυτός ο όγκος ονομάζεται γραμμομοριακός όγκος και συμβολίζεται με 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4327232" y="5934670"/>
            <a:ext cx="48167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S.T.P. </a:t>
            </a:r>
            <a:r>
              <a:rPr lang="el-GR" dirty="0" smtClean="0"/>
              <a:t>Συνθήκες :</a:t>
            </a:r>
            <a:endParaRPr lang="en-US" dirty="0" smtClean="0"/>
          </a:p>
          <a:p>
            <a:r>
              <a:rPr lang="el-GR" dirty="0" smtClean="0"/>
              <a:t> θερμοκρασία:              θ = 0</a:t>
            </a:r>
            <a:r>
              <a:rPr lang="en-US" dirty="0" smtClean="0"/>
              <a:t> 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C    </a:t>
            </a:r>
            <a:r>
              <a:rPr lang="el-GR" dirty="0" smtClean="0"/>
              <a:t>ή         Τ   =273Κ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Πίεση:    Ρ </a:t>
            </a:r>
            <a:r>
              <a:rPr lang="en-US" dirty="0" smtClean="0"/>
              <a:t>= 1atm </a:t>
            </a:r>
            <a:r>
              <a:rPr lang="el-GR" dirty="0" smtClean="0"/>
              <a:t>     ή    Ρ </a:t>
            </a:r>
            <a:r>
              <a:rPr lang="en-US" dirty="0" smtClean="0"/>
              <a:t>= </a:t>
            </a:r>
            <a:r>
              <a:rPr lang="el-GR" dirty="0" smtClean="0"/>
              <a:t>760</a:t>
            </a:r>
            <a:r>
              <a:rPr lang="en-US" dirty="0" smtClean="0"/>
              <a:t>mmHg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714348" y="26431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11" name="10 - Σύννεφο"/>
          <p:cNvSpPr/>
          <p:nvPr/>
        </p:nvSpPr>
        <p:spPr>
          <a:xfrm>
            <a:off x="0" y="3857628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flipV="1">
            <a:off x="2500298" y="3857628"/>
            <a:ext cx="1357322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714612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Ποσότητα 1 </a:t>
            </a:r>
            <a:r>
              <a:rPr lang="en-US" dirty="0" smtClean="0"/>
              <a:t>mol </a:t>
            </a:r>
            <a:r>
              <a:rPr lang="el-GR" dirty="0" smtClean="0"/>
              <a:t> αερίου οξυγόνου σε </a:t>
            </a:r>
            <a:r>
              <a:rPr lang="en-US" dirty="0" smtClean="0"/>
              <a:t>S.T.P.</a:t>
            </a:r>
            <a:r>
              <a:rPr lang="el-GR" dirty="0" smtClean="0"/>
              <a:t>, ο χώρος που «θα πιάνει»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l-GR" dirty="0" smtClean="0"/>
              <a:t> =22,4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785786" y="4857760"/>
            <a:ext cx="1737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Αέριο οξυγόνου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428728" y="1214422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85786" y="1357298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428728" y="157161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1500166" y="157161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</a:t>
            </a:r>
            <a:r>
              <a:rPr lang="en-US" sz="2400" b="1" baseline="-25000" dirty="0" smtClean="0"/>
              <a:t>r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643174" y="28572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Σχέσεις μετατροπών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285852" y="3429000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42910" y="3571876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285852" y="378619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Ορθογώνιο"/>
          <p:cNvSpPr/>
          <p:nvPr/>
        </p:nvSpPr>
        <p:spPr>
          <a:xfrm>
            <a:off x="1357290" y="378619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</a:t>
            </a:r>
            <a:r>
              <a:rPr lang="en-US" sz="2000" b="1" baseline="-25000" dirty="0" smtClean="0"/>
              <a:t>r</a:t>
            </a:r>
            <a:endParaRPr lang="en-US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34" y="71435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Για χημικά στοιχεία: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4857752" y="1428736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714612" y="13572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429256" y="1428736"/>
            <a:ext cx="665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</a:t>
            </a:r>
            <a:r>
              <a:rPr lang="en-US" sz="2400" b="1" baseline="30000" dirty="0" smtClean="0"/>
              <a:t>.</a:t>
            </a:r>
            <a:r>
              <a:rPr lang="el-GR" sz="2400" b="1" dirty="0" smtClean="0"/>
              <a:t>Α</a:t>
            </a:r>
            <a:r>
              <a:rPr lang="en-US" sz="2400" b="1" baseline="-25000" dirty="0" smtClean="0"/>
              <a:t>r</a:t>
            </a:r>
            <a:endParaRPr lang="en-US" sz="2400" dirty="0"/>
          </a:p>
        </p:txBody>
      </p:sp>
      <p:sp>
        <p:nvSpPr>
          <p:cNvPr id="23" name="22 - TextBox"/>
          <p:cNvSpPr txBox="1"/>
          <p:nvPr/>
        </p:nvSpPr>
        <p:spPr>
          <a:xfrm>
            <a:off x="285720" y="271462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Για χημικές ενώσεις 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286380" y="3643314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143240" y="35718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5857884" y="3643314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</a:t>
            </a:r>
            <a:r>
              <a:rPr lang="en-US" sz="2400" b="1" baseline="30000" dirty="0" smtClean="0"/>
              <a:t>.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r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42910" y="5072074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endParaRPr lang="en-US" dirty="0" smtClean="0"/>
          </a:p>
          <a:p>
            <a:r>
              <a:rPr lang="en-US" b="1" dirty="0" smtClean="0"/>
              <a:t>n</a:t>
            </a:r>
            <a:r>
              <a:rPr lang="el-GR" b="1" dirty="0" smtClean="0"/>
              <a:t>:</a:t>
            </a:r>
            <a:r>
              <a:rPr lang="el-GR" dirty="0" smtClean="0"/>
              <a:t> ο αριθμός των </a:t>
            </a:r>
            <a:r>
              <a:rPr lang="en-US" dirty="0" smtClean="0"/>
              <a:t>mol</a:t>
            </a:r>
          </a:p>
          <a:p>
            <a:r>
              <a:rPr lang="en-US" b="1" dirty="0" smtClean="0"/>
              <a:t>m</a:t>
            </a:r>
            <a:r>
              <a:rPr lang="el-GR" dirty="0" smtClean="0"/>
              <a:t>:  η μάζα σε </a:t>
            </a:r>
            <a:r>
              <a:rPr lang="en-US" dirty="0" err="1" smtClean="0"/>
              <a:t>gr</a:t>
            </a:r>
            <a:endParaRPr lang="en-US" dirty="0" smtClean="0"/>
          </a:p>
          <a:p>
            <a:r>
              <a:rPr lang="el-GR" b="1" dirty="0" smtClean="0"/>
              <a:t>Α</a:t>
            </a:r>
            <a:r>
              <a:rPr lang="en-US" b="1" baseline="-25000" dirty="0" smtClean="0"/>
              <a:t>r </a:t>
            </a:r>
            <a:r>
              <a:rPr lang="el-GR" dirty="0" smtClean="0"/>
              <a:t>: ατομική μάζα σε </a:t>
            </a:r>
            <a:r>
              <a:rPr lang="en-US" dirty="0" err="1" smtClean="0"/>
              <a:t>gr</a:t>
            </a:r>
            <a:r>
              <a:rPr lang="en-US" dirty="0" smtClean="0"/>
              <a:t> / mol</a:t>
            </a:r>
          </a:p>
          <a:p>
            <a:r>
              <a:rPr lang="en-US" b="1" dirty="0" err="1" smtClean="0"/>
              <a:t>M</a:t>
            </a:r>
            <a:r>
              <a:rPr lang="en-US" b="1" baseline="-25000" dirty="0" err="1" smtClean="0"/>
              <a:t>r</a:t>
            </a:r>
            <a:r>
              <a:rPr lang="en-US" b="1" baseline="-25000" dirty="0" smtClean="0"/>
              <a:t> </a:t>
            </a:r>
            <a:r>
              <a:rPr lang="el-GR" dirty="0" smtClean="0"/>
              <a:t>: μοριακή μάζα σε </a:t>
            </a:r>
            <a:r>
              <a:rPr lang="en-US" dirty="0" err="1" smtClean="0"/>
              <a:t>gr</a:t>
            </a:r>
            <a:r>
              <a:rPr lang="en-US" dirty="0" smtClean="0"/>
              <a:t> / mol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00166" y="2571744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57224" y="2714620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500166" y="292893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1571604" y="2928934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r>
              <a:rPr lang="el-GR" sz="2400" b="1" baseline="-25000" dirty="0" smtClean="0"/>
              <a:t>Α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643174" y="28572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Σχέσεις μετατροπών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4929190" y="2786058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428992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500694" y="2786058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</a:t>
            </a:r>
            <a:r>
              <a:rPr lang="en-US" sz="2400" b="1" baseline="30000" dirty="0" smtClean="0"/>
              <a:t>.</a:t>
            </a:r>
            <a:r>
              <a:rPr lang="el-GR" sz="2400" b="1" dirty="0" smtClean="0"/>
              <a:t>Ν</a:t>
            </a:r>
            <a:r>
              <a:rPr lang="el-GR" sz="2400" b="1" baseline="-25000" dirty="0" smtClean="0"/>
              <a:t>Α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42910" y="5072074"/>
            <a:ext cx="5857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endParaRPr lang="en-US" dirty="0" smtClean="0"/>
          </a:p>
          <a:p>
            <a:r>
              <a:rPr lang="en-US" b="1" dirty="0" smtClean="0"/>
              <a:t>n</a:t>
            </a:r>
            <a:r>
              <a:rPr lang="el-GR" b="1" dirty="0" smtClean="0"/>
              <a:t>:</a:t>
            </a:r>
            <a:r>
              <a:rPr lang="el-GR" dirty="0" smtClean="0"/>
              <a:t> ο αριθμός των </a:t>
            </a:r>
            <a:r>
              <a:rPr lang="en-US" dirty="0" smtClean="0"/>
              <a:t>mol</a:t>
            </a:r>
          </a:p>
          <a:p>
            <a:r>
              <a:rPr lang="el-GR" b="1" dirty="0" smtClean="0"/>
              <a:t>Ν</a:t>
            </a:r>
            <a:r>
              <a:rPr lang="el-GR" dirty="0" smtClean="0"/>
              <a:t>:  αριθμός μορίων ή ατόμων ή ιόντων</a:t>
            </a:r>
            <a:endParaRPr lang="en-US" dirty="0" smtClean="0"/>
          </a:p>
          <a:p>
            <a:r>
              <a:rPr lang="el-GR" b="1" dirty="0" smtClean="0"/>
              <a:t>Ν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 </a:t>
            </a:r>
            <a:r>
              <a:rPr lang="el-GR" dirty="0" smtClean="0"/>
              <a:t>:</a:t>
            </a:r>
            <a:r>
              <a:rPr lang="en-US" dirty="0" smtClean="0"/>
              <a:t>  </a:t>
            </a:r>
            <a:r>
              <a:rPr lang="el-GR" dirty="0" smtClean="0"/>
              <a:t>αριθμός </a:t>
            </a:r>
            <a:r>
              <a:rPr lang="en-US" dirty="0" err="1" smtClean="0"/>
              <a:t>Avogardo</a:t>
            </a:r>
            <a:r>
              <a:rPr lang="en-US" dirty="0" smtClean="0"/>
              <a:t>  </a:t>
            </a:r>
            <a:r>
              <a:rPr lang="el-GR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A     </a:t>
            </a:r>
            <a:r>
              <a:rPr lang="en-US" dirty="0" smtClean="0"/>
              <a:t>=      6,02 </a:t>
            </a:r>
            <a:r>
              <a:rPr lang="en-US" b="1" baseline="30000" dirty="0" smtClean="0"/>
              <a:t>.</a:t>
            </a:r>
            <a:r>
              <a:rPr lang="en-US" b="1" dirty="0" smtClean="0"/>
              <a:t>  </a:t>
            </a:r>
            <a:r>
              <a:rPr lang="en-US" dirty="0" smtClean="0"/>
              <a:t>10 </a:t>
            </a:r>
            <a:r>
              <a:rPr lang="en-US" baseline="30000" dirty="0" smtClean="0"/>
              <a:t>23 </a:t>
            </a:r>
            <a:endParaRPr lang="en-US" dirty="0" smtClean="0"/>
          </a:p>
          <a:p>
            <a:r>
              <a:rPr lang="el-GR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0" grpId="0"/>
      <p:bldP spid="21" grpId="0"/>
      <p:bldP spid="22" grpId="0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00166" y="2571744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V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57224" y="2714620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500166" y="292893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1571604" y="2928934"/>
            <a:ext cx="525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V</a:t>
            </a:r>
            <a:r>
              <a:rPr lang="en-US" sz="2400" b="1" baseline="-25000" dirty="0" err="1" smtClean="0"/>
              <a:t>m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928794" y="50004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Σχέσεις μετατροπών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αέρια σε 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S.T.P.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συνθήκες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4929190" y="2786058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214678" y="27860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500694" y="2786058"/>
            <a:ext cx="731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n</a:t>
            </a:r>
            <a:r>
              <a:rPr lang="en-US" sz="2400" b="1" baseline="30000" dirty="0" err="1" smtClean="0"/>
              <a:t>.</a:t>
            </a:r>
            <a:r>
              <a:rPr lang="en-US" sz="2400" b="1" dirty="0" err="1" smtClean="0"/>
              <a:t>V</a:t>
            </a:r>
            <a:r>
              <a:rPr lang="en-US" sz="2400" b="1" baseline="-25000" dirty="0" err="1" smtClean="0"/>
              <a:t>m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42910" y="5072074"/>
            <a:ext cx="5857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endParaRPr lang="en-US" dirty="0" smtClean="0"/>
          </a:p>
          <a:p>
            <a:r>
              <a:rPr lang="en-US" b="1" dirty="0" smtClean="0"/>
              <a:t>n</a:t>
            </a:r>
            <a:r>
              <a:rPr lang="el-GR" b="1" dirty="0" smtClean="0"/>
              <a:t>:</a:t>
            </a:r>
            <a:r>
              <a:rPr lang="el-GR" dirty="0" smtClean="0"/>
              <a:t> ο αριθμός των </a:t>
            </a:r>
            <a:r>
              <a:rPr lang="en-US" dirty="0" smtClean="0"/>
              <a:t>mol</a:t>
            </a:r>
          </a:p>
          <a:p>
            <a:r>
              <a:rPr lang="en-US" b="1" dirty="0" smtClean="0"/>
              <a:t>V</a:t>
            </a:r>
            <a:r>
              <a:rPr lang="el-GR" dirty="0" smtClean="0"/>
              <a:t>:  όγκος του αερίου</a:t>
            </a:r>
            <a:r>
              <a:rPr lang="en-US" dirty="0" smtClean="0"/>
              <a:t> </a:t>
            </a:r>
            <a:r>
              <a:rPr lang="el-GR" dirty="0" smtClean="0"/>
              <a:t>σε  </a:t>
            </a:r>
            <a:r>
              <a:rPr lang="en-US" dirty="0" smtClean="0"/>
              <a:t>L</a:t>
            </a:r>
          </a:p>
          <a:p>
            <a:r>
              <a:rPr lang="en-US" b="1" dirty="0" err="1" smtClean="0"/>
              <a:t>V</a:t>
            </a:r>
            <a:r>
              <a:rPr lang="en-US" b="1" baseline="-25000" dirty="0" err="1" smtClean="0"/>
              <a:t>m</a:t>
            </a:r>
            <a:r>
              <a:rPr lang="en-US" b="1" baseline="-25000" dirty="0" smtClean="0"/>
              <a:t> </a:t>
            </a:r>
            <a:r>
              <a:rPr lang="el-GR" dirty="0" smtClean="0"/>
              <a:t>:</a:t>
            </a:r>
            <a:r>
              <a:rPr lang="en-US" dirty="0" smtClean="0"/>
              <a:t>  </a:t>
            </a:r>
            <a:r>
              <a:rPr lang="el-GR" dirty="0" smtClean="0"/>
              <a:t>γραμμομοριακός όγκος 22, 4</a:t>
            </a:r>
            <a:r>
              <a:rPr lang="en-US" dirty="0" smtClean="0"/>
              <a:t> L /mol</a:t>
            </a:r>
          </a:p>
          <a:p>
            <a:r>
              <a:rPr lang="el-GR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0" grpId="0"/>
      <p:bldP spid="21" grpId="0"/>
      <p:bldP spid="22" grpId="0"/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285852" y="1928802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42910" y="2071678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1357290" y="2285992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 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928794" y="50004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Σχέσεις μετατροπών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3714744" y="2143116"/>
            <a:ext cx="657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571736" y="20716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4286248" y="2143116"/>
            <a:ext cx="619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p</a:t>
            </a:r>
            <a:r>
              <a:rPr lang="en-US" sz="2400" b="1" baseline="30000" dirty="0" err="1" smtClean="0"/>
              <a:t>.</a:t>
            </a:r>
            <a:r>
              <a:rPr lang="en-US" sz="2400" b="1" dirty="0" err="1" smtClean="0"/>
              <a:t>V</a:t>
            </a:r>
            <a:r>
              <a:rPr lang="en-US" sz="2400" b="1" baseline="-25000" dirty="0" smtClean="0"/>
              <a:t> </a:t>
            </a:r>
            <a:endParaRPr lang="en-US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7143768" y="2000240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500826" y="2143116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7143768" y="23574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7215206" y="2357430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642910" y="5072074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endParaRPr lang="en-US" dirty="0" smtClean="0"/>
          </a:p>
          <a:p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m</a:t>
            </a:r>
            <a:r>
              <a:rPr lang="el-GR" dirty="0" smtClean="0"/>
              <a:t>:  η μάζα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V</a:t>
            </a:r>
            <a:r>
              <a:rPr lang="el-GR" dirty="0" smtClean="0"/>
              <a:t>:  όγκος 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p</a:t>
            </a:r>
            <a:r>
              <a:rPr lang="en-US" b="1" baseline="-25000" dirty="0" smtClean="0"/>
              <a:t> </a:t>
            </a:r>
            <a:r>
              <a:rPr lang="el-GR" dirty="0" smtClean="0"/>
              <a:t>: πυκνότητα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5500694" y="21431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0" grpId="0"/>
      <p:bldP spid="21" grpId="0"/>
      <p:bldP spid="22" grpId="0"/>
      <p:bldP spid="11" grpId="0"/>
      <p:bldP spid="1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2500306"/>
            <a:ext cx="32861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Προσοχή</a:t>
            </a:r>
            <a:r>
              <a:rPr lang="el-GR" sz="2400" dirty="0" smtClean="0"/>
              <a:t>!!!  Αυτή η εικόνα του ατόμου </a:t>
            </a:r>
            <a:r>
              <a:rPr lang="el-GR" sz="2400" u="sng" dirty="0" smtClean="0"/>
              <a:t>δεν είναι η πραγματική </a:t>
            </a:r>
            <a:r>
              <a:rPr lang="el-GR" sz="24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4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0" y="2786058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 </a:t>
            </a:r>
            <a:r>
              <a:rPr lang="el-GR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p)</a:t>
            </a:r>
            <a:r>
              <a:rPr lang="en-US" dirty="0" smtClean="0"/>
              <a:t>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θετικού</a:t>
            </a:r>
            <a:r>
              <a:rPr lang="el-GR" dirty="0" smtClean="0"/>
              <a:t> ηλεκτρικού φορτίου (στοιχειώδες φορτίο)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0" y="392906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u="sng" dirty="0" smtClean="0">
                <a:solidFill>
                  <a:srgbClr val="FF0000"/>
                </a:solidFill>
              </a:rPr>
              <a:t>Νετρόνιο 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  <a:r>
              <a:rPr lang="el-GR" dirty="0" smtClean="0"/>
              <a:t> δεν έχει ηλεκτρικό φορτίο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65296"/>
            <a:ext cx="3500430" cy="349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39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42844" y="114298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αποτελείται από ηλεκτρόνια, πρωτόνια και νετρόνια. </a:t>
            </a:r>
          </a:p>
          <a:p>
            <a:r>
              <a:rPr lang="el-GR" dirty="0" smtClean="0"/>
              <a:t>Γιαυτό τα ηλεκτρόνια τα πρωτόνια και τα νετρόνια ονομάζονται </a:t>
            </a:r>
            <a:r>
              <a:rPr lang="el-GR" b="1" dirty="0" smtClean="0"/>
              <a:t>υποατομικά σωματίδια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0" y="5143512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(e)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αρνητικού </a:t>
            </a:r>
            <a:r>
              <a:rPr lang="el-GR" dirty="0" smtClean="0"/>
              <a:t>ηλεκτρικού φορτίου (στοιχειώδες φορτίο)</a:t>
            </a:r>
            <a:endParaRPr lang="en-US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5400000">
            <a:off x="6215074" y="3643314"/>
            <a:ext cx="228601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072330" y="228599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Πυρήνας ατόμου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107154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b="1" dirty="0" smtClean="0"/>
              <a:t>: </a:t>
            </a:r>
            <a:r>
              <a:rPr lang="el-GR" sz="2400" dirty="0" smtClean="0"/>
              <a:t>Αν 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υπάρχουν 4  πρωτόνια τότε οπωσδήποτε θα υπάρχουν και 4 ηλεκτρόνια.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οξυγόνου έχει 8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414337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/>
              <a:t>Ο αριθμός των πρωτονίων (ατομικός αριθμός) ενός ατόμου, καθορίζει το είδος του ατόμου….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52400" y="15240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0" name="59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28" grpId="0"/>
      <p:bldP spid="34" grpId="0"/>
      <p:bldP spid="35" grpId="0" animBg="1"/>
      <p:bldP spid="53" grpId="0" animBg="1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214422"/>
            <a:ext cx="85725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Χημικά στοιχεία 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Δηλαδή αποτελούνται από άτομα που όλα έχουν στον πυρήνα τους, τον ίδιο αριθμό πρωτονίων  (δηλαδή ίδιο ατομικό αριθμό)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κ.α.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6100</TotalTime>
  <Words>1555</Words>
  <PresentationFormat>Προβολή στην οθόνη (4:3)</PresentationFormat>
  <Paragraphs>370</Paragraphs>
  <Slides>34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Panorea</cp:lastModifiedBy>
  <cp:revision>640</cp:revision>
  <dcterms:created xsi:type="dcterms:W3CDTF">2020-03-28T09:35:19Z</dcterms:created>
  <dcterms:modified xsi:type="dcterms:W3CDTF">2022-01-21T04:47:59Z</dcterms:modified>
</cp:coreProperties>
</file>