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714348" y="207167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*Ακίνητο σώμα  ταχύτητα: </a:t>
            </a:r>
            <a:r>
              <a:rPr lang="en-US" dirty="0" smtClean="0"/>
              <a:t>u =  0,  </a:t>
            </a:r>
            <a:r>
              <a:rPr lang="el-GR" dirty="0" smtClean="0"/>
              <a:t>άρα και η ορμή </a:t>
            </a:r>
            <a:r>
              <a:rPr lang="en-US" dirty="0" smtClean="0"/>
              <a:t>p = mu </a:t>
            </a:r>
            <a:r>
              <a:rPr lang="el-GR" dirty="0" smtClean="0"/>
              <a:t>θα είναι μηδέν, και η κινητική ενέργεια θα είναι μηδέν, για ακίνητο σώμα.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3214678" y="264318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084" y="142852"/>
            <a:ext cx="877691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428596" y="321468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Πριν την κρούση</a:t>
            </a:r>
            <a:endParaRPr lang="en-US" b="1" u="sng" dirty="0"/>
          </a:p>
        </p:txBody>
      </p:sp>
      <p:sp>
        <p:nvSpPr>
          <p:cNvPr id="12" name="11 - TextBox"/>
          <p:cNvSpPr txBox="1"/>
          <p:nvPr/>
        </p:nvSpPr>
        <p:spPr>
          <a:xfrm>
            <a:off x="5357818" y="314324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Μετά την κρούση</a:t>
            </a:r>
            <a:endParaRPr lang="en-US" b="1" u="sng" dirty="0"/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285720" y="4927610"/>
            <a:ext cx="278608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Έλλειψη"/>
          <p:cNvSpPr/>
          <p:nvPr/>
        </p:nvSpPr>
        <p:spPr>
          <a:xfrm>
            <a:off x="428596" y="4498982"/>
            <a:ext cx="500066" cy="428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6" name="15 - Έλλειψη"/>
          <p:cNvSpPr/>
          <p:nvPr/>
        </p:nvSpPr>
        <p:spPr>
          <a:xfrm>
            <a:off x="2428860" y="4498982"/>
            <a:ext cx="500066" cy="428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5500694" y="4927610"/>
            <a:ext cx="278608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Έλλειψη"/>
          <p:cNvSpPr/>
          <p:nvPr/>
        </p:nvSpPr>
        <p:spPr>
          <a:xfrm>
            <a:off x="6429388" y="4498982"/>
            <a:ext cx="500066" cy="428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6929454" y="4498982"/>
            <a:ext cx="500066" cy="428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2428860" y="44989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428596" y="44989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m</a:t>
            </a:r>
            <a:r>
              <a:rPr lang="en-US" b="1" baseline="-25000" dirty="0" err="1" smtClean="0">
                <a:solidFill>
                  <a:srgbClr val="00B050"/>
                </a:solidFill>
              </a:rPr>
              <a:t>A</a:t>
            </a:r>
            <a:endParaRPr lang="en-US" b="1" baseline="-25000" dirty="0">
              <a:solidFill>
                <a:srgbClr val="00B050"/>
              </a:solidFill>
            </a:endParaRPr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>
            <a:off x="3786182" y="5786454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357422" y="407035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u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= 0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2428860" y="492919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ακίνητο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2071670" y="514351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B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= 0,    K</a:t>
            </a:r>
            <a:r>
              <a:rPr lang="en-US" baseline="-25000" dirty="0" smtClean="0">
                <a:solidFill>
                  <a:srgbClr val="FF0000"/>
                </a:solidFill>
              </a:rPr>
              <a:t>B </a:t>
            </a:r>
            <a:r>
              <a:rPr lang="en-US" dirty="0" smtClean="0">
                <a:solidFill>
                  <a:srgbClr val="FF0000"/>
                </a:solidFill>
              </a:rPr>
              <a:t> = 0    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285720" y="400050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u</a:t>
            </a:r>
            <a:r>
              <a:rPr lang="en-US" b="1" baseline="-25000" dirty="0" err="1" smtClean="0">
                <a:solidFill>
                  <a:srgbClr val="00B050"/>
                </a:solidFill>
              </a:rPr>
              <a:t>A</a:t>
            </a:r>
            <a:r>
              <a:rPr lang="en-US" b="1" dirty="0" smtClean="0">
                <a:solidFill>
                  <a:srgbClr val="00B050"/>
                </a:solidFill>
              </a:rPr>
              <a:t> ,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p</a:t>
            </a:r>
            <a:r>
              <a:rPr lang="en-US" baseline="-25000" dirty="0" err="1" smtClean="0">
                <a:solidFill>
                  <a:srgbClr val="00B050"/>
                </a:solidFill>
              </a:rPr>
              <a:t>A</a:t>
            </a:r>
            <a:endParaRPr lang="en-US" b="1" baseline="-25000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285720" y="500063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K</a:t>
            </a:r>
            <a:r>
              <a:rPr lang="en-US" baseline="-25000" dirty="0" smtClean="0">
                <a:solidFill>
                  <a:srgbClr val="00B050"/>
                </a:solidFill>
              </a:rPr>
              <a:t>A 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>
            <a:off x="357158" y="435769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4143372" y="528638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+</a:t>
            </a:r>
            <a:endParaRPr lang="en-US" sz="36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6429388" y="450057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m</a:t>
            </a:r>
            <a:r>
              <a:rPr lang="en-US" b="1" baseline="-25000" dirty="0" err="1" smtClean="0">
                <a:solidFill>
                  <a:srgbClr val="00B050"/>
                </a:solidFill>
              </a:rPr>
              <a:t>A</a:t>
            </a:r>
            <a:endParaRPr lang="en-US" b="1" baseline="-25000" dirty="0">
              <a:solidFill>
                <a:srgbClr val="00B050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7000892" y="450057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6786578" y="521495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K’</a:t>
            </a:r>
            <a:r>
              <a:rPr lang="en-US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endParaRPr lang="en-US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6572264" y="392906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u’  ,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p’ </a:t>
            </a:r>
            <a:endParaRPr lang="en-US" b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>
            <a:off x="6643702" y="428625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6215074" y="492919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συσσωμάτωμα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9336433" cy="6715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3 - Ευθεία γραμμή σύνδεσης"/>
          <p:cNvCxnSpPr/>
          <p:nvPr/>
        </p:nvCxnSpPr>
        <p:spPr>
          <a:xfrm>
            <a:off x="714348" y="2928934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- Ελεύθερη σχεδίαση"/>
          <p:cNvSpPr/>
          <p:nvPr/>
        </p:nvSpPr>
        <p:spPr>
          <a:xfrm>
            <a:off x="3003738" y="2948944"/>
            <a:ext cx="65584" cy="1339762"/>
          </a:xfrm>
          <a:custGeom>
            <a:avLst/>
            <a:gdLst>
              <a:gd name="connsiteX0" fmla="*/ 9142 w 65584"/>
              <a:gd name="connsiteY0" fmla="*/ 0 h 1339762"/>
              <a:gd name="connsiteX1" fmla="*/ 23209 w 65584"/>
              <a:gd name="connsiteY1" fmla="*/ 126609 h 1339762"/>
              <a:gd name="connsiteX2" fmla="*/ 37277 w 65584"/>
              <a:gd name="connsiteY2" fmla="*/ 196948 h 1339762"/>
              <a:gd name="connsiteX3" fmla="*/ 65412 w 65584"/>
              <a:gd name="connsiteY3" fmla="*/ 872197 h 1339762"/>
              <a:gd name="connsiteX4" fmla="*/ 51345 w 65584"/>
              <a:gd name="connsiteY4" fmla="*/ 1111348 h 1339762"/>
              <a:gd name="connsiteX5" fmla="*/ 37277 w 65584"/>
              <a:gd name="connsiteY5" fmla="*/ 1336431 h 13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584" h="1339762">
                <a:moveTo>
                  <a:pt x="9142" y="0"/>
                </a:moveTo>
                <a:cubicBezTo>
                  <a:pt x="13831" y="42203"/>
                  <a:pt x="17204" y="84573"/>
                  <a:pt x="23209" y="126609"/>
                </a:cubicBezTo>
                <a:cubicBezTo>
                  <a:pt x="26590" y="150279"/>
                  <a:pt x="36302" y="173057"/>
                  <a:pt x="37277" y="196948"/>
                </a:cubicBezTo>
                <a:cubicBezTo>
                  <a:pt x="65584" y="890457"/>
                  <a:pt x="0" y="610537"/>
                  <a:pt x="65412" y="872197"/>
                </a:cubicBezTo>
                <a:cubicBezTo>
                  <a:pt x="60723" y="951914"/>
                  <a:pt x="56486" y="1031659"/>
                  <a:pt x="51345" y="1111348"/>
                </a:cubicBezTo>
                <a:cubicBezTo>
                  <a:pt x="36609" y="1339762"/>
                  <a:pt x="37277" y="1239328"/>
                  <a:pt x="37277" y="133643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Ελεύθερη σχεδίαση"/>
          <p:cNvSpPr/>
          <p:nvPr/>
        </p:nvSpPr>
        <p:spPr>
          <a:xfrm>
            <a:off x="3055083" y="4299442"/>
            <a:ext cx="2124221" cy="56271"/>
          </a:xfrm>
          <a:custGeom>
            <a:avLst/>
            <a:gdLst>
              <a:gd name="connsiteX0" fmla="*/ 0 w 2124221"/>
              <a:gd name="connsiteY0" fmla="*/ 0 h 56271"/>
              <a:gd name="connsiteX1" fmla="*/ 267286 w 2124221"/>
              <a:gd name="connsiteY1" fmla="*/ 14068 h 56271"/>
              <a:gd name="connsiteX2" fmla="*/ 309489 w 2124221"/>
              <a:gd name="connsiteY2" fmla="*/ 28136 h 56271"/>
              <a:gd name="connsiteX3" fmla="*/ 520504 w 2124221"/>
              <a:gd name="connsiteY3" fmla="*/ 0 h 56271"/>
              <a:gd name="connsiteX4" fmla="*/ 633046 w 2124221"/>
              <a:gd name="connsiteY4" fmla="*/ 14068 h 56271"/>
              <a:gd name="connsiteX5" fmla="*/ 675249 w 2124221"/>
              <a:gd name="connsiteY5" fmla="*/ 42204 h 56271"/>
              <a:gd name="connsiteX6" fmla="*/ 1055077 w 2124221"/>
              <a:gd name="connsiteY6" fmla="*/ 28136 h 56271"/>
              <a:gd name="connsiteX7" fmla="*/ 1111347 w 2124221"/>
              <a:gd name="connsiteY7" fmla="*/ 14068 h 56271"/>
              <a:gd name="connsiteX8" fmla="*/ 1153550 w 2124221"/>
              <a:gd name="connsiteY8" fmla="*/ 0 h 56271"/>
              <a:gd name="connsiteX9" fmla="*/ 1223889 w 2124221"/>
              <a:gd name="connsiteY9" fmla="*/ 14068 h 56271"/>
              <a:gd name="connsiteX10" fmla="*/ 1252024 w 2124221"/>
              <a:gd name="connsiteY10" fmla="*/ 42204 h 56271"/>
              <a:gd name="connsiteX11" fmla="*/ 1533378 w 2124221"/>
              <a:gd name="connsiteY11" fmla="*/ 14068 h 56271"/>
              <a:gd name="connsiteX12" fmla="*/ 1575581 w 2124221"/>
              <a:gd name="connsiteY12" fmla="*/ 0 h 56271"/>
              <a:gd name="connsiteX13" fmla="*/ 1631852 w 2124221"/>
              <a:gd name="connsiteY13" fmla="*/ 14068 h 56271"/>
              <a:gd name="connsiteX14" fmla="*/ 1659987 w 2124221"/>
              <a:gd name="connsiteY14" fmla="*/ 42204 h 56271"/>
              <a:gd name="connsiteX15" fmla="*/ 1716258 w 2124221"/>
              <a:gd name="connsiteY15" fmla="*/ 56271 h 56271"/>
              <a:gd name="connsiteX16" fmla="*/ 1828800 w 2124221"/>
              <a:gd name="connsiteY16" fmla="*/ 42204 h 56271"/>
              <a:gd name="connsiteX17" fmla="*/ 1885070 w 2124221"/>
              <a:gd name="connsiteY17" fmla="*/ 28136 h 56271"/>
              <a:gd name="connsiteX18" fmla="*/ 2011680 w 2124221"/>
              <a:gd name="connsiteY18" fmla="*/ 42204 h 56271"/>
              <a:gd name="connsiteX19" fmla="*/ 2124221 w 2124221"/>
              <a:gd name="connsiteY19" fmla="*/ 42204 h 56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124221" h="56271">
                <a:moveTo>
                  <a:pt x="0" y="0"/>
                </a:moveTo>
                <a:cubicBezTo>
                  <a:pt x="89095" y="4689"/>
                  <a:pt x="178434" y="5990"/>
                  <a:pt x="267286" y="14068"/>
                </a:cubicBezTo>
                <a:cubicBezTo>
                  <a:pt x="282054" y="15411"/>
                  <a:pt x="294660" y="28136"/>
                  <a:pt x="309489" y="28136"/>
                </a:cubicBezTo>
                <a:cubicBezTo>
                  <a:pt x="361142" y="28136"/>
                  <a:pt x="463606" y="9483"/>
                  <a:pt x="520504" y="0"/>
                </a:cubicBezTo>
                <a:cubicBezTo>
                  <a:pt x="558018" y="4689"/>
                  <a:pt x="596572" y="4120"/>
                  <a:pt x="633046" y="14068"/>
                </a:cubicBezTo>
                <a:cubicBezTo>
                  <a:pt x="649358" y="18517"/>
                  <a:pt x="658351" y="41641"/>
                  <a:pt x="675249" y="42204"/>
                </a:cubicBezTo>
                <a:lnTo>
                  <a:pt x="1055077" y="28136"/>
                </a:lnTo>
                <a:cubicBezTo>
                  <a:pt x="1073834" y="23447"/>
                  <a:pt x="1092757" y="19380"/>
                  <a:pt x="1111347" y="14068"/>
                </a:cubicBezTo>
                <a:cubicBezTo>
                  <a:pt x="1125605" y="9994"/>
                  <a:pt x="1138721" y="0"/>
                  <a:pt x="1153550" y="0"/>
                </a:cubicBezTo>
                <a:cubicBezTo>
                  <a:pt x="1177461" y="0"/>
                  <a:pt x="1200443" y="9379"/>
                  <a:pt x="1223889" y="14068"/>
                </a:cubicBezTo>
                <a:cubicBezTo>
                  <a:pt x="1233267" y="23447"/>
                  <a:pt x="1238781" y="41468"/>
                  <a:pt x="1252024" y="42204"/>
                </a:cubicBezTo>
                <a:cubicBezTo>
                  <a:pt x="1359293" y="48164"/>
                  <a:pt x="1439441" y="40908"/>
                  <a:pt x="1533378" y="14068"/>
                </a:cubicBezTo>
                <a:cubicBezTo>
                  <a:pt x="1547636" y="9994"/>
                  <a:pt x="1561513" y="4689"/>
                  <a:pt x="1575581" y="0"/>
                </a:cubicBezTo>
                <a:cubicBezTo>
                  <a:pt x="1594338" y="4689"/>
                  <a:pt x="1614559" y="5421"/>
                  <a:pt x="1631852" y="14068"/>
                </a:cubicBezTo>
                <a:cubicBezTo>
                  <a:pt x="1643715" y="20000"/>
                  <a:pt x="1648124" y="36273"/>
                  <a:pt x="1659987" y="42204"/>
                </a:cubicBezTo>
                <a:cubicBezTo>
                  <a:pt x="1677280" y="50851"/>
                  <a:pt x="1697501" y="51582"/>
                  <a:pt x="1716258" y="56271"/>
                </a:cubicBezTo>
                <a:cubicBezTo>
                  <a:pt x="1753772" y="51582"/>
                  <a:pt x="1791508" y="48419"/>
                  <a:pt x="1828800" y="42204"/>
                </a:cubicBezTo>
                <a:cubicBezTo>
                  <a:pt x="1847871" y="39026"/>
                  <a:pt x="1865736" y="28136"/>
                  <a:pt x="1885070" y="28136"/>
                </a:cubicBezTo>
                <a:cubicBezTo>
                  <a:pt x="1927533" y="28136"/>
                  <a:pt x="1969290" y="39710"/>
                  <a:pt x="2011680" y="42204"/>
                </a:cubicBezTo>
                <a:cubicBezTo>
                  <a:pt x="2049129" y="44407"/>
                  <a:pt x="2086707" y="42204"/>
                  <a:pt x="2124221" y="4220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Ελεύθερη σχεδίαση"/>
          <p:cNvSpPr/>
          <p:nvPr/>
        </p:nvSpPr>
        <p:spPr>
          <a:xfrm>
            <a:off x="3181692" y="4495865"/>
            <a:ext cx="309489" cy="81973"/>
          </a:xfrm>
          <a:custGeom>
            <a:avLst/>
            <a:gdLst>
              <a:gd name="connsiteX0" fmla="*/ 0 w 309489"/>
              <a:gd name="connsiteY0" fmla="*/ 70864 h 81973"/>
              <a:gd name="connsiteX1" fmla="*/ 28135 w 309489"/>
              <a:gd name="connsiteY1" fmla="*/ 28661 h 81973"/>
              <a:gd name="connsiteX2" fmla="*/ 154744 w 309489"/>
              <a:gd name="connsiteY2" fmla="*/ 28661 h 81973"/>
              <a:gd name="connsiteX3" fmla="*/ 281354 w 309489"/>
              <a:gd name="connsiteY3" fmla="*/ 42728 h 81973"/>
              <a:gd name="connsiteX4" fmla="*/ 309489 w 309489"/>
              <a:gd name="connsiteY4" fmla="*/ 525 h 8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489" h="81973">
                <a:moveTo>
                  <a:pt x="0" y="70864"/>
                </a:moveTo>
                <a:cubicBezTo>
                  <a:pt x="9378" y="56796"/>
                  <a:pt x="14933" y="39223"/>
                  <a:pt x="28135" y="28661"/>
                </a:cubicBezTo>
                <a:cubicBezTo>
                  <a:pt x="63961" y="0"/>
                  <a:pt x="120028" y="22875"/>
                  <a:pt x="154744" y="28661"/>
                </a:cubicBezTo>
                <a:cubicBezTo>
                  <a:pt x="197006" y="70921"/>
                  <a:pt x="193053" y="81973"/>
                  <a:pt x="281354" y="42728"/>
                </a:cubicBezTo>
                <a:cubicBezTo>
                  <a:pt x="296804" y="35861"/>
                  <a:pt x="309489" y="525"/>
                  <a:pt x="309489" y="52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Ελεύθερη σχεδίαση"/>
          <p:cNvSpPr/>
          <p:nvPr/>
        </p:nvSpPr>
        <p:spPr>
          <a:xfrm>
            <a:off x="3716264" y="4511263"/>
            <a:ext cx="393896" cy="101174"/>
          </a:xfrm>
          <a:custGeom>
            <a:avLst/>
            <a:gdLst>
              <a:gd name="connsiteX0" fmla="*/ 0 w 393896"/>
              <a:gd name="connsiteY0" fmla="*/ 69533 h 101174"/>
              <a:gd name="connsiteX1" fmla="*/ 154745 w 393896"/>
              <a:gd name="connsiteY1" fmla="*/ 27330 h 101174"/>
              <a:gd name="connsiteX2" fmla="*/ 225083 w 393896"/>
              <a:gd name="connsiteY2" fmla="*/ 83601 h 101174"/>
              <a:gd name="connsiteX3" fmla="*/ 267286 w 393896"/>
              <a:gd name="connsiteY3" fmla="*/ 97669 h 101174"/>
              <a:gd name="connsiteX4" fmla="*/ 393896 w 393896"/>
              <a:gd name="connsiteY4" fmla="*/ 97669 h 101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896" h="101174">
                <a:moveTo>
                  <a:pt x="0" y="69533"/>
                </a:moveTo>
                <a:cubicBezTo>
                  <a:pt x="104301" y="0"/>
                  <a:pt x="51248" y="6632"/>
                  <a:pt x="154745" y="27330"/>
                </a:cubicBezTo>
                <a:cubicBezTo>
                  <a:pt x="180915" y="53501"/>
                  <a:pt x="189588" y="65854"/>
                  <a:pt x="225083" y="83601"/>
                </a:cubicBezTo>
                <a:cubicBezTo>
                  <a:pt x="238346" y="90233"/>
                  <a:pt x="252509" y="96438"/>
                  <a:pt x="267286" y="97669"/>
                </a:cubicBezTo>
                <a:cubicBezTo>
                  <a:pt x="309344" y="101174"/>
                  <a:pt x="351693" y="97669"/>
                  <a:pt x="393896" y="9766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Ελεύθερη σχεδίαση"/>
          <p:cNvSpPr/>
          <p:nvPr/>
        </p:nvSpPr>
        <p:spPr>
          <a:xfrm>
            <a:off x="4461852" y="4496306"/>
            <a:ext cx="293361" cy="98558"/>
          </a:xfrm>
          <a:custGeom>
            <a:avLst/>
            <a:gdLst>
              <a:gd name="connsiteX0" fmla="*/ 0 w 293361"/>
              <a:gd name="connsiteY0" fmla="*/ 84 h 98558"/>
              <a:gd name="connsiteX1" fmla="*/ 84406 w 293361"/>
              <a:gd name="connsiteY1" fmla="*/ 14152 h 98558"/>
              <a:gd name="connsiteX2" fmla="*/ 98474 w 293361"/>
              <a:gd name="connsiteY2" fmla="*/ 56355 h 98558"/>
              <a:gd name="connsiteX3" fmla="*/ 182880 w 293361"/>
              <a:gd name="connsiteY3" fmla="*/ 98558 h 98558"/>
              <a:gd name="connsiteX4" fmla="*/ 225083 w 293361"/>
              <a:gd name="connsiteY4" fmla="*/ 84490 h 98558"/>
              <a:gd name="connsiteX5" fmla="*/ 281354 w 293361"/>
              <a:gd name="connsiteY5" fmla="*/ 42287 h 9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361" h="98558">
                <a:moveTo>
                  <a:pt x="0" y="84"/>
                </a:moveTo>
                <a:cubicBezTo>
                  <a:pt x="28135" y="4773"/>
                  <a:pt x="59641" y="0"/>
                  <a:pt x="84406" y="14152"/>
                </a:cubicBezTo>
                <a:cubicBezTo>
                  <a:pt x="97281" y="21509"/>
                  <a:pt x="89211" y="44776"/>
                  <a:pt x="98474" y="56355"/>
                </a:cubicBezTo>
                <a:cubicBezTo>
                  <a:pt x="118307" y="81146"/>
                  <a:pt x="155079" y="89291"/>
                  <a:pt x="182880" y="98558"/>
                </a:cubicBezTo>
                <a:cubicBezTo>
                  <a:pt x="196948" y="93869"/>
                  <a:pt x="212745" y="92715"/>
                  <a:pt x="225083" y="84490"/>
                </a:cubicBezTo>
                <a:cubicBezTo>
                  <a:pt x="293361" y="38971"/>
                  <a:pt x="242027" y="42287"/>
                  <a:pt x="281354" y="4228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4968289" y="4538593"/>
            <a:ext cx="365760" cy="132682"/>
          </a:xfrm>
          <a:custGeom>
            <a:avLst/>
            <a:gdLst>
              <a:gd name="connsiteX0" fmla="*/ 0 w 365760"/>
              <a:gd name="connsiteY0" fmla="*/ 14068 h 132682"/>
              <a:gd name="connsiteX1" fmla="*/ 42203 w 365760"/>
              <a:gd name="connsiteY1" fmla="*/ 0 h 132682"/>
              <a:gd name="connsiteX2" fmla="*/ 140677 w 365760"/>
              <a:gd name="connsiteY2" fmla="*/ 42203 h 132682"/>
              <a:gd name="connsiteX3" fmla="*/ 211015 w 365760"/>
              <a:gd name="connsiteY3" fmla="*/ 84406 h 132682"/>
              <a:gd name="connsiteX4" fmla="*/ 281354 w 365760"/>
              <a:gd name="connsiteY4" fmla="*/ 126609 h 132682"/>
              <a:gd name="connsiteX5" fmla="*/ 351692 w 365760"/>
              <a:gd name="connsiteY5" fmla="*/ 84406 h 132682"/>
              <a:gd name="connsiteX6" fmla="*/ 365760 w 365760"/>
              <a:gd name="connsiteY6" fmla="*/ 42203 h 132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760" h="132682">
                <a:moveTo>
                  <a:pt x="0" y="14068"/>
                </a:moveTo>
                <a:cubicBezTo>
                  <a:pt x="14068" y="9379"/>
                  <a:pt x="27374" y="0"/>
                  <a:pt x="42203" y="0"/>
                </a:cubicBezTo>
                <a:cubicBezTo>
                  <a:pt x="134687" y="0"/>
                  <a:pt x="90563" y="6408"/>
                  <a:pt x="140677" y="42203"/>
                </a:cubicBezTo>
                <a:cubicBezTo>
                  <a:pt x="162927" y="58095"/>
                  <a:pt x="188766" y="68513"/>
                  <a:pt x="211015" y="84406"/>
                </a:cubicBezTo>
                <a:cubicBezTo>
                  <a:pt x="278600" y="132682"/>
                  <a:pt x="194186" y="97554"/>
                  <a:pt x="281354" y="126609"/>
                </a:cubicBezTo>
                <a:cubicBezTo>
                  <a:pt x="314552" y="115544"/>
                  <a:pt x="332381" y="116592"/>
                  <a:pt x="351692" y="84406"/>
                </a:cubicBezTo>
                <a:cubicBezTo>
                  <a:pt x="359321" y="71690"/>
                  <a:pt x="365760" y="42203"/>
                  <a:pt x="365760" y="4220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16200000" flipH="1">
            <a:off x="3251191" y="4035428"/>
            <a:ext cx="500066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5400000" flipH="1" flipV="1">
            <a:off x="3250397" y="310752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3214678" y="3357562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H= 45 m</a:t>
            </a:r>
            <a:endParaRPr lang="en-US" dirty="0"/>
          </a:p>
        </p:txBody>
      </p:sp>
      <p:sp>
        <p:nvSpPr>
          <p:cNvPr id="16" name="15 - Ορθογώνιο"/>
          <p:cNvSpPr/>
          <p:nvPr/>
        </p:nvSpPr>
        <p:spPr>
          <a:xfrm>
            <a:off x="2428860" y="2571744"/>
            <a:ext cx="571504" cy="35719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571736" y="257174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endParaRPr lang="en-US" dirty="0"/>
          </a:p>
        </p:txBody>
      </p:sp>
      <p:grpSp>
        <p:nvGrpSpPr>
          <p:cNvPr id="20" name="19 - Ομάδα"/>
          <p:cNvGrpSpPr/>
          <p:nvPr/>
        </p:nvGrpSpPr>
        <p:grpSpPr>
          <a:xfrm>
            <a:off x="928662" y="2643182"/>
            <a:ext cx="357190" cy="71439"/>
            <a:chOff x="9501222" y="285728"/>
            <a:chExt cx="392909" cy="142877"/>
          </a:xfrm>
        </p:grpSpPr>
        <p:sp>
          <p:nvSpPr>
            <p:cNvPr id="18" name="17 - Ισοσκελές τρίγωνο"/>
            <p:cNvSpPr/>
            <p:nvPr/>
          </p:nvSpPr>
          <p:spPr>
            <a:xfrm rot="5400000">
              <a:off x="9733395" y="267870"/>
              <a:ext cx="142877" cy="17859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18 - Ορθογώνιο"/>
            <p:cNvSpPr/>
            <p:nvPr/>
          </p:nvSpPr>
          <p:spPr>
            <a:xfrm>
              <a:off x="9501222" y="285728"/>
              <a:ext cx="21431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20 - Ορθογώνιο"/>
          <p:cNvSpPr/>
          <p:nvPr/>
        </p:nvSpPr>
        <p:spPr>
          <a:xfrm>
            <a:off x="857224" y="2631040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571472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 </a:t>
            </a:r>
            <a:r>
              <a:rPr lang="en-US" b="1" baseline="-25000" dirty="0" smtClean="0"/>
              <a:t>1</a:t>
            </a:r>
            <a:r>
              <a:rPr lang="en-US" b="1" dirty="0" smtClean="0"/>
              <a:t> ,</a:t>
            </a:r>
            <a:r>
              <a:rPr lang="el-GR" b="1" dirty="0" smtClean="0"/>
              <a:t>  </a:t>
            </a:r>
            <a:r>
              <a:rPr lang="en-US" dirty="0" smtClean="0"/>
              <a:t> p </a:t>
            </a:r>
            <a:r>
              <a:rPr lang="en-US" baseline="-25000" dirty="0" smtClean="0"/>
              <a:t>1</a:t>
            </a:r>
            <a:endParaRPr lang="en-US" b="1" baseline="-25000" dirty="0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>
            <a:off x="642910" y="2498718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357422" y="2857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142976" y="28572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</a:t>
            </a:r>
            <a:r>
              <a:rPr lang="en-US" b="1" dirty="0" smtClean="0"/>
              <a:t>  8</a:t>
            </a:r>
            <a:endParaRPr lang="en-US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857232"/>
            <a:ext cx="271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πριν τη κρούση </a:t>
            </a:r>
            <a:endParaRPr lang="en-US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429256" y="785794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 αμέσως μετά τη κρούση</a:t>
            </a:r>
            <a:endParaRPr lang="en-US" u="sng" dirty="0"/>
          </a:p>
        </p:txBody>
      </p:sp>
      <p:cxnSp>
        <p:nvCxnSpPr>
          <p:cNvPr id="56" name="55 - Ευθύγραμμο βέλος σύνδεσης"/>
          <p:cNvCxnSpPr/>
          <p:nvPr/>
        </p:nvCxnSpPr>
        <p:spPr>
          <a:xfrm>
            <a:off x="3357554" y="107154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3643306" y="7143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cxnSp>
        <p:nvCxnSpPr>
          <p:cNvPr id="71" name="70 - Ευθεία γραμμή σύνδεσης"/>
          <p:cNvCxnSpPr/>
          <p:nvPr/>
        </p:nvCxnSpPr>
        <p:spPr>
          <a:xfrm>
            <a:off x="142876" y="2837486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- Ελεύθερη σχεδίαση"/>
          <p:cNvSpPr/>
          <p:nvPr/>
        </p:nvSpPr>
        <p:spPr>
          <a:xfrm>
            <a:off x="2432266" y="2857496"/>
            <a:ext cx="65584" cy="1339762"/>
          </a:xfrm>
          <a:custGeom>
            <a:avLst/>
            <a:gdLst>
              <a:gd name="connsiteX0" fmla="*/ 9142 w 65584"/>
              <a:gd name="connsiteY0" fmla="*/ 0 h 1339762"/>
              <a:gd name="connsiteX1" fmla="*/ 23209 w 65584"/>
              <a:gd name="connsiteY1" fmla="*/ 126609 h 1339762"/>
              <a:gd name="connsiteX2" fmla="*/ 37277 w 65584"/>
              <a:gd name="connsiteY2" fmla="*/ 196948 h 1339762"/>
              <a:gd name="connsiteX3" fmla="*/ 65412 w 65584"/>
              <a:gd name="connsiteY3" fmla="*/ 872197 h 1339762"/>
              <a:gd name="connsiteX4" fmla="*/ 51345 w 65584"/>
              <a:gd name="connsiteY4" fmla="*/ 1111348 h 1339762"/>
              <a:gd name="connsiteX5" fmla="*/ 37277 w 65584"/>
              <a:gd name="connsiteY5" fmla="*/ 1336431 h 13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584" h="1339762">
                <a:moveTo>
                  <a:pt x="9142" y="0"/>
                </a:moveTo>
                <a:cubicBezTo>
                  <a:pt x="13831" y="42203"/>
                  <a:pt x="17204" y="84573"/>
                  <a:pt x="23209" y="126609"/>
                </a:cubicBezTo>
                <a:cubicBezTo>
                  <a:pt x="26590" y="150279"/>
                  <a:pt x="36302" y="173057"/>
                  <a:pt x="37277" y="196948"/>
                </a:cubicBezTo>
                <a:cubicBezTo>
                  <a:pt x="65584" y="890457"/>
                  <a:pt x="0" y="610537"/>
                  <a:pt x="65412" y="872197"/>
                </a:cubicBezTo>
                <a:cubicBezTo>
                  <a:pt x="60723" y="951914"/>
                  <a:pt x="56486" y="1031659"/>
                  <a:pt x="51345" y="1111348"/>
                </a:cubicBezTo>
                <a:cubicBezTo>
                  <a:pt x="36609" y="1339762"/>
                  <a:pt x="37277" y="1239328"/>
                  <a:pt x="37277" y="133643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72 - Ελεύθερη σχεδίαση"/>
          <p:cNvSpPr/>
          <p:nvPr/>
        </p:nvSpPr>
        <p:spPr>
          <a:xfrm>
            <a:off x="2483611" y="4207994"/>
            <a:ext cx="1659761" cy="45719"/>
          </a:xfrm>
          <a:custGeom>
            <a:avLst/>
            <a:gdLst>
              <a:gd name="connsiteX0" fmla="*/ 0 w 2124221"/>
              <a:gd name="connsiteY0" fmla="*/ 0 h 56271"/>
              <a:gd name="connsiteX1" fmla="*/ 267286 w 2124221"/>
              <a:gd name="connsiteY1" fmla="*/ 14068 h 56271"/>
              <a:gd name="connsiteX2" fmla="*/ 309489 w 2124221"/>
              <a:gd name="connsiteY2" fmla="*/ 28136 h 56271"/>
              <a:gd name="connsiteX3" fmla="*/ 520504 w 2124221"/>
              <a:gd name="connsiteY3" fmla="*/ 0 h 56271"/>
              <a:gd name="connsiteX4" fmla="*/ 633046 w 2124221"/>
              <a:gd name="connsiteY4" fmla="*/ 14068 h 56271"/>
              <a:gd name="connsiteX5" fmla="*/ 675249 w 2124221"/>
              <a:gd name="connsiteY5" fmla="*/ 42204 h 56271"/>
              <a:gd name="connsiteX6" fmla="*/ 1055077 w 2124221"/>
              <a:gd name="connsiteY6" fmla="*/ 28136 h 56271"/>
              <a:gd name="connsiteX7" fmla="*/ 1111347 w 2124221"/>
              <a:gd name="connsiteY7" fmla="*/ 14068 h 56271"/>
              <a:gd name="connsiteX8" fmla="*/ 1153550 w 2124221"/>
              <a:gd name="connsiteY8" fmla="*/ 0 h 56271"/>
              <a:gd name="connsiteX9" fmla="*/ 1223889 w 2124221"/>
              <a:gd name="connsiteY9" fmla="*/ 14068 h 56271"/>
              <a:gd name="connsiteX10" fmla="*/ 1252024 w 2124221"/>
              <a:gd name="connsiteY10" fmla="*/ 42204 h 56271"/>
              <a:gd name="connsiteX11" fmla="*/ 1533378 w 2124221"/>
              <a:gd name="connsiteY11" fmla="*/ 14068 h 56271"/>
              <a:gd name="connsiteX12" fmla="*/ 1575581 w 2124221"/>
              <a:gd name="connsiteY12" fmla="*/ 0 h 56271"/>
              <a:gd name="connsiteX13" fmla="*/ 1631852 w 2124221"/>
              <a:gd name="connsiteY13" fmla="*/ 14068 h 56271"/>
              <a:gd name="connsiteX14" fmla="*/ 1659987 w 2124221"/>
              <a:gd name="connsiteY14" fmla="*/ 42204 h 56271"/>
              <a:gd name="connsiteX15" fmla="*/ 1716258 w 2124221"/>
              <a:gd name="connsiteY15" fmla="*/ 56271 h 56271"/>
              <a:gd name="connsiteX16" fmla="*/ 1828800 w 2124221"/>
              <a:gd name="connsiteY16" fmla="*/ 42204 h 56271"/>
              <a:gd name="connsiteX17" fmla="*/ 1885070 w 2124221"/>
              <a:gd name="connsiteY17" fmla="*/ 28136 h 56271"/>
              <a:gd name="connsiteX18" fmla="*/ 2011680 w 2124221"/>
              <a:gd name="connsiteY18" fmla="*/ 42204 h 56271"/>
              <a:gd name="connsiteX19" fmla="*/ 2124221 w 2124221"/>
              <a:gd name="connsiteY19" fmla="*/ 42204 h 56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124221" h="56271">
                <a:moveTo>
                  <a:pt x="0" y="0"/>
                </a:moveTo>
                <a:cubicBezTo>
                  <a:pt x="89095" y="4689"/>
                  <a:pt x="178434" y="5990"/>
                  <a:pt x="267286" y="14068"/>
                </a:cubicBezTo>
                <a:cubicBezTo>
                  <a:pt x="282054" y="15411"/>
                  <a:pt x="294660" y="28136"/>
                  <a:pt x="309489" y="28136"/>
                </a:cubicBezTo>
                <a:cubicBezTo>
                  <a:pt x="361142" y="28136"/>
                  <a:pt x="463606" y="9483"/>
                  <a:pt x="520504" y="0"/>
                </a:cubicBezTo>
                <a:cubicBezTo>
                  <a:pt x="558018" y="4689"/>
                  <a:pt x="596572" y="4120"/>
                  <a:pt x="633046" y="14068"/>
                </a:cubicBezTo>
                <a:cubicBezTo>
                  <a:pt x="649358" y="18517"/>
                  <a:pt x="658351" y="41641"/>
                  <a:pt x="675249" y="42204"/>
                </a:cubicBezTo>
                <a:lnTo>
                  <a:pt x="1055077" y="28136"/>
                </a:lnTo>
                <a:cubicBezTo>
                  <a:pt x="1073834" y="23447"/>
                  <a:pt x="1092757" y="19380"/>
                  <a:pt x="1111347" y="14068"/>
                </a:cubicBezTo>
                <a:cubicBezTo>
                  <a:pt x="1125605" y="9994"/>
                  <a:pt x="1138721" y="0"/>
                  <a:pt x="1153550" y="0"/>
                </a:cubicBezTo>
                <a:cubicBezTo>
                  <a:pt x="1177461" y="0"/>
                  <a:pt x="1200443" y="9379"/>
                  <a:pt x="1223889" y="14068"/>
                </a:cubicBezTo>
                <a:cubicBezTo>
                  <a:pt x="1233267" y="23447"/>
                  <a:pt x="1238781" y="41468"/>
                  <a:pt x="1252024" y="42204"/>
                </a:cubicBezTo>
                <a:cubicBezTo>
                  <a:pt x="1359293" y="48164"/>
                  <a:pt x="1439441" y="40908"/>
                  <a:pt x="1533378" y="14068"/>
                </a:cubicBezTo>
                <a:cubicBezTo>
                  <a:pt x="1547636" y="9994"/>
                  <a:pt x="1561513" y="4689"/>
                  <a:pt x="1575581" y="0"/>
                </a:cubicBezTo>
                <a:cubicBezTo>
                  <a:pt x="1594338" y="4689"/>
                  <a:pt x="1614559" y="5421"/>
                  <a:pt x="1631852" y="14068"/>
                </a:cubicBezTo>
                <a:cubicBezTo>
                  <a:pt x="1643715" y="20000"/>
                  <a:pt x="1648124" y="36273"/>
                  <a:pt x="1659987" y="42204"/>
                </a:cubicBezTo>
                <a:cubicBezTo>
                  <a:pt x="1677280" y="50851"/>
                  <a:pt x="1697501" y="51582"/>
                  <a:pt x="1716258" y="56271"/>
                </a:cubicBezTo>
                <a:cubicBezTo>
                  <a:pt x="1753772" y="51582"/>
                  <a:pt x="1791508" y="48419"/>
                  <a:pt x="1828800" y="42204"/>
                </a:cubicBezTo>
                <a:cubicBezTo>
                  <a:pt x="1847871" y="39026"/>
                  <a:pt x="1865736" y="28136"/>
                  <a:pt x="1885070" y="28136"/>
                </a:cubicBezTo>
                <a:cubicBezTo>
                  <a:pt x="1927533" y="28136"/>
                  <a:pt x="1969290" y="39710"/>
                  <a:pt x="2011680" y="42204"/>
                </a:cubicBezTo>
                <a:cubicBezTo>
                  <a:pt x="2049129" y="44407"/>
                  <a:pt x="2086707" y="42204"/>
                  <a:pt x="2124221" y="4220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73 - Ελεύθερη σχεδίαση"/>
          <p:cNvSpPr/>
          <p:nvPr/>
        </p:nvSpPr>
        <p:spPr>
          <a:xfrm>
            <a:off x="2610220" y="4404417"/>
            <a:ext cx="309489" cy="81973"/>
          </a:xfrm>
          <a:custGeom>
            <a:avLst/>
            <a:gdLst>
              <a:gd name="connsiteX0" fmla="*/ 0 w 309489"/>
              <a:gd name="connsiteY0" fmla="*/ 70864 h 81973"/>
              <a:gd name="connsiteX1" fmla="*/ 28135 w 309489"/>
              <a:gd name="connsiteY1" fmla="*/ 28661 h 81973"/>
              <a:gd name="connsiteX2" fmla="*/ 154744 w 309489"/>
              <a:gd name="connsiteY2" fmla="*/ 28661 h 81973"/>
              <a:gd name="connsiteX3" fmla="*/ 281354 w 309489"/>
              <a:gd name="connsiteY3" fmla="*/ 42728 h 81973"/>
              <a:gd name="connsiteX4" fmla="*/ 309489 w 309489"/>
              <a:gd name="connsiteY4" fmla="*/ 525 h 8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489" h="81973">
                <a:moveTo>
                  <a:pt x="0" y="70864"/>
                </a:moveTo>
                <a:cubicBezTo>
                  <a:pt x="9378" y="56796"/>
                  <a:pt x="14933" y="39223"/>
                  <a:pt x="28135" y="28661"/>
                </a:cubicBezTo>
                <a:cubicBezTo>
                  <a:pt x="63961" y="0"/>
                  <a:pt x="120028" y="22875"/>
                  <a:pt x="154744" y="28661"/>
                </a:cubicBezTo>
                <a:cubicBezTo>
                  <a:pt x="197006" y="70921"/>
                  <a:pt x="193053" y="81973"/>
                  <a:pt x="281354" y="42728"/>
                </a:cubicBezTo>
                <a:cubicBezTo>
                  <a:pt x="296804" y="35861"/>
                  <a:pt x="309489" y="525"/>
                  <a:pt x="309489" y="52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74 - Ελεύθερη σχεδίαση"/>
          <p:cNvSpPr/>
          <p:nvPr/>
        </p:nvSpPr>
        <p:spPr>
          <a:xfrm>
            <a:off x="3143240" y="4357694"/>
            <a:ext cx="393896" cy="101174"/>
          </a:xfrm>
          <a:custGeom>
            <a:avLst/>
            <a:gdLst>
              <a:gd name="connsiteX0" fmla="*/ 0 w 393896"/>
              <a:gd name="connsiteY0" fmla="*/ 69533 h 101174"/>
              <a:gd name="connsiteX1" fmla="*/ 154745 w 393896"/>
              <a:gd name="connsiteY1" fmla="*/ 27330 h 101174"/>
              <a:gd name="connsiteX2" fmla="*/ 225083 w 393896"/>
              <a:gd name="connsiteY2" fmla="*/ 83601 h 101174"/>
              <a:gd name="connsiteX3" fmla="*/ 267286 w 393896"/>
              <a:gd name="connsiteY3" fmla="*/ 97669 h 101174"/>
              <a:gd name="connsiteX4" fmla="*/ 393896 w 393896"/>
              <a:gd name="connsiteY4" fmla="*/ 97669 h 101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896" h="101174">
                <a:moveTo>
                  <a:pt x="0" y="69533"/>
                </a:moveTo>
                <a:cubicBezTo>
                  <a:pt x="104301" y="0"/>
                  <a:pt x="51248" y="6632"/>
                  <a:pt x="154745" y="27330"/>
                </a:cubicBezTo>
                <a:cubicBezTo>
                  <a:pt x="180915" y="53501"/>
                  <a:pt x="189588" y="65854"/>
                  <a:pt x="225083" y="83601"/>
                </a:cubicBezTo>
                <a:cubicBezTo>
                  <a:pt x="238346" y="90233"/>
                  <a:pt x="252509" y="96438"/>
                  <a:pt x="267286" y="97669"/>
                </a:cubicBezTo>
                <a:cubicBezTo>
                  <a:pt x="309344" y="101174"/>
                  <a:pt x="351693" y="97669"/>
                  <a:pt x="393896" y="9766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77 - Ευθύγραμμο βέλος σύνδεσης"/>
          <p:cNvCxnSpPr/>
          <p:nvPr/>
        </p:nvCxnSpPr>
        <p:spPr>
          <a:xfrm rot="16200000" flipH="1">
            <a:off x="2679719" y="3943980"/>
            <a:ext cx="500066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- Ευθύγραμμο βέλος σύνδεσης"/>
          <p:cNvCxnSpPr/>
          <p:nvPr/>
        </p:nvCxnSpPr>
        <p:spPr>
          <a:xfrm rot="5400000" flipH="1" flipV="1">
            <a:off x="2678925" y="301608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Ορθογώνιο"/>
          <p:cNvSpPr/>
          <p:nvPr/>
        </p:nvSpPr>
        <p:spPr>
          <a:xfrm>
            <a:off x="2643206" y="3266114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H= 45 m</a:t>
            </a:r>
            <a:endParaRPr lang="en-US" dirty="0"/>
          </a:p>
        </p:txBody>
      </p:sp>
      <p:sp>
        <p:nvSpPr>
          <p:cNvPr id="81" name="80 - Ορθογώνιο"/>
          <p:cNvSpPr/>
          <p:nvPr/>
        </p:nvSpPr>
        <p:spPr>
          <a:xfrm>
            <a:off x="1857388" y="2480296"/>
            <a:ext cx="571504" cy="35719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81 - Ορθογώνιο"/>
          <p:cNvSpPr/>
          <p:nvPr/>
        </p:nvSpPr>
        <p:spPr>
          <a:xfrm>
            <a:off x="2000264" y="248029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endParaRPr lang="en-US" dirty="0"/>
          </a:p>
        </p:txBody>
      </p:sp>
      <p:grpSp>
        <p:nvGrpSpPr>
          <p:cNvPr id="83" name="82 - Ομάδα"/>
          <p:cNvGrpSpPr/>
          <p:nvPr/>
        </p:nvGrpSpPr>
        <p:grpSpPr>
          <a:xfrm>
            <a:off x="357190" y="2551734"/>
            <a:ext cx="357190" cy="71439"/>
            <a:chOff x="9501222" y="285728"/>
            <a:chExt cx="392909" cy="142877"/>
          </a:xfrm>
        </p:grpSpPr>
        <p:sp>
          <p:nvSpPr>
            <p:cNvPr id="84" name="83 - Ισοσκελές τρίγωνο"/>
            <p:cNvSpPr/>
            <p:nvPr/>
          </p:nvSpPr>
          <p:spPr>
            <a:xfrm rot="5400000">
              <a:off x="9733395" y="267870"/>
              <a:ext cx="142877" cy="17859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84 - Ορθογώνιο"/>
            <p:cNvSpPr/>
            <p:nvPr/>
          </p:nvSpPr>
          <p:spPr>
            <a:xfrm>
              <a:off x="9501222" y="285728"/>
              <a:ext cx="21431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85 - Ορθογώνιο"/>
          <p:cNvSpPr/>
          <p:nvPr/>
        </p:nvSpPr>
        <p:spPr>
          <a:xfrm>
            <a:off x="285752" y="253959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endParaRPr lang="en-US" dirty="0"/>
          </a:p>
        </p:txBody>
      </p:sp>
      <p:sp>
        <p:nvSpPr>
          <p:cNvPr id="87" name="86 - TextBox"/>
          <p:cNvSpPr txBox="1"/>
          <p:nvPr/>
        </p:nvSpPr>
        <p:spPr>
          <a:xfrm>
            <a:off x="0" y="205166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 </a:t>
            </a:r>
            <a:r>
              <a:rPr lang="en-US" b="1" baseline="-25000" dirty="0" smtClean="0"/>
              <a:t>1</a:t>
            </a:r>
            <a:r>
              <a:rPr lang="en-US" b="1" dirty="0" smtClean="0"/>
              <a:t> ,</a:t>
            </a:r>
            <a:r>
              <a:rPr lang="el-GR" b="1" dirty="0" smtClean="0"/>
              <a:t>  </a:t>
            </a:r>
            <a:r>
              <a:rPr lang="en-US" dirty="0" smtClean="0"/>
              <a:t> p </a:t>
            </a:r>
            <a:r>
              <a:rPr lang="en-US" baseline="-25000" dirty="0" smtClean="0"/>
              <a:t>1</a:t>
            </a:r>
            <a:endParaRPr lang="en-US" b="1" baseline="-25000" dirty="0"/>
          </a:p>
        </p:txBody>
      </p:sp>
      <p:cxnSp>
        <p:nvCxnSpPr>
          <p:cNvPr id="88" name="87 - Ευθύγραμμο βέλος σύνδεσης"/>
          <p:cNvCxnSpPr/>
          <p:nvPr/>
        </p:nvCxnSpPr>
        <p:spPr>
          <a:xfrm>
            <a:off x="71438" y="2407270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TextBox"/>
          <p:cNvSpPr txBox="1"/>
          <p:nvPr/>
        </p:nvSpPr>
        <p:spPr>
          <a:xfrm>
            <a:off x="1714480" y="221455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ακίνητο</a:t>
            </a:r>
            <a:endParaRPr lang="en-US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4714908" y="2766048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Ελεύθερη σχεδίαση"/>
          <p:cNvSpPr/>
          <p:nvPr/>
        </p:nvSpPr>
        <p:spPr>
          <a:xfrm>
            <a:off x="7004298" y="2786058"/>
            <a:ext cx="65584" cy="1339762"/>
          </a:xfrm>
          <a:custGeom>
            <a:avLst/>
            <a:gdLst>
              <a:gd name="connsiteX0" fmla="*/ 9142 w 65584"/>
              <a:gd name="connsiteY0" fmla="*/ 0 h 1339762"/>
              <a:gd name="connsiteX1" fmla="*/ 23209 w 65584"/>
              <a:gd name="connsiteY1" fmla="*/ 126609 h 1339762"/>
              <a:gd name="connsiteX2" fmla="*/ 37277 w 65584"/>
              <a:gd name="connsiteY2" fmla="*/ 196948 h 1339762"/>
              <a:gd name="connsiteX3" fmla="*/ 65412 w 65584"/>
              <a:gd name="connsiteY3" fmla="*/ 872197 h 1339762"/>
              <a:gd name="connsiteX4" fmla="*/ 51345 w 65584"/>
              <a:gd name="connsiteY4" fmla="*/ 1111348 h 1339762"/>
              <a:gd name="connsiteX5" fmla="*/ 37277 w 65584"/>
              <a:gd name="connsiteY5" fmla="*/ 1336431 h 13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584" h="1339762">
                <a:moveTo>
                  <a:pt x="9142" y="0"/>
                </a:moveTo>
                <a:cubicBezTo>
                  <a:pt x="13831" y="42203"/>
                  <a:pt x="17204" y="84573"/>
                  <a:pt x="23209" y="126609"/>
                </a:cubicBezTo>
                <a:cubicBezTo>
                  <a:pt x="26590" y="150279"/>
                  <a:pt x="36302" y="173057"/>
                  <a:pt x="37277" y="196948"/>
                </a:cubicBezTo>
                <a:cubicBezTo>
                  <a:pt x="65584" y="890457"/>
                  <a:pt x="0" y="610537"/>
                  <a:pt x="65412" y="872197"/>
                </a:cubicBezTo>
                <a:cubicBezTo>
                  <a:pt x="60723" y="951914"/>
                  <a:pt x="56486" y="1031659"/>
                  <a:pt x="51345" y="1111348"/>
                </a:cubicBezTo>
                <a:cubicBezTo>
                  <a:pt x="36609" y="1339762"/>
                  <a:pt x="37277" y="1239328"/>
                  <a:pt x="37277" y="133643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91 - Ελεύθερη σχεδίαση"/>
          <p:cNvSpPr/>
          <p:nvPr/>
        </p:nvSpPr>
        <p:spPr>
          <a:xfrm>
            <a:off x="7055643" y="4136556"/>
            <a:ext cx="1659761" cy="45719"/>
          </a:xfrm>
          <a:custGeom>
            <a:avLst/>
            <a:gdLst>
              <a:gd name="connsiteX0" fmla="*/ 0 w 2124221"/>
              <a:gd name="connsiteY0" fmla="*/ 0 h 56271"/>
              <a:gd name="connsiteX1" fmla="*/ 267286 w 2124221"/>
              <a:gd name="connsiteY1" fmla="*/ 14068 h 56271"/>
              <a:gd name="connsiteX2" fmla="*/ 309489 w 2124221"/>
              <a:gd name="connsiteY2" fmla="*/ 28136 h 56271"/>
              <a:gd name="connsiteX3" fmla="*/ 520504 w 2124221"/>
              <a:gd name="connsiteY3" fmla="*/ 0 h 56271"/>
              <a:gd name="connsiteX4" fmla="*/ 633046 w 2124221"/>
              <a:gd name="connsiteY4" fmla="*/ 14068 h 56271"/>
              <a:gd name="connsiteX5" fmla="*/ 675249 w 2124221"/>
              <a:gd name="connsiteY5" fmla="*/ 42204 h 56271"/>
              <a:gd name="connsiteX6" fmla="*/ 1055077 w 2124221"/>
              <a:gd name="connsiteY6" fmla="*/ 28136 h 56271"/>
              <a:gd name="connsiteX7" fmla="*/ 1111347 w 2124221"/>
              <a:gd name="connsiteY7" fmla="*/ 14068 h 56271"/>
              <a:gd name="connsiteX8" fmla="*/ 1153550 w 2124221"/>
              <a:gd name="connsiteY8" fmla="*/ 0 h 56271"/>
              <a:gd name="connsiteX9" fmla="*/ 1223889 w 2124221"/>
              <a:gd name="connsiteY9" fmla="*/ 14068 h 56271"/>
              <a:gd name="connsiteX10" fmla="*/ 1252024 w 2124221"/>
              <a:gd name="connsiteY10" fmla="*/ 42204 h 56271"/>
              <a:gd name="connsiteX11" fmla="*/ 1533378 w 2124221"/>
              <a:gd name="connsiteY11" fmla="*/ 14068 h 56271"/>
              <a:gd name="connsiteX12" fmla="*/ 1575581 w 2124221"/>
              <a:gd name="connsiteY12" fmla="*/ 0 h 56271"/>
              <a:gd name="connsiteX13" fmla="*/ 1631852 w 2124221"/>
              <a:gd name="connsiteY13" fmla="*/ 14068 h 56271"/>
              <a:gd name="connsiteX14" fmla="*/ 1659987 w 2124221"/>
              <a:gd name="connsiteY14" fmla="*/ 42204 h 56271"/>
              <a:gd name="connsiteX15" fmla="*/ 1716258 w 2124221"/>
              <a:gd name="connsiteY15" fmla="*/ 56271 h 56271"/>
              <a:gd name="connsiteX16" fmla="*/ 1828800 w 2124221"/>
              <a:gd name="connsiteY16" fmla="*/ 42204 h 56271"/>
              <a:gd name="connsiteX17" fmla="*/ 1885070 w 2124221"/>
              <a:gd name="connsiteY17" fmla="*/ 28136 h 56271"/>
              <a:gd name="connsiteX18" fmla="*/ 2011680 w 2124221"/>
              <a:gd name="connsiteY18" fmla="*/ 42204 h 56271"/>
              <a:gd name="connsiteX19" fmla="*/ 2124221 w 2124221"/>
              <a:gd name="connsiteY19" fmla="*/ 42204 h 56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124221" h="56271">
                <a:moveTo>
                  <a:pt x="0" y="0"/>
                </a:moveTo>
                <a:cubicBezTo>
                  <a:pt x="89095" y="4689"/>
                  <a:pt x="178434" y="5990"/>
                  <a:pt x="267286" y="14068"/>
                </a:cubicBezTo>
                <a:cubicBezTo>
                  <a:pt x="282054" y="15411"/>
                  <a:pt x="294660" y="28136"/>
                  <a:pt x="309489" y="28136"/>
                </a:cubicBezTo>
                <a:cubicBezTo>
                  <a:pt x="361142" y="28136"/>
                  <a:pt x="463606" y="9483"/>
                  <a:pt x="520504" y="0"/>
                </a:cubicBezTo>
                <a:cubicBezTo>
                  <a:pt x="558018" y="4689"/>
                  <a:pt x="596572" y="4120"/>
                  <a:pt x="633046" y="14068"/>
                </a:cubicBezTo>
                <a:cubicBezTo>
                  <a:pt x="649358" y="18517"/>
                  <a:pt x="658351" y="41641"/>
                  <a:pt x="675249" y="42204"/>
                </a:cubicBezTo>
                <a:lnTo>
                  <a:pt x="1055077" y="28136"/>
                </a:lnTo>
                <a:cubicBezTo>
                  <a:pt x="1073834" y="23447"/>
                  <a:pt x="1092757" y="19380"/>
                  <a:pt x="1111347" y="14068"/>
                </a:cubicBezTo>
                <a:cubicBezTo>
                  <a:pt x="1125605" y="9994"/>
                  <a:pt x="1138721" y="0"/>
                  <a:pt x="1153550" y="0"/>
                </a:cubicBezTo>
                <a:cubicBezTo>
                  <a:pt x="1177461" y="0"/>
                  <a:pt x="1200443" y="9379"/>
                  <a:pt x="1223889" y="14068"/>
                </a:cubicBezTo>
                <a:cubicBezTo>
                  <a:pt x="1233267" y="23447"/>
                  <a:pt x="1238781" y="41468"/>
                  <a:pt x="1252024" y="42204"/>
                </a:cubicBezTo>
                <a:cubicBezTo>
                  <a:pt x="1359293" y="48164"/>
                  <a:pt x="1439441" y="40908"/>
                  <a:pt x="1533378" y="14068"/>
                </a:cubicBezTo>
                <a:cubicBezTo>
                  <a:pt x="1547636" y="9994"/>
                  <a:pt x="1561513" y="4689"/>
                  <a:pt x="1575581" y="0"/>
                </a:cubicBezTo>
                <a:cubicBezTo>
                  <a:pt x="1594338" y="4689"/>
                  <a:pt x="1614559" y="5421"/>
                  <a:pt x="1631852" y="14068"/>
                </a:cubicBezTo>
                <a:cubicBezTo>
                  <a:pt x="1643715" y="20000"/>
                  <a:pt x="1648124" y="36273"/>
                  <a:pt x="1659987" y="42204"/>
                </a:cubicBezTo>
                <a:cubicBezTo>
                  <a:pt x="1677280" y="50851"/>
                  <a:pt x="1697501" y="51582"/>
                  <a:pt x="1716258" y="56271"/>
                </a:cubicBezTo>
                <a:cubicBezTo>
                  <a:pt x="1753772" y="51582"/>
                  <a:pt x="1791508" y="48419"/>
                  <a:pt x="1828800" y="42204"/>
                </a:cubicBezTo>
                <a:cubicBezTo>
                  <a:pt x="1847871" y="39026"/>
                  <a:pt x="1865736" y="28136"/>
                  <a:pt x="1885070" y="28136"/>
                </a:cubicBezTo>
                <a:cubicBezTo>
                  <a:pt x="1927533" y="28136"/>
                  <a:pt x="1969290" y="39710"/>
                  <a:pt x="2011680" y="42204"/>
                </a:cubicBezTo>
                <a:cubicBezTo>
                  <a:pt x="2049129" y="44407"/>
                  <a:pt x="2086707" y="42204"/>
                  <a:pt x="2124221" y="4220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92 - Ελεύθερη σχεδίαση"/>
          <p:cNvSpPr/>
          <p:nvPr/>
        </p:nvSpPr>
        <p:spPr>
          <a:xfrm>
            <a:off x="7182252" y="4332979"/>
            <a:ext cx="309489" cy="81973"/>
          </a:xfrm>
          <a:custGeom>
            <a:avLst/>
            <a:gdLst>
              <a:gd name="connsiteX0" fmla="*/ 0 w 309489"/>
              <a:gd name="connsiteY0" fmla="*/ 70864 h 81973"/>
              <a:gd name="connsiteX1" fmla="*/ 28135 w 309489"/>
              <a:gd name="connsiteY1" fmla="*/ 28661 h 81973"/>
              <a:gd name="connsiteX2" fmla="*/ 154744 w 309489"/>
              <a:gd name="connsiteY2" fmla="*/ 28661 h 81973"/>
              <a:gd name="connsiteX3" fmla="*/ 281354 w 309489"/>
              <a:gd name="connsiteY3" fmla="*/ 42728 h 81973"/>
              <a:gd name="connsiteX4" fmla="*/ 309489 w 309489"/>
              <a:gd name="connsiteY4" fmla="*/ 525 h 8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489" h="81973">
                <a:moveTo>
                  <a:pt x="0" y="70864"/>
                </a:moveTo>
                <a:cubicBezTo>
                  <a:pt x="9378" y="56796"/>
                  <a:pt x="14933" y="39223"/>
                  <a:pt x="28135" y="28661"/>
                </a:cubicBezTo>
                <a:cubicBezTo>
                  <a:pt x="63961" y="0"/>
                  <a:pt x="120028" y="22875"/>
                  <a:pt x="154744" y="28661"/>
                </a:cubicBezTo>
                <a:cubicBezTo>
                  <a:pt x="197006" y="70921"/>
                  <a:pt x="193053" y="81973"/>
                  <a:pt x="281354" y="42728"/>
                </a:cubicBezTo>
                <a:cubicBezTo>
                  <a:pt x="296804" y="35861"/>
                  <a:pt x="309489" y="525"/>
                  <a:pt x="309489" y="52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93 - Ελεύθερη σχεδίαση"/>
          <p:cNvSpPr/>
          <p:nvPr/>
        </p:nvSpPr>
        <p:spPr>
          <a:xfrm>
            <a:off x="7715272" y="4286256"/>
            <a:ext cx="393896" cy="101174"/>
          </a:xfrm>
          <a:custGeom>
            <a:avLst/>
            <a:gdLst>
              <a:gd name="connsiteX0" fmla="*/ 0 w 393896"/>
              <a:gd name="connsiteY0" fmla="*/ 69533 h 101174"/>
              <a:gd name="connsiteX1" fmla="*/ 154745 w 393896"/>
              <a:gd name="connsiteY1" fmla="*/ 27330 h 101174"/>
              <a:gd name="connsiteX2" fmla="*/ 225083 w 393896"/>
              <a:gd name="connsiteY2" fmla="*/ 83601 h 101174"/>
              <a:gd name="connsiteX3" fmla="*/ 267286 w 393896"/>
              <a:gd name="connsiteY3" fmla="*/ 97669 h 101174"/>
              <a:gd name="connsiteX4" fmla="*/ 393896 w 393896"/>
              <a:gd name="connsiteY4" fmla="*/ 97669 h 101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896" h="101174">
                <a:moveTo>
                  <a:pt x="0" y="69533"/>
                </a:moveTo>
                <a:cubicBezTo>
                  <a:pt x="104301" y="0"/>
                  <a:pt x="51248" y="6632"/>
                  <a:pt x="154745" y="27330"/>
                </a:cubicBezTo>
                <a:cubicBezTo>
                  <a:pt x="180915" y="53501"/>
                  <a:pt x="189588" y="65854"/>
                  <a:pt x="225083" y="83601"/>
                </a:cubicBezTo>
                <a:cubicBezTo>
                  <a:pt x="238346" y="90233"/>
                  <a:pt x="252509" y="96438"/>
                  <a:pt x="267286" y="97669"/>
                </a:cubicBezTo>
                <a:cubicBezTo>
                  <a:pt x="309344" y="101174"/>
                  <a:pt x="351693" y="97669"/>
                  <a:pt x="393896" y="9766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94 - Ευθύγραμμο βέλος σύνδεσης"/>
          <p:cNvCxnSpPr/>
          <p:nvPr/>
        </p:nvCxnSpPr>
        <p:spPr>
          <a:xfrm rot="16200000" flipH="1">
            <a:off x="6965174" y="3893346"/>
            <a:ext cx="500066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- Ευθύγραμμο βέλος σύνδεσης"/>
          <p:cNvCxnSpPr/>
          <p:nvPr/>
        </p:nvCxnSpPr>
        <p:spPr>
          <a:xfrm rot="5400000" flipH="1" flipV="1">
            <a:off x="6894529" y="296385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- Ορθογώνιο"/>
          <p:cNvSpPr/>
          <p:nvPr/>
        </p:nvSpPr>
        <p:spPr>
          <a:xfrm>
            <a:off x="6858016" y="3143248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H= 45 m</a:t>
            </a:r>
            <a:endParaRPr lang="en-US" dirty="0"/>
          </a:p>
        </p:txBody>
      </p:sp>
      <p:sp>
        <p:nvSpPr>
          <p:cNvPr id="98" name="97 - Ορθογώνιο"/>
          <p:cNvSpPr/>
          <p:nvPr/>
        </p:nvSpPr>
        <p:spPr>
          <a:xfrm>
            <a:off x="6429420" y="2408858"/>
            <a:ext cx="571504" cy="35719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0" name="99 - Ομάδα"/>
          <p:cNvGrpSpPr/>
          <p:nvPr/>
        </p:nvGrpSpPr>
        <p:grpSpPr>
          <a:xfrm>
            <a:off x="6572264" y="2500306"/>
            <a:ext cx="357190" cy="71439"/>
            <a:chOff x="9501218" y="285728"/>
            <a:chExt cx="392913" cy="142878"/>
          </a:xfrm>
        </p:grpSpPr>
        <p:sp>
          <p:nvSpPr>
            <p:cNvPr id="101" name="100 - Ισοσκελές τρίγωνο"/>
            <p:cNvSpPr/>
            <p:nvPr/>
          </p:nvSpPr>
          <p:spPr>
            <a:xfrm rot="5400000">
              <a:off x="9733395" y="267870"/>
              <a:ext cx="142877" cy="17859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101 - Ορθογώνιο"/>
            <p:cNvSpPr/>
            <p:nvPr/>
          </p:nvSpPr>
          <p:spPr>
            <a:xfrm>
              <a:off x="9501218" y="285730"/>
              <a:ext cx="214314" cy="1428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102 - Ορθογώνιο"/>
          <p:cNvSpPr/>
          <p:nvPr/>
        </p:nvSpPr>
        <p:spPr>
          <a:xfrm>
            <a:off x="6286512" y="2428868"/>
            <a:ext cx="681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l-GR" dirty="0" smtClean="0">
                <a:solidFill>
                  <a:srgbClr val="FF0000"/>
                </a:solidFill>
              </a:rPr>
              <a:t>+Μ</a:t>
            </a:r>
            <a:endParaRPr lang="en-US" dirty="0"/>
          </a:p>
        </p:txBody>
      </p:sp>
      <p:sp>
        <p:nvSpPr>
          <p:cNvPr id="104" name="103 - TextBox"/>
          <p:cNvSpPr txBox="1"/>
          <p:nvPr/>
        </p:nvSpPr>
        <p:spPr>
          <a:xfrm>
            <a:off x="7072330" y="221455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 ,</a:t>
            </a:r>
            <a:r>
              <a:rPr lang="el-GR" b="1" dirty="0" smtClean="0"/>
              <a:t>  </a:t>
            </a:r>
            <a:r>
              <a:rPr lang="en-US" dirty="0" smtClean="0"/>
              <a:t> p</a:t>
            </a:r>
            <a:endParaRPr lang="en-US" b="1" baseline="-25000" dirty="0"/>
          </a:p>
        </p:txBody>
      </p:sp>
      <p:sp>
        <p:nvSpPr>
          <p:cNvPr id="107" name="106 - Ελεύθερη σχεδίαση"/>
          <p:cNvSpPr/>
          <p:nvPr/>
        </p:nvSpPr>
        <p:spPr>
          <a:xfrm>
            <a:off x="6995886" y="2569029"/>
            <a:ext cx="1499301" cy="1634258"/>
          </a:xfrm>
          <a:custGeom>
            <a:avLst/>
            <a:gdLst>
              <a:gd name="connsiteX0" fmla="*/ 0 w 1499301"/>
              <a:gd name="connsiteY0" fmla="*/ 0 h 1634258"/>
              <a:gd name="connsiteX1" fmla="*/ 246743 w 1499301"/>
              <a:gd name="connsiteY1" fmla="*/ 14514 h 1634258"/>
              <a:gd name="connsiteX2" fmla="*/ 406400 w 1499301"/>
              <a:gd name="connsiteY2" fmla="*/ 58057 h 1634258"/>
              <a:gd name="connsiteX3" fmla="*/ 464457 w 1499301"/>
              <a:gd name="connsiteY3" fmla="*/ 72571 h 1634258"/>
              <a:gd name="connsiteX4" fmla="*/ 551543 w 1499301"/>
              <a:gd name="connsiteY4" fmla="*/ 101600 h 1634258"/>
              <a:gd name="connsiteX5" fmla="*/ 609600 w 1499301"/>
              <a:gd name="connsiteY5" fmla="*/ 116114 h 1634258"/>
              <a:gd name="connsiteX6" fmla="*/ 711200 w 1499301"/>
              <a:gd name="connsiteY6" fmla="*/ 188685 h 1634258"/>
              <a:gd name="connsiteX7" fmla="*/ 740228 w 1499301"/>
              <a:gd name="connsiteY7" fmla="*/ 232228 h 1634258"/>
              <a:gd name="connsiteX8" fmla="*/ 827314 w 1499301"/>
              <a:gd name="connsiteY8" fmla="*/ 290285 h 1634258"/>
              <a:gd name="connsiteX9" fmla="*/ 914400 w 1499301"/>
              <a:gd name="connsiteY9" fmla="*/ 362857 h 1634258"/>
              <a:gd name="connsiteX10" fmla="*/ 943428 w 1499301"/>
              <a:gd name="connsiteY10" fmla="*/ 406400 h 1634258"/>
              <a:gd name="connsiteX11" fmla="*/ 986971 w 1499301"/>
              <a:gd name="connsiteY11" fmla="*/ 435428 h 1634258"/>
              <a:gd name="connsiteX12" fmla="*/ 1001485 w 1499301"/>
              <a:gd name="connsiteY12" fmla="*/ 478971 h 1634258"/>
              <a:gd name="connsiteX13" fmla="*/ 1059543 w 1499301"/>
              <a:gd name="connsiteY13" fmla="*/ 566057 h 1634258"/>
              <a:gd name="connsiteX14" fmla="*/ 1117600 w 1499301"/>
              <a:gd name="connsiteY14" fmla="*/ 740228 h 1634258"/>
              <a:gd name="connsiteX15" fmla="*/ 1132114 w 1499301"/>
              <a:gd name="connsiteY15" fmla="*/ 783771 h 1634258"/>
              <a:gd name="connsiteX16" fmla="*/ 1146628 w 1499301"/>
              <a:gd name="connsiteY16" fmla="*/ 827314 h 1634258"/>
              <a:gd name="connsiteX17" fmla="*/ 1175657 w 1499301"/>
              <a:gd name="connsiteY17" fmla="*/ 870857 h 1634258"/>
              <a:gd name="connsiteX18" fmla="*/ 1204685 w 1499301"/>
              <a:gd name="connsiteY18" fmla="*/ 957942 h 1634258"/>
              <a:gd name="connsiteX19" fmla="*/ 1219200 w 1499301"/>
              <a:gd name="connsiteY19" fmla="*/ 1001485 h 1634258"/>
              <a:gd name="connsiteX20" fmla="*/ 1248228 w 1499301"/>
              <a:gd name="connsiteY20" fmla="*/ 1059542 h 1634258"/>
              <a:gd name="connsiteX21" fmla="*/ 1262743 w 1499301"/>
              <a:gd name="connsiteY21" fmla="*/ 1103085 h 1634258"/>
              <a:gd name="connsiteX22" fmla="*/ 1291771 w 1499301"/>
              <a:gd name="connsiteY22" fmla="*/ 1146628 h 1634258"/>
              <a:gd name="connsiteX23" fmla="*/ 1335314 w 1499301"/>
              <a:gd name="connsiteY23" fmla="*/ 1233714 h 1634258"/>
              <a:gd name="connsiteX24" fmla="*/ 1364343 w 1499301"/>
              <a:gd name="connsiteY24" fmla="*/ 1335314 h 1634258"/>
              <a:gd name="connsiteX25" fmla="*/ 1393371 w 1499301"/>
              <a:gd name="connsiteY25" fmla="*/ 1436914 h 1634258"/>
              <a:gd name="connsiteX26" fmla="*/ 1422400 w 1499301"/>
              <a:gd name="connsiteY26" fmla="*/ 1480457 h 1634258"/>
              <a:gd name="connsiteX27" fmla="*/ 1465943 w 1499301"/>
              <a:gd name="connsiteY27" fmla="*/ 1567542 h 1634258"/>
              <a:gd name="connsiteX28" fmla="*/ 1494971 w 1499301"/>
              <a:gd name="connsiteY28" fmla="*/ 1625600 h 1634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499301" h="1634258">
                <a:moveTo>
                  <a:pt x="0" y="0"/>
                </a:moveTo>
                <a:cubicBezTo>
                  <a:pt x="82248" y="4838"/>
                  <a:pt x="164692" y="7055"/>
                  <a:pt x="246743" y="14514"/>
                </a:cubicBezTo>
                <a:cubicBezTo>
                  <a:pt x="325646" y="21687"/>
                  <a:pt x="325273" y="37776"/>
                  <a:pt x="406400" y="58057"/>
                </a:cubicBezTo>
                <a:cubicBezTo>
                  <a:pt x="425752" y="62895"/>
                  <a:pt x="445350" y="66839"/>
                  <a:pt x="464457" y="72571"/>
                </a:cubicBezTo>
                <a:cubicBezTo>
                  <a:pt x="493765" y="81364"/>
                  <a:pt x="521858" y="94179"/>
                  <a:pt x="551543" y="101600"/>
                </a:cubicBezTo>
                <a:lnTo>
                  <a:pt x="609600" y="116114"/>
                </a:lnTo>
                <a:cubicBezTo>
                  <a:pt x="634326" y="132598"/>
                  <a:pt x="693194" y="170679"/>
                  <a:pt x="711200" y="188685"/>
                </a:cubicBezTo>
                <a:cubicBezTo>
                  <a:pt x="723535" y="201020"/>
                  <a:pt x="727100" y="220741"/>
                  <a:pt x="740228" y="232228"/>
                </a:cubicBezTo>
                <a:cubicBezTo>
                  <a:pt x="766484" y="255202"/>
                  <a:pt x="802644" y="265615"/>
                  <a:pt x="827314" y="290285"/>
                </a:cubicBezTo>
                <a:cubicBezTo>
                  <a:pt x="883192" y="346163"/>
                  <a:pt x="853778" y="322442"/>
                  <a:pt x="914400" y="362857"/>
                </a:cubicBezTo>
                <a:cubicBezTo>
                  <a:pt x="924076" y="377371"/>
                  <a:pt x="931093" y="394065"/>
                  <a:pt x="943428" y="406400"/>
                </a:cubicBezTo>
                <a:cubicBezTo>
                  <a:pt x="955763" y="418735"/>
                  <a:pt x="976074" y="421807"/>
                  <a:pt x="986971" y="435428"/>
                </a:cubicBezTo>
                <a:cubicBezTo>
                  <a:pt x="996528" y="447375"/>
                  <a:pt x="994055" y="465597"/>
                  <a:pt x="1001485" y="478971"/>
                </a:cubicBezTo>
                <a:cubicBezTo>
                  <a:pt x="1018428" y="509469"/>
                  <a:pt x="1059543" y="566057"/>
                  <a:pt x="1059543" y="566057"/>
                </a:cubicBezTo>
                <a:lnTo>
                  <a:pt x="1117600" y="740228"/>
                </a:lnTo>
                <a:lnTo>
                  <a:pt x="1132114" y="783771"/>
                </a:lnTo>
                <a:cubicBezTo>
                  <a:pt x="1136952" y="798285"/>
                  <a:pt x="1138141" y="814584"/>
                  <a:pt x="1146628" y="827314"/>
                </a:cubicBezTo>
                <a:lnTo>
                  <a:pt x="1175657" y="870857"/>
                </a:lnTo>
                <a:lnTo>
                  <a:pt x="1204685" y="957942"/>
                </a:lnTo>
                <a:cubicBezTo>
                  <a:pt x="1209523" y="972456"/>
                  <a:pt x="1212358" y="987801"/>
                  <a:pt x="1219200" y="1001485"/>
                </a:cubicBezTo>
                <a:cubicBezTo>
                  <a:pt x="1228876" y="1020837"/>
                  <a:pt x="1239705" y="1039655"/>
                  <a:pt x="1248228" y="1059542"/>
                </a:cubicBezTo>
                <a:cubicBezTo>
                  <a:pt x="1254255" y="1073604"/>
                  <a:pt x="1255901" y="1089401"/>
                  <a:pt x="1262743" y="1103085"/>
                </a:cubicBezTo>
                <a:cubicBezTo>
                  <a:pt x="1270544" y="1118687"/>
                  <a:pt x="1283970" y="1131026"/>
                  <a:pt x="1291771" y="1146628"/>
                </a:cubicBezTo>
                <a:cubicBezTo>
                  <a:pt x="1351857" y="1266804"/>
                  <a:pt x="1252127" y="1108935"/>
                  <a:pt x="1335314" y="1233714"/>
                </a:cubicBezTo>
                <a:cubicBezTo>
                  <a:pt x="1380687" y="1415208"/>
                  <a:pt x="1322698" y="1189558"/>
                  <a:pt x="1364343" y="1335314"/>
                </a:cubicBezTo>
                <a:cubicBezTo>
                  <a:pt x="1370543" y="1357015"/>
                  <a:pt x="1381771" y="1413715"/>
                  <a:pt x="1393371" y="1436914"/>
                </a:cubicBezTo>
                <a:cubicBezTo>
                  <a:pt x="1401172" y="1452516"/>
                  <a:pt x="1412724" y="1465943"/>
                  <a:pt x="1422400" y="1480457"/>
                </a:cubicBezTo>
                <a:cubicBezTo>
                  <a:pt x="1458881" y="1589904"/>
                  <a:pt x="1409670" y="1454997"/>
                  <a:pt x="1465943" y="1567542"/>
                </a:cubicBezTo>
                <a:cubicBezTo>
                  <a:pt x="1499301" y="1634258"/>
                  <a:pt x="1462179" y="1592806"/>
                  <a:pt x="1494971" y="1625600"/>
                </a:cubicBezTo>
              </a:path>
            </a:pathLst>
          </a:custGeom>
          <a:ln>
            <a:solidFill>
              <a:schemeClr val="accent3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108 - Ευθύγραμμο βέλος σύνδεσης"/>
          <p:cNvCxnSpPr>
            <a:stCxn id="98" idx="3"/>
          </p:cNvCxnSpPr>
          <p:nvPr/>
        </p:nvCxnSpPr>
        <p:spPr>
          <a:xfrm flipV="1">
            <a:off x="7000924" y="2571744"/>
            <a:ext cx="785786" cy="15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TextBox"/>
          <p:cNvSpPr txBox="1"/>
          <p:nvPr/>
        </p:nvSpPr>
        <p:spPr>
          <a:xfrm>
            <a:off x="285720" y="4500570"/>
            <a:ext cx="7811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Α) </a:t>
            </a:r>
            <a:r>
              <a:rPr lang="el-GR" dirty="0" smtClean="0"/>
              <a:t>Εφαρμόζω αρχή διατήρηση ορμής αμέσως πριν και  αμέσως μετά την κρούση:</a:t>
            </a:r>
            <a:endParaRPr lang="en-US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285720" y="5072074"/>
            <a:ext cx="1355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</a:t>
            </a:r>
            <a:r>
              <a:rPr lang="el-GR" sz="20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000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= P</a:t>
            </a:r>
            <a:r>
              <a:rPr lang="el-GR" sz="2000" baseline="-25000" dirty="0" smtClean="0">
                <a:solidFill>
                  <a:srgbClr val="FF0000"/>
                </a:solidFill>
              </a:rPr>
              <a:t>τελ.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en-US" sz="2000" dirty="0"/>
          </a:p>
        </p:txBody>
      </p:sp>
      <p:cxnSp>
        <p:nvCxnSpPr>
          <p:cNvPr id="113" name="112 - Ευθύγραμμο βέλος σύνδεσης"/>
          <p:cNvCxnSpPr/>
          <p:nvPr/>
        </p:nvCxnSpPr>
        <p:spPr>
          <a:xfrm>
            <a:off x="285720" y="5143512"/>
            <a:ext cx="28575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- Ευθύγραμμο βέλος σύνδεσης"/>
          <p:cNvCxnSpPr/>
          <p:nvPr/>
        </p:nvCxnSpPr>
        <p:spPr>
          <a:xfrm>
            <a:off x="1071538" y="5143512"/>
            <a:ext cx="28575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Ορθογώνιο"/>
          <p:cNvSpPr/>
          <p:nvPr/>
        </p:nvSpPr>
        <p:spPr>
          <a:xfrm>
            <a:off x="1714480" y="5072074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116" name="115 - Ορθογώνιο"/>
          <p:cNvSpPr/>
          <p:nvPr/>
        </p:nvSpPr>
        <p:spPr>
          <a:xfrm>
            <a:off x="2143108" y="5072074"/>
            <a:ext cx="1471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</a:rPr>
              <a:t>p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1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+  0 =  </a:t>
            </a:r>
            <a:r>
              <a:rPr lang="en-US" sz="2000" b="1" dirty="0" smtClean="0">
                <a:solidFill>
                  <a:srgbClr val="FF0000"/>
                </a:solidFill>
              </a:rPr>
              <a:t>p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 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118" name="117 - Ορθογώνιο"/>
          <p:cNvSpPr/>
          <p:nvPr/>
        </p:nvSpPr>
        <p:spPr>
          <a:xfrm>
            <a:off x="3643306" y="5072074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cxnSp>
        <p:nvCxnSpPr>
          <p:cNvPr id="49" name="48 - Ευθύγραμμο βέλος σύνδεσης"/>
          <p:cNvCxnSpPr/>
          <p:nvPr/>
        </p:nvCxnSpPr>
        <p:spPr>
          <a:xfrm flipV="1">
            <a:off x="8012390" y="4049486"/>
            <a:ext cx="488700" cy="22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ύγραμμο βέλος σύνδεσης"/>
          <p:cNvCxnSpPr>
            <a:stCxn id="52" idx="1"/>
          </p:cNvCxnSpPr>
          <p:nvPr/>
        </p:nvCxnSpPr>
        <p:spPr>
          <a:xfrm rot="10800000" flipV="1">
            <a:off x="7072332" y="4042294"/>
            <a:ext cx="500065" cy="2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Ορθογώνιο"/>
          <p:cNvSpPr/>
          <p:nvPr/>
        </p:nvSpPr>
        <p:spPr>
          <a:xfrm>
            <a:off x="7572396" y="3857628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endParaRPr lang="en-US" dirty="0"/>
          </a:p>
        </p:txBody>
      </p:sp>
      <p:sp>
        <p:nvSpPr>
          <p:cNvPr id="54" name="53 - Ορθογώνιο"/>
          <p:cNvSpPr/>
          <p:nvPr/>
        </p:nvSpPr>
        <p:spPr>
          <a:xfrm>
            <a:off x="4214810" y="5000636"/>
            <a:ext cx="2379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=  (m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+  M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n-US" b="1" baseline="30000" dirty="0" smtClean="0">
                <a:solidFill>
                  <a:srgbClr val="FF0000"/>
                </a:solidFill>
              </a:rPr>
              <a:t> .  </a:t>
            </a:r>
            <a:r>
              <a:rPr lang="en-US" b="1" dirty="0" smtClean="0">
                <a:solidFill>
                  <a:srgbClr val="FF0000"/>
                </a:solidFill>
              </a:rPr>
              <a:t> u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6500826" y="5000636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214282" y="5786454"/>
            <a:ext cx="3106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0,05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100</a:t>
            </a:r>
            <a:r>
              <a:rPr lang="en-US" b="1" dirty="0" smtClean="0">
                <a:solidFill>
                  <a:srgbClr val="FF0000"/>
                </a:solidFill>
              </a:rPr>
              <a:t> =  (</a:t>
            </a:r>
            <a:r>
              <a:rPr lang="el-GR" b="1" dirty="0" smtClean="0">
                <a:solidFill>
                  <a:srgbClr val="FF0000"/>
                </a:solidFill>
              </a:rPr>
              <a:t>1,95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+ </a:t>
            </a:r>
            <a:r>
              <a:rPr lang="el-GR" b="1" dirty="0" smtClean="0">
                <a:solidFill>
                  <a:srgbClr val="FF0000"/>
                </a:solidFill>
              </a:rPr>
              <a:t>0,05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n-US" b="1" baseline="30000" dirty="0" smtClean="0">
                <a:solidFill>
                  <a:srgbClr val="FF0000"/>
                </a:solidFill>
              </a:rPr>
              <a:t> .  </a:t>
            </a:r>
            <a:r>
              <a:rPr lang="en-US" b="1" dirty="0" smtClean="0">
                <a:solidFill>
                  <a:srgbClr val="FF0000"/>
                </a:solidFill>
              </a:rPr>
              <a:t> u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3571868" y="5786454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4143372" y="5786454"/>
            <a:ext cx="1300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 </a:t>
            </a:r>
            <a:r>
              <a:rPr lang="el-GR" b="1" dirty="0" smtClean="0">
                <a:solidFill>
                  <a:srgbClr val="FF0000"/>
                </a:solidFill>
              </a:rPr>
              <a:t>= 2,5  </a:t>
            </a:r>
            <a:r>
              <a:rPr lang="en-US" b="1" dirty="0" smtClean="0">
                <a:solidFill>
                  <a:srgbClr val="FF0000"/>
                </a:solidFill>
              </a:rPr>
              <a:t>m/s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8" grpId="0"/>
      <p:bldP spid="53" grpId="0"/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643042" y="57148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785918" y="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8</a:t>
            </a:r>
            <a:endParaRPr lang="en-US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357158" y="857232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B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en-US" dirty="0" smtClean="0"/>
              <a:t>H </a:t>
            </a:r>
            <a:r>
              <a:rPr lang="el-GR" dirty="0" smtClean="0"/>
              <a:t>απώλεια της κινητικής ενέργειας, θα είναι ιση με τη μεταβολή της κινητικής ενέργειας  ( ΔΚ) του συστήματος των δυο μαζών πριν και  αμέσως μετά την κρούση.</a:t>
            </a:r>
            <a:endParaRPr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357158" y="1857364"/>
            <a:ext cx="22356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ΔΚ = 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err="1" smtClean="0">
                <a:solidFill>
                  <a:srgbClr val="FF0000"/>
                </a:solidFill>
              </a:rPr>
              <a:t>Κ</a:t>
            </a:r>
            <a:r>
              <a:rPr lang="el-GR" sz="2000" b="1" baseline="-25000" dirty="0" err="1" smtClean="0">
                <a:solidFill>
                  <a:srgbClr val="FF0000"/>
                </a:solidFill>
              </a:rPr>
              <a:t>τελ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.</a:t>
            </a:r>
            <a:r>
              <a:rPr lang="el-GR" sz="2000" b="1" dirty="0" smtClean="0">
                <a:solidFill>
                  <a:srgbClr val="FF0000"/>
                </a:solidFill>
              </a:rPr>
              <a:t>- </a:t>
            </a:r>
            <a:r>
              <a:rPr lang="el-GR" sz="2000" b="1" dirty="0" err="1" smtClean="0">
                <a:solidFill>
                  <a:srgbClr val="FF0000"/>
                </a:solidFill>
              </a:rPr>
              <a:t>Κ</a:t>
            </a:r>
            <a:r>
              <a:rPr lang="el-GR" sz="2000" b="1" baseline="-25000" dirty="0" err="1" smtClean="0">
                <a:solidFill>
                  <a:srgbClr val="FF0000"/>
                </a:solidFill>
              </a:rPr>
              <a:t>αρχ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.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  </a:t>
            </a:r>
            <a:r>
              <a:rPr lang="el-GR" sz="2000" b="1" dirty="0" smtClean="0">
                <a:solidFill>
                  <a:srgbClr val="FF0000"/>
                </a:solidFill>
              </a:rPr>
              <a:t>  </a:t>
            </a:r>
            <a:endParaRPr lang="en-US" sz="2000" dirty="0"/>
          </a:p>
        </p:txBody>
      </p:sp>
      <p:sp>
        <p:nvSpPr>
          <p:cNvPr id="8" name="7 - Ορθογώνιο"/>
          <p:cNvSpPr/>
          <p:nvPr/>
        </p:nvSpPr>
        <p:spPr>
          <a:xfrm>
            <a:off x="3416448" y="1714488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571736" y="1857364"/>
            <a:ext cx="4860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  </a:t>
            </a:r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3487886" y="2071678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Ορθογώνιο"/>
          <p:cNvSpPr/>
          <p:nvPr/>
        </p:nvSpPr>
        <p:spPr>
          <a:xfrm>
            <a:off x="3487886" y="200024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3845076" y="1857364"/>
            <a:ext cx="1648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l-GR" b="1" dirty="0" smtClean="0">
                <a:solidFill>
                  <a:srgbClr val="FF0000"/>
                </a:solidFill>
              </a:rPr>
              <a:t> (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+ Μ)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6054520" y="1714488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6125958" y="2071678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6125958" y="200024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6483148" y="1857364"/>
            <a:ext cx="1303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n-US" b="1" dirty="0" smtClean="0">
                <a:solidFill>
                  <a:srgbClr val="FF0000"/>
                </a:solidFill>
              </a:rPr>
              <a:t> m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5702464" y="1857364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-</a:t>
            </a:r>
            <a:endParaRPr lang="en-US" dirty="0"/>
          </a:p>
        </p:txBody>
      </p:sp>
      <p:sp>
        <p:nvSpPr>
          <p:cNvPr id="18" name="17 - Ορθογώνιο"/>
          <p:cNvSpPr/>
          <p:nvPr/>
        </p:nvSpPr>
        <p:spPr>
          <a:xfrm>
            <a:off x="500034" y="2928934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1000100" y="2928934"/>
            <a:ext cx="61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ΔΚ =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1785918" y="2714620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1857356" y="3071810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1857356" y="300037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2214546" y="2857496"/>
            <a:ext cx="2250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l-GR" b="1" dirty="0" smtClean="0">
                <a:solidFill>
                  <a:srgbClr val="FF0000"/>
                </a:solidFill>
              </a:rPr>
              <a:t> (</a:t>
            </a:r>
            <a:r>
              <a:rPr lang="en-US" b="1" dirty="0" smtClean="0">
                <a:solidFill>
                  <a:srgbClr val="FF0000"/>
                </a:solidFill>
              </a:rPr>
              <a:t>1,95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+ </a:t>
            </a:r>
            <a:r>
              <a:rPr lang="en-US" b="1" dirty="0" smtClean="0">
                <a:solidFill>
                  <a:srgbClr val="FF0000"/>
                </a:solidFill>
              </a:rPr>
              <a:t>0.05</a:t>
            </a:r>
            <a:r>
              <a:rPr lang="el-GR" b="1" dirty="0" smtClean="0">
                <a:solidFill>
                  <a:srgbClr val="FF0000"/>
                </a:solidFill>
              </a:rPr>
              <a:t>)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2,5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4768636" y="2714620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>
            <a:off x="4840074" y="3071810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4840074" y="300037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5197264" y="2857496"/>
            <a:ext cx="1636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n-US" b="1" dirty="0" smtClean="0">
                <a:solidFill>
                  <a:srgbClr val="FF0000"/>
                </a:solidFill>
              </a:rPr>
              <a:t> 0,05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100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28" name="27 - Ορθογώνιο"/>
          <p:cNvSpPr/>
          <p:nvPr/>
        </p:nvSpPr>
        <p:spPr>
          <a:xfrm>
            <a:off x="4357686" y="2857496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-</a:t>
            </a:r>
            <a:endParaRPr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6929454" y="2857496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7429520" y="2857496"/>
            <a:ext cx="1545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ΔΚ </a:t>
            </a:r>
            <a:r>
              <a:rPr lang="el-GR" b="1" dirty="0" smtClean="0">
                <a:solidFill>
                  <a:srgbClr val="FF000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243,75   </a:t>
            </a:r>
            <a:r>
              <a:rPr lang="en-US" b="1" dirty="0" smtClean="0">
                <a:solidFill>
                  <a:srgbClr val="FF0000"/>
                </a:solidFill>
              </a:rPr>
              <a:t>J</a:t>
            </a:r>
            <a:endParaRPr lang="en-US" dirty="0"/>
          </a:p>
        </p:txBody>
      </p:sp>
      <p:sp>
        <p:nvSpPr>
          <p:cNvPr id="31" name="30 - Ορθογώνιο"/>
          <p:cNvSpPr/>
          <p:nvPr/>
        </p:nvSpPr>
        <p:spPr>
          <a:xfrm>
            <a:off x="357158" y="3571876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Γ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928662" y="3571876"/>
            <a:ext cx="547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 χρόνος πτώσης θα δίνεται από τον τύπο</a:t>
            </a:r>
            <a:r>
              <a:rPr lang="el-GR" dirty="0" smtClean="0"/>
              <a:t>: </a:t>
            </a:r>
            <a:r>
              <a:rPr lang="en-US" dirty="0" smtClean="0"/>
              <a:t>(g = 10m/s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3" name="32 - Ορθογώνιο"/>
          <p:cNvSpPr/>
          <p:nvPr/>
        </p:nvSpPr>
        <p:spPr>
          <a:xfrm>
            <a:off x="2071670" y="421481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4" name="33 - Ελεύθερη σχεδίαση"/>
          <p:cNvSpPr/>
          <p:nvPr/>
        </p:nvSpPr>
        <p:spPr>
          <a:xfrm>
            <a:off x="1071538" y="4143380"/>
            <a:ext cx="714380" cy="785818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1357290" y="4500570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1285852" y="414338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baseline="30000" dirty="0" smtClean="0">
                <a:solidFill>
                  <a:srgbClr val="FF0000"/>
                </a:solidFill>
              </a:rPr>
              <a:t>. </a:t>
            </a:r>
            <a:r>
              <a:rPr lang="el-GR" dirty="0" smtClean="0">
                <a:solidFill>
                  <a:srgbClr val="FF0000"/>
                </a:solidFill>
              </a:rPr>
              <a:t>Η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1357290" y="4572008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357158" y="428625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   =</a:t>
            </a:r>
            <a:endParaRPr lang="en-US" sz="2400" dirty="0"/>
          </a:p>
        </p:txBody>
      </p:sp>
      <p:sp>
        <p:nvSpPr>
          <p:cNvPr id="39" name="38 - Ελεύθερη σχεδίαση"/>
          <p:cNvSpPr/>
          <p:nvPr/>
        </p:nvSpPr>
        <p:spPr>
          <a:xfrm>
            <a:off x="2285984" y="4071942"/>
            <a:ext cx="714380" cy="785818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2571736" y="4572008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Ορθογώνιο"/>
          <p:cNvSpPr/>
          <p:nvPr/>
        </p:nvSpPr>
        <p:spPr>
          <a:xfrm>
            <a:off x="2571736" y="464344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2571736" y="421481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baseline="30000" dirty="0" smtClean="0">
                <a:solidFill>
                  <a:srgbClr val="FF0000"/>
                </a:solidFill>
              </a:rPr>
              <a:t>.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45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3428992" y="4286256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3857620" y="421481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   =</a:t>
            </a:r>
            <a:endParaRPr lang="en-US" sz="2400" dirty="0"/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4417255" y="4114153"/>
            <a:ext cx="422031" cy="536917"/>
          </a:xfrm>
          <a:custGeom>
            <a:avLst/>
            <a:gdLst>
              <a:gd name="connsiteX0" fmla="*/ 0 w 422031"/>
              <a:gd name="connsiteY0" fmla="*/ 133643 h 536917"/>
              <a:gd name="connsiteX1" fmla="*/ 140677 w 422031"/>
              <a:gd name="connsiteY1" fmla="*/ 527539 h 536917"/>
              <a:gd name="connsiteX2" fmla="*/ 98474 w 422031"/>
              <a:gd name="connsiteY2" fmla="*/ 77372 h 536917"/>
              <a:gd name="connsiteX3" fmla="*/ 422031 w 422031"/>
              <a:gd name="connsiteY3" fmla="*/ 63305 h 53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2031" h="536917">
                <a:moveTo>
                  <a:pt x="0" y="133643"/>
                </a:moveTo>
                <a:cubicBezTo>
                  <a:pt x="62132" y="335280"/>
                  <a:pt x="124265" y="536917"/>
                  <a:pt x="140677" y="527539"/>
                </a:cubicBezTo>
                <a:cubicBezTo>
                  <a:pt x="157089" y="518161"/>
                  <a:pt x="51582" y="154744"/>
                  <a:pt x="98474" y="77372"/>
                </a:cubicBezTo>
                <a:cubicBezTo>
                  <a:pt x="145366" y="0"/>
                  <a:pt x="283698" y="31652"/>
                  <a:pt x="422031" y="6330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Ορθογώνιο"/>
          <p:cNvSpPr/>
          <p:nvPr/>
        </p:nvSpPr>
        <p:spPr>
          <a:xfrm>
            <a:off x="4572000" y="4286256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9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5072066" y="4143380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5572132" y="414338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   = </a:t>
            </a:r>
            <a:r>
              <a:rPr lang="en-US" sz="2400" dirty="0" smtClean="0"/>
              <a:t>3  </a:t>
            </a:r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49" name="48 - TextBox"/>
          <p:cNvSpPr txBox="1"/>
          <p:nvPr/>
        </p:nvSpPr>
        <p:spPr>
          <a:xfrm>
            <a:off x="6858016" y="4071942"/>
            <a:ext cx="2285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l-GR" u="sng" dirty="0" smtClean="0"/>
              <a:t>χρόνος</a:t>
            </a:r>
            <a:r>
              <a:rPr lang="el-GR" dirty="0" smtClean="0"/>
              <a:t> είναι πάντα </a:t>
            </a:r>
            <a:r>
              <a:rPr lang="el-GR" u="sng" dirty="0" smtClean="0"/>
              <a:t>θετικός</a:t>
            </a:r>
            <a:endParaRPr lang="en-US" u="sng" dirty="0"/>
          </a:p>
        </p:txBody>
      </p:sp>
      <p:sp>
        <p:nvSpPr>
          <p:cNvPr id="50" name="49 - Ορθογώνιο"/>
          <p:cNvSpPr/>
          <p:nvPr/>
        </p:nvSpPr>
        <p:spPr>
          <a:xfrm>
            <a:off x="1071538" y="5783065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βεληνεκές για το </a:t>
            </a:r>
            <a:r>
              <a:rPr lang="el-GR" dirty="0" smtClean="0"/>
              <a:t>συσσωμάτωμα (Μ+ </a:t>
            </a:r>
            <a:r>
              <a:rPr lang="en-US" dirty="0" smtClean="0"/>
              <a:t>m) </a:t>
            </a:r>
            <a:r>
              <a:rPr lang="el-GR" dirty="0" smtClean="0"/>
              <a:t>θα είναι:   </a:t>
            </a:r>
            <a:r>
              <a:rPr lang="el-GR" baseline="-25000" dirty="0" smtClean="0"/>
              <a:t> </a:t>
            </a:r>
            <a:endParaRPr lang="el-GR" dirty="0" smtClean="0"/>
          </a:p>
          <a:p>
            <a:r>
              <a:rPr lang="en-US" dirty="0" smtClean="0"/>
              <a:t>  </a:t>
            </a:r>
            <a:r>
              <a:rPr lang="el-GR" dirty="0" smtClean="0"/>
              <a:t> </a:t>
            </a:r>
            <a:r>
              <a:rPr lang="en-US" b="1" dirty="0" smtClean="0">
                <a:solidFill>
                  <a:srgbClr val="002060"/>
                </a:solidFill>
              </a:rPr>
              <a:t>s</a:t>
            </a:r>
            <a:r>
              <a:rPr lang="el-GR" b="1" baseline="-25000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= </a:t>
            </a:r>
            <a:r>
              <a:rPr lang="en-US" b="1" dirty="0" smtClean="0">
                <a:solidFill>
                  <a:srgbClr val="002060"/>
                </a:solidFill>
              </a:rPr>
              <a:t>u</a:t>
            </a:r>
            <a:r>
              <a:rPr lang="en-US" b="1" baseline="-25000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baseline="30000" dirty="0" smtClean="0">
                <a:solidFill>
                  <a:srgbClr val="002060"/>
                </a:solidFill>
              </a:rPr>
              <a:t>.  </a:t>
            </a:r>
            <a:r>
              <a:rPr lang="en-US" b="1" dirty="0" smtClean="0">
                <a:solidFill>
                  <a:srgbClr val="002060"/>
                </a:solidFill>
              </a:rPr>
              <a:t> t</a:t>
            </a:r>
            <a:r>
              <a:rPr lang="el-GR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=  </a:t>
            </a:r>
            <a:r>
              <a:rPr lang="el-GR" b="1" dirty="0" smtClean="0">
                <a:solidFill>
                  <a:srgbClr val="002060"/>
                </a:solidFill>
              </a:rPr>
              <a:t>2,5 </a:t>
            </a:r>
            <a:r>
              <a:rPr lang="en-US" b="1" baseline="30000" dirty="0" smtClean="0">
                <a:solidFill>
                  <a:srgbClr val="002060"/>
                </a:solidFill>
              </a:rPr>
              <a:t>.  </a:t>
            </a:r>
            <a:r>
              <a:rPr lang="el-GR" b="1" dirty="0" smtClean="0">
                <a:solidFill>
                  <a:srgbClr val="002060"/>
                </a:solidFill>
              </a:rPr>
              <a:t>3  =&gt;</a:t>
            </a:r>
            <a:r>
              <a:rPr lang="en-US" b="1" dirty="0" smtClean="0">
                <a:solidFill>
                  <a:srgbClr val="002060"/>
                </a:solidFill>
              </a:rPr>
              <a:t>    s</a:t>
            </a:r>
            <a:r>
              <a:rPr lang="el-GR" b="1" baseline="-25000" dirty="0" smtClean="0">
                <a:solidFill>
                  <a:srgbClr val="002060"/>
                </a:solidFill>
              </a:rPr>
              <a:t>  </a:t>
            </a:r>
            <a:r>
              <a:rPr lang="el-GR" b="1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=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7,5</a:t>
            </a:r>
            <a:r>
              <a:rPr lang="en-US" b="1" dirty="0" smtClean="0">
                <a:solidFill>
                  <a:srgbClr val="002060"/>
                </a:solidFill>
              </a:rPr>
              <a:t>m </a:t>
            </a:r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357158" y="5711627"/>
            <a:ext cx="439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Δ)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5" grpId="0"/>
      <p:bldP spid="18" grpId="0"/>
      <p:bldP spid="20" grpId="0"/>
      <p:bldP spid="22" grpId="0"/>
      <p:bldP spid="24" grpId="0"/>
      <p:bldP spid="26" grpId="0"/>
      <p:bldP spid="29" grpId="0"/>
      <p:bldP spid="33" grpId="0"/>
      <p:bldP spid="34" grpId="0" animBg="1"/>
      <p:bldP spid="36" grpId="0"/>
      <p:bldP spid="37" grpId="0"/>
      <p:bldP spid="39" grpId="0" animBg="1"/>
      <p:bldP spid="41" grpId="0"/>
      <p:bldP spid="42" grpId="0"/>
      <p:bldP spid="43" grpId="0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357422" y="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142876" y="71435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Πριν την κρούση</a:t>
            </a:r>
            <a:endParaRPr lang="en-US" b="1" u="sng" dirty="0"/>
          </a:p>
        </p:txBody>
      </p:sp>
      <p:sp>
        <p:nvSpPr>
          <p:cNvPr id="12" name="11 - TextBox"/>
          <p:cNvSpPr txBox="1"/>
          <p:nvPr/>
        </p:nvSpPr>
        <p:spPr>
          <a:xfrm>
            <a:off x="5072098" y="71435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Μετά την κρούση</a:t>
            </a:r>
            <a:endParaRPr lang="en-US" b="1" u="sng" dirty="0"/>
          </a:p>
        </p:txBody>
      </p:sp>
      <p:sp>
        <p:nvSpPr>
          <p:cNvPr id="20" name="19 - TextBox"/>
          <p:cNvSpPr txBox="1"/>
          <p:nvPr/>
        </p:nvSpPr>
        <p:spPr>
          <a:xfrm>
            <a:off x="714348" y="2786058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διατήρηση ορμής του συστήματος των δύο σωμάτων προκύπτει: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1000100" y="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2</a:t>
            </a:r>
            <a:endParaRPr lang="en-US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3143240" y="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214282" y="271462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Α)</a:t>
            </a:r>
            <a:endParaRPr lang="en-US" b="1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214282" y="2000240"/>
            <a:ext cx="278608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Έλλειψη"/>
          <p:cNvSpPr/>
          <p:nvPr/>
        </p:nvSpPr>
        <p:spPr>
          <a:xfrm>
            <a:off x="357158" y="1571612"/>
            <a:ext cx="500066" cy="428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26" name="25 - Έλλειψη"/>
          <p:cNvSpPr/>
          <p:nvPr/>
        </p:nvSpPr>
        <p:spPr>
          <a:xfrm>
            <a:off x="2357422" y="1571612"/>
            <a:ext cx="500066" cy="428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5429256" y="2000240"/>
            <a:ext cx="2786082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Έλλειψη"/>
          <p:cNvSpPr/>
          <p:nvPr/>
        </p:nvSpPr>
        <p:spPr>
          <a:xfrm>
            <a:off x="6357950" y="1571612"/>
            <a:ext cx="500066" cy="428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Έλλειψη"/>
          <p:cNvSpPr/>
          <p:nvPr/>
        </p:nvSpPr>
        <p:spPr>
          <a:xfrm>
            <a:off x="6858016" y="1571612"/>
            <a:ext cx="500066" cy="428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2357422" y="157161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357158" y="157161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m</a:t>
            </a:r>
            <a:r>
              <a:rPr lang="en-US" b="1" baseline="-25000" dirty="0" err="1" smtClean="0">
                <a:solidFill>
                  <a:srgbClr val="00B050"/>
                </a:solidFill>
              </a:rPr>
              <a:t>A</a:t>
            </a:r>
            <a:endParaRPr lang="en-US" b="1" baseline="-25000" dirty="0">
              <a:solidFill>
                <a:srgbClr val="00B050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2285984" y="114298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u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= 0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2357422" y="200182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ακίνητο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2000232" y="221614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B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= 0,    K</a:t>
            </a:r>
            <a:r>
              <a:rPr lang="en-US" baseline="-25000" dirty="0" smtClean="0">
                <a:solidFill>
                  <a:srgbClr val="FF0000"/>
                </a:solidFill>
              </a:rPr>
              <a:t>B </a:t>
            </a:r>
            <a:r>
              <a:rPr lang="en-US" dirty="0" smtClean="0">
                <a:solidFill>
                  <a:srgbClr val="FF0000"/>
                </a:solidFill>
              </a:rPr>
              <a:t> = 0    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14282" y="107313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u</a:t>
            </a:r>
            <a:r>
              <a:rPr lang="en-US" b="1" baseline="-25000" dirty="0" err="1" smtClean="0">
                <a:solidFill>
                  <a:srgbClr val="00B050"/>
                </a:solidFill>
              </a:rPr>
              <a:t>A</a:t>
            </a:r>
            <a:r>
              <a:rPr lang="en-US" b="1" dirty="0" smtClean="0">
                <a:solidFill>
                  <a:srgbClr val="00B050"/>
                </a:solidFill>
              </a:rPr>
              <a:t> ,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p</a:t>
            </a:r>
            <a:r>
              <a:rPr lang="en-US" baseline="-25000" dirty="0" err="1" smtClean="0">
                <a:solidFill>
                  <a:srgbClr val="00B050"/>
                </a:solidFill>
              </a:rPr>
              <a:t>A</a:t>
            </a:r>
            <a:endParaRPr lang="en-US" b="1" baseline="-25000" dirty="0">
              <a:solidFill>
                <a:srgbClr val="00B05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282" y="2073266"/>
            <a:ext cx="5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K</a:t>
            </a:r>
            <a:r>
              <a:rPr lang="en-US" baseline="-25000" dirty="0" smtClean="0">
                <a:solidFill>
                  <a:srgbClr val="00B050"/>
                </a:solidFill>
              </a:rPr>
              <a:t>A 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>
            <a:off x="285720" y="143032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6357950" y="15732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m</a:t>
            </a:r>
            <a:r>
              <a:rPr lang="en-US" b="1" baseline="-25000" dirty="0" err="1" smtClean="0">
                <a:solidFill>
                  <a:srgbClr val="00B050"/>
                </a:solidFill>
              </a:rPr>
              <a:t>A</a:t>
            </a:r>
            <a:endParaRPr lang="en-US" b="1" baseline="-25000" dirty="0">
              <a:solidFill>
                <a:srgbClr val="00B05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6929454" y="15732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6500826" y="100169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u’  ,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p’ </a:t>
            </a:r>
            <a:endParaRPr lang="en-US" b="1" baseline="-25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41" name="40 - Ευθύγραμμο βέλος σύνδεσης"/>
          <p:cNvCxnSpPr/>
          <p:nvPr/>
        </p:nvCxnSpPr>
        <p:spPr>
          <a:xfrm>
            <a:off x="6572264" y="135888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143636" y="200182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συσσωμάτωμα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285720" y="3357562"/>
            <a:ext cx="1355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</a:t>
            </a:r>
            <a:r>
              <a:rPr lang="el-GR" sz="20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000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= P</a:t>
            </a:r>
            <a:r>
              <a:rPr lang="el-GR" sz="2000" baseline="-25000" dirty="0" smtClean="0">
                <a:solidFill>
                  <a:srgbClr val="FF0000"/>
                </a:solidFill>
              </a:rPr>
              <a:t>τελ.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en-US" sz="20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1571604" y="335756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cxnSp>
        <p:nvCxnSpPr>
          <p:cNvPr id="46" name="45 - Ευθύγραμμο βέλος σύνδεσης"/>
          <p:cNvCxnSpPr/>
          <p:nvPr/>
        </p:nvCxnSpPr>
        <p:spPr>
          <a:xfrm>
            <a:off x="357158" y="3429000"/>
            <a:ext cx="28575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ύγραμμο βέλος σύνδεσης"/>
          <p:cNvCxnSpPr/>
          <p:nvPr/>
        </p:nvCxnSpPr>
        <p:spPr>
          <a:xfrm>
            <a:off x="1000100" y="3429000"/>
            <a:ext cx="28575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2214546" y="3286124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p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A</a:t>
            </a:r>
            <a:r>
              <a:rPr lang="el-GR" sz="2000" baseline="-25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 + 0 =  </a:t>
            </a:r>
            <a:r>
              <a:rPr lang="en-US" sz="2000" dirty="0" smtClean="0">
                <a:solidFill>
                  <a:srgbClr val="FF0000"/>
                </a:solidFill>
              </a:rPr>
              <a:t>p’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cxnSp>
        <p:nvCxnSpPr>
          <p:cNvPr id="49" name="48 - Ευθύγραμμο βέλος σύνδεσης"/>
          <p:cNvCxnSpPr/>
          <p:nvPr/>
        </p:nvCxnSpPr>
        <p:spPr>
          <a:xfrm>
            <a:off x="4429124" y="235743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4714876" y="200024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3643306" y="335756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4214810" y="3286124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u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=  (</a:t>
            </a:r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+  </a:t>
            </a:r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n-US" b="1" baseline="30000" dirty="0" smtClean="0">
                <a:solidFill>
                  <a:srgbClr val="FF0000"/>
                </a:solidFill>
              </a:rPr>
              <a:t> .  </a:t>
            </a:r>
            <a:r>
              <a:rPr lang="en-US" b="1" dirty="0" smtClean="0">
                <a:solidFill>
                  <a:srgbClr val="FF0000"/>
                </a:solidFill>
              </a:rPr>
              <a:t> u'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7072330" y="3286124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55" name="54 - TextBox"/>
          <p:cNvSpPr txBox="1"/>
          <p:nvPr/>
        </p:nvSpPr>
        <p:spPr>
          <a:xfrm>
            <a:off x="214282" y="4386212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5 =  (1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+  2)</a:t>
            </a:r>
            <a:r>
              <a:rPr lang="en-US" b="1" baseline="30000" dirty="0" smtClean="0">
                <a:solidFill>
                  <a:srgbClr val="FF0000"/>
                </a:solidFill>
              </a:rPr>
              <a:t> .  </a:t>
            </a:r>
            <a:r>
              <a:rPr lang="en-US" b="1" dirty="0" smtClean="0">
                <a:solidFill>
                  <a:srgbClr val="FF0000"/>
                </a:solidFill>
              </a:rPr>
              <a:t> u'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2214546" y="438621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3357554" y="4214818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 5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2714612" y="4357694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u'  </a:t>
            </a:r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3428992" y="457200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3500430" y="464344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3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3" name="62 - Ορθογώνιο"/>
          <p:cNvSpPr/>
          <p:nvPr/>
        </p:nvSpPr>
        <p:spPr>
          <a:xfrm>
            <a:off x="4071934" y="4357694"/>
            <a:ext cx="9191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4572000" y="4286256"/>
            <a:ext cx="15387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u'  </a:t>
            </a:r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r>
              <a:rPr lang="en-US" sz="2000" b="1" dirty="0" smtClean="0">
                <a:solidFill>
                  <a:srgbClr val="FF0000"/>
                </a:solidFill>
              </a:rPr>
              <a:t>  1,7 m/s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5" name="64 - Ορθογώνιο"/>
          <p:cNvSpPr/>
          <p:nvPr/>
        </p:nvSpPr>
        <p:spPr>
          <a:xfrm>
            <a:off x="214282" y="5000636"/>
            <a:ext cx="9144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Άρα μετά την κρούση το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A</a:t>
            </a:r>
            <a:r>
              <a:rPr lang="el-GR" dirty="0" smtClean="0"/>
              <a:t> θα έχει ταχύτητα </a:t>
            </a:r>
            <a:r>
              <a:rPr lang="en-US" dirty="0" smtClean="0"/>
              <a:t>u’ = </a:t>
            </a:r>
            <a:r>
              <a:rPr lang="el-GR" dirty="0" smtClean="0"/>
              <a:t>1,7</a:t>
            </a:r>
            <a:r>
              <a:rPr lang="en-US" dirty="0" smtClean="0"/>
              <a:t>m/s, </a:t>
            </a:r>
            <a:r>
              <a:rPr lang="el-GR" dirty="0" smtClean="0"/>
              <a:t>και η κινητική του ενέργεια Κ</a:t>
            </a:r>
            <a:r>
              <a:rPr lang="el-GR" baseline="-25000" dirty="0" smtClean="0"/>
              <a:t>Α</a:t>
            </a:r>
            <a:r>
              <a:rPr lang="el-GR" dirty="0" smtClean="0"/>
              <a:t>, θα είναι:</a:t>
            </a:r>
            <a:r>
              <a:rPr lang="en-US" baseline="-25000" dirty="0" smtClean="0"/>
              <a:t> </a:t>
            </a:r>
            <a:endParaRPr lang="en-US" dirty="0"/>
          </a:p>
        </p:txBody>
      </p:sp>
      <p:sp>
        <p:nvSpPr>
          <p:cNvPr id="66" name="65 - Ορθογώνιο"/>
          <p:cNvSpPr/>
          <p:nvPr/>
        </p:nvSpPr>
        <p:spPr>
          <a:xfrm>
            <a:off x="1000100" y="5715016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7" name="66 - Ορθογώνιο"/>
          <p:cNvSpPr/>
          <p:nvPr/>
        </p:nvSpPr>
        <p:spPr>
          <a:xfrm>
            <a:off x="357158" y="5786454"/>
            <a:ext cx="673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Α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1071538" y="6072206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1071538" y="6000768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0" name="69 - Ορθογώνιο"/>
          <p:cNvSpPr/>
          <p:nvPr/>
        </p:nvSpPr>
        <p:spPr>
          <a:xfrm>
            <a:off x="1428728" y="5786454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l-GR" b="1" dirty="0" smtClean="0">
                <a:solidFill>
                  <a:srgbClr val="FF0000"/>
                </a:solidFill>
              </a:rPr>
              <a:t>' 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72" name="71 - Ορθογώνιο"/>
          <p:cNvSpPr/>
          <p:nvPr/>
        </p:nvSpPr>
        <p:spPr>
          <a:xfrm>
            <a:off x="3000364" y="5643578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73" name="72 - Ευθεία γραμμή σύνδεσης"/>
          <p:cNvCxnSpPr/>
          <p:nvPr/>
        </p:nvCxnSpPr>
        <p:spPr>
          <a:xfrm>
            <a:off x="3071802" y="6000768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- Ορθογώνιο"/>
          <p:cNvSpPr/>
          <p:nvPr/>
        </p:nvSpPr>
        <p:spPr>
          <a:xfrm>
            <a:off x="3071802" y="592933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3428992" y="5715016"/>
            <a:ext cx="1109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1,7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76" name="75 - Ορθογώνιο"/>
          <p:cNvSpPr/>
          <p:nvPr/>
        </p:nvSpPr>
        <p:spPr>
          <a:xfrm>
            <a:off x="2643174" y="578645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=</a:t>
            </a:r>
            <a:endParaRPr lang="en-US" dirty="0"/>
          </a:p>
        </p:txBody>
      </p:sp>
      <p:sp>
        <p:nvSpPr>
          <p:cNvPr id="77" name="76 - Ορθογώνιο"/>
          <p:cNvSpPr/>
          <p:nvPr/>
        </p:nvSpPr>
        <p:spPr>
          <a:xfrm>
            <a:off x="4643438" y="5715016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5072066" y="5715016"/>
            <a:ext cx="1314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Α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=  1,5</a:t>
            </a:r>
            <a:r>
              <a:rPr lang="en-US" sz="2000" b="1" dirty="0" smtClean="0">
                <a:solidFill>
                  <a:srgbClr val="FF0000"/>
                </a:solidFill>
              </a:rPr>
              <a:t>  J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2" grpId="0"/>
      <p:bldP spid="54" grpId="0"/>
      <p:bldP spid="56" grpId="0"/>
      <p:bldP spid="57" grpId="0"/>
      <p:bldP spid="58" grpId="0"/>
      <p:bldP spid="60" grpId="0"/>
      <p:bldP spid="63" grpId="0"/>
      <p:bldP spid="64" grpId="0"/>
      <p:bldP spid="66" grpId="0"/>
      <p:bldP spid="67" grpId="0"/>
      <p:bldP spid="69" grpId="0"/>
      <p:bldP spid="72" grpId="0"/>
      <p:bldP spid="74" grpId="0"/>
      <p:bldP spid="77" grpId="0"/>
      <p:bldP spid="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357422" y="2857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142976" y="28572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2</a:t>
            </a:r>
            <a:endParaRPr lang="en-US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3143240" y="21429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85723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Β)</a:t>
            </a:r>
            <a:endParaRPr lang="en-US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1071546"/>
            <a:ext cx="7331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κινητική ενέργεια του συστήματος των 2 μαζών πριν την κρούση θα είναι: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2714620"/>
            <a:ext cx="7321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κινητική ενέργεια του συστήματος των 2 μαζών μετά την κρούση θα είναι:</a:t>
            </a:r>
            <a:endParaRPr lang="en-US" dirty="0"/>
          </a:p>
        </p:txBody>
      </p:sp>
      <p:sp>
        <p:nvSpPr>
          <p:cNvPr id="14" name="13 - TextBox"/>
          <p:cNvSpPr txBox="1"/>
          <p:nvPr/>
        </p:nvSpPr>
        <p:spPr>
          <a:xfrm>
            <a:off x="214282" y="4429132"/>
            <a:ext cx="857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Παρατηρώ ότι η κινητική ενέργεια του συστήματος των 2 σωμάτων που συγκρούονται  πριν και μετά την κρούση είναι διαφορετική, άρα η κρούση δεν είναι ελαστική, είναι ανελαστική.</a:t>
            </a:r>
            <a:endParaRPr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500034" y="1814444"/>
            <a:ext cx="19288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K</a:t>
            </a:r>
            <a:r>
              <a:rPr lang="el-GR" sz="20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000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FF0000"/>
                </a:solidFill>
              </a:rPr>
              <a:t> K</a:t>
            </a:r>
            <a:r>
              <a:rPr lang="en-US" sz="2000" baseline="-25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rgbClr val="FF0000"/>
                </a:solidFill>
              </a:rPr>
              <a:t>  + K</a:t>
            </a:r>
            <a:r>
              <a:rPr lang="en-US" sz="2000" baseline="-25000" dirty="0" smtClean="0">
                <a:solidFill>
                  <a:srgbClr val="FF0000"/>
                </a:solidFill>
              </a:rPr>
              <a:t>B 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endParaRPr lang="en-US" sz="2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361280" y="1671568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2432718" y="2028758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2432718" y="1957320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2789908" y="1743006"/>
            <a:ext cx="1231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30000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A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30000" dirty="0" smtClean="0">
                <a:solidFill>
                  <a:srgbClr val="FF0000"/>
                </a:solidFill>
              </a:rPr>
              <a:t>. 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</a:t>
            </a:r>
            <a:r>
              <a:rPr lang="en-US" baseline="-25000" dirty="0" err="1" smtClean="0">
                <a:solidFill>
                  <a:srgbClr val="FF0000"/>
                </a:solidFill>
              </a:rPr>
              <a:t>A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16" name="15 - Ορθογώνιο"/>
          <p:cNvSpPr/>
          <p:nvPr/>
        </p:nvSpPr>
        <p:spPr>
          <a:xfrm>
            <a:off x="3857620" y="1802302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+ 0</a:t>
            </a:r>
            <a:endParaRPr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4286248" y="180230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8" name="17 - Ορθογώνιο"/>
          <p:cNvSpPr/>
          <p:nvPr/>
        </p:nvSpPr>
        <p:spPr>
          <a:xfrm>
            <a:off x="4572000" y="1600130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4643438" y="1957320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Ορθογώνιο"/>
          <p:cNvSpPr/>
          <p:nvPr/>
        </p:nvSpPr>
        <p:spPr>
          <a:xfrm>
            <a:off x="4643438" y="1885882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4929190" y="1743006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30000" dirty="0" smtClean="0">
                <a:solidFill>
                  <a:srgbClr val="FF0000"/>
                </a:solidFill>
              </a:rPr>
              <a:t>. </a:t>
            </a:r>
            <a:r>
              <a:rPr lang="en-US" dirty="0" smtClean="0">
                <a:solidFill>
                  <a:srgbClr val="FF0000"/>
                </a:solidFill>
              </a:rPr>
              <a:t>1 </a:t>
            </a:r>
            <a:r>
              <a:rPr lang="en-US" baseline="30000" dirty="0" smtClean="0">
                <a:solidFill>
                  <a:srgbClr val="FF0000"/>
                </a:solidFill>
              </a:rPr>
              <a:t>.  </a:t>
            </a:r>
            <a:r>
              <a:rPr lang="en-US" dirty="0" smtClean="0">
                <a:solidFill>
                  <a:srgbClr val="FF0000"/>
                </a:solidFill>
              </a:rPr>
              <a:t> 5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22" name="21 - Ορθογώνιο"/>
          <p:cNvSpPr/>
          <p:nvPr/>
        </p:nvSpPr>
        <p:spPr>
          <a:xfrm>
            <a:off x="6000760" y="1743006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500826" y="1743006"/>
            <a:ext cx="1496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K</a:t>
            </a:r>
            <a:r>
              <a:rPr lang="el-GR" b="1" baseline="-25000" dirty="0" smtClean="0">
                <a:solidFill>
                  <a:srgbClr val="0070C0"/>
                </a:solidFill>
              </a:rPr>
              <a:t>αρχ.</a:t>
            </a:r>
            <a:r>
              <a:rPr lang="en-US" b="1" baseline="-25000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=  12,5  J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567614" y="3500438"/>
            <a:ext cx="8611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K</a:t>
            </a:r>
            <a:r>
              <a:rPr lang="el-GR" sz="2000" baseline="-25000" dirty="0" smtClean="0">
                <a:solidFill>
                  <a:srgbClr val="FF0000"/>
                </a:solidFill>
              </a:rPr>
              <a:t>τελ.</a:t>
            </a:r>
            <a:r>
              <a:rPr lang="en-US" sz="2000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endParaRPr lang="en-US" sz="2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1285852" y="3357562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357290" y="3714752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1357290" y="364331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1714480" y="3500438"/>
            <a:ext cx="1911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30000" dirty="0" smtClean="0">
                <a:solidFill>
                  <a:srgbClr val="FF0000"/>
                </a:solidFill>
              </a:rPr>
              <a:t>. </a:t>
            </a:r>
            <a:r>
              <a:rPr lang="el-GR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  +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B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)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30000" dirty="0" smtClean="0">
                <a:solidFill>
                  <a:srgbClr val="FF0000"/>
                </a:solidFill>
              </a:rPr>
              <a:t>.  </a:t>
            </a:r>
            <a:r>
              <a:rPr lang="en-US" dirty="0" smtClean="0">
                <a:solidFill>
                  <a:srgbClr val="FF0000"/>
                </a:solidFill>
              </a:rPr>
              <a:t> u</a:t>
            </a:r>
            <a:r>
              <a:rPr lang="el-GR" dirty="0" smtClean="0">
                <a:solidFill>
                  <a:srgbClr val="FF0000"/>
                </a:solidFill>
              </a:rPr>
              <a:t>' </a:t>
            </a:r>
            <a:r>
              <a:rPr lang="el-GR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3571868" y="348829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31" name="30 - Ορθογώνιο"/>
          <p:cNvSpPr/>
          <p:nvPr/>
        </p:nvSpPr>
        <p:spPr>
          <a:xfrm>
            <a:off x="3857620" y="3286124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3929058" y="3643314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3929058" y="357187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4214810" y="3429000"/>
            <a:ext cx="1439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aseline="30000" dirty="0" smtClean="0">
                <a:solidFill>
                  <a:srgbClr val="FF0000"/>
                </a:solidFill>
              </a:rPr>
              <a:t>. </a:t>
            </a:r>
            <a:r>
              <a:rPr lang="en-US" dirty="0" smtClean="0">
                <a:solidFill>
                  <a:srgbClr val="FF0000"/>
                </a:solidFill>
              </a:rPr>
              <a:t> (1+2) </a:t>
            </a:r>
            <a:r>
              <a:rPr lang="en-US" baseline="30000" dirty="0" smtClean="0">
                <a:solidFill>
                  <a:srgbClr val="FF0000"/>
                </a:solidFill>
              </a:rPr>
              <a:t>.  </a:t>
            </a:r>
            <a:r>
              <a:rPr lang="en-US" dirty="0" smtClean="0">
                <a:solidFill>
                  <a:srgbClr val="FF0000"/>
                </a:solidFill>
              </a:rPr>
              <a:t>1,7</a:t>
            </a:r>
            <a:r>
              <a:rPr lang="el-GR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6068340" y="3429000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6568406" y="3429000"/>
            <a:ext cx="1345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K</a:t>
            </a:r>
            <a:r>
              <a:rPr lang="el-GR" b="1" baseline="-25000" dirty="0" smtClean="0">
                <a:solidFill>
                  <a:srgbClr val="0070C0"/>
                </a:solidFill>
              </a:rPr>
              <a:t>τελ.</a:t>
            </a:r>
            <a:r>
              <a:rPr lang="en-US" b="1" baseline="-25000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=  </a:t>
            </a:r>
            <a:r>
              <a:rPr lang="el-GR" b="1" dirty="0" smtClean="0">
                <a:solidFill>
                  <a:srgbClr val="0070C0"/>
                </a:solidFill>
              </a:rPr>
              <a:t>4,3</a:t>
            </a:r>
            <a:r>
              <a:rPr lang="en-US" b="1" dirty="0" smtClean="0">
                <a:solidFill>
                  <a:srgbClr val="0070C0"/>
                </a:solidFill>
              </a:rPr>
              <a:t>  J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714348" y="5572140"/>
            <a:ext cx="45720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ΔΚ </a:t>
            </a:r>
            <a:r>
              <a:rPr lang="el-GR" sz="2000" dirty="0" smtClean="0"/>
              <a:t>=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K</a:t>
            </a:r>
            <a:r>
              <a:rPr lang="el-GR" sz="2000" baseline="-25000" dirty="0" err="1" smtClean="0">
                <a:solidFill>
                  <a:srgbClr val="FF0000"/>
                </a:solidFill>
              </a:rPr>
              <a:t>τελ</a:t>
            </a:r>
            <a:r>
              <a:rPr lang="el-GR" sz="2000" baseline="-25000" dirty="0" smtClean="0">
                <a:solidFill>
                  <a:srgbClr val="FF0000"/>
                </a:solidFill>
              </a:rPr>
              <a:t>   </a:t>
            </a:r>
            <a:r>
              <a:rPr lang="el-GR" sz="2000" dirty="0" smtClean="0">
                <a:solidFill>
                  <a:srgbClr val="FF0000"/>
                </a:solidFill>
              </a:rPr>
              <a:t> - </a:t>
            </a:r>
            <a:r>
              <a:rPr lang="en-US" sz="2000" dirty="0" smtClean="0">
                <a:solidFill>
                  <a:srgbClr val="FF0000"/>
                </a:solidFill>
              </a:rPr>
              <a:t>K</a:t>
            </a:r>
            <a:r>
              <a:rPr lang="el-GR" sz="20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000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=</a:t>
            </a:r>
            <a:r>
              <a:rPr lang="el-GR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4,3 – 12,5  </a:t>
            </a:r>
            <a:r>
              <a:rPr lang="el-GR" sz="2000" dirty="0" smtClean="0"/>
              <a:t>=  </a:t>
            </a:r>
            <a:r>
              <a:rPr lang="en-US" sz="2000" dirty="0" smtClean="0"/>
              <a:t> |</a:t>
            </a:r>
            <a:r>
              <a:rPr lang="el-GR" sz="2000" dirty="0" smtClean="0"/>
              <a:t>8,</a:t>
            </a:r>
            <a:r>
              <a:rPr lang="en-US" sz="2000" dirty="0" smtClean="0"/>
              <a:t>2</a:t>
            </a:r>
            <a:r>
              <a:rPr lang="el-GR" sz="2000" dirty="0" smtClean="0"/>
              <a:t> </a:t>
            </a:r>
            <a:r>
              <a:rPr lang="en-US" sz="2000" dirty="0" smtClean="0"/>
              <a:t>J |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8" grpId="0"/>
      <p:bldP spid="20" grpId="0"/>
      <p:bldP spid="22" grpId="0"/>
      <p:bldP spid="25" grpId="0"/>
      <p:bldP spid="27" grpId="0"/>
      <p:bldP spid="31" grpId="0"/>
      <p:bldP spid="33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0"/>
            <a:ext cx="778674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3286116" y="185736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71225" y="203057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Πριν την έκρηξη</a:t>
            </a:r>
            <a:endParaRPr lang="en-US" u="sng" dirty="0"/>
          </a:p>
        </p:txBody>
      </p:sp>
      <p:sp>
        <p:nvSpPr>
          <p:cNvPr id="7" name="6 - TextBox"/>
          <p:cNvSpPr txBox="1"/>
          <p:nvPr/>
        </p:nvSpPr>
        <p:spPr>
          <a:xfrm>
            <a:off x="5857884" y="207167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Μετά την έκρηξη</a:t>
            </a:r>
            <a:endParaRPr lang="en-US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285720" y="5214950"/>
            <a:ext cx="8072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Επίσης  από δεδομένα της άσκησης ισχύει: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l-GR" dirty="0" smtClean="0"/>
              <a:t>Εφαρμόζω αρχή διατήρηση της ορμής πριν και μετά την έκρηξη</a:t>
            </a:r>
            <a:endParaRPr lang="en-US" dirty="0"/>
          </a:p>
        </p:txBody>
      </p:sp>
      <p:sp>
        <p:nvSpPr>
          <p:cNvPr id="9" name="8 - Ελεύθερη σχεδίαση"/>
          <p:cNvSpPr/>
          <p:nvPr/>
        </p:nvSpPr>
        <p:spPr>
          <a:xfrm>
            <a:off x="562005" y="2691101"/>
            <a:ext cx="1491878" cy="1101894"/>
          </a:xfrm>
          <a:custGeom>
            <a:avLst/>
            <a:gdLst>
              <a:gd name="connsiteX0" fmla="*/ 338327 w 1491878"/>
              <a:gd name="connsiteY0" fmla="*/ 70339 h 1101894"/>
              <a:gd name="connsiteX1" fmla="*/ 296124 w 1491878"/>
              <a:gd name="connsiteY1" fmla="*/ 56271 h 1101894"/>
              <a:gd name="connsiteX2" fmla="*/ 169515 w 1491878"/>
              <a:gd name="connsiteY2" fmla="*/ 154745 h 1101894"/>
              <a:gd name="connsiteX3" fmla="*/ 113244 w 1491878"/>
              <a:gd name="connsiteY3" fmla="*/ 225083 h 1101894"/>
              <a:gd name="connsiteX4" fmla="*/ 99177 w 1491878"/>
              <a:gd name="connsiteY4" fmla="*/ 267286 h 1101894"/>
              <a:gd name="connsiteX5" fmla="*/ 71041 w 1491878"/>
              <a:gd name="connsiteY5" fmla="*/ 295422 h 1101894"/>
              <a:gd name="connsiteX6" fmla="*/ 28838 w 1491878"/>
              <a:gd name="connsiteY6" fmla="*/ 436099 h 1101894"/>
              <a:gd name="connsiteX7" fmla="*/ 703 w 1491878"/>
              <a:gd name="connsiteY7" fmla="*/ 548640 h 1101894"/>
              <a:gd name="connsiteX8" fmla="*/ 14770 w 1491878"/>
              <a:gd name="connsiteY8" fmla="*/ 815926 h 1101894"/>
              <a:gd name="connsiteX9" fmla="*/ 56973 w 1491878"/>
              <a:gd name="connsiteY9" fmla="*/ 886265 h 1101894"/>
              <a:gd name="connsiteX10" fmla="*/ 85109 w 1491878"/>
              <a:gd name="connsiteY10" fmla="*/ 928468 h 1101894"/>
              <a:gd name="connsiteX11" fmla="*/ 169515 w 1491878"/>
              <a:gd name="connsiteY11" fmla="*/ 956603 h 1101894"/>
              <a:gd name="connsiteX12" fmla="*/ 225786 w 1491878"/>
              <a:gd name="connsiteY12" fmla="*/ 970671 h 1101894"/>
              <a:gd name="connsiteX13" fmla="*/ 267989 w 1491878"/>
              <a:gd name="connsiteY13" fmla="*/ 984739 h 1101894"/>
              <a:gd name="connsiteX14" fmla="*/ 366463 w 1491878"/>
              <a:gd name="connsiteY14" fmla="*/ 998806 h 1101894"/>
              <a:gd name="connsiteX15" fmla="*/ 535275 w 1491878"/>
              <a:gd name="connsiteY15" fmla="*/ 1026942 h 1101894"/>
              <a:gd name="connsiteX16" fmla="*/ 619681 w 1491878"/>
              <a:gd name="connsiteY16" fmla="*/ 1055077 h 1101894"/>
              <a:gd name="connsiteX17" fmla="*/ 704087 w 1491878"/>
              <a:gd name="connsiteY17" fmla="*/ 1083212 h 1101894"/>
              <a:gd name="connsiteX18" fmla="*/ 746290 w 1491878"/>
              <a:gd name="connsiteY18" fmla="*/ 1097280 h 1101894"/>
              <a:gd name="connsiteX19" fmla="*/ 1097983 w 1491878"/>
              <a:gd name="connsiteY19" fmla="*/ 1083212 h 1101894"/>
              <a:gd name="connsiteX20" fmla="*/ 1182389 w 1491878"/>
              <a:gd name="connsiteY20" fmla="*/ 1026942 h 1101894"/>
              <a:gd name="connsiteX21" fmla="*/ 1266795 w 1491878"/>
              <a:gd name="connsiteY21" fmla="*/ 970671 h 1101894"/>
              <a:gd name="connsiteX22" fmla="*/ 1351201 w 1491878"/>
              <a:gd name="connsiteY22" fmla="*/ 942535 h 1101894"/>
              <a:gd name="connsiteX23" fmla="*/ 1379337 w 1491878"/>
              <a:gd name="connsiteY23" fmla="*/ 914400 h 1101894"/>
              <a:gd name="connsiteX24" fmla="*/ 1421540 w 1491878"/>
              <a:gd name="connsiteY24" fmla="*/ 886265 h 1101894"/>
              <a:gd name="connsiteX25" fmla="*/ 1477810 w 1491878"/>
              <a:gd name="connsiteY25" fmla="*/ 745588 h 1101894"/>
              <a:gd name="connsiteX26" fmla="*/ 1491878 w 1491878"/>
              <a:gd name="connsiteY26" fmla="*/ 703385 h 1101894"/>
              <a:gd name="connsiteX27" fmla="*/ 1477810 w 1491878"/>
              <a:gd name="connsiteY27" fmla="*/ 393895 h 1101894"/>
              <a:gd name="connsiteX28" fmla="*/ 1393404 w 1491878"/>
              <a:gd name="connsiteY28" fmla="*/ 225083 h 1101894"/>
              <a:gd name="connsiteX29" fmla="*/ 1337133 w 1491878"/>
              <a:gd name="connsiteY29" fmla="*/ 140677 h 1101894"/>
              <a:gd name="connsiteX30" fmla="*/ 1308998 w 1491878"/>
              <a:gd name="connsiteY30" fmla="*/ 98474 h 1101894"/>
              <a:gd name="connsiteX31" fmla="*/ 1266795 w 1491878"/>
              <a:gd name="connsiteY31" fmla="*/ 70339 h 1101894"/>
              <a:gd name="connsiteX32" fmla="*/ 1224592 w 1491878"/>
              <a:gd name="connsiteY32" fmla="*/ 56271 h 1101894"/>
              <a:gd name="connsiteX33" fmla="*/ 886967 w 1491878"/>
              <a:gd name="connsiteY33" fmla="*/ 28135 h 1101894"/>
              <a:gd name="connsiteX34" fmla="*/ 661884 w 1491878"/>
              <a:gd name="connsiteY34" fmla="*/ 14068 h 1101894"/>
              <a:gd name="connsiteX35" fmla="*/ 605613 w 1491878"/>
              <a:gd name="connsiteY35" fmla="*/ 0 h 1101894"/>
              <a:gd name="connsiteX36" fmla="*/ 352395 w 1491878"/>
              <a:gd name="connsiteY36" fmla="*/ 28135 h 1101894"/>
              <a:gd name="connsiteX37" fmla="*/ 338327 w 1491878"/>
              <a:gd name="connsiteY37" fmla="*/ 70339 h 1101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91878" h="1101894">
                <a:moveTo>
                  <a:pt x="338327" y="70339"/>
                </a:moveTo>
                <a:cubicBezTo>
                  <a:pt x="328949" y="75028"/>
                  <a:pt x="310192" y="51582"/>
                  <a:pt x="296124" y="56271"/>
                </a:cubicBezTo>
                <a:cubicBezTo>
                  <a:pt x="259928" y="68336"/>
                  <a:pt x="197525" y="121133"/>
                  <a:pt x="169515" y="154745"/>
                </a:cubicBezTo>
                <a:cubicBezTo>
                  <a:pt x="80794" y="261211"/>
                  <a:pt x="195092" y="143238"/>
                  <a:pt x="113244" y="225083"/>
                </a:cubicBezTo>
                <a:cubicBezTo>
                  <a:pt x="108555" y="239151"/>
                  <a:pt x="106806" y="254571"/>
                  <a:pt x="99177" y="267286"/>
                </a:cubicBezTo>
                <a:cubicBezTo>
                  <a:pt x="92353" y="278659"/>
                  <a:pt x="76973" y="283559"/>
                  <a:pt x="71041" y="295422"/>
                </a:cubicBezTo>
                <a:cubicBezTo>
                  <a:pt x="48755" y="339994"/>
                  <a:pt x="42300" y="388983"/>
                  <a:pt x="28838" y="436099"/>
                </a:cubicBezTo>
                <a:cubicBezTo>
                  <a:pt x="0" y="537029"/>
                  <a:pt x="29301" y="405643"/>
                  <a:pt x="703" y="548640"/>
                </a:cubicBezTo>
                <a:cubicBezTo>
                  <a:pt x="5392" y="637735"/>
                  <a:pt x="6693" y="727074"/>
                  <a:pt x="14770" y="815926"/>
                </a:cubicBezTo>
                <a:cubicBezTo>
                  <a:pt x="19155" y="864158"/>
                  <a:pt x="30765" y="853505"/>
                  <a:pt x="56973" y="886265"/>
                </a:cubicBezTo>
                <a:cubicBezTo>
                  <a:pt x="67535" y="899467"/>
                  <a:pt x="70772" y="919507"/>
                  <a:pt x="85109" y="928468"/>
                </a:cubicBezTo>
                <a:cubicBezTo>
                  <a:pt x="110258" y="944186"/>
                  <a:pt x="140743" y="949410"/>
                  <a:pt x="169515" y="956603"/>
                </a:cubicBezTo>
                <a:cubicBezTo>
                  <a:pt x="188272" y="961292"/>
                  <a:pt x="207196" y="965359"/>
                  <a:pt x="225786" y="970671"/>
                </a:cubicBezTo>
                <a:cubicBezTo>
                  <a:pt x="240044" y="974745"/>
                  <a:pt x="253448" y="981831"/>
                  <a:pt x="267989" y="984739"/>
                </a:cubicBezTo>
                <a:cubicBezTo>
                  <a:pt x="300503" y="991242"/>
                  <a:pt x="333638" y="994117"/>
                  <a:pt x="366463" y="998806"/>
                </a:cubicBezTo>
                <a:cubicBezTo>
                  <a:pt x="481854" y="1037270"/>
                  <a:pt x="299705" y="979828"/>
                  <a:pt x="535275" y="1026942"/>
                </a:cubicBezTo>
                <a:cubicBezTo>
                  <a:pt x="564356" y="1032758"/>
                  <a:pt x="591546" y="1045699"/>
                  <a:pt x="619681" y="1055077"/>
                </a:cubicBezTo>
                <a:lnTo>
                  <a:pt x="704087" y="1083212"/>
                </a:lnTo>
                <a:lnTo>
                  <a:pt x="746290" y="1097280"/>
                </a:lnTo>
                <a:cubicBezTo>
                  <a:pt x="863521" y="1092591"/>
                  <a:pt x="982155" y="1101894"/>
                  <a:pt x="1097983" y="1083212"/>
                </a:cubicBezTo>
                <a:cubicBezTo>
                  <a:pt x="1131366" y="1077828"/>
                  <a:pt x="1154254" y="1045699"/>
                  <a:pt x="1182389" y="1026942"/>
                </a:cubicBezTo>
                <a:lnTo>
                  <a:pt x="1266795" y="970671"/>
                </a:lnTo>
                <a:lnTo>
                  <a:pt x="1351201" y="942535"/>
                </a:lnTo>
                <a:cubicBezTo>
                  <a:pt x="1360580" y="933157"/>
                  <a:pt x="1368980" y="922685"/>
                  <a:pt x="1379337" y="914400"/>
                </a:cubicBezTo>
                <a:cubicBezTo>
                  <a:pt x="1392539" y="903838"/>
                  <a:pt x="1409585" y="898220"/>
                  <a:pt x="1421540" y="886265"/>
                </a:cubicBezTo>
                <a:cubicBezTo>
                  <a:pt x="1459209" y="848596"/>
                  <a:pt x="1464055" y="793732"/>
                  <a:pt x="1477810" y="745588"/>
                </a:cubicBezTo>
                <a:cubicBezTo>
                  <a:pt x="1481884" y="731330"/>
                  <a:pt x="1487189" y="717453"/>
                  <a:pt x="1491878" y="703385"/>
                </a:cubicBezTo>
                <a:cubicBezTo>
                  <a:pt x="1487189" y="600222"/>
                  <a:pt x="1488812" y="496577"/>
                  <a:pt x="1477810" y="393895"/>
                </a:cubicBezTo>
                <a:cubicBezTo>
                  <a:pt x="1470375" y="324498"/>
                  <a:pt x="1430333" y="280476"/>
                  <a:pt x="1393404" y="225083"/>
                </a:cubicBezTo>
                <a:lnTo>
                  <a:pt x="1337133" y="140677"/>
                </a:lnTo>
                <a:cubicBezTo>
                  <a:pt x="1327755" y="126609"/>
                  <a:pt x="1323066" y="107852"/>
                  <a:pt x="1308998" y="98474"/>
                </a:cubicBezTo>
                <a:cubicBezTo>
                  <a:pt x="1294930" y="89096"/>
                  <a:pt x="1281917" y="77900"/>
                  <a:pt x="1266795" y="70339"/>
                </a:cubicBezTo>
                <a:cubicBezTo>
                  <a:pt x="1253532" y="63707"/>
                  <a:pt x="1238850" y="60345"/>
                  <a:pt x="1224592" y="56271"/>
                </a:cubicBezTo>
                <a:cubicBezTo>
                  <a:pt x="1098597" y="20272"/>
                  <a:pt x="1083823" y="39071"/>
                  <a:pt x="886967" y="28135"/>
                </a:cubicBezTo>
                <a:lnTo>
                  <a:pt x="661884" y="14068"/>
                </a:lnTo>
                <a:cubicBezTo>
                  <a:pt x="643127" y="9379"/>
                  <a:pt x="624947" y="0"/>
                  <a:pt x="605613" y="0"/>
                </a:cubicBezTo>
                <a:cubicBezTo>
                  <a:pt x="451166" y="0"/>
                  <a:pt x="454367" y="2643"/>
                  <a:pt x="352395" y="28135"/>
                </a:cubicBezTo>
                <a:cubicBezTo>
                  <a:pt x="316846" y="63686"/>
                  <a:pt x="347705" y="65650"/>
                  <a:pt x="338327" y="7033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5786446" y="2989818"/>
            <a:ext cx="706060" cy="673266"/>
          </a:xfrm>
          <a:custGeom>
            <a:avLst/>
            <a:gdLst>
              <a:gd name="connsiteX0" fmla="*/ 338327 w 1491878"/>
              <a:gd name="connsiteY0" fmla="*/ 70339 h 1101894"/>
              <a:gd name="connsiteX1" fmla="*/ 296124 w 1491878"/>
              <a:gd name="connsiteY1" fmla="*/ 56271 h 1101894"/>
              <a:gd name="connsiteX2" fmla="*/ 169515 w 1491878"/>
              <a:gd name="connsiteY2" fmla="*/ 154745 h 1101894"/>
              <a:gd name="connsiteX3" fmla="*/ 113244 w 1491878"/>
              <a:gd name="connsiteY3" fmla="*/ 225083 h 1101894"/>
              <a:gd name="connsiteX4" fmla="*/ 99177 w 1491878"/>
              <a:gd name="connsiteY4" fmla="*/ 267286 h 1101894"/>
              <a:gd name="connsiteX5" fmla="*/ 71041 w 1491878"/>
              <a:gd name="connsiteY5" fmla="*/ 295422 h 1101894"/>
              <a:gd name="connsiteX6" fmla="*/ 28838 w 1491878"/>
              <a:gd name="connsiteY6" fmla="*/ 436099 h 1101894"/>
              <a:gd name="connsiteX7" fmla="*/ 703 w 1491878"/>
              <a:gd name="connsiteY7" fmla="*/ 548640 h 1101894"/>
              <a:gd name="connsiteX8" fmla="*/ 14770 w 1491878"/>
              <a:gd name="connsiteY8" fmla="*/ 815926 h 1101894"/>
              <a:gd name="connsiteX9" fmla="*/ 56973 w 1491878"/>
              <a:gd name="connsiteY9" fmla="*/ 886265 h 1101894"/>
              <a:gd name="connsiteX10" fmla="*/ 85109 w 1491878"/>
              <a:gd name="connsiteY10" fmla="*/ 928468 h 1101894"/>
              <a:gd name="connsiteX11" fmla="*/ 169515 w 1491878"/>
              <a:gd name="connsiteY11" fmla="*/ 956603 h 1101894"/>
              <a:gd name="connsiteX12" fmla="*/ 225786 w 1491878"/>
              <a:gd name="connsiteY12" fmla="*/ 970671 h 1101894"/>
              <a:gd name="connsiteX13" fmla="*/ 267989 w 1491878"/>
              <a:gd name="connsiteY13" fmla="*/ 984739 h 1101894"/>
              <a:gd name="connsiteX14" fmla="*/ 366463 w 1491878"/>
              <a:gd name="connsiteY14" fmla="*/ 998806 h 1101894"/>
              <a:gd name="connsiteX15" fmla="*/ 535275 w 1491878"/>
              <a:gd name="connsiteY15" fmla="*/ 1026942 h 1101894"/>
              <a:gd name="connsiteX16" fmla="*/ 619681 w 1491878"/>
              <a:gd name="connsiteY16" fmla="*/ 1055077 h 1101894"/>
              <a:gd name="connsiteX17" fmla="*/ 704087 w 1491878"/>
              <a:gd name="connsiteY17" fmla="*/ 1083212 h 1101894"/>
              <a:gd name="connsiteX18" fmla="*/ 746290 w 1491878"/>
              <a:gd name="connsiteY18" fmla="*/ 1097280 h 1101894"/>
              <a:gd name="connsiteX19" fmla="*/ 1097983 w 1491878"/>
              <a:gd name="connsiteY19" fmla="*/ 1083212 h 1101894"/>
              <a:gd name="connsiteX20" fmla="*/ 1182389 w 1491878"/>
              <a:gd name="connsiteY20" fmla="*/ 1026942 h 1101894"/>
              <a:gd name="connsiteX21" fmla="*/ 1266795 w 1491878"/>
              <a:gd name="connsiteY21" fmla="*/ 970671 h 1101894"/>
              <a:gd name="connsiteX22" fmla="*/ 1351201 w 1491878"/>
              <a:gd name="connsiteY22" fmla="*/ 942535 h 1101894"/>
              <a:gd name="connsiteX23" fmla="*/ 1379337 w 1491878"/>
              <a:gd name="connsiteY23" fmla="*/ 914400 h 1101894"/>
              <a:gd name="connsiteX24" fmla="*/ 1421540 w 1491878"/>
              <a:gd name="connsiteY24" fmla="*/ 886265 h 1101894"/>
              <a:gd name="connsiteX25" fmla="*/ 1477810 w 1491878"/>
              <a:gd name="connsiteY25" fmla="*/ 745588 h 1101894"/>
              <a:gd name="connsiteX26" fmla="*/ 1491878 w 1491878"/>
              <a:gd name="connsiteY26" fmla="*/ 703385 h 1101894"/>
              <a:gd name="connsiteX27" fmla="*/ 1477810 w 1491878"/>
              <a:gd name="connsiteY27" fmla="*/ 393895 h 1101894"/>
              <a:gd name="connsiteX28" fmla="*/ 1393404 w 1491878"/>
              <a:gd name="connsiteY28" fmla="*/ 225083 h 1101894"/>
              <a:gd name="connsiteX29" fmla="*/ 1337133 w 1491878"/>
              <a:gd name="connsiteY29" fmla="*/ 140677 h 1101894"/>
              <a:gd name="connsiteX30" fmla="*/ 1308998 w 1491878"/>
              <a:gd name="connsiteY30" fmla="*/ 98474 h 1101894"/>
              <a:gd name="connsiteX31" fmla="*/ 1266795 w 1491878"/>
              <a:gd name="connsiteY31" fmla="*/ 70339 h 1101894"/>
              <a:gd name="connsiteX32" fmla="*/ 1224592 w 1491878"/>
              <a:gd name="connsiteY32" fmla="*/ 56271 h 1101894"/>
              <a:gd name="connsiteX33" fmla="*/ 886967 w 1491878"/>
              <a:gd name="connsiteY33" fmla="*/ 28135 h 1101894"/>
              <a:gd name="connsiteX34" fmla="*/ 661884 w 1491878"/>
              <a:gd name="connsiteY34" fmla="*/ 14068 h 1101894"/>
              <a:gd name="connsiteX35" fmla="*/ 605613 w 1491878"/>
              <a:gd name="connsiteY35" fmla="*/ 0 h 1101894"/>
              <a:gd name="connsiteX36" fmla="*/ 352395 w 1491878"/>
              <a:gd name="connsiteY36" fmla="*/ 28135 h 1101894"/>
              <a:gd name="connsiteX37" fmla="*/ 338327 w 1491878"/>
              <a:gd name="connsiteY37" fmla="*/ 70339 h 1101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91878" h="1101894">
                <a:moveTo>
                  <a:pt x="338327" y="70339"/>
                </a:moveTo>
                <a:cubicBezTo>
                  <a:pt x="328949" y="75028"/>
                  <a:pt x="310192" y="51582"/>
                  <a:pt x="296124" y="56271"/>
                </a:cubicBezTo>
                <a:cubicBezTo>
                  <a:pt x="259928" y="68336"/>
                  <a:pt x="197525" y="121133"/>
                  <a:pt x="169515" y="154745"/>
                </a:cubicBezTo>
                <a:cubicBezTo>
                  <a:pt x="80794" y="261211"/>
                  <a:pt x="195092" y="143238"/>
                  <a:pt x="113244" y="225083"/>
                </a:cubicBezTo>
                <a:cubicBezTo>
                  <a:pt x="108555" y="239151"/>
                  <a:pt x="106806" y="254571"/>
                  <a:pt x="99177" y="267286"/>
                </a:cubicBezTo>
                <a:cubicBezTo>
                  <a:pt x="92353" y="278659"/>
                  <a:pt x="76973" y="283559"/>
                  <a:pt x="71041" y="295422"/>
                </a:cubicBezTo>
                <a:cubicBezTo>
                  <a:pt x="48755" y="339994"/>
                  <a:pt x="42300" y="388983"/>
                  <a:pt x="28838" y="436099"/>
                </a:cubicBezTo>
                <a:cubicBezTo>
                  <a:pt x="0" y="537029"/>
                  <a:pt x="29301" y="405643"/>
                  <a:pt x="703" y="548640"/>
                </a:cubicBezTo>
                <a:cubicBezTo>
                  <a:pt x="5392" y="637735"/>
                  <a:pt x="6693" y="727074"/>
                  <a:pt x="14770" y="815926"/>
                </a:cubicBezTo>
                <a:cubicBezTo>
                  <a:pt x="19155" y="864158"/>
                  <a:pt x="30765" y="853505"/>
                  <a:pt x="56973" y="886265"/>
                </a:cubicBezTo>
                <a:cubicBezTo>
                  <a:pt x="67535" y="899467"/>
                  <a:pt x="70772" y="919507"/>
                  <a:pt x="85109" y="928468"/>
                </a:cubicBezTo>
                <a:cubicBezTo>
                  <a:pt x="110258" y="944186"/>
                  <a:pt x="140743" y="949410"/>
                  <a:pt x="169515" y="956603"/>
                </a:cubicBezTo>
                <a:cubicBezTo>
                  <a:pt x="188272" y="961292"/>
                  <a:pt x="207196" y="965359"/>
                  <a:pt x="225786" y="970671"/>
                </a:cubicBezTo>
                <a:cubicBezTo>
                  <a:pt x="240044" y="974745"/>
                  <a:pt x="253448" y="981831"/>
                  <a:pt x="267989" y="984739"/>
                </a:cubicBezTo>
                <a:cubicBezTo>
                  <a:pt x="300503" y="991242"/>
                  <a:pt x="333638" y="994117"/>
                  <a:pt x="366463" y="998806"/>
                </a:cubicBezTo>
                <a:cubicBezTo>
                  <a:pt x="481854" y="1037270"/>
                  <a:pt x="299705" y="979828"/>
                  <a:pt x="535275" y="1026942"/>
                </a:cubicBezTo>
                <a:cubicBezTo>
                  <a:pt x="564356" y="1032758"/>
                  <a:pt x="591546" y="1045699"/>
                  <a:pt x="619681" y="1055077"/>
                </a:cubicBezTo>
                <a:lnTo>
                  <a:pt x="704087" y="1083212"/>
                </a:lnTo>
                <a:lnTo>
                  <a:pt x="746290" y="1097280"/>
                </a:lnTo>
                <a:cubicBezTo>
                  <a:pt x="863521" y="1092591"/>
                  <a:pt x="982155" y="1101894"/>
                  <a:pt x="1097983" y="1083212"/>
                </a:cubicBezTo>
                <a:cubicBezTo>
                  <a:pt x="1131366" y="1077828"/>
                  <a:pt x="1154254" y="1045699"/>
                  <a:pt x="1182389" y="1026942"/>
                </a:cubicBezTo>
                <a:lnTo>
                  <a:pt x="1266795" y="970671"/>
                </a:lnTo>
                <a:lnTo>
                  <a:pt x="1351201" y="942535"/>
                </a:lnTo>
                <a:cubicBezTo>
                  <a:pt x="1360580" y="933157"/>
                  <a:pt x="1368980" y="922685"/>
                  <a:pt x="1379337" y="914400"/>
                </a:cubicBezTo>
                <a:cubicBezTo>
                  <a:pt x="1392539" y="903838"/>
                  <a:pt x="1409585" y="898220"/>
                  <a:pt x="1421540" y="886265"/>
                </a:cubicBezTo>
                <a:cubicBezTo>
                  <a:pt x="1459209" y="848596"/>
                  <a:pt x="1464055" y="793732"/>
                  <a:pt x="1477810" y="745588"/>
                </a:cubicBezTo>
                <a:cubicBezTo>
                  <a:pt x="1481884" y="731330"/>
                  <a:pt x="1487189" y="717453"/>
                  <a:pt x="1491878" y="703385"/>
                </a:cubicBezTo>
                <a:cubicBezTo>
                  <a:pt x="1487189" y="600222"/>
                  <a:pt x="1488812" y="496577"/>
                  <a:pt x="1477810" y="393895"/>
                </a:cubicBezTo>
                <a:cubicBezTo>
                  <a:pt x="1470375" y="324498"/>
                  <a:pt x="1430333" y="280476"/>
                  <a:pt x="1393404" y="225083"/>
                </a:cubicBezTo>
                <a:lnTo>
                  <a:pt x="1337133" y="140677"/>
                </a:lnTo>
                <a:cubicBezTo>
                  <a:pt x="1327755" y="126609"/>
                  <a:pt x="1323066" y="107852"/>
                  <a:pt x="1308998" y="98474"/>
                </a:cubicBezTo>
                <a:cubicBezTo>
                  <a:pt x="1294930" y="89096"/>
                  <a:pt x="1281917" y="77900"/>
                  <a:pt x="1266795" y="70339"/>
                </a:cubicBezTo>
                <a:cubicBezTo>
                  <a:pt x="1253532" y="63707"/>
                  <a:pt x="1238850" y="60345"/>
                  <a:pt x="1224592" y="56271"/>
                </a:cubicBezTo>
                <a:cubicBezTo>
                  <a:pt x="1098597" y="20272"/>
                  <a:pt x="1083823" y="39071"/>
                  <a:pt x="886967" y="28135"/>
                </a:cubicBezTo>
                <a:lnTo>
                  <a:pt x="661884" y="14068"/>
                </a:lnTo>
                <a:cubicBezTo>
                  <a:pt x="643127" y="9379"/>
                  <a:pt x="624947" y="0"/>
                  <a:pt x="605613" y="0"/>
                </a:cubicBezTo>
                <a:cubicBezTo>
                  <a:pt x="451166" y="0"/>
                  <a:pt x="454367" y="2643"/>
                  <a:pt x="352395" y="28135"/>
                </a:cubicBezTo>
                <a:cubicBezTo>
                  <a:pt x="316846" y="63686"/>
                  <a:pt x="347705" y="65650"/>
                  <a:pt x="338327" y="7033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7143768" y="2989818"/>
            <a:ext cx="714380" cy="673266"/>
          </a:xfrm>
          <a:custGeom>
            <a:avLst/>
            <a:gdLst>
              <a:gd name="connsiteX0" fmla="*/ 338327 w 1491878"/>
              <a:gd name="connsiteY0" fmla="*/ 70339 h 1101894"/>
              <a:gd name="connsiteX1" fmla="*/ 296124 w 1491878"/>
              <a:gd name="connsiteY1" fmla="*/ 56271 h 1101894"/>
              <a:gd name="connsiteX2" fmla="*/ 169515 w 1491878"/>
              <a:gd name="connsiteY2" fmla="*/ 154745 h 1101894"/>
              <a:gd name="connsiteX3" fmla="*/ 113244 w 1491878"/>
              <a:gd name="connsiteY3" fmla="*/ 225083 h 1101894"/>
              <a:gd name="connsiteX4" fmla="*/ 99177 w 1491878"/>
              <a:gd name="connsiteY4" fmla="*/ 267286 h 1101894"/>
              <a:gd name="connsiteX5" fmla="*/ 71041 w 1491878"/>
              <a:gd name="connsiteY5" fmla="*/ 295422 h 1101894"/>
              <a:gd name="connsiteX6" fmla="*/ 28838 w 1491878"/>
              <a:gd name="connsiteY6" fmla="*/ 436099 h 1101894"/>
              <a:gd name="connsiteX7" fmla="*/ 703 w 1491878"/>
              <a:gd name="connsiteY7" fmla="*/ 548640 h 1101894"/>
              <a:gd name="connsiteX8" fmla="*/ 14770 w 1491878"/>
              <a:gd name="connsiteY8" fmla="*/ 815926 h 1101894"/>
              <a:gd name="connsiteX9" fmla="*/ 56973 w 1491878"/>
              <a:gd name="connsiteY9" fmla="*/ 886265 h 1101894"/>
              <a:gd name="connsiteX10" fmla="*/ 85109 w 1491878"/>
              <a:gd name="connsiteY10" fmla="*/ 928468 h 1101894"/>
              <a:gd name="connsiteX11" fmla="*/ 169515 w 1491878"/>
              <a:gd name="connsiteY11" fmla="*/ 956603 h 1101894"/>
              <a:gd name="connsiteX12" fmla="*/ 225786 w 1491878"/>
              <a:gd name="connsiteY12" fmla="*/ 970671 h 1101894"/>
              <a:gd name="connsiteX13" fmla="*/ 267989 w 1491878"/>
              <a:gd name="connsiteY13" fmla="*/ 984739 h 1101894"/>
              <a:gd name="connsiteX14" fmla="*/ 366463 w 1491878"/>
              <a:gd name="connsiteY14" fmla="*/ 998806 h 1101894"/>
              <a:gd name="connsiteX15" fmla="*/ 535275 w 1491878"/>
              <a:gd name="connsiteY15" fmla="*/ 1026942 h 1101894"/>
              <a:gd name="connsiteX16" fmla="*/ 619681 w 1491878"/>
              <a:gd name="connsiteY16" fmla="*/ 1055077 h 1101894"/>
              <a:gd name="connsiteX17" fmla="*/ 704087 w 1491878"/>
              <a:gd name="connsiteY17" fmla="*/ 1083212 h 1101894"/>
              <a:gd name="connsiteX18" fmla="*/ 746290 w 1491878"/>
              <a:gd name="connsiteY18" fmla="*/ 1097280 h 1101894"/>
              <a:gd name="connsiteX19" fmla="*/ 1097983 w 1491878"/>
              <a:gd name="connsiteY19" fmla="*/ 1083212 h 1101894"/>
              <a:gd name="connsiteX20" fmla="*/ 1182389 w 1491878"/>
              <a:gd name="connsiteY20" fmla="*/ 1026942 h 1101894"/>
              <a:gd name="connsiteX21" fmla="*/ 1266795 w 1491878"/>
              <a:gd name="connsiteY21" fmla="*/ 970671 h 1101894"/>
              <a:gd name="connsiteX22" fmla="*/ 1351201 w 1491878"/>
              <a:gd name="connsiteY22" fmla="*/ 942535 h 1101894"/>
              <a:gd name="connsiteX23" fmla="*/ 1379337 w 1491878"/>
              <a:gd name="connsiteY23" fmla="*/ 914400 h 1101894"/>
              <a:gd name="connsiteX24" fmla="*/ 1421540 w 1491878"/>
              <a:gd name="connsiteY24" fmla="*/ 886265 h 1101894"/>
              <a:gd name="connsiteX25" fmla="*/ 1477810 w 1491878"/>
              <a:gd name="connsiteY25" fmla="*/ 745588 h 1101894"/>
              <a:gd name="connsiteX26" fmla="*/ 1491878 w 1491878"/>
              <a:gd name="connsiteY26" fmla="*/ 703385 h 1101894"/>
              <a:gd name="connsiteX27" fmla="*/ 1477810 w 1491878"/>
              <a:gd name="connsiteY27" fmla="*/ 393895 h 1101894"/>
              <a:gd name="connsiteX28" fmla="*/ 1393404 w 1491878"/>
              <a:gd name="connsiteY28" fmla="*/ 225083 h 1101894"/>
              <a:gd name="connsiteX29" fmla="*/ 1337133 w 1491878"/>
              <a:gd name="connsiteY29" fmla="*/ 140677 h 1101894"/>
              <a:gd name="connsiteX30" fmla="*/ 1308998 w 1491878"/>
              <a:gd name="connsiteY30" fmla="*/ 98474 h 1101894"/>
              <a:gd name="connsiteX31" fmla="*/ 1266795 w 1491878"/>
              <a:gd name="connsiteY31" fmla="*/ 70339 h 1101894"/>
              <a:gd name="connsiteX32" fmla="*/ 1224592 w 1491878"/>
              <a:gd name="connsiteY32" fmla="*/ 56271 h 1101894"/>
              <a:gd name="connsiteX33" fmla="*/ 886967 w 1491878"/>
              <a:gd name="connsiteY33" fmla="*/ 28135 h 1101894"/>
              <a:gd name="connsiteX34" fmla="*/ 661884 w 1491878"/>
              <a:gd name="connsiteY34" fmla="*/ 14068 h 1101894"/>
              <a:gd name="connsiteX35" fmla="*/ 605613 w 1491878"/>
              <a:gd name="connsiteY35" fmla="*/ 0 h 1101894"/>
              <a:gd name="connsiteX36" fmla="*/ 352395 w 1491878"/>
              <a:gd name="connsiteY36" fmla="*/ 28135 h 1101894"/>
              <a:gd name="connsiteX37" fmla="*/ 338327 w 1491878"/>
              <a:gd name="connsiteY37" fmla="*/ 70339 h 1101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91878" h="1101894">
                <a:moveTo>
                  <a:pt x="338327" y="70339"/>
                </a:moveTo>
                <a:cubicBezTo>
                  <a:pt x="328949" y="75028"/>
                  <a:pt x="310192" y="51582"/>
                  <a:pt x="296124" y="56271"/>
                </a:cubicBezTo>
                <a:cubicBezTo>
                  <a:pt x="259928" y="68336"/>
                  <a:pt x="197525" y="121133"/>
                  <a:pt x="169515" y="154745"/>
                </a:cubicBezTo>
                <a:cubicBezTo>
                  <a:pt x="80794" y="261211"/>
                  <a:pt x="195092" y="143238"/>
                  <a:pt x="113244" y="225083"/>
                </a:cubicBezTo>
                <a:cubicBezTo>
                  <a:pt x="108555" y="239151"/>
                  <a:pt x="106806" y="254571"/>
                  <a:pt x="99177" y="267286"/>
                </a:cubicBezTo>
                <a:cubicBezTo>
                  <a:pt x="92353" y="278659"/>
                  <a:pt x="76973" y="283559"/>
                  <a:pt x="71041" y="295422"/>
                </a:cubicBezTo>
                <a:cubicBezTo>
                  <a:pt x="48755" y="339994"/>
                  <a:pt x="42300" y="388983"/>
                  <a:pt x="28838" y="436099"/>
                </a:cubicBezTo>
                <a:cubicBezTo>
                  <a:pt x="0" y="537029"/>
                  <a:pt x="29301" y="405643"/>
                  <a:pt x="703" y="548640"/>
                </a:cubicBezTo>
                <a:cubicBezTo>
                  <a:pt x="5392" y="637735"/>
                  <a:pt x="6693" y="727074"/>
                  <a:pt x="14770" y="815926"/>
                </a:cubicBezTo>
                <a:cubicBezTo>
                  <a:pt x="19155" y="864158"/>
                  <a:pt x="30765" y="853505"/>
                  <a:pt x="56973" y="886265"/>
                </a:cubicBezTo>
                <a:cubicBezTo>
                  <a:pt x="67535" y="899467"/>
                  <a:pt x="70772" y="919507"/>
                  <a:pt x="85109" y="928468"/>
                </a:cubicBezTo>
                <a:cubicBezTo>
                  <a:pt x="110258" y="944186"/>
                  <a:pt x="140743" y="949410"/>
                  <a:pt x="169515" y="956603"/>
                </a:cubicBezTo>
                <a:cubicBezTo>
                  <a:pt x="188272" y="961292"/>
                  <a:pt x="207196" y="965359"/>
                  <a:pt x="225786" y="970671"/>
                </a:cubicBezTo>
                <a:cubicBezTo>
                  <a:pt x="240044" y="974745"/>
                  <a:pt x="253448" y="981831"/>
                  <a:pt x="267989" y="984739"/>
                </a:cubicBezTo>
                <a:cubicBezTo>
                  <a:pt x="300503" y="991242"/>
                  <a:pt x="333638" y="994117"/>
                  <a:pt x="366463" y="998806"/>
                </a:cubicBezTo>
                <a:cubicBezTo>
                  <a:pt x="481854" y="1037270"/>
                  <a:pt x="299705" y="979828"/>
                  <a:pt x="535275" y="1026942"/>
                </a:cubicBezTo>
                <a:cubicBezTo>
                  <a:pt x="564356" y="1032758"/>
                  <a:pt x="591546" y="1045699"/>
                  <a:pt x="619681" y="1055077"/>
                </a:cubicBezTo>
                <a:lnTo>
                  <a:pt x="704087" y="1083212"/>
                </a:lnTo>
                <a:lnTo>
                  <a:pt x="746290" y="1097280"/>
                </a:lnTo>
                <a:cubicBezTo>
                  <a:pt x="863521" y="1092591"/>
                  <a:pt x="982155" y="1101894"/>
                  <a:pt x="1097983" y="1083212"/>
                </a:cubicBezTo>
                <a:cubicBezTo>
                  <a:pt x="1131366" y="1077828"/>
                  <a:pt x="1154254" y="1045699"/>
                  <a:pt x="1182389" y="1026942"/>
                </a:cubicBezTo>
                <a:lnTo>
                  <a:pt x="1266795" y="970671"/>
                </a:lnTo>
                <a:lnTo>
                  <a:pt x="1351201" y="942535"/>
                </a:lnTo>
                <a:cubicBezTo>
                  <a:pt x="1360580" y="933157"/>
                  <a:pt x="1368980" y="922685"/>
                  <a:pt x="1379337" y="914400"/>
                </a:cubicBezTo>
                <a:cubicBezTo>
                  <a:pt x="1392539" y="903838"/>
                  <a:pt x="1409585" y="898220"/>
                  <a:pt x="1421540" y="886265"/>
                </a:cubicBezTo>
                <a:cubicBezTo>
                  <a:pt x="1459209" y="848596"/>
                  <a:pt x="1464055" y="793732"/>
                  <a:pt x="1477810" y="745588"/>
                </a:cubicBezTo>
                <a:cubicBezTo>
                  <a:pt x="1481884" y="731330"/>
                  <a:pt x="1487189" y="717453"/>
                  <a:pt x="1491878" y="703385"/>
                </a:cubicBezTo>
                <a:cubicBezTo>
                  <a:pt x="1487189" y="600222"/>
                  <a:pt x="1488812" y="496577"/>
                  <a:pt x="1477810" y="393895"/>
                </a:cubicBezTo>
                <a:cubicBezTo>
                  <a:pt x="1470375" y="324498"/>
                  <a:pt x="1430333" y="280476"/>
                  <a:pt x="1393404" y="225083"/>
                </a:cubicBezTo>
                <a:lnTo>
                  <a:pt x="1337133" y="140677"/>
                </a:lnTo>
                <a:cubicBezTo>
                  <a:pt x="1327755" y="126609"/>
                  <a:pt x="1323066" y="107852"/>
                  <a:pt x="1308998" y="98474"/>
                </a:cubicBezTo>
                <a:cubicBezTo>
                  <a:pt x="1294930" y="89096"/>
                  <a:pt x="1281917" y="77900"/>
                  <a:pt x="1266795" y="70339"/>
                </a:cubicBezTo>
                <a:cubicBezTo>
                  <a:pt x="1253532" y="63707"/>
                  <a:pt x="1238850" y="60345"/>
                  <a:pt x="1224592" y="56271"/>
                </a:cubicBezTo>
                <a:cubicBezTo>
                  <a:pt x="1098597" y="20272"/>
                  <a:pt x="1083823" y="39071"/>
                  <a:pt x="886967" y="28135"/>
                </a:cubicBezTo>
                <a:lnTo>
                  <a:pt x="661884" y="14068"/>
                </a:lnTo>
                <a:cubicBezTo>
                  <a:pt x="643127" y="9379"/>
                  <a:pt x="624947" y="0"/>
                  <a:pt x="605613" y="0"/>
                </a:cubicBezTo>
                <a:cubicBezTo>
                  <a:pt x="451166" y="0"/>
                  <a:pt x="454367" y="2643"/>
                  <a:pt x="352395" y="28135"/>
                </a:cubicBezTo>
                <a:cubicBezTo>
                  <a:pt x="316846" y="63686"/>
                  <a:pt x="347705" y="65650"/>
                  <a:pt x="338327" y="7033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857224" y="307181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+  </a:t>
            </a:r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endParaRPr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6572264" y="5857892"/>
            <a:ext cx="1355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</a:t>
            </a:r>
            <a:r>
              <a:rPr lang="el-GR" sz="20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000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= P</a:t>
            </a:r>
            <a:r>
              <a:rPr lang="el-GR" sz="2000" baseline="-25000" dirty="0" smtClean="0">
                <a:solidFill>
                  <a:srgbClr val="FF0000"/>
                </a:solidFill>
              </a:rPr>
              <a:t>τελ.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en-US" sz="20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6572264" y="5929330"/>
            <a:ext cx="28575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>
            <a:off x="7358082" y="5929330"/>
            <a:ext cx="28575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1357290" y="3857628"/>
            <a:ext cx="945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l-GR" baseline="-25000" dirty="0" smtClean="0">
                <a:solidFill>
                  <a:srgbClr val="FF0000"/>
                </a:solidFill>
              </a:rPr>
              <a:t>αρχ.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= 0</a:t>
            </a:r>
            <a:endParaRPr lang="en-US" dirty="0"/>
          </a:p>
        </p:txBody>
      </p:sp>
      <p:sp>
        <p:nvSpPr>
          <p:cNvPr id="18" name="17 - Ορθογώνιο"/>
          <p:cNvSpPr/>
          <p:nvPr/>
        </p:nvSpPr>
        <p:spPr>
          <a:xfrm>
            <a:off x="357158" y="3857628"/>
            <a:ext cx="945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l-GR" baseline="-25000" dirty="0" smtClean="0">
                <a:solidFill>
                  <a:srgbClr val="FF0000"/>
                </a:solidFill>
              </a:rPr>
              <a:t>αρχ.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= 0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5857884" y="3132694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7215206" y="3132694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21" name="20 - TextBox"/>
          <p:cNvSpPr txBox="1"/>
          <p:nvPr/>
        </p:nvSpPr>
        <p:spPr>
          <a:xfrm>
            <a:off x="642910" y="27146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ακίνητο</a:t>
            </a:r>
            <a:endParaRPr lang="en-US" dirty="0"/>
          </a:p>
        </p:txBody>
      </p:sp>
      <p:sp>
        <p:nvSpPr>
          <p:cNvPr id="22" name="21 - Ορθογώνιο"/>
          <p:cNvSpPr/>
          <p:nvPr/>
        </p:nvSpPr>
        <p:spPr>
          <a:xfrm>
            <a:off x="285720" y="4214818"/>
            <a:ext cx="999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l-GR" baseline="-25000" dirty="0" smtClean="0">
                <a:solidFill>
                  <a:srgbClr val="FF0000"/>
                </a:solidFill>
              </a:rPr>
              <a:t>αρχ.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= 0 </a:t>
            </a:r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7572396" y="248975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</a:t>
            </a:r>
            <a:r>
              <a:rPr lang="el-GR" b="1" dirty="0" smtClean="0"/>
              <a:t>'</a:t>
            </a:r>
            <a:r>
              <a:rPr lang="en-US" b="1" baseline="-25000" dirty="0" smtClean="0"/>
              <a:t>A</a:t>
            </a:r>
            <a:r>
              <a:rPr lang="en-US" b="1" dirty="0" smtClean="0"/>
              <a:t> ,</a:t>
            </a:r>
            <a:r>
              <a:rPr lang="el-GR" b="1" dirty="0" smtClean="0"/>
              <a:t>  </a:t>
            </a:r>
            <a:r>
              <a:rPr lang="en-US" dirty="0" smtClean="0"/>
              <a:t> p</a:t>
            </a:r>
            <a:r>
              <a:rPr lang="el-GR" dirty="0" smtClean="0"/>
              <a:t>’</a:t>
            </a:r>
            <a:r>
              <a:rPr lang="en-US" baseline="-25000" dirty="0" smtClean="0"/>
              <a:t>A</a:t>
            </a:r>
            <a:endParaRPr lang="en-US" b="1" baseline="-25000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>
            <a:off x="7643834" y="2846942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ύγραμμο βέλος σύνδεσης"/>
          <p:cNvCxnSpPr/>
          <p:nvPr/>
        </p:nvCxnSpPr>
        <p:spPr>
          <a:xfrm rot="10800000">
            <a:off x="5500694" y="2918380"/>
            <a:ext cx="6524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5572132" y="256119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</a:t>
            </a:r>
            <a:r>
              <a:rPr lang="el-GR" b="1" dirty="0" smtClean="0"/>
              <a:t>‘</a:t>
            </a:r>
            <a:r>
              <a:rPr lang="el-GR" b="1" baseline="-25000" dirty="0" smtClean="0"/>
              <a:t>Β</a:t>
            </a:r>
            <a:r>
              <a:rPr lang="en-US" b="1" dirty="0" smtClean="0"/>
              <a:t> ,</a:t>
            </a:r>
            <a:r>
              <a:rPr lang="el-GR" b="1" dirty="0" smtClean="0"/>
              <a:t>  </a:t>
            </a:r>
            <a:r>
              <a:rPr lang="en-US" dirty="0" smtClean="0"/>
              <a:t> p</a:t>
            </a:r>
            <a:r>
              <a:rPr lang="el-GR" dirty="0" smtClean="0"/>
              <a:t>’</a:t>
            </a:r>
            <a:r>
              <a:rPr lang="el-GR" baseline="-25000" dirty="0" smtClean="0"/>
              <a:t>Β</a:t>
            </a:r>
            <a:endParaRPr lang="en-US" b="1" baseline="-25000" dirty="0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>
            <a:off x="3643306" y="328612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929058" y="292893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714876" y="5143512"/>
            <a:ext cx="1645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baseline="-25000" dirty="0" smtClean="0">
                <a:solidFill>
                  <a:srgbClr val="FF0000"/>
                </a:solidFill>
              </a:rPr>
              <a:t>Β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l-GR" b="1" dirty="0" smtClean="0">
                <a:solidFill>
                  <a:srgbClr val="FF0000"/>
                </a:solidFill>
              </a:rPr>
              <a:t>= 2 </a:t>
            </a:r>
            <a:r>
              <a:rPr lang="el-GR" b="1" baseline="30000" dirty="0" smtClean="0">
                <a:solidFill>
                  <a:srgbClr val="FF0000"/>
                </a:solidFill>
              </a:rPr>
              <a:t>.</a:t>
            </a:r>
            <a:r>
              <a:rPr lang="en-US" b="1" dirty="0" smtClean="0">
                <a:solidFill>
                  <a:srgbClr val="FF0000"/>
                </a:solidFill>
              </a:rPr>
              <a:t> m</a:t>
            </a:r>
            <a:r>
              <a:rPr lang="el-GR" b="1" baseline="-25000" dirty="0" smtClean="0">
                <a:solidFill>
                  <a:srgbClr val="FF0000"/>
                </a:solidFill>
              </a:rPr>
              <a:t>Α </a:t>
            </a:r>
            <a:r>
              <a:rPr lang="el-GR" b="1" dirty="0" smtClean="0">
                <a:solidFill>
                  <a:srgbClr val="FF0000"/>
                </a:solidFill>
              </a:rPr>
              <a:t>  </a:t>
            </a:r>
            <a:r>
              <a:rPr lang="el-GR" b="1" dirty="0" smtClean="0"/>
              <a:t>(1)</a:t>
            </a:r>
            <a:endParaRPr lang="en-US" dirty="0"/>
          </a:p>
        </p:txBody>
      </p:sp>
      <p:sp>
        <p:nvSpPr>
          <p:cNvPr id="33" name="32 - Ορθογώνιο"/>
          <p:cNvSpPr/>
          <p:nvPr/>
        </p:nvSpPr>
        <p:spPr>
          <a:xfrm>
            <a:off x="5715008" y="3643314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baseline="-25000" dirty="0" smtClean="0">
                <a:solidFill>
                  <a:srgbClr val="FF0000"/>
                </a:solidFill>
              </a:rPr>
              <a:t>B </a:t>
            </a:r>
            <a:endParaRPr lang="en-US" dirty="0"/>
          </a:p>
        </p:txBody>
      </p:sp>
      <p:sp>
        <p:nvSpPr>
          <p:cNvPr id="34" name="33 - Ορθογώνιο"/>
          <p:cNvSpPr/>
          <p:nvPr/>
        </p:nvSpPr>
        <p:spPr>
          <a:xfrm>
            <a:off x="7286644" y="3643314"/>
            <a:ext cx="553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baseline="-25000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357422" y="2857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142976" y="28572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</a:t>
            </a:r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3143240" y="21429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214282" y="714356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l-GR" dirty="0" smtClean="0"/>
              <a:t>Εφαρμόζω αρχή διατήρηση της ορμής πριν και μετά την έκρηξη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500034" y="2928934"/>
            <a:ext cx="680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Για τις κινητικές ενέργειες των δυο κομματιών μετά την έκρηξη ισχύει:</a:t>
            </a: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428596" y="1357298"/>
            <a:ext cx="1355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</a:t>
            </a:r>
            <a:r>
              <a:rPr lang="el-GR" sz="20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000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= P</a:t>
            </a:r>
            <a:r>
              <a:rPr lang="el-GR" sz="2000" baseline="-25000" dirty="0" smtClean="0">
                <a:solidFill>
                  <a:srgbClr val="FF0000"/>
                </a:solidFill>
              </a:rPr>
              <a:t>τελ.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en-US" sz="20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428596" y="1428736"/>
            <a:ext cx="28575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>
            <a:off x="1214414" y="1428736"/>
            <a:ext cx="28575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1785918" y="1285860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2428860" y="1214422"/>
            <a:ext cx="2335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0  = </a:t>
            </a:r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u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-  </a:t>
            </a:r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l-GR" b="1" baseline="-25000" dirty="0" smtClean="0">
                <a:solidFill>
                  <a:srgbClr val="FF0000"/>
                </a:solidFill>
              </a:rPr>
              <a:t>Β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7143768" y="357166"/>
            <a:ext cx="1645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baseline="-25000" dirty="0" smtClean="0">
                <a:solidFill>
                  <a:srgbClr val="FF0000"/>
                </a:solidFill>
              </a:rPr>
              <a:t>Β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l-GR" b="1" dirty="0" smtClean="0">
                <a:solidFill>
                  <a:srgbClr val="FF0000"/>
                </a:solidFill>
              </a:rPr>
              <a:t>= 2 </a:t>
            </a:r>
            <a:r>
              <a:rPr lang="el-GR" b="1" baseline="30000" dirty="0" smtClean="0">
                <a:solidFill>
                  <a:srgbClr val="FF0000"/>
                </a:solidFill>
              </a:rPr>
              <a:t>.</a:t>
            </a:r>
            <a:r>
              <a:rPr lang="en-US" b="1" dirty="0" smtClean="0">
                <a:solidFill>
                  <a:srgbClr val="FF0000"/>
                </a:solidFill>
              </a:rPr>
              <a:t> m</a:t>
            </a:r>
            <a:r>
              <a:rPr lang="el-GR" b="1" baseline="-25000" dirty="0" smtClean="0">
                <a:solidFill>
                  <a:srgbClr val="FF0000"/>
                </a:solidFill>
              </a:rPr>
              <a:t>Α </a:t>
            </a:r>
            <a:r>
              <a:rPr lang="el-GR" b="1" dirty="0" smtClean="0">
                <a:solidFill>
                  <a:srgbClr val="FF0000"/>
                </a:solidFill>
              </a:rPr>
              <a:t>  </a:t>
            </a:r>
            <a:r>
              <a:rPr lang="el-GR" b="1" dirty="0" smtClean="0"/>
              <a:t>(1)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4857752" y="121442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4929190" y="1071546"/>
            <a:ext cx="3882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/>
              <a:t>(1)</a:t>
            </a:r>
            <a:endParaRPr lang="en-US" sz="14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5500694" y="1214422"/>
            <a:ext cx="2545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0  = </a:t>
            </a:r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u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-  2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l-GR" b="1" baseline="-25000" dirty="0" smtClean="0">
                <a:solidFill>
                  <a:srgbClr val="FF0000"/>
                </a:solidFill>
              </a:rPr>
              <a:t>Β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357158" y="2000240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857224" y="1928802"/>
            <a:ext cx="2199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2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l-GR" b="1" baseline="-25000" dirty="0" smtClean="0">
                <a:solidFill>
                  <a:srgbClr val="FF0000"/>
                </a:solidFill>
              </a:rPr>
              <a:t>Β </a:t>
            </a:r>
            <a:r>
              <a:rPr lang="el-GR" b="1" dirty="0" smtClean="0">
                <a:solidFill>
                  <a:srgbClr val="FF0000"/>
                </a:solidFill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u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3071802" y="192880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3714744" y="1785926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u</a:t>
            </a:r>
            <a:r>
              <a:rPr lang="en-US" sz="2000" b="1" baseline="-25000" dirty="0" err="1" smtClean="0">
                <a:solidFill>
                  <a:srgbClr val="FF0000"/>
                </a:solidFill>
              </a:rPr>
              <a:t>A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786182" y="2143116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3786182" y="2071678"/>
            <a:ext cx="4187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Β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4214810" y="1928802"/>
            <a:ext cx="470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= 2</a:t>
            </a:r>
            <a:endParaRPr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4786314" y="1928802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(2)</a:t>
            </a:r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1000100" y="3357562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357158" y="3500438"/>
            <a:ext cx="673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Α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1071538" y="3714752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1071538" y="364331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1428728" y="3500438"/>
            <a:ext cx="1242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n-US" b="1" dirty="0" err="1" smtClean="0">
                <a:solidFill>
                  <a:srgbClr val="FF0000"/>
                </a:solidFill>
              </a:rPr>
              <a:t>m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A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2768722" y="3429000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(3)</a:t>
            </a:r>
            <a:endParaRPr lang="en-US" dirty="0"/>
          </a:p>
        </p:txBody>
      </p:sp>
      <p:sp>
        <p:nvSpPr>
          <p:cNvPr id="36" name="35 - Ορθογώνιο"/>
          <p:cNvSpPr/>
          <p:nvPr/>
        </p:nvSpPr>
        <p:spPr>
          <a:xfrm>
            <a:off x="1071538" y="4071942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428596" y="4214818"/>
            <a:ext cx="673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Β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142976" y="4429132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Ορθογώνιο"/>
          <p:cNvSpPr/>
          <p:nvPr/>
        </p:nvSpPr>
        <p:spPr>
          <a:xfrm>
            <a:off x="1142976" y="435769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1500166" y="4214818"/>
            <a:ext cx="1189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baseline="-25000" dirty="0" smtClean="0">
                <a:solidFill>
                  <a:srgbClr val="FF0000"/>
                </a:solidFill>
              </a:rPr>
              <a:t>Β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l-GR" b="1" baseline="-25000" dirty="0" smtClean="0">
                <a:solidFill>
                  <a:srgbClr val="FF0000"/>
                </a:solidFill>
              </a:rPr>
              <a:t>Β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2786050" y="4243336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2857488" y="4100460"/>
            <a:ext cx="3882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/>
              <a:t>(1)</a:t>
            </a:r>
            <a:endParaRPr lang="en-US" sz="14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3857620" y="4071942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3214678" y="4214818"/>
            <a:ext cx="673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Β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45" name="44 - Ευθεία γραμμή σύνδεσης"/>
          <p:cNvCxnSpPr/>
          <p:nvPr/>
        </p:nvCxnSpPr>
        <p:spPr>
          <a:xfrm>
            <a:off x="3929058" y="4429132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Ορθογώνιο"/>
          <p:cNvSpPr/>
          <p:nvPr/>
        </p:nvSpPr>
        <p:spPr>
          <a:xfrm>
            <a:off x="4143372" y="4214818"/>
            <a:ext cx="1518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l-GR" b="1" baseline="30000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2</a:t>
            </a:r>
            <a:r>
              <a:rPr lang="en-US" b="1" baseline="30000" dirty="0" smtClean="0">
                <a:solidFill>
                  <a:srgbClr val="FF0000"/>
                </a:solidFill>
              </a:rPr>
              <a:t> .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l-GR" b="1" baseline="-25000" dirty="0" smtClean="0">
                <a:solidFill>
                  <a:srgbClr val="FF0000"/>
                </a:solidFill>
              </a:rPr>
              <a:t>Β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4000496" y="4357694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6072198" y="4214818"/>
            <a:ext cx="673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Β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1" name="50 - Ορθογώνιο"/>
          <p:cNvSpPr/>
          <p:nvPr/>
        </p:nvSpPr>
        <p:spPr>
          <a:xfrm>
            <a:off x="6643702" y="4214818"/>
            <a:ext cx="1059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baseline="-25000" dirty="0" smtClean="0">
                <a:solidFill>
                  <a:srgbClr val="FF0000"/>
                </a:solidFill>
              </a:rPr>
              <a:t>Α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l-GR" b="1" baseline="-25000" dirty="0" smtClean="0">
                <a:solidFill>
                  <a:srgbClr val="FF0000"/>
                </a:solidFill>
              </a:rPr>
              <a:t>Β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53" name="52 - Ορθογώνιο"/>
          <p:cNvSpPr/>
          <p:nvPr/>
        </p:nvSpPr>
        <p:spPr>
          <a:xfrm>
            <a:off x="5572132" y="4214818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7715272" y="4214818"/>
            <a:ext cx="445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(4)</a:t>
            </a:r>
            <a:endParaRPr lang="en-US" dirty="0"/>
          </a:p>
        </p:txBody>
      </p:sp>
      <p:sp>
        <p:nvSpPr>
          <p:cNvPr id="55" name="54 - TextBox"/>
          <p:cNvSpPr txBox="1"/>
          <p:nvPr/>
        </p:nvSpPr>
        <p:spPr>
          <a:xfrm>
            <a:off x="428596" y="4929198"/>
            <a:ext cx="539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Στη συνέχεια διαιρώ κατά μέλη τις σχέσεις  (3)  και (4) :</a:t>
            </a:r>
            <a:endParaRPr lang="en-US" dirty="0"/>
          </a:p>
        </p:txBody>
      </p:sp>
      <p:sp>
        <p:nvSpPr>
          <p:cNvPr id="56" name="55 - Ορθογώνιο"/>
          <p:cNvSpPr/>
          <p:nvPr/>
        </p:nvSpPr>
        <p:spPr>
          <a:xfrm>
            <a:off x="428596" y="5429264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Κ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A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500034" y="5786454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500034" y="5715016"/>
            <a:ext cx="4187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Β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928662" y="557214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=</a:t>
            </a:r>
            <a:endParaRPr lang="en-US" dirty="0"/>
          </a:p>
        </p:txBody>
      </p:sp>
      <p:sp>
        <p:nvSpPr>
          <p:cNvPr id="60" name="59 - Ορθογώνιο"/>
          <p:cNvSpPr/>
          <p:nvPr/>
        </p:nvSpPr>
        <p:spPr>
          <a:xfrm>
            <a:off x="1214414" y="5357826"/>
            <a:ext cx="7858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u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Α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1285852" y="578645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1214414" y="5786454"/>
            <a:ext cx="12144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.  </a:t>
            </a:r>
            <a:r>
              <a:rPr lang="en-US" sz="2000" b="1" dirty="0" smtClean="0">
                <a:solidFill>
                  <a:srgbClr val="FF0000"/>
                </a:solidFill>
              </a:rPr>
              <a:t> u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Β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2285984" y="5572140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357422" y="5429264"/>
            <a:ext cx="3882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/>
              <a:t>(2)</a:t>
            </a:r>
            <a:endParaRPr lang="en-US" sz="1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2786050" y="5429264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Κ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A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2857488" y="5786454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Ορθογώνιο"/>
          <p:cNvSpPr/>
          <p:nvPr/>
        </p:nvSpPr>
        <p:spPr>
          <a:xfrm>
            <a:off x="2857488" y="5715016"/>
            <a:ext cx="4187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Β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9" name="68 - Ορθογώνιο"/>
          <p:cNvSpPr/>
          <p:nvPr/>
        </p:nvSpPr>
        <p:spPr>
          <a:xfrm>
            <a:off x="3286116" y="557214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=</a:t>
            </a:r>
            <a:endParaRPr lang="en-US" dirty="0"/>
          </a:p>
        </p:txBody>
      </p:sp>
      <p:sp>
        <p:nvSpPr>
          <p:cNvPr id="70" name="69 - Ορθογώνιο"/>
          <p:cNvSpPr/>
          <p:nvPr/>
        </p:nvSpPr>
        <p:spPr>
          <a:xfrm>
            <a:off x="3571868" y="5357826"/>
            <a:ext cx="7858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71" name="70 - Ευθεία γραμμή σύνδεσης"/>
          <p:cNvCxnSpPr/>
          <p:nvPr/>
        </p:nvCxnSpPr>
        <p:spPr>
          <a:xfrm>
            <a:off x="3643306" y="5786454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- Ορθογώνιο"/>
          <p:cNvSpPr/>
          <p:nvPr/>
        </p:nvSpPr>
        <p:spPr>
          <a:xfrm>
            <a:off x="3643306" y="5857892"/>
            <a:ext cx="3571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4214810" y="550070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75" name="74 - Ορθογώνιο"/>
          <p:cNvSpPr/>
          <p:nvPr/>
        </p:nvSpPr>
        <p:spPr>
          <a:xfrm>
            <a:off x="4714876" y="5357826"/>
            <a:ext cx="500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Κ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A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76" name="75 - Ευθεία γραμμή σύνδεσης"/>
          <p:cNvCxnSpPr/>
          <p:nvPr/>
        </p:nvCxnSpPr>
        <p:spPr>
          <a:xfrm>
            <a:off x="4786314" y="5715016"/>
            <a:ext cx="28575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- Ορθογώνιο"/>
          <p:cNvSpPr/>
          <p:nvPr/>
        </p:nvSpPr>
        <p:spPr>
          <a:xfrm>
            <a:off x="4786314" y="5643578"/>
            <a:ext cx="4187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Β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8" name="77 - Ορθογώνιο"/>
          <p:cNvSpPr/>
          <p:nvPr/>
        </p:nvSpPr>
        <p:spPr>
          <a:xfrm>
            <a:off x="5214942" y="5500702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= 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2" grpId="0"/>
      <p:bldP spid="24" grpId="0"/>
      <p:bldP spid="25" grpId="0"/>
      <p:bldP spid="27" grpId="0"/>
      <p:bldP spid="30" grpId="0"/>
      <p:bldP spid="31" grpId="0"/>
      <p:bldP spid="33" grpId="0"/>
      <p:bldP spid="36" grpId="0"/>
      <p:bldP spid="37" grpId="0"/>
      <p:bldP spid="39" grpId="0"/>
      <p:bldP spid="41" grpId="0"/>
      <p:bldP spid="43" grpId="0"/>
      <p:bldP spid="44" grpId="0"/>
      <p:bldP spid="47" grpId="0"/>
      <p:bldP spid="49" grpId="0"/>
      <p:bldP spid="53" grpId="0"/>
      <p:bldP spid="56" grpId="0"/>
      <p:bldP spid="58" grpId="0"/>
      <p:bldP spid="60" grpId="0"/>
      <p:bldP spid="62" grpId="0"/>
      <p:bldP spid="64" grpId="0"/>
      <p:bldP spid="66" grpId="0"/>
      <p:bldP spid="68" grpId="0"/>
      <p:bldP spid="70" grpId="0"/>
      <p:bldP spid="72" grpId="0"/>
      <p:bldP spid="74" grpId="0"/>
      <p:bldP spid="75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0"/>
            <a:ext cx="757242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2786050" y="335756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42910" y="4000504"/>
            <a:ext cx="7278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Καθώς κινείται η οβίδα προς τα πάνω, στο ανώτατο σημείο της τροχιάς της στιγμιαία η οβίδα θα είναι ακίνητη, άρα σε αυτό το σημείο της τροχιάς της θα έχει ταχύτητα , ορμή και  κινητική ενέργεια μηδέν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357422" y="2857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142976" y="28572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4</a:t>
            </a:r>
            <a:endParaRPr lang="en-US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3143240" y="21429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857232"/>
            <a:ext cx="271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Αμέσως πριν την έκρηξη</a:t>
            </a:r>
            <a:endParaRPr lang="en-US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5429256" y="78579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Αμέσως μετά την έκρηξη</a:t>
            </a:r>
            <a:endParaRPr lang="en-US" u="sng" dirty="0"/>
          </a:p>
        </p:txBody>
      </p:sp>
      <p:sp>
        <p:nvSpPr>
          <p:cNvPr id="9" name="8 - TextBox"/>
          <p:cNvSpPr txBox="1"/>
          <p:nvPr/>
        </p:nvSpPr>
        <p:spPr>
          <a:xfrm>
            <a:off x="357158" y="4000504"/>
            <a:ext cx="7695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Α) </a:t>
            </a:r>
            <a:r>
              <a:rPr lang="el-GR" dirty="0" smtClean="0"/>
              <a:t>Εφαρμόζω αρχή διατήρηση ορμής αμέσως πριν και  αμέσως μετά την έκρηξη:</a:t>
            </a:r>
            <a:endParaRPr lang="en-US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0" y="3571876"/>
            <a:ext cx="2428860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Ελεύθερη σχεδίαση"/>
          <p:cNvSpPr/>
          <p:nvPr/>
        </p:nvSpPr>
        <p:spPr>
          <a:xfrm>
            <a:off x="785786" y="1428735"/>
            <a:ext cx="928694" cy="857257"/>
          </a:xfrm>
          <a:custGeom>
            <a:avLst/>
            <a:gdLst>
              <a:gd name="connsiteX0" fmla="*/ 338327 w 1491878"/>
              <a:gd name="connsiteY0" fmla="*/ 70339 h 1101894"/>
              <a:gd name="connsiteX1" fmla="*/ 296124 w 1491878"/>
              <a:gd name="connsiteY1" fmla="*/ 56271 h 1101894"/>
              <a:gd name="connsiteX2" fmla="*/ 169515 w 1491878"/>
              <a:gd name="connsiteY2" fmla="*/ 154745 h 1101894"/>
              <a:gd name="connsiteX3" fmla="*/ 113244 w 1491878"/>
              <a:gd name="connsiteY3" fmla="*/ 225083 h 1101894"/>
              <a:gd name="connsiteX4" fmla="*/ 99177 w 1491878"/>
              <a:gd name="connsiteY4" fmla="*/ 267286 h 1101894"/>
              <a:gd name="connsiteX5" fmla="*/ 71041 w 1491878"/>
              <a:gd name="connsiteY5" fmla="*/ 295422 h 1101894"/>
              <a:gd name="connsiteX6" fmla="*/ 28838 w 1491878"/>
              <a:gd name="connsiteY6" fmla="*/ 436099 h 1101894"/>
              <a:gd name="connsiteX7" fmla="*/ 703 w 1491878"/>
              <a:gd name="connsiteY7" fmla="*/ 548640 h 1101894"/>
              <a:gd name="connsiteX8" fmla="*/ 14770 w 1491878"/>
              <a:gd name="connsiteY8" fmla="*/ 815926 h 1101894"/>
              <a:gd name="connsiteX9" fmla="*/ 56973 w 1491878"/>
              <a:gd name="connsiteY9" fmla="*/ 886265 h 1101894"/>
              <a:gd name="connsiteX10" fmla="*/ 85109 w 1491878"/>
              <a:gd name="connsiteY10" fmla="*/ 928468 h 1101894"/>
              <a:gd name="connsiteX11" fmla="*/ 169515 w 1491878"/>
              <a:gd name="connsiteY11" fmla="*/ 956603 h 1101894"/>
              <a:gd name="connsiteX12" fmla="*/ 225786 w 1491878"/>
              <a:gd name="connsiteY12" fmla="*/ 970671 h 1101894"/>
              <a:gd name="connsiteX13" fmla="*/ 267989 w 1491878"/>
              <a:gd name="connsiteY13" fmla="*/ 984739 h 1101894"/>
              <a:gd name="connsiteX14" fmla="*/ 366463 w 1491878"/>
              <a:gd name="connsiteY14" fmla="*/ 998806 h 1101894"/>
              <a:gd name="connsiteX15" fmla="*/ 535275 w 1491878"/>
              <a:gd name="connsiteY15" fmla="*/ 1026942 h 1101894"/>
              <a:gd name="connsiteX16" fmla="*/ 619681 w 1491878"/>
              <a:gd name="connsiteY16" fmla="*/ 1055077 h 1101894"/>
              <a:gd name="connsiteX17" fmla="*/ 704087 w 1491878"/>
              <a:gd name="connsiteY17" fmla="*/ 1083212 h 1101894"/>
              <a:gd name="connsiteX18" fmla="*/ 746290 w 1491878"/>
              <a:gd name="connsiteY18" fmla="*/ 1097280 h 1101894"/>
              <a:gd name="connsiteX19" fmla="*/ 1097983 w 1491878"/>
              <a:gd name="connsiteY19" fmla="*/ 1083212 h 1101894"/>
              <a:gd name="connsiteX20" fmla="*/ 1182389 w 1491878"/>
              <a:gd name="connsiteY20" fmla="*/ 1026942 h 1101894"/>
              <a:gd name="connsiteX21" fmla="*/ 1266795 w 1491878"/>
              <a:gd name="connsiteY21" fmla="*/ 970671 h 1101894"/>
              <a:gd name="connsiteX22" fmla="*/ 1351201 w 1491878"/>
              <a:gd name="connsiteY22" fmla="*/ 942535 h 1101894"/>
              <a:gd name="connsiteX23" fmla="*/ 1379337 w 1491878"/>
              <a:gd name="connsiteY23" fmla="*/ 914400 h 1101894"/>
              <a:gd name="connsiteX24" fmla="*/ 1421540 w 1491878"/>
              <a:gd name="connsiteY24" fmla="*/ 886265 h 1101894"/>
              <a:gd name="connsiteX25" fmla="*/ 1477810 w 1491878"/>
              <a:gd name="connsiteY25" fmla="*/ 745588 h 1101894"/>
              <a:gd name="connsiteX26" fmla="*/ 1491878 w 1491878"/>
              <a:gd name="connsiteY26" fmla="*/ 703385 h 1101894"/>
              <a:gd name="connsiteX27" fmla="*/ 1477810 w 1491878"/>
              <a:gd name="connsiteY27" fmla="*/ 393895 h 1101894"/>
              <a:gd name="connsiteX28" fmla="*/ 1393404 w 1491878"/>
              <a:gd name="connsiteY28" fmla="*/ 225083 h 1101894"/>
              <a:gd name="connsiteX29" fmla="*/ 1337133 w 1491878"/>
              <a:gd name="connsiteY29" fmla="*/ 140677 h 1101894"/>
              <a:gd name="connsiteX30" fmla="*/ 1308998 w 1491878"/>
              <a:gd name="connsiteY30" fmla="*/ 98474 h 1101894"/>
              <a:gd name="connsiteX31" fmla="*/ 1266795 w 1491878"/>
              <a:gd name="connsiteY31" fmla="*/ 70339 h 1101894"/>
              <a:gd name="connsiteX32" fmla="*/ 1224592 w 1491878"/>
              <a:gd name="connsiteY32" fmla="*/ 56271 h 1101894"/>
              <a:gd name="connsiteX33" fmla="*/ 886967 w 1491878"/>
              <a:gd name="connsiteY33" fmla="*/ 28135 h 1101894"/>
              <a:gd name="connsiteX34" fmla="*/ 661884 w 1491878"/>
              <a:gd name="connsiteY34" fmla="*/ 14068 h 1101894"/>
              <a:gd name="connsiteX35" fmla="*/ 605613 w 1491878"/>
              <a:gd name="connsiteY35" fmla="*/ 0 h 1101894"/>
              <a:gd name="connsiteX36" fmla="*/ 352395 w 1491878"/>
              <a:gd name="connsiteY36" fmla="*/ 28135 h 1101894"/>
              <a:gd name="connsiteX37" fmla="*/ 338327 w 1491878"/>
              <a:gd name="connsiteY37" fmla="*/ 70339 h 1101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91878" h="1101894">
                <a:moveTo>
                  <a:pt x="338327" y="70339"/>
                </a:moveTo>
                <a:cubicBezTo>
                  <a:pt x="328949" y="75028"/>
                  <a:pt x="310192" y="51582"/>
                  <a:pt x="296124" y="56271"/>
                </a:cubicBezTo>
                <a:cubicBezTo>
                  <a:pt x="259928" y="68336"/>
                  <a:pt x="197525" y="121133"/>
                  <a:pt x="169515" y="154745"/>
                </a:cubicBezTo>
                <a:cubicBezTo>
                  <a:pt x="80794" y="261211"/>
                  <a:pt x="195092" y="143238"/>
                  <a:pt x="113244" y="225083"/>
                </a:cubicBezTo>
                <a:cubicBezTo>
                  <a:pt x="108555" y="239151"/>
                  <a:pt x="106806" y="254571"/>
                  <a:pt x="99177" y="267286"/>
                </a:cubicBezTo>
                <a:cubicBezTo>
                  <a:pt x="92353" y="278659"/>
                  <a:pt x="76973" y="283559"/>
                  <a:pt x="71041" y="295422"/>
                </a:cubicBezTo>
                <a:cubicBezTo>
                  <a:pt x="48755" y="339994"/>
                  <a:pt x="42300" y="388983"/>
                  <a:pt x="28838" y="436099"/>
                </a:cubicBezTo>
                <a:cubicBezTo>
                  <a:pt x="0" y="537029"/>
                  <a:pt x="29301" y="405643"/>
                  <a:pt x="703" y="548640"/>
                </a:cubicBezTo>
                <a:cubicBezTo>
                  <a:pt x="5392" y="637735"/>
                  <a:pt x="6693" y="727074"/>
                  <a:pt x="14770" y="815926"/>
                </a:cubicBezTo>
                <a:cubicBezTo>
                  <a:pt x="19155" y="864158"/>
                  <a:pt x="30765" y="853505"/>
                  <a:pt x="56973" y="886265"/>
                </a:cubicBezTo>
                <a:cubicBezTo>
                  <a:pt x="67535" y="899467"/>
                  <a:pt x="70772" y="919507"/>
                  <a:pt x="85109" y="928468"/>
                </a:cubicBezTo>
                <a:cubicBezTo>
                  <a:pt x="110258" y="944186"/>
                  <a:pt x="140743" y="949410"/>
                  <a:pt x="169515" y="956603"/>
                </a:cubicBezTo>
                <a:cubicBezTo>
                  <a:pt x="188272" y="961292"/>
                  <a:pt x="207196" y="965359"/>
                  <a:pt x="225786" y="970671"/>
                </a:cubicBezTo>
                <a:cubicBezTo>
                  <a:pt x="240044" y="974745"/>
                  <a:pt x="253448" y="981831"/>
                  <a:pt x="267989" y="984739"/>
                </a:cubicBezTo>
                <a:cubicBezTo>
                  <a:pt x="300503" y="991242"/>
                  <a:pt x="333638" y="994117"/>
                  <a:pt x="366463" y="998806"/>
                </a:cubicBezTo>
                <a:cubicBezTo>
                  <a:pt x="481854" y="1037270"/>
                  <a:pt x="299705" y="979828"/>
                  <a:pt x="535275" y="1026942"/>
                </a:cubicBezTo>
                <a:cubicBezTo>
                  <a:pt x="564356" y="1032758"/>
                  <a:pt x="591546" y="1045699"/>
                  <a:pt x="619681" y="1055077"/>
                </a:cubicBezTo>
                <a:lnTo>
                  <a:pt x="704087" y="1083212"/>
                </a:lnTo>
                <a:lnTo>
                  <a:pt x="746290" y="1097280"/>
                </a:lnTo>
                <a:cubicBezTo>
                  <a:pt x="863521" y="1092591"/>
                  <a:pt x="982155" y="1101894"/>
                  <a:pt x="1097983" y="1083212"/>
                </a:cubicBezTo>
                <a:cubicBezTo>
                  <a:pt x="1131366" y="1077828"/>
                  <a:pt x="1154254" y="1045699"/>
                  <a:pt x="1182389" y="1026942"/>
                </a:cubicBezTo>
                <a:lnTo>
                  <a:pt x="1266795" y="970671"/>
                </a:lnTo>
                <a:lnTo>
                  <a:pt x="1351201" y="942535"/>
                </a:lnTo>
                <a:cubicBezTo>
                  <a:pt x="1360580" y="933157"/>
                  <a:pt x="1368980" y="922685"/>
                  <a:pt x="1379337" y="914400"/>
                </a:cubicBezTo>
                <a:cubicBezTo>
                  <a:pt x="1392539" y="903838"/>
                  <a:pt x="1409585" y="898220"/>
                  <a:pt x="1421540" y="886265"/>
                </a:cubicBezTo>
                <a:cubicBezTo>
                  <a:pt x="1459209" y="848596"/>
                  <a:pt x="1464055" y="793732"/>
                  <a:pt x="1477810" y="745588"/>
                </a:cubicBezTo>
                <a:cubicBezTo>
                  <a:pt x="1481884" y="731330"/>
                  <a:pt x="1487189" y="717453"/>
                  <a:pt x="1491878" y="703385"/>
                </a:cubicBezTo>
                <a:cubicBezTo>
                  <a:pt x="1487189" y="600222"/>
                  <a:pt x="1488812" y="496577"/>
                  <a:pt x="1477810" y="393895"/>
                </a:cubicBezTo>
                <a:cubicBezTo>
                  <a:pt x="1470375" y="324498"/>
                  <a:pt x="1430333" y="280476"/>
                  <a:pt x="1393404" y="225083"/>
                </a:cubicBezTo>
                <a:lnTo>
                  <a:pt x="1337133" y="140677"/>
                </a:lnTo>
                <a:cubicBezTo>
                  <a:pt x="1327755" y="126609"/>
                  <a:pt x="1323066" y="107852"/>
                  <a:pt x="1308998" y="98474"/>
                </a:cubicBezTo>
                <a:cubicBezTo>
                  <a:pt x="1294930" y="89096"/>
                  <a:pt x="1281917" y="77900"/>
                  <a:pt x="1266795" y="70339"/>
                </a:cubicBezTo>
                <a:cubicBezTo>
                  <a:pt x="1253532" y="63707"/>
                  <a:pt x="1238850" y="60345"/>
                  <a:pt x="1224592" y="56271"/>
                </a:cubicBezTo>
                <a:cubicBezTo>
                  <a:pt x="1098597" y="20272"/>
                  <a:pt x="1083823" y="39071"/>
                  <a:pt x="886967" y="28135"/>
                </a:cubicBezTo>
                <a:lnTo>
                  <a:pt x="661884" y="14068"/>
                </a:lnTo>
                <a:cubicBezTo>
                  <a:pt x="643127" y="9379"/>
                  <a:pt x="624947" y="0"/>
                  <a:pt x="605613" y="0"/>
                </a:cubicBezTo>
                <a:cubicBezTo>
                  <a:pt x="451166" y="0"/>
                  <a:pt x="454367" y="2643"/>
                  <a:pt x="352395" y="28135"/>
                </a:cubicBezTo>
                <a:cubicBezTo>
                  <a:pt x="316846" y="63686"/>
                  <a:pt x="347705" y="65650"/>
                  <a:pt x="338327" y="7033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Ορθογώνιο"/>
          <p:cNvSpPr/>
          <p:nvPr/>
        </p:nvSpPr>
        <p:spPr>
          <a:xfrm>
            <a:off x="714348" y="1714488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+  m</a:t>
            </a:r>
            <a:r>
              <a:rPr lang="el-GR" b="1" baseline="-25000" dirty="0" smtClean="0">
                <a:solidFill>
                  <a:srgbClr val="FF0000"/>
                </a:solidFill>
              </a:rPr>
              <a:t>2</a:t>
            </a:r>
            <a:endParaRPr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1643042" y="2071678"/>
            <a:ext cx="945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l-GR" baseline="-25000" dirty="0" smtClean="0">
                <a:solidFill>
                  <a:srgbClr val="FF0000"/>
                </a:solidFill>
              </a:rPr>
              <a:t>αρχ.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= 0</a:t>
            </a:r>
            <a:endParaRPr lang="en-US" dirty="0"/>
          </a:p>
        </p:txBody>
      </p:sp>
      <p:sp>
        <p:nvSpPr>
          <p:cNvPr id="16" name="15 - Ορθογώνιο"/>
          <p:cNvSpPr/>
          <p:nvPr/>
        </p:nvSpPr>
        <p:spPr>
          <a:xfrm>
            <a:off x="0" y="1214422"/>
            <a:ext cx="945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l-GR" baseline="-25000" dirty="0" smtClean="0">
                <a:solidFill>
                  <a:srgbClr val="FF0000"/>
                </a:solidFill>
              </a:rPr>
              <a:t>αρχ.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= 0</a:t>
            </a:r>
            <a:endParaRPr lang="en-US" dirty="0"/>
          </a:p>
        </p:txBody>
      </p:sp>
      <p:sp>
        <p:nvSpPr>
          <p:cNvPr id="17" name="16 - TextBox"/>
          <p:cNvSpPr txBox="1"/>
          <p:nvPr/>
        </p:nvSpPr>
        <p:spPr>
          <a:xfrm>
            <a:off x="1643042" y="128586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ακίνητο</a:t>
            </a:r>
            <a:endParaRPr lang="en-US" dirty="0"/>
          </a:p>
        </p:txBody>
      </p:sp>
      <p:sp>
        <p:nvSpPr>
          <p:cNvPr id="18" name="17 - Ορθογώνιο"/>
          <p:cNvSpPr/>
          <p:nvPr/>
        </p:nvSpPr>
        <p:spPr>
          <a:xfrm>
            <a:off x="1643042" y="1643050"/>
            <a:ext cx="999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l-GR" baseline="-25000" dirty="0" smtClean="0">
                <a:solidFill>
                  <a:srgbClr val="FF0000"/>
                </a:solidFill>
              </a:rPr>
              <a:t>αρχ.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= 0 </a:t>
            </a:r>
            <a:endParaRPr lang="en-US" dirty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rot="16200000" flipH="1">
            <a:off x="964381" y="3321842"/>
            <a:ext cx="50006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>
            <a:endCxn id="13" idx="17"/>
          </p:cNvCxnSpPr>
          <p:nvPr/>
        </p:nvCxnSpPr>
        <p:spPr>
          <a:xfrm rot="5400000" flipH="1" flipV="1">
            <a:off x="1033385" y="2452487"/>
            <a:ext cx="371724" cy="9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1071538" y="2714620"/>
            <a:ext cx="946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 =20m </a:t>
            </a:r>
            <a:endParaRPr lang="en-US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4000496" y="3643314"/>
            <a:ext cx="5143504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Ελεύθερη σχεδίαση"/>
          <p:cNvSpPr/>
          <p:nvPr/>
        </p:nvSpPr>
        <p:spPr>
          <a:xfrm>
            <a:off x="5643570" y="1571612"/>
            <a:ext cx="571504" cy="530390"/>
          </a:xfrm>
          <a:custGeom>
            <a:avLst/>
            <a:gdLst>
              <a:gd name="connsiteX0" fmla="*/ 338327 w 1491878"/>
              <a:gd name="connsiteY0" fmla="*/ 70339 h 1101894"/>
              <a:gd name="connsiteX1" fmla="*/ 296124 w 1491878"/>
              <a:gd name="connsiteY1" fmla="*/ 56271 h 1101894"/>
              <a:gd name="connsiteX2" fmla="*/ 169515 w 1491878"/>
              <a:gd name="connsiteY2" fmla="*/ 154745 h 1101894"/>
              <a:gd name="connsiteX3" fmla="*/ 113244 w 1491878"/>
              <a:gd name="connsiteY3" fmla="*/ 225083 h 1101894"/>
              <a:gd name="connsiteX4" fmla="*/ 99177 w 1491878"/>
              <a:gd name="connsiteY4" fmla="*/ 267286 h 1101894"/>
              <a:gd name="connsiteX5" fmla="*/ 71041 w 1491878"/>
              <a:gd name="connsiteY5" fmla="*/ 295422 h 1101894"/>
              <a:gd name="connsiteX6" fmla="*/ 28838 w 1491878"/>
              <a:gd name="connsiteY6" fmla="*/ 436099 h 1101894"/>
              <a:gd name="connsiteX7" fmla="*/ 703 w 1491878"/>
              <a:gd name="connsiteY7" fmla="*/ 548640 h 1101894"/>
              <a:gd name="connsiteX8" fmla="*/ 14770 w 1491878"/>
              <a:gd name="connsiteY8" fmla="*/ 815926 h 1101894"/>
              <a:gd name="connsiteX9" fmla="*/ 56973 w 1491878"/>
              <a:gd name="connsiteY9" fmla="*/ 886265 h 1101894"/>
              <a:gd name="connsiteX10" fmla="*/ 85109 w 1491878"/>
              <a:gd name="connsiteY10" fmla="*/ 928468 h 1101894"/>
              <a:gd name="connsiteX11" fmla="*/ 169515 w 1491878"/>
              <a:gd name="connsiteY11" fmla="*/ 956603 h 1101894"/>
              <a:gd name="connsiteX12" fmla="*/ 225786 w 1491878"/>
              <a:gd name="connsiteY12" fmla="*/ 970671 h 1101894"/>
              <a:gd name="connsiteX13" fmla="*/ 267989 w 1491878"/>
              <a:gd name="connsiteY13" fmla="*/ 984739 h 1101894"/>
              <a:gd name="connsiteX14" fmla="*/ 366463 w 1491878"/>
              <a:gd name="connsiteY14" fmla="*/ 998806 h 1101894"/>
              <a:gd name="connsiteX15" fmla="*/ 535275 w 1491878"/>
              <a:gd name="connsiteY15" fmla="*/ 1026942 h 1101894"/>
              <a:gd name="connsiteX16" fmla="*/ 619681 w 1491878"/>
              <a:gd name="connsiteY16" fmla="*/ 1055077 h 1101894"/>
              <a:gd name="connsiteX17" fmla="*/ 704087 w 1491878"/>
              <a:gd name="connsiteY17" fmla="*/ 1083212 h 1101894"/>
              <a:gd name="connsiteX18" fmla="*/ 746290 w 1491878"/>
              <a:gd name="connsiteY18" fmla="*/ 1097280 h 1101894"/>
              <a:gd name="connsiteX19" fmla="*/ 1097983 w 1491878"/>
              <a:gd name="connsiteY19" fmla="*/ 1083212 h 1101894"/>
              <a:gd name="connsiteX20" fmla="*/ 1182389 w 1491878"/>
              <a:gd name="connsiteY20" fmla="*/ 1026942 h 1101894"/>
              <a:gd name="connsiteX21" fmla="*/ 1266795 w 1491878"/>
              <a:gd name="connsiteY21" fmla="*/ 970671 h 1101894"/>
              <a:gd name="connsiteX22" fmla="*/ 1351201 w 1491878"/>
              <a:gd name="connsiteY22" fmla="*/ 942535 h 1101894"/>
              <a:gd name="connsiteX23" fmla="*/ 1379337 w 1491878"/>
              <a:gd name="connsiteY23" fmla="*/ 914400 h 1101894"/>
              <a:gd name="connsiteX24" fmla="*/ 1421540 w 1491878"/>
              <a:gd name="connsiteY24" fmla="*/ 886265 h 1101894"/>
              <a:gd name="connsiteX25" fmla="*/ 1477810 w 1491878"/>
              <a:gd name="connsiteY25" fmla="*/ 745588 h 1101894"/>
              <a:gd name="connsiteX26" fmla="*/ 1491878 w 1491878"/>
              <a:gd name="connsiteY26" fmla="*/ 703385 h 1101894"/>
              <a:gd name="connsiteX27" fmla="*/ 1477810 w 1491878"/>
              <a:gd name="connsiteY27" fmla="*/ 393895 h 1101894"/>
              <a:gd name="connsiteX28" fmla="*/ 1393404 w 1491878"/>
              <a:gd name="connsiteY28" fmla="*/ 225083 h 1101894"/>
              <a:gd name="connsiteX29" fmla="*/ 1337133 w 1491878"/>
              <a:gd name="connsiteY29" fmla="*/ 140677 h 1101894"/>
              <a:gd name="connsiteX30" fmla="*/ 1308998 w 1491878"/>
              <a:gd name="connsiteY30" fmla="*/ 98474 h 1101894"/>
              <a:gd name="connsiteX31" fmla="*/ 1266795 w 1491878"/>
              <a:gd name="connsiteY31" fmla="*/ 70339 h 1101894"/>
              <a:gd name="connsiteX32" fmla="*/ 1224592 w 1491878"/>
              <a:gd name="connsiteY32" fmla="*/ 56271 h 1101894"/>
              <a:gd name="connsiteX33" fmla="*/ 886967 w 1491878"/>
              <a:gd name="connsiteY33" fmla="*/ 28135 h 1101894"/>
              <a:gd name="connsiteX34" fmla="*/ 661884 w 1491878"/>
              <a:gd name="connsiteY34" fmla="*/ 14068 h 1101894"/>
              <a:gd name="connsiteX35" fmla="*/ 605613 w 1491878"/>
              <a:gd name="connsiteY35" fmla="*/ 0 h 1101894"/>
              <a:gd name="connsiteX36" fmla="*/ 352395 w 1491878"/>
              <a:gd name="connsiteY36" fmla="*/ 28135 h 1101894"/>
              <a:gd name="connsiteX37" fmla="*/ 338327 w 1491878"/>
              <a:gd name="connsiteY37" fmla="*/ 70339 h 1101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91878" h="1101894">
                <a:moveTo>
                  <a:pt x="338327" y="70339"/>
                </a:moveTo>
                <a:cubicBezTo>
                  <a:pt x="328949" y="75028"/>
                  <a:pt x="310192" y="51582"/>
                  <a:pt x="296124" y="56271"/>
                </a:cubicBezTo>
                <a:cubicBezTo>
                  <a:pt x="259928" y="68336"/>
                  <a:pt x="197525" y="121133"/>
                  <a:pt x="169515" y="154745"/>
                </a:cubicBezTo>
                <a:cubicBezTo>
                  <a:pt x="80794" y="261211"/>
                  <a:pt x="195092" y="143238"/>
                  <a:pt x="113244" y="225083"/>
                </a:cubicBezTo>
                <a:cubicBezTo>
                  <a:pt x="108555" y="239151"/>
                  <a:pt x="106806" y="254571"/>
                  <a:pt x="99177" y="267286"/>
                </a:cubicBezTo>
                <a:cubicBezTo>
                  <a:pt x="92353" y="278659"/>
                  <a:pt x="76973" y="283559"/>
                  <a:pt x="71041" y="295422"/>
                </a:cubicBezTo>
                <a:cubicBezTo>
                  <a:pt x="48755" y="339994"/>
                  <a:pt x="42300" y="388983"/>
                  <a:pt x="28838" y="436099"/>
                </a:cubicBezTo>
                <a:cubicBezTo>
                  <a:pt x="0" y="537029"/>
                  <a:pt x="29301" y="405643"/>
                  <a:pt x="703" y="548640"/>
                </a:cubicBezTo>
                <a:cubicBezTo>
                  <a:pt x="5392" y="637735"/>
                  <a:pt x="6693" y="727074"/>
                  <a:pt x="14770" y="815926"/>
                </a:cubicBezTo>
                <a:cubicBezTo>
                  <a:pt x="19155" y="864158"/>
                  <a:pt x="30765" y="853505"/>
                  <a:pt x="56973" y="886265"/>
                </a:cubicBezTo>
                <a:cubicBezTo>
                  <a:pt x="67535" y="899467"/>
                  <a:pt x="70772" y="919507"/>
                  <a:pt x="85109" y="928468"/>
                </a:cubicBezTo>
                <a:cubicBezTo>
                  <a:pt x="110258" y="944186"/>
                  <a:pt x="140743" y="949410"/>
                  <a:pt x="169515" y="956603"/>
                </a:cubicBezTo>
                <a:cubicBezTo>
                  <a:pt x="188272" y="961292"/>
                  <a:pt x="207196" y="965359"/>
                  <a:pt x="225786" y="970671"/>
                </a:cubicBezTo>
                <a:cubicBezTo>
                  <a:pt x="240044" y="974745"/>
                  <a:pt x="253448" y="981831"/>
                  <a:pt x="267989" y="984739"/>
                </a:cubicBezTo>
                <a:cubicBezTo>
                  <a:pt x="300503" y="991242"/>
                  <a:pt x="333638" y="994117"/>
                  <a:pt x="366463" y="998806"/>
                </a:cubicBezTo>
                <a:cubicBezTo>
                  <a:pt x="481854" y="1037270"/>
                  <a:pt x="299705" y="979828"/>
                  <a:pt x="535275" y="1026942"/>
                </a:cubicBezTo>
                <a:cubicBezTo>
                  <a:pt x="564356" y="1032758"/>
                  <a:pt x="591546" y="1045699"/>
                  <a:pt x="619681" y="1055077"/>
                </a:cubicBezTo>
                <a:lnTo>
                  <a:pt x="704087" y="1083212"/>
                </a:lnTo>
                <a:lnTo>
                  <a:pt x="746290" y="1097280"/>
                </a:lnTo>
                <a:cubicBezTo>
                  <a:pt x="863521" y="1092591"/>
                  <a:pt x="982155" y="1101894"/>
                  <a:pt x="1097983" y="1083212"/>
                </a:cubicBezTo>
                <a:cubicBezTo>
                  <a:pt x="1131366" y="1077828"/>
                  <a:pt x="1154254" y="1045699"/>
                  <a:pt x="1182389" y="1026942"/>
                </a:cubicBezTo>
                <a:lnTo>
                  <a:pt x="1266795" y="970671"/>
                </a:lnTo>
                <a:lnTo>
                  <a:pt x="1351201" y="942535"/>
                </a:lnTo>
                <a:cubicBezTo>
                  <a:pt x="1360580" y="933157"/>
                  <a:pt x="1368980" y="922685"/>
                  <a:pt x="1379337" y="914400"/>
                </a:cubicBezTo>
                <a:cubicBezTo>
                  <a:pt x="1392539" y="903838"/>
                  <a:pt x="1409585" y="898220"/>
                  <a:pt x="1421540" y="886265"/>
                </a:cubicBezTo>
                <a:cubicBezTo>
                  <a:pt x="1459209" y="848596"/>
                  <a:pt x="1464055" y="793732"/>
                  <a:pt x="1477810" y="745588"/>
                </a:cubicBezTo>
                <a:cubicBezTo>
                  <a:pt x="1481884" y="731330"/>
                  <a:pt x="1487189" y="717453"/>
                  <a:pt x="1491878" y="703385"/>
                </a:cubicBezTo>
                <a:cubicBezTo>
                  <a:pt x="1487189" y="600222"/>
                  <a:pt x="1488812" y="496577"/>
                  <a:pt x="1477810" y="393895"/>
                </a:cubicBezTo>
                <a:cubicBezTo>
                  <a:pt x="1470375" y="324498"/>
                  <a:pt x="1430333" y="280476"/>
                  <a:pt x="1393404" y="225083"/>
                </a:cubicBezTo>
                <a:lnTo>
                  <a:pt x="1337133" y="140677"/>
                </a:lnTo>
                <a:cubicBezTo>
                  <a:pt x="1327755" y="126609"/>
                  <a:pt x="1323066" y="107852"/>
                  <a:pt x="1308998" y="98474"/>
                </a:cubicBezTo>
                <a:cubicBezTo>
                  <a:pt x="1294930" y="89096"/>
                  <a:pt x="1281917" y="77900"/>
                  <a:pt x="1266795" y="70339"/>
                </a:cubicBezTo>
                <a:cubicBezTo>
                  <a:pt x="1253532" y="63707"/>
                  <a:pt x="1238850" y="60345"/>
                  <a:pt x="1224592" y="56271"/>
                </a:cubicBezTo>
                <a:cubicBezTo>
                  <a:pt x="1098597" y="20272"/>
                  <a:pt x="1083823" y="39071"/>
                  <a:pt x="886967" y="28135"/>
                </a:cubicBezTo>
                <a:lnTo>
                  <a:pt x="661884" y="14068"/>
                </a:lnTo>
                <a:cubicBezTo>
                  <a:pt x="643127" y="9379"/>
                  <a:pt x="624947" y="0"/>
                  <a:pt x="605613" y="0"/>
                </a:cubicBezTo>
                <a:cubicBezTo>
                  <a:pt x="451166" y="0"/>
                  <a:pt x="454367" y="2643"/>
                  <a:pt x="352395" y="28135"/>
                </a:cubicBezTo>
                <a:cubicBezTo>
                  <a:pt x="316846" y="63686"/>
                  <a:pt x="347705" y="65650"/>
                  <a:pt x="338327" y="7033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Ελεύθερη σχεδίαση"/>
          <p:cNvSpPr/>
          <p:nvPr/>
        </p:nvSpPr>
        <p:spPr>
          <a:xfrm>
            <a:off x="6286512" y="1571612"/>
            <a:ext cx="571504" cy="458952"/>
          </a:xfrm>
          <a:custGeom>
            <a:avLst/>
            <a:gdLst>
              <a:gd name="connsiteX0" fmla="*/ 338327 w 1491878"/>
              <a:gd name="connsiteY0" fmla="*/ 70339 h 1101894"/>
              <a:gd name="connsiteX1" fmla="*/ 296124 w 1491878"/>
              <a:gd name="connsiteY1" fmla="*/ 56271 h 1101894"/>
              <a:gd name="connsiteX2" fmla="*/ 169515 w 1491878"/>
              <a:gd name="connsiteY2" fmla="*/ 154745 h 1101894"/>
              <a:gd name="connsiteX3" fmla="*/ 113244 w 1491878"/>
              <a:gd name="connsiteY3" fmla="*/ 225083 h 1101894"/>
              <a:gd name="connsiteX4" fmla="*/ 99177 w 1491878"/>
              <a:gd name="connsiteY4" fmla="*/ 267286 h 1101894"/>
              <a:gd name="connsiteX5" fmla="*/ 71041 w 1491878"/>
              <a:gd name="connsiteY5" fmla="*/ 295422 h 1101894"/>
              <a:gd name="connsiteX6" fmla="*/ 28838 w 1491878"/>
              <a:gd name="connsiteY6" fmla="*/ 436099 h 1101894"/>
              <a:gd name="connsiteX7" fmla="*/ 703 w 1491878"/>
              <a:gd name="connsiteY7" fmla="*/ 548640 h 1101894"/>
              <a:gd name="connsiteX8" fmla="*/ 14770 w 1491878"/>
              <a:gd name="connsiteY8" fmla="*/ 815926 h 1101894"/>
              <a:gd name="connsiteX9" fmla="*/ 56973 w 1491878"/>
              <a:gd name="connsiteY9" fmla="*/ 886265 h 1101894"/>
              <a:gd name="connsiteX10" fmla="*/ 85109 w 1491878"/>
              <a:gd name="connsiteY10" fmla="*/ 928468 h 1101894"/>
              <a:gd name="connsiteX11" fmla="*/ 169515 w 1491878"/>
              <a:gd name="connsiteY11" fmla="*/ 956603 h 1101894"/>
              <a:gd name="connsiteX12" fmla="*/ 225786 w 1491878"/>
              <a:gd name="connsiteY12" fmla="*/ 970671 h 1101894"/>
              <a:gd name="connsiteX13" fmla="*/ 267989 w 1491878"/>
              <a:gd name="connsiteY13" fmla="*/ 984739 h 1101894"/>
              <a:gd name="connsiteX14" fmla="*/ 366463 w 1491878"/>
              <a:gd name="connsiteY14" fmla="*/ 998806 h 1101894"/>
              <a:gd name="connsiteX15" fmla="*/ 535275 w 1491878"/>
              <a:gd name="connsiteY15" fmla="*/ 1026942 h 1101894"/>
              <a:gd name="connsiteX16" fmla="*/ 619681 w 1491878"/>
              <a:gd name="connsiteY16" fmla="*/ 1055077 h 1101894"/>
              <a:gd name="connsiteX17" fmla="*/ 704087 w 1491878"/>
              <a:gd name="connsiteY17" fmla="*/ 1083212 h 1101894"/>
              <a:gd name="connsiteX18" fmla="*/ 746290 w 1491878"/>
              <a:gd name="connsiteY18" fmla="*/ 1097280 h 1101894"/>
              <a:gd name="connsiteX19" fmla="*/ 1097983 w 1491878"/>
              <a:gd name="connsiteY19" fmla="*/ 1083212 h 1101894"/>
              <a:gd name="connsiteX20" fmla="*/ 1182389 w 1491878"/>
              <a:gd name="connsiteY20" fmla="*/ 1026942 h 1101894"/>
              <a:gd name="connsiteX21" fmla="*/ 1266795 w 1491878"/>
              <a:gd name="connsiteY21" fmla="*/ 970671 h 1101894"/>
              <a:gd name="connsiteX22" fmla="*/ 1351201 w 1491878"/>
              <a:gd name="connsiteY22" fmla="*/ 942535 h 1101894"/>
              <a:gd name="connsiteX23" fmla="*/ 1379337 w 1491878"/>
              <a:gd name="connsiteY23" fmla="*/ 914400 h 1101894"/>
              <a:gd name="connsiteX24" fmla="*/ 1421540 w 1491878"/>
              <a:gd name="connsiteY24" fmla="*/ 886265 h 1101894"/>
              <a:gd name="connsiteX25" fmla="*/ 1477810 w 1491878"/>
              <a:gd name="connsiteY25" fmla="*/ 745588 h 1101894"/>
              <a:gd name="connsiteX26" fmla="*/ 1491878 w 1491878"/>
              <a:gd name="connsiteY26" fmla="*/ 703385 h 1101894"/>
              <a:gd name="connsiteX27" fmla="*/ 1477810 w 1491878"/>
              <a:gd name="connsiteY27" fmla="*/ 393895 h 1101894"/>
              <a:gd name="connsiteX28" fmla="*/ 1393404 w 1491878"/>
              <a:gd name="connsiteY28" fmla="*/ 225083 h 1101894"/>
              <a:gd name="connsiteX29" fmla="*/ 1337133 w 1491878"/>
              <a:gd name="connsiteY29" fmla="*/ 140677 h 1101894"/>
              <a:gd name="connsiteX30" fmla="*/ 1308998 w 1491878"/>
              <a:gd name="connsiteY30" fmla="*/ 98474 h 1101894"/>
              <a:gd name="connsiteX31" fmla="*/ 1266795 w 1491878"/>
              <a:gd name="connsiteY31" fmla="*/ 70339 h 1101894"/>
              <a:gd name="connsiteX32" fmla="*/ 1224592 w 1491878"/>
              <a:gd name="connsiteY32" fmla="*/ 56271 h 1101894"/>
              <a:gd name="connsiteX33" fmla="*/ 886967 w 1491878"/>
              <a:gd name="connsiteY33" fmla="*/ 28135 h 1101894"/>
              <a:gd name="connsiteX34" fmla="*/ 661884 w 1491878"/>
              <a:gd name="connsiteY34" fmla="*/ 14068 h 1101894"/>
              <a:gd name="connsiteX35" fmla="*/ 605613 w 1491878"/>
              <a:gd name="connsiteY35" fmla="*/ 0 h 1101894"/>
              <a:gd name="connsiteX36" fmla="*/ 352395 w 1491878"/>
              <a:gd name="connsiteY36" fmla="*/ 28135 h 1101894"/>
              <a:gd name="connsiteX37" fmla="*/ 338327 w 1491878"/>
              <a:gd name="connsiteY37" fmla="*/ 70339 h 1101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91878" h="1101894">
                <a:moveTo>
                  <a:pt x="338327" y="70339"/>
                </a:moveTo>
                <a:cubicBezTo>
                  <a:pt x="328949" y="75028"/>
                  <a:pt x="310192" y="51582"/>
                  <a:pt x="296124" y="56271"/>
                </a:cubicBezTo>
                <a:cubicBezTo>
                  <a:pt x="259928" y="68336"/>
                  <a:pt x="197525" y="121133"/>
                  <a:pt x="169515" y="154745"/>
                </a:cubicBezTo>
                <a:cubicBezTo>
                  <a:pt x="80794" y="261211"/>
                  <a:pt x="195092" y="143238"/>
                  <a:pt x="113244" y="225083"/>
                </a:cubicBezTo>
                <a:cubicBezTo>
                  <a:pt x="108555" y="239151"/>
                  <a:pt x="106806" y="254571"/>
                  <a:pt x="99177" y="267286"/>
                </a:cubicBezTo>
                <a:cubicBezTo>
                  <a:pt x="92353" y="278659"/>
                  <a:pt x="76973" y="283559"/>
                  <a:pt x="71041" y="295422"/>
                </a:cubicBezTo>
                <a:cubicBezTo>
                  <a:pt x="48755" y="339994"/>
                  <a:pt x="42300" y="388983"/>
                  <a:pt x="28838" y="436099"/>
                </a:cubicBezTo>
                <a:cubicBezTo>
                  <a:pt x="0" y="537029"/>
                  <a:pt x="29301" y="405643"/>
                  <a:pt x="703" y="548640"/>
                </a:cubicBezTo>
                <a:cubicBezTo>
                  <a:pt x="5392" y="637735"/>
                  <a:pt x="6693" y="727074"/>
                  <a:pt x="14770" y="815926"/>
                </a:cubicBezTo>
                <a:cubicBezTo>
                  <a:pt x="19155" y="864158"/>
                  <a:pt x="30765" y="853505"/>
                  <a:pt x="56973" y="886265"/>
                </a:cubicBezTo>
                <a:cubicBezTo>
                  <a:pt x="67535" y="899467"/>
                  <a:pt x="70772" y="919507"/>
                  <a:pt x="85109" y="928468"/>
                </a:cubicBezTo>
                <a:cubicBezTo>
                  <a:pt x="110258" y="944186"/>
                  <a:pt x="140743" y="949410"/>
                  <a:pt x="169515" y="956603"/>
                </a:cubicBezTo>
                <a:cubicBezTo>
                  <a:pt x="188272" y="961292"/>
                  <a:pt x="207196" y="965359"/>
                  <a:pt x="225786" y="970671"/>
                </a:cubicBezTo>
                <a:cubicBezTo>
                  <a:pt x="240044" y="974745"/>
                  <a:pt x="253448" y="981831"/>
                  <a:pt x="267989" y="984739"/>
                </a:cubicBezTo>
                <a:cubicBezTo>
                  <a:pt x="300503" y="991242"/>
                  <a:pt x="333638" y="994117"/>
                  <a:pt x="366463" y="998806"/>
                </a:cubicBezTo>
                <a:cubicBezTo>
                  <a:pt x="481854" y="1037270"/>
                  <a:pt x="299705" y="979828"/>
                  <a:pt x="535275" y="1026942"/>
                </a:cubicBezTo>
                <a:cubicBezTo>
                  <a:pt x="564356" y="1032758"/>
                  <a:pt x="591546" y="1045699"/>
                  <a:pt x="619681" y="1055077"/>
                </a:cubicBezTo>
                <a:lnTo>
                  <a:pt x="704087" y="1083212"/>
                </a:lnTo>
                <a:lnTo>
                  <a:pt x="746290" y="1097280"/>
                </a:lnTo>
                <a:cubicBezTo>
                  <a:pt x="863521" y="1092591"/>
                  <a:pt x="982155" y="1101894"/>
                  <a:pt x="1097983" y="1083212"/>
                </a:cubicBezTo>
                <a:cubicBezTo>
                  <a:pt x="1131366" y="1077828"/>
                  <a:pt x="1154254" y="1045699"/>
                  <a:pt x="1182389" y="1026942"/>
                </a:cubicBezTo>
                <a:lnTo>
                  <a:pt x="1266795" y="970671"/>
                </a:lnTo>
                <a:lnTo>
                  <a:pt x="1351201" y="942535"/>
                </a:lnTo>
                <a:cubicBezTo>
                  <a:pt x="1360580" y="933157"/>
                  <a:pt x="1368980" y="922685"/>
                  <a:pt x="1379337" y="914400"/>
                </a:cubicBezTo>
                <a:cubicBezTo>
                  <a:pt x="1392539" y="903838"/>
                  <a:pt x="1409585" y="898220"/>
                  <a:pt x="1421540" y="886265"/>
                </a:cubicBezTo>
                <a:cubicBezTo>
                  <a:pt x="1459209" y="848596"/>
                  <a:pt x="1464055" y="793732"/>
                  <a:pt x="1477810" y="745588"/>
                </a:cubicBezTo>
                <a:cubicBezTo>
                  <a:pt x="1481884" y="731330"/>
                  <a:pt x="1487189" y="717453"/>
                  <a:pt x="1491878" y="703385"/>
                </a:cubicBezTo>
                <a:cubicBezTo>
                  <a:pt x="1487189" y="600222"/>
                  <a:pt x="1488812" y="496577"/>
                  <a:pt x="1477810" y="393895"/>
                </a:cubicBezTo>
                <a:cubicBezTo>
                  <a:pt x="1470375" y="324498"/>
                  <a:pt x="1430333" y="280476"/>
                  <a:pt x="1393404" y="225083"/>
                </a:cubicBezTo>
                <a:lnTo>
                  <a:pt x="1337133" y="140677"/>
                </a:lnTo>
                <a:cubicBezTo>
                  <a:pt x="1327755" y="126609"/>
                  <a:pt x="1323066" y="107852"/>
                  <a:pt x="1308998" y="98474"/>
                </a:cubicBezTo>
                <a:cubicBezTo>
                  <a:pt x="1294930" y="89096"/>
                  <a:pt x="1281917" y="77900"/>
                  <a:pt x="1266795" y="70339"/>
                </a:cubicBezTo>
                <a:cubicBezTo>
                  <a:pt x="1253532" y="63707"/>
                  <a:pt x="1238850" y="60345"/>
                  <a:pt x="1224592" y="56271"/>
                </a:cubicBezTo>
                <a:cubicBezTo>
                  <a:pt x="1098597" y="20272"/>
                  <a:pt x="1083823" y="39071"/>
                  <a:pt x="886967" y="28135"/>
                </a:cubicBezTo>
                <a:lnTo>
                  <a:pt x="661884" y="14068"/>
                </a:lnTo>
                <a:cubicBezTo>
                  <a:pt x="643127" y="9379"/>
                  <a:pt x="624947" y="0"/>
                  <a:pt x="605613" y="0"/>
                </a:cubicBezTo>
                <a:cubicBezTo>
                  <a:pt x="451166" y="0"/>
                  <a:pt x="454367" y="2643"/>
                  <a:pt x="352395" y="28135"/>
                </a:cubicBezTo>
                <a:cubicBezTo>
                  <a:pt x="316846" y="63686"/>
                  <a:pt x="347705" y="65650"/>
                  <a:pt x="338327" y="7033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Ορθογώνιο"/>
          <p:cNvSpPr/>
          <p:nvPr/>
        </p:nvSpPr>
        <p:spPr>
          <a:xfrm>
            <a:off x="5715008" y="1571612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m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endParaRPr lang="en-US" dirty="0"/>
          </a:p>
        </p:txBody>
      </p:sp>
      <p:sp>
        <p:nvSpPr>
          <p:cNvPr id="27" name="26 - Ορθογώνιο"/>
          <p:cNvSpPr/>
          <p:nvPr/>
        </p:nvSpPr>
        <p:spPr>
          <a:xfrm>
            <a:off x="6286512" y="1643050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b="1" baseline="-25000" dirty="0" smtClean="0">
                <a:solidFill>
                  <a:srgbClr val="FF0000"/>
                </a:solidFill>
              </a:rPr>
              <a:t>1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28" name="27 - TextBox"/>
          <p:cNvSpPr txBox="1"/>
          <p:nvPr/>
        </p:nvSpPr>
        <p:spPr>
          <a:xfrm>
            <a:off x="6929454" y="107154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 </a:t>
            </a:r>
            <a:r>
              <a:rPr lang="en-US" b="1" baseline="-25000" dirty="0" smtClean="0"/>
              <a:t>1</a:t>
            </a:r>
            <a:r>
              <a:rPr lang="en-US" b="1" dirty="0" smtClean="0"/>
              <a:t> ,</a:t>
            </a:r>
            <a:r>
              <a:rPr lang="el-GR" b="1" dirty="0" smtClean="0"/>
              <a:t>  </a:t>
            </a:r>
            <a:r>
              <a:rPr lang="en-US" dirty="0" smtClean="0"/>
              <a:t> p </a:t>
            </a:r>
            <a:r>
              <a:rPr lang="en-US" baseline="-25000" dirty="0" smtClean="0"/>
              <a:t>1</a:t>
            </a:r>
            <a:endParaRPr lang="en-US" b="1" baseline="-25000" dirty="0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>
            <a:off x="7000892" y="1428736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rot="10800000">
            <a:off x="4857752" y="1500174"/>
            <a:ext cx="6524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786314" y="114298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 </a:t>
            </a:r>
            <a:r>
              <a:rPr lang="en-US" b="1" baseline="-25000" dirty="0" smtClean="0"/>
              <a:t>2</a:t>
            </a:r>
            <a:r>
              <a:rPr lang="en-US" b="1" dirty="0" smtClean="0"/>
              <a:t> ,</a:t>
            </a:r>
            <a:r>
              <a:rPr lang="el-GR" b="1" dirty="0" smtClean="0"/>
              <a:t>  </a:t>
            </a:r>
            <a:r>
              <a:rPr lang="en-US" dirty="0" smtClean="0"/>
              <a:t> p </a:t>
            </a:r>
            <a:r>
              <a:rPr lang="en-US" baseline="-25000" dirty="0" smtClean="0"/>
              <a:t>2</a:t>
            </a:r>
            <a:endParaRPr lang="en-US" b="1" baseline="-25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5286380" y="1857364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baseline="-25000" dirty="0" smtClean="0">
                <a:solidFill>
                  <a:srgbClr val="FF0000"/>
                </a:solidFill>
              </a:rPr>
              <a:t>2 </a:t>
            </a:r>
            <a:endParaRPr lang="en-US" dirty="0"/>
          </a:p>
        </p:txBody>
      </p:sp>
      <p:sp>
        <p:nvSpPr>
          <p:cNvPr id="33" name="32 - Ορθογώνιο"/>
          <p:cNvSpPr/>
          <p:nvPr/>
        </p:nvSpPr>
        <p:spPr>
          <a:xfrm>
            <a:off x="6786578" y="1928802"/>
            <a:ext cx="442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rot="16200000" flipH="1">
            <a:off x="5965041" y="3321842"/>
            <a:ext cx="500066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rot="5400000" flipH="1" flipV="1">
            <a:off x="5929322" y="235743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Ορθογώνιο"/>
          <p:cNvSpPr/>
          <p:nvPr/>
        </p:nvSpPr>
        <p:spPr>
          <a:xfrm>
            <a:off x="5857884" y="2714620"/>
            <a:ext cx="114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 = 20 m</a:t>
            </a:r>
            <a:endParaRPr lang="en-US" dirty="0"/>
          </a:p>
        </p:txBody>
      </p:sp>
      <p:sp>
        <p:nvSpPr>
          <p:cNvPr id="39" name="38 - Ελεύθερη σχεδίαση"/>
          <p:cNvSpPr/>
          <p:nvPr/>
        </p:nvSpPr>
        <p:spPr>
          <a:xfrm>
            <a:off x="3991429" y="1785257"/>
            <a:ext cx="1640114" cy="1876933"/>
          </a:xfrm>
          <a:custGeom>
            <a:avLst/>
            <a:gdLst>
              <a:gd name="connsiteX0" fmla="*/ 1640114 w 1640114"/>
              <a:gd name="connsiteY0" fmla="*/ 0 h 1876933"/>
              <a:gd name="connsiteX1" fmla="*/ 1233714 w 1640114"/>
              <a:gd name="connsiteY1" fmla="*/ 14514 h 1876933"/>
              <a:gd name="connsiteX2" fmla="*/ 1190171 w 1640114"/>
              <a:gd name="connsiteY2" fmla="*/ 29029 h 1876933"/>
              <a:gd name="connsiteX3" fmla="*/ 1088571 w 1640114"/>
              <a:gd name="connsiteY3" fmla="*/ 87086 h 1876933"/>
              <a:gd name="connsiteX4" fmla="*/ 1045028 w 1640114"/>
              <a:gd name="connsiteY4" fmla="*/ 101600 h 1876933"/>
              <a:gd name="connsiteX5" fmla="*/ 943428 w 1640114"/>
              <a:gd name="connsiteY5" fmla="*/ 188686 h 1876933"/>
              <a:gd name="connsiteX6" fmla="*/ 827314 w 1640114"/>
              <a:gd name="connsiteY6" fmla="*/ 319314 h 1876933"/>
              <a:gd name="connsiteX7" fmla="*/ 783771 w 1640114"/>
              <a:gd name="connsiteY7" fmla="*/ 406400 h 1876933"/>
              <a:gd name="connsiteX8" fmla="*/ 740228 w 1640114"/>
              <a:gd name="connsiteY8" fmla="*/ 449943 h 1876933"/>
              <a:gd name="connsiteX9" fmla="*/ 696685 w 1640114"/>
              <a:gd name="connsiteY9" fmla="*/ 537029 h 1876933"/>
              <a:gd name="connsiteX10" fmla="*/ 638628 w 1640114"/>
              <a:gd name="connsiteY10" fmla="*/ 624114 h 1876933"/>
              <a:gd name="connsiteX11" fmla="*/ 566057 w 1640114"/>
              <a:gd name="connsiteY11" fmla="*/ 754743 h 1876933"/>
              <a:gd name="connsiteX12" fmla="*/ 537028 w 1640114"/>
              <a:gd name="connsiteY12" fmla="*/ 798286 h 1876933"/>
              <a:gd name="connsiteX13" fmla="*/ 493485 w 1640114"/>
              <a:gd name="connsiteY13" fmla="*/ 885372 h 1876933"/>
              <a:gd name="connsiteX14" fmla="*/ 478971 w 1640114"/>
              <a:gd name="connsiteY14" fmla="*/ 928914 h 1876933"/>
              <a:gd name="connsiteX15" fmla="*/ 449942 w 1640114"/>
              <a:gd name="connsiteY15" fmla="*/ 972457 h 1876933"/>
              <a:gd name="connsiteX16" fmla="*/ 391885 w 1640114"/>
              <a:gd name="connsiteY16" fmla="*/ 1074057 h 1876933"/>
              <a:gd name="connsiteX17" fmla="*/ 348342 w 1640114"/>
              <a:gd name="connsiteY17" fmla="*/ 1161143 h 1876933"/>
              <a:gd name="connsiteX18" fmla="*/ 319314 w 1640114"/>
              <a:gd name="connsiteY18" fmla="*/ 1262743 h 1876933"/>
              <a:gd name="connsiteX19" fmla="*/ 304800 w 1640114"/>
              <a:gd name="connsiteY19" fmla="*/ 1306286 h 1876933"/>
              <a:gd name="connsiteX20" fmla="*/ 203200 w 1640114"/>
              <a:gd name="connsiteY20" fmla="*/ 1436914 h 1876933"/>
              <a:gd name="connsiteX21" fmla="*/ 159657 w 1640114"/>
              <a:gd name="connsiteY21" fmla="*/ 1553029 h 1876933"/>
              <a:gd name="connsiteX22" fmla="*/ 130628 w 1640114"/>
              <a:gd name="connsiteY22" fmla="*/ 1654629 h 1876933"/>
              <a:gd name="connsiteX23" fmla="*/ 72571 w 1640114"/>
              <a:gd name="connsiteY23" fmla="*/ 1741714 h 1876933"/>
              <a:gd name="connsiteX24" fmla="*/ 43542 w 1640114"/>
              <a:gd name="connsiteY24" fmla="*/ 1785257 h 1876933"/>
              <a:gd name="connsiteX25" fmla="*/ 0 w 1640114"/>
              <a:gd name="connsiteY25" fmla="*/ 1872343 h 187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640114" h="1876933">
                <a:moveTo>
                  <a:pt x="1640114" y="0"/>
                </a:moveTo>
                <a:cubicBezTo>
                  <a:pt x="1504647" y="4838"/>
                  <a:pt x="1368986" y="5787"/>
                  <a:pt x="1233714" y="14514"/>
                </a:cubicBezTo>
                <a:cubicBezTo>
                  <a:pt x="1218446" y="15499"/>
                  <a:pt x="1204233" y="23002"/>
                  <a:pt x="1190171" y="29029"/>
                </a:cubicBezTo>
                <a:cubicBezTo>
                  <a:pt x="1012031" y="105375"/>
                  <a:pt x="1234353" y="14195"/>
                  <a:pt x="1088571" y="87086"/>
                </a:cubicBezTo>
                <a:cubicBezTo>
                  <a:pt x="1074887" y="93928"/>
                  <a:pt x="1059542" y="96762"/>
                  <a:pt x="1045028" y="101600"/>
                </a:cubicBezTo>
                <a:cubicBezTo>
                  <a:pt x="889584" y="257044"/>
                  <a:pt x="1129624" y="21109"/>
                  <a:pt x="943428" y="188686"/>
                </a:cubicBezTo>
                <a:cubicBezTo>
                  <a:pt x="860577" y="263252"/>
                  <a:pt x="872073" y="252175"/>
                  <a:pt x="827314" y="319314"/>
                </a:cubicBezTo>
                <a:cubicBezTo>
                  <a:pt x="812767" y="362955"/>
                  <a:pt x="815035" y="368884"/>
                  <a:pt x="783771" y="406400"/>
                </a:cubicBezTo>
                <a:cubicBezTo>
                  <a:pt x="770630" y="422169"/>
                  <a:pt x="753369" y="434174"/>
                  <a:pt x="740228" y="449943"/>
                </a:cubicBezTo>
                <a:cubicBezTo>
                  <a:pt x="675797" y="527261"/>
                  <a:pt x="740324" y="458479"/>
                  <a:pt x="696685" y="537029"/>
                </a:cubicBezTo>
                <a:cubicBezTo>
                  <a:pt x="679742" y="567526"/>
                  <a:pt x="638628" y="624114"/>
                  <a:pt x="638628" y="624114"/>
                </a:cubicBezTo>
                <a:cubicBezTo>
                  <a:pt x="613082" y="700754"/>
                  <a:pt x="632600" y="654928"/>
                  <a:pt x="566057" y="754743"/>
                </a:cubicBezTo>
                <a:lnTo>
                  <a:pt x="537028" y="798286"/>
                </a:lnTo>
                <a:cubicBezTo>
                  <a:pt x="500548" y="907729"/>
                  <a:pt x="549757" y="772830"/>
                  <a:pt x="493485" y="885372"/>
                </a:cubicBezTo>
                <a:cubicBezTo>
                  <a:pt x="486643" y="899056"/>
                  <a:pt x="485813" y="915230"/>
                  <a:pt x="478971" y="928914"/>
                </a:cubicBezTo>
                <a:cubicBezTo>
                  <a:pt x="471170" y="944516"/>
                  <a:pt x="458597" y="957311"/>
                  <a:pt x="449942" y="972457"/>
                </a:cubicBezTo>
                <a:cubicBezTo>
                  <a:pt x="376282" y="1101362"/>
                  <a:pt x="462610" y="967971"/>
                  <a:pt x="391885" y="1074057"/>
                </a:cubicBezTo>
                <a:cubicBezTo>
                  <a:pt x="355404" y="1183503"/>
                  <a:pt x="404615" y="1048597"/>
                  <a:pt x="348342" y="1161143"/>
                </a:cubicBezTo>
                <a:cubicBezTo>
                  <a:pt x="336743" y="1184342"/>
                  <a:pt x="325514" y="1241043"/>
                  <a:pt x="319314" y="1262743"/>
                </a:cubicBezTo>
                <a:cubicBezTo>
                  <a:pt x="315111" y="1277454"/>
                  <a:pt x="312230" y="1292912"/>
                  <a:pt x="304800" y="1306286"/>
                </a:cubicBezTo>
                <a:cubicBezTo>
                  <a:pt x="261399" y="1384408"/>
                  <a:pt x="256090" y="1384024"/>
                  <a:pt x="203200" y="1436914"/>
                </a:cubicBezTo>
                <a:cubicBezTo>
                  <a:pt x="187858" y="1475268"/>
                  <a:pt x="171036" y="1513204"/>
                  <a:pt x="159657" y="1553029"/>
                </a:cubicBezTo>
                <a:cubicBezTo>
                  <a:pt x="155237" y="1568497"/>
                  <a:pt x="140861" y="1636210"/>
                  <a:pt x="130628" y="1654629"/>
                </a:cubicBezTo>
                <a:cubicBezTo>
                  <a:pt x="113685" y="1685126"/>
                  <a:pt x="91923" y="1712686"/>
                  <a:pt x="72571" y="1741714"/>
                </a:cubicBezTo>
                <a:lnTo>
                  <a:pt x="43542" y="1785257"/>
                </a:lnTo>
                <a:cubicBezTo>
                  <a:pt x="12984" y="1876933"/>
                  <a:pt x="45113" y="1872343"/>
                  <a:pt x="0" y="1872343"/>
                </a:cubicBez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Ελεύθερη σχεδίαση"/>
          <p:cNvSpPr/>
          <p:nvPr/>
        </p:nvSpPr>
        <p:spPr>
          <a:xfrm>
            <a:off x="6850743" y="1808877"/>
            <a:ext cx="2115977" cy="1843715"/>
          </a:xfrm>
          <a:custGeom>
            <a:avLst/>
            <a:gdLst>
              <a:gd name="connsiteX0" fmla="*/ 0 w 2115977"/>
              <a:gd name="connsiteY0" fmla="*/ 5409 h 1843715"/>
              <a:gd name="connsiteX1" fmla="*/ 319314 w 2115977"/>
              <a:gd name="connsiteY1" fmla="*/ 34437 h 1843715"/>
              <a:gd name="connsiteX2" fmla="*/ 362857 w 2115977"/>
              <a:gd name="connsiteY2" fmla="*/ 48952 h 1843715"/>
              <a:gd name="connsiteX3" fmla="*/ 406400 w 2115977"/>
              <a:gd name="connsiteY3" fmla="*/ 77980 h 1843715"/>
              <a:gd name="connsiteX4" fmla="*/ 464457 w 2115977"/>
              <a:gd name="connsiteY4" fmla="*/ 92494 h 1843715"/>
              <a:gd name="connsiteX5" fmla="*/ 551543 w 2115977"/>
              <a:gd name="connsiteY5" fmla="*/ 136037 h 1843715"/>
              <a:gd name="connsiteX6" fmla="*/ 624114 w 2115977"/>
              <a:gd name="connsiteY6" fmla="*/ 223123 h 1843715"/>
              <a:gd name="connsiteX7" fmla="*/ 711200 w 2115977"/>
              <a:gd name="connsiteY7" fmla="*/ 310209 h 1843715"/>
              <a:gd name="connsiteX8" fmla="*/ 754743 w 2115977"/>
              <a:gd name="connsiteY8" fmla="*/ 353752 h 1843715"/>
              <a:gd name="connsiteX9" fmla="*/ 856343 w 2115977"/>
              <a:gd name="connsiteY9" fmla="*/ 469866 h 1843715"/>
              <a:gd name="connsiteX10" fmla="*/ 972457 w 2115977"/>
              <a:gd name="connsiteY10" fmla="*/ 600494 h 1843715"/>
              <a:gd name="connsiteX11" fmla="*/ 1016000 w 2115977"/>
              <a:gd name="connsiteY11" fmla="*/ 644037 h 1843715"/>
              <a:gd name="connsiteX12" fmla="*/ 1103086 w 2115977"/>
              <a:gd name="connsiteY12" fmla="*/ 702094 h 1843715"/>
              <a:gd name="connsiteX13" fmla="*/ 1146628 w 2115977"/>
              <a:gd name="connsiteY13" fmla="*/ 745637 h 1843715"/>
              <a:gd name="connsiteX14" fmla="*/ 1175657 w 2115977"/>
              <a:gd name="connsiteY14" fmla="*/ 789180 h 1843715"/>
              <a:gd name="connsiteX15" fmla="*/ 1233714 w 2115977"/>
              <a:gd name="connsiteY15" fmla="*/ 818209 h 1843715"/>
              <a:gd name="connsiteX16" fmla="*/ 1262743 w 2115977"/>
              <a:gd name="connsiteY16" fmla="*/ 861752 h 1843715"/>
              <a:gd name="connsiteX17" fmla="*/ 1349828 w 2115977"/>
              <a:gd name="connsiteY17" fmla="*/ 948837 h 1843715"/>
              <a:gd name="connsiteX18" fmla="*/ 1451428 w 2115977"/>
              <a:gd name="connsiteY18" fmla="*/ 1079466 h 1843715"/>
              <a:gd name="connsiteX19" fmla="*/ 1465943 w 2115977"/>
              <a:gd name="connsiteY19" fmla="*/ 1123009 h 1843715"/>
              <a:gd name="connsiteX20" fmla="*/ 1524000 w 2115977"/>
              <a:gd name="connsiteY20" fmla="*/ 1210094 h 1843715"/>
              <a:gd name="connsiteX21" fmla="*/ 1553028 w 2115977"/>
              <a:gd name="connsiteY21" fmla="*/ 1253637 h 1843715"/>
              <a:gd name="connsiteX22" fmla="*/ 1596571 w 2115977"/>
              <a:gd name="connsiteY22" fmla="*/ 1297180 h 1843715"/>
              <a:gd name="connsiteX23" fmla="*/ 1654628 w 2115977"/>
              <a:gd name="connsiteY23" fmla="*/ 1384266 h 1843715"/>
              <a:gd name="connsiteX24" fmla="*/ 1756228 w 2115977"/>
              <a:gd name="connsiteY24" fmla="*/ 1500380 h 1843715"/>
              <a:gd name="connsiteX25" fmla="*/ 1828800 w 2115977"/>
              <a:gd name="connsiteY25" fmla="*/ 1587466 h 1843715"/>
              <a:gd name="connsiteX26" fmla="*/ 1872343 w 2115977"/>
              <a:gd name="connsiteY26" fmla="*/ 1616494 h 1843715"/>
              <a:gd name="connsiteX27" fmla="*/ 1930400 w 2115977"/>
              <a:gd name="connsiteY27" fmla="*/ 1703580 h 1843715"/>
              <a:gd name="connsiteX28" fmla="*/ 1973943 w 2115977"/>
              <a:gd name="connsiteY28" fmla="*/ 1718094 h 1843715"/>
              <a:gd name="connsiteX29" fmla="*/ 2017486 w 2115977"/>
              <a:gd name="connsiteY29" fmla="*/ 1761637 h 1843715"/>
              <a:gd name="connsiteX30" fmla="*/ 2075543 w 2115977"/>
              <a:gd name="connsiteY30" fmla="*/ 1805180 h 1843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15977" h="1843715">
                <a:moveTo>
                  <a:pt x="0" y="5409"/>
                </a:moveTo>
                <a:cubicBezTo>
                  <a:pt x="184354" y="15651"/>
                  <a:pt x="198785" y="0"/>
                  <a:pt x="319314" y="34437"/>
                </a:cubicBezTo>
                <a:cubicBezTo>
                  <a:pt x="334025" y="38640"/>
                  <a:pt x="349173" y="42110"/>
                  <a:pt x="362857" y="48952"/>
                </a:cubicBezTo>
                <a:cubicBezTo>
                  <a:pt x="378459" y="56753"/>
                  <a:pt x="390366" y="71109"/>
                  <a:pt x="406400" y="77980"/>
                </a:cubicBezTo>
                <a:cubicBezTo>
                  <a:pt x="424735" y="85838"/>
                  <a:pt x="445277" y="87014"/>
                  <a:pt x="464457" y="92494"/>
                </a:cubicBezTo>
                <a:cubicBezTo>
                  <a:pt x="504300" y="103878"/>
                  <a:pt x="518357" y="108382"/>
                  <a:pt x="551543" y="136037"/>
                </a:cubicBezTo>
                <a:cubicBezTo>
                  <a:pt x="636635" y="206946"/>
                  <a:pt x="558873" y="149727"/>
                  <a:pt x="624114" y="223123"/>
                </a:cubicBezTo>
                <a:cubicBezTo>
                  <a:pt x="651388" y="253806"/>
                  <a:pt x="682171" y="281180"/>
                  <a:pt x="711200" y="310209"/>
                </a:cubicBezTo>
                <a:cubicBezTo>
                  <a:pt x="725714" y="324723"/>
                  <a:pt x="743357" y="336673"/>
                  <a:pt x="754743" y="353752"/>
                </a:cubicBezTo>
                <a:cubicBezTo>
                  <a:pt x="822476" y="455351"/>
                  <a:pt x="783772" y="421485"/>
                  <a:pt x="856343" y="469866"/>
                </a:cubicBezTo>
                <a:cubicBezTo>
                  <a:pt x="908143" y="547567"/>
                  <a:pt x="873035" y="501073"/>
                  <a:pt x="972457" y="600494"/>
                </a:cubicBezTo>
                <a:cubicBezTo>
                  <a:pt x="986971" y="615008"/>
                  <a:pt x="998921" y="632651"/>
                  <a:pt x="1016000" y="644037"/>
                </a:cubicBezTo>
                <a:cubicBezTo>
                  <a:pt x="1045029" y="663389"/>
                  <a:pt x="1078417" y="677424"/>
                  <a:pt x="1103086" y="702094"/>
                </a:cubicBezTo>
                <a:cubicBezTo>
                  <a:pt x="1117600" y="716608"/>
                  <a:pt x="1133488" y="729868"/>
                  <a:pt x="1146628" y="745637"/>
                </a:cubicBezTo>
                <a:cubicBezTo>
                  <a:pt x="1157795" y="759038"/>
                  <a:pt x="1162256" y="778013"/>
                  <a:pt x="1175657" y="789180"/>
                </a:cubicBezTo>
                <a:cubicBezTo>
                  <a:pt x="1192279" y="803031"/>
                  <a:pt x="1214362" y="808533"/>
                  <a:pt x="1233714" y="818209"/>
                </a:cubicBezTo>
                <a:cubicBezTo>
                  <a:pt x="1243390" y="832723"/>
                  <a:pt x="1251154" y="848714"/>
                  <a:pt x="1262743" y="861752"/>
                </a:cubicBezTo>
                <a:cubicBezTo>
                  <a:pt x="1290017" y="892435"/>
                  <a:pt x="1327056" y="914680"/>
                  <a:pt x="1349828" y="948837"/>
                </a:cubicBezTo>
                <a:cubicBezTo>
                  <a:pt x="1419272" y="1053002"/>
                  <a:pt x="1383217" y="1011253"/>
                  <a:pt x="1451428" y="1079466"/>
                </a:cubicBezTo>
                <a:cubicBezTo>
                  <a:pt x="1456266" y="1093980"/>
                  <a:pt x="1458513" y="1109635"/>
                  <a:pt x="1465943" y="1123009"/>
                </a:cubicBezTo>
                <a:cubicBezTo>
                  <a:pt x="1482886" y="1153506"/>
                  <a:pt x="1504648" y="1181066"/>
                  <a:pt x="1524000" y="1210094"/>
                </a:cubicBezTo>
                <a:cubicBezTo>
                  <a:pt x="1533676" y="1224608"/>
                  <a:pt x="1540693" y="1241302"/>
                  <a:pt x="1553028" y="1253637"/>
                </a:cubicBezTo>
                <a:lnTo>
                  <a:pt x="1596571" y="1297180"/>
                </a:lnTo>
                <a:cubicBezTo>
                  <a:pt x="1624330" y="1380454"/>
                  <a:pt x="1591208" y="1302725"/>
                  <a:pt x="1654628" y="1384266"/>
                </a:cubicBezTo>
                <a:cubicBezTo>
                  <a:pt x="1745806" y="1501495"/>
                  <a:pt x="1671936" y="1444185"/>
                  <a:pt x="1756228" y="1500380"/>
                </a:cubicBezTo>
                <a:cubicBezTo>
                  <a:pt x="1784771" y="1543193"/>
                  <a:pt x="1786892" y="1552543"/>
                  <a:pt x="1828800" y="1587466"/>
                </a:cubicBezTo>
                <a:cubicBezTo>
                  <a:pt x="1842201" y="1598633"/>
                  <a:pt x="1857829" y="1606818"/>
                  <a:pt x="1872343" y="1616494"/>
                </a:cubicBezTo>
                <a:cubicBezTo>
                  <a:pt x="1887560" y="1662145"/>
                  <a:pt x="1883804" y="1672516"/>
                  <a:pt x="1930400" y="1703580"/>
                </a:cubicBezTo>
                <a:cubicBezTo>
                  <a:pt x="1943130" y="1712067"/>
                  <a:pt x="1959429" y="1713256"/>
                  <a:pt x="1973943" y="1718094"/>
                </a:cubicBezTo>
                <a:cubicBezTo>
                  <a:pt x="1988457" y="1732608"/>
                  <a:pt x="2001717" y="1748496"/>
                  <a:pt x="2017486" y="1761637"/>
                </a:cubicBezTo>
                <a:cubicBezTo>
                  <a:pt x="2115977" y="1843715"/>
                  <a:pt x="2029372" y="1759013"/>
                  <a:pt x="2075543" y="1805180"/>
                </a:cubicBez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Ορθογώνιο"/>
          <p:cNvSpPr/>
          <p:nvPr/>
        </p:nvSpPr>
        <p:spPr>
          <a:xfrm>
            <a:off x="8771782" y="3286124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</a:t>
            </a:r>
            <a:endParaRPr lang="en-US" dirty="0"/>
          </a:p>
        </p:txBody>
      </p:sp>
      <p:sp>
        <p:nvSpPr>
          <p:cNvPr id="44" name="43 - Ορθογώνιο"/>
          <p:cNvSpPr/>
          <p:nvPr/>
        </p:nvSpPr>
        <p:spPr>
          <a:xfrm>
            <a:off x="3714744" y="3286124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</a:t>
            </a:r>
            <a:endParaRPr lang="en-US" dirty="0"/>
          </a:p>
        </p:txBody>
      </p:sp>
      <p:cxnSp>
        <p:nvCxnSpPr>
          <p:cNvPr id="46" name="45 - Ευθύγραμμο βέλος σύνδεσης"/>
          <p:cNvCxnSpPr/>
          <p:nvPr/>
        </p:nvCxnSpPr>
        <p:spPr>
          <a:xfrm>
            <a:off x="7858148" y="3571876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ύγραμμο βέλος σύνδεσης"/>
          <p:cNvCxnSpPr/>
          <p:nvPr/>
        </p:nvCxnSpPr>
        <p:spPr>
          <a:xfrm rot="10800000">
            <a:off x="6215074" y="357187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ύγραμμο βέλος σύνδεσης"/>
          <p:cNvCxnSpPr/>
          <p:nvPr/>
        </p:nvCxnSpPr>
        <p:spPr>
          <a:xfrm>
            <a:off x="5357818" y="357187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ύγραμμο βέλος σύνδεσης"/>
          <p:cNvCxnSpPr>
            <a:endCxn id="39" idx="24"/>
          </p:cNvCxnSpPr>
          <p:nvPr/>
        </p:nvCxnSpPr>
        <p:spPr>
          <a:xfrm rot="10800000">
            <a:off x="4034972" y="3570514"/>
            <a:ext cx="822781" cy="1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Ορθογώνιο"/>
          <p:cNvSpPr/>
          <p:nvPr/>
        </p:nvSpPr>
        <p:spPr>
          <a:xfrm>
            <a:off x="7215206" y="328612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 s</a:t>
            </a:r>
            <a:r>
              <a:rPr lang="en-US" b="1" baseline="-25000" dirty="0" smtClean="0">
                <a:solidFill>
                  <a:srgbClr val="7030A0"/>
                </a:solidFill>
              </a:rPr>
              <a:t>1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4929190" y="328612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 s</a:t>
            </a:r>
            <a:r>
              <a:rPr lang="en-US" b="1" baseline="-25000" dirty="0" smtClean="0">
                <a:solidFill>
                  <a:srgbClr val="7030A0"/>
                </a:solidFill>
              </a:rPr>
              <a:t>2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56" name="55 - Ευθύγραμμο βέλος σύνδεσης"/>
          <p:cNvCxnSpPr/>
          <p:nvPr/>
        </p:nvCxnSpPr>
        <p:spPr>
          <a:xfrm>
            <a:off x="3357554" y="107154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3643306" y="7143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357158" y="4572008"/>
            <a:ext cx="1355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</a:t>
            </a:r>
            <a:r>
              <a:rPr lang="el-GR" sz="2000" baseline="-25000" dirty="0" smtClean="0">
                <a:solidFill>
                  <a:srgbClr val="FF0000"/>
                </a:solidFill>
              </a:rPr>
              <a:t>αρχ.</a:t>
            </a:r>
            <a:r>
              <a:rPr lang="en-US" sz="2000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= P</a:t>
            </a:r>
            <a:r>
              <a:rPr lang="el-GR" sz="2000" baseline="-25000" dirty="0" smtClean="0">
                <a:solidFill>
                  <a:srgbClr val="FF0000"/>
                </a:solidFill>
              </a:rPr>
              <a:t>τελ.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endParaRPr lang="en-US" sz="2000" dirty="0"/>
          </a:p>
        </p:txBody>
      </p:sp>
      <p:cxnSp>
        <p:nvCxnSpPr>
          <p:cNvPr id="59" name="58 - Ευθύγραμμο βέλος σύνδεσης"/>
          <p:cNvCxnSpPr/>
          <p:nvPr/>
        </p:nvCxnSpPr>
        <p:spPr>
          <a:xfrm>
            <a:off x="357158" y="4643446"/>
            <a:ext cx="28575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- Ευθύγραμμο βέλος σύνδεσης"/>
          <p:cNvCxnSpPr/>
          <p:nvPr/>
        </p:nvCxnSpPr>
        <p:spPr>
          <a:xfrm>
            <a:off x="1142976" y="4643446"/>
            <a:ext cx="28575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Ορθογώνιο"/>
          <p:cNvSpPr/>
          <p:nvPr/>
        </p:nvSpPr>
        <p:spPr>
          <a:xfrm>
            <a:off x="1785918" y="4572008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2357422" y="4572008"/>
            <a:ext cx="14510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0  = </a:t>
            </a:r>
            <a:r>
              <a:rPr lang="en-US" sz="2000" b="1" dirty="0" smtClean="0">
                <a:solidFill>
                  <a:srgbClr val="FF0000"/>
                </a:solidFill>
              </a:rPr>
              <a:t>p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1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-  </a:t>
            </a:r>
            <a:r>
              <a:rPr lang="en-US" sz="2000" b="1" dirty="0" smtClean="0">
                <a:solidFill>
                  <a:srgbClr val="FF0000"/>
                </a:solidFill>
              </a:rPr>
              <a:t> p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63" name="62 - Ορθογώνιο"/>
          <p:cNvSpPr/>
          <p:nvPr/>
        </p:nvSpPr>
        <p:spPr>
          <a:xfrm>
            <a:off x="4572000" y="4572008"/>
            <a:ext cx="25122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0  = </a:t>
            </a:r>
            <a:r>
              <a:rPr lang="en-US" sz="2000" b="1" dirty="0" smtClean="0">
                <a:solidFill>
                  <a:srgbClr val="FF0000"/>
                </a:solidFill>
              </a:rPr>
              <a:t>m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1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.  </a:t>
            </a:r>
            <a:r>
              <a:rPr lang="en-US" sz="2000" b="1" dirty="0" smtClean="0">
                <a:solidFill>
                  <a:srgbClr val="FF0000"/>
                </a:solidFill>
              </a:rPr>
              <a:t> u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1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-  </a:t>
            </a:r>
            <a:r>
              <a:rPr lang="en-US" sz="2000" b="1" dirty="0" smtClean="0">
                <a:solidFill>
                  <a:srgbClr val="FF0000"/>
                </a:solidFill>
              </a:rPr>
              <a:t>m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.  </a:t>
            </a:r>
            <a:r>
              <a:rPr lang="en-US" sz="2000" b="1" dirty="0" smtClean="0">
                <a:solidFill>
                  <a:srgbClr val="FF0000"/>
                </a:solidFill>
              </a:rPr>
              <a:t> u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3929058" y="4572008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85720" y="514351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857224" y="5143512"/>
            <a:ext cx="21627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0  = </a:t>
            </a:r>
            <a:r>
              <a:rPr lang="en-US" sz="2000" b="1" dirty="0" smtClean="0">
                <a:solidFill>
                  <a:srgbClr val="FF0000"/>
                </a:solidFill>
              </a:rPr>
              <a:t>1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.  </a:t>
            </a:r>
            <a:r>
              <a:rPr lang="en-US" sz="2000" b="1" dirty="0" smtClean="0">
                <a:solidFill>
                  <a:srgbClr val="FF0000"/>
                </a:solidFill>
              </a:rPr>
              <a:t> 10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-  </a:t>
            </a:r>
            <a:r>
              <a:rPr lang="en-US" sz="2000" b="1" dirty="0" smtClean="0">
                <a:solidFill>
                  <a:srgbClr val="FF0000"/>
                </a:solidFill>
              </a:rPr>
              <a:t>2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.  </a:t>
            </a:r>
            <a:r>
              <a:rPr lang="en-US" sz="2000" b="1" dirty="0" smtClean="0">
                <a:solidFill>
                  <a:srgbClr val="FF0000"/>
                </a:solidFill>
              </a:rPr>
              <a:t> u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67" name="66 - Ορθογώνιο"/>
          <p:cNvSpPr/>
          <p:nvPr/>
        </p:nvSpPr>
        <p:spPr>
          <a:xfrm>
            <a:off x="3143240" y="514351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3643306" y="5143512"/>
            <a:ext cx="2095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0</a:t>
            </a:r>
            <a:r>
              <a:rPr lang="en-US" sz="2000" b="1" dirty="0" smtClean="0">
                <a:solidFill>
                  <a:srgbClr val="FF0000"/>
                </a:solidFill>
              </a:rPr>
              <a:t> +  2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.  </a:t>
            </a:r>
            <a:r>
              <a:rPr lang="en-US" sz="2000" b="1" dirty="0" smtClean="0">
                <a:solidFill>
                  <a:srgbClr val="FF0000"/>
                </a:solidFill>
              </a:rPr>
              <a:t> u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  </a:t>
            </a:r>
            <a:r>
              <a:rPr lang="el-GR" sz="2000" b="1" dirty="0" smtClean="0">
                <a:solidFill>
                  <a:srgbClr val="FF0000"/>
                </a:solidFill>
              </a:rPr>
              <a:t>= </a:t>
            </a:r>
            <a:r>
              <a:rPr lang="en-US" sz="2000" b="1" dirty="0" smtClean="0">
                <a:solidFill>
                  <a:srgbClr val="FF0000"/>
                </a:solidFill>
              </a:rPr>
              <a:t> 10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69" name="68 - Ορθογώνιο"/>
          <p:cNvSpPr/>
          <p:nvPr/>
        </p:nvSpPr>
        <p:spPr>
          <a:xfrm>
            <a:off x="5715008" y="514351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6215074" y="5143512"/>
            <a:ext cx="2249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u</a:t>
            </a:r>
            <a:r>
              <a:rPr lang="en-US" sz="2800" b="1" baseline="-25000" dirty="0" smtClean="0">
                <a:solidFill>
                  <a:srgbClr val="7030A0"/>
                </a:solidFill>
              </a:rPr>
              <a:t>2</a:t>
            </a:r>
            <a:r>
              <a:rPr lang="el-GR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   </a:t>
            </a:r>
            <a:r>
              <a:rPr lang="el-GR" sz="2800" b="1" dirty="0" smtClean="0">
                <a:solidFill>
                  <a:srgbClr val="7030A0"/>
                </a:solidFill>
              </a:rPr>
              <a:t>= </a:t>
            </a:r>
            <a:r>
              <a:rPr lang="en-US" sz="2800" b="1" dirty="0" smtClean="0">
                <a:solidFill>
                  <a:srgbClr val="7030A0"/>
                </a:solidFill>
              </a:rPr>
              <a:t> 10 m/s</a:t>
            </a:r>
            <a:r>
              <a:rPr lang="en-US" sz="2800" b="1" baseline="-25000" dirty="0" smtClean="0">
                <a:solidFill>
                  <a:srgbClr val="7030A0"/>
                </a:solidFill>
              </a:rPr>
              <a:t> 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4" grpId="0"/>
      <p:bldP spid="65" grpId="0"/>
      <p:bldP spid="67" grpId="0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357422" y="2857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142976" y="28572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4</a:t>
            </a:r>
            <a:endParaRPr lang="en-US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3143240" y="21429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785794"/>
            <a:ext cx="8072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Β) </a:t>
            </a:r>
            <a:r>
              <a:rPr lang="el-GR" dirty="0" smtClean="0"/>
              <a:t>Μετά την έκρηξη τα δυο  κομμάτια θα εκτελέσουν οριζόντια βολή, άρα στον χ – άξονα θα κάνουν ευθύγραμμη ομαλή κίνηση, ενώ στον </a:t>
            </a:r>
            <a:r>
              <a:rPr lang="en-US" dirty="0" smtClean="0"/>
              <a:t>y – </a:t>
            </a:r>
            <a:r>
              <a:rPr lang="el-GR" dirty="0" smtClean="0"/>
              <a:t>άξονα θα κάνουν ελεύθερη πτώση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928662" y="1785926"/>
            <a:ext cx="4235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 χρόνος πτώσης θα δίνεται από τον τύπο: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2214546" y="1357298"/>
            <a:ext cx="1470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(g = 10m/s</a:t>
            </a:r>
            <a:r>
              <a:rPr lang="en-US" baseline="30000" dirty="0" smtClean="0"/>
              <a:t>2 </a:t>
            </a:r>
            <a:r>
              <a:rPr lang="en-US" dirty="0" smtClean="0"/>
              <a:t> )</a:t>
            </a:r>
            <a:endParaRPr lang="en-US" baseline="300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071670" y="24288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071538" y="2357430"/>
            <a:ext cx="714380" cy="785818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1357290" y="2714620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285852" y="235743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baseline="30000" dirty="0" smtClean="0">
                <a:solidFill>
                  <a:srgbClr val="FF0000"/>
                </a:solidFill>
              </a:rPr>
              <a:t>. </a:t>
            </a:r>
            <a:r>
              <a:rPr lang="en-US" dirty="0" smtClean="0">
                <a:solidFill>
                  <a:srgbClr val="FF0000"/>
                </a:solidFill>
              </a:rPr>
              <a:t> h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1357290" y="2786058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357158" y="250030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   =</a:t>
            </a:r>
            <a:endParaRPr lang="en-US" sz="2400" dirty="0"/>
          </a:p>
        </p:txBody>
      </p:sp>
      <p:sp>
        <p:nvSpPr>
          <p:cNvPr id="22" name="21 - Ελεύθερη σχεδίαση"/>
          <p:cNvSpPr/>
          <p:nvPr/>
        </p:nvSpPr>
        <p:spPr>
          <a:xfrm>
            <a:off x="2285984" y="2285992"/>
            <a:ext cx="714380" cy="785818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2571736" y="2786058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2571736" y="285749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2571736" y="242886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baseline="30000" dirty="0" smtClean="0">
                <a:solidFill>
                  <a:srgbClr val="FF0000"/>
                </a:solidFill>
              </a:rPr>
              <a:t>. </a:t>
            </a:r>
            <a:r>
              <a:rPr lang="en-US" dirty="0" smtClean="0">
                <a:solidFill>
                  <a:srgbClr val="FF0000"/>
                </a:solidFill>
              </a:rPr>
              <a:t> 20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3428992" y="2500306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28" name="27 - TextBox"/>
          <p:cNvSpPr txBox="1"/>
          <p:nvPr/>
        </p:nvSpPr>
        <p:spPr>
          <a:xfrm>
            <a:off x="3857620" y="242886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   =</a:t>
            </a:r>
            <a:endParaRPr lang="en-US" sz="2400" dirty="0"/>
          </a:p>
        </p:txBody>
      </p:sp>
      <p:sp>
        <p:nvSpPr>
          <p:cNvPr id="34" name="33 - Ελεύθερη σχεδίαση"/>
          <p:cNvSpPr/>
          <p:nvPr/>
        </p:nvSpPr>
        <p:spPr>
          <a:xfrm>
            <a:off x="4417255" y="2328203"/>
            <a:ext cx="422031" cy="536917"/>
          </a:xfrm>
          <a:custGeom>
            <a:avLst/>
            <a:gdLst>
              <a:gd name="connsiteX0" fmla="*/ 0 w 422031"/>
              <a:gd name="connsiteY0" fmla="*/ 133643 h 536917"/>
              <a:gd name="connsiteX1" fmla="*/ 140677 w 422031"/>
              <a:gd name="connsiteY1" fmla="*/ 527539 h 536917"/>
              <a:gd name="connsiteX2" fmla="*/ 98474 w 422031"/>
              <a:gd name="connsiteY2" fmla="*/ 77372 h 536917"/>
              <a:gd name="connsiteX3" fmla="*/ 422031 w 422031"/>
              <a:gd name="connsiteY3" fmla="*/ 63305 h 53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2031" h="536917">
                <a:moveTo>
                  <a:pt x="0" y="133643"/>
                </a:moveTo>
                <a:cubicBezTo>
                  <a:pt x="62132" y="335280"/>
                  <a:pt x="124265" y="536917"/>
                  <a:pt x="140677" y="527539"/>
                </a:cubicBezTo>
                <a:cubicBezTo>
                  <a:pt x="157089" y="518161"/>
                  <a:pt x="51582" y="154744"/>
                  <a:pt x="98474" y="77372"/>
                </a:cubicBezTo>
                <a:cubicBezTo>
                  <a:pt x="145366" y="0"/>
                  <a:pt x="283698" y="31652"/>
                  <a:pt x="422031" y="6330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Ορθογώνιο"/>
          <p:cNvSpPr/>
          <p:nvPr/>
        </p:nvSpPr>
        <p:spPr>
          <a:xfrm>
            <a:off x="4572000" y="2500306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4</a:t>
            </a:r>
            <a:endParaRPr lang="en-US" dirty="0"/>
          </a:p>
        </p:txBody>
      </p:sp>
      <p:sp>
        <p:nvSpPr>
          <p:cNvPr id="36" name="35 - Ορθογώνιο"/>
          <p:cNvSpPr/>
          <p:nvPr/>
        </p:nvSpPr>
        <p:spPr>
          <a:xfrm>
            <a:off x="5072066" y="2357430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37" name="36 - TextBox"/>
          <p:cNvSpPr txBox="1"/>
          <p:nvPr/>
        </p:nvSpPr>
        <p:spPr>
          <a:xfrm>
            <a:off x="5572132" y="235743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   = 2  s</a:t>
            </a:r>
            <a:endParaRPr lang="en-US" sz="2400" dirty="0"/>
          </a:p>
        </p:txBody>
      </p:sp>
      <p:sp>
        <p:nvSpPr>
          <p:cNvPr id="38" name="37 - TextBox"/>
          <p:cNvSpPr txBox="1"/>
          <p:nvPr/>
        </p:nvSpPr>
        <p:spPr>
          <a:xfrm>
            <a:off x="6858016" y="2285992"/>
            <a:ext cx="2285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l-GR" u="sng" dirty="0" smtClean="0"/>
              <a:t>χρόνος</a:t>
            </a:r>
            <a:r>
              <a:rPr lang="el-GR" dirty="0" smtClean="0"/>
              <a:t> είναι πάντα </a:t>
            </a:r>
            <a:r>
              <a:rPr lang="el-GR" u="sng" dirty="0" smtClean="0"/>
              <a:t>θετικός</a:t>
            </a:r>
            <a:endParaRPr lang="en-US" u="sng" dirty="0"/>
          </a:p>
        </p:txBody>
      </p:sp>
      <p:sp>
        <p:nvSpPr>
          <p:cNvPr id="39" name="38 - TextBox"/>
          <p:cNvSpPr txBox="1"/>
          <p:nvPr/>
        </p:nvSpPr>
        <p:spPr>
          <a:xfrm>
            <a:off x="214282" y="3286124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χρόνος πτώσης εξαρτάται μόνο από το ύψος (</a:t>
            </a:r>
            <a:r>
              <a:rPr lang="en-US" dirty="0" smtClean="0"/>
              <a:t>h), </a:t>
            </a:r>
            <a:r>
              <a:rPr lang="el-GR" dirty="0" smtClean="0"/>
              <a:t>άρα θα είναι ο ίδιος και για τα δύο κομμάτια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l-GR" dirty="0" smtClean="0"/>
              <a:t>, που προκύπτουν από την έκρηξη, αφού και τα δύο ξεκινούν από το ίδιο ύψος </a:t>
            </a:r>
            <a:r>
              <a:rPr lang="en-US" dirty="0" smtClean="0"/>
              <a:t>h= 20m</a:t>
            </a:r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642910" y="4429132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βεληνεκές για το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είναι:</a:t>
            </a:r>
            <a:r>
              <a:rPr lang="en-US" dirty="0" smtClean="0"/>
              <a:t>   </a:t>
            </a:r>
            <a:r>
              <a:rPr lang="el-GR" dirty="0" smtClean="0"/>
              <a:t> </a:t>
            </a:r>
            <a:r>
              <a:rPr lang="en-US" b="1" dirty="0" smtClean="0">
                <a:solidFill>
                  <a:srgbClr val="002060"/>
                </a:solidFill>
              </a:rPr>
              <a:t>s</a:t>
            </a:r>
            <a:r>
              <a:rPr lang="en-US" b="1" baseline="-25000" dirty="0" smtClean="0">
                <a:solidFill>
                  <a:srgbClr val="002060"/>
                </a:solidFill>
              </a:rPr>
              <a:t>1</a:t>
            </a:r>
            <a:r>
              <a:rPr lang="el-GR" b="1" baseline="-25000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 = </a:t>
            </a:r>
            <a:r>
              <a:rPr lang="en-US" b="1" dirty="0" smtClean="0">
                <a:solidFill>
                  <a:srgbClr val="002060"/>
                </a:solidFill>
              </a:rPr>
              <a:t>u</a:t>
            </a:r>
            <a:r>
              <a:rPr lang="en-US" b="1" baseline="-25000" dirty="0" smtClean="0">
                <a:solidFill>
                  <a:srgbClr val="002060"/>
                </a:solidFill>
              </a:rPr>
              <a:t>1 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baseline="30000" dirty="0" smtClean="0">
                <a:solidFill>
                  <a:srgbClr val="002060"/>
                </a:solidFill>
              </a:rPr>
              <a:t>.  </a:t>
            </a:r>
            <a:r>
              <a:rPr lang="en-US" b="1" dirty="0" smtClean="0">
                <a:solidFill>
                  <a:srgbClr val="002060"/>
                </a:solidFill>
              </a:rPr>
              <a:t> t</a:t>
            </a:r>
            <a:r>
              <a:rPr lang="el-GR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=  10 </a:t>
            </a:r>
            <a:r>
              <a:rPr lang="en-US" b="1" baseline="30000" dirty="0" smtClean="0">
                <a:solidFill>
                  <a:srgbClr val="002060"/>
                </a:solidFill>
              </a:rPr>
              <a:t>.  </a:t>
            </a:r>
            <a:r>
              <a:rPr lang="en-US" b="1" dirty="0" smtClean="0">
                <a:solidFill>
                  <a:srgbClr val="002060"/>
                </a:solidFill>
              </a:rPr>
              <a:t> 2     </a:t>
            </a:r>
            <a:r>
              <a:rPr lang="el-GR" b="1" dirty="0" smtClean="0">
                <a:solidFill>
                  <a:srgbClr val="002060"/>
                </a:solidFill>
              </a:rPr>
              <a:t>=&gt;</a:t>
            </a:r>
            <a:r>
              <a:rPr lang="en-US" b="1" dirty="0" smtClean="0">
                <a:solidFill>
                  <a:srgbClr val="002060"/>
                </a:solidFill>
              </a:rPr>
              <a:t>    s</a:t>
            </a:r>
            <a:r>
              <a:rPr lang="en-US" b="1" baseline="-25000" dirty="0" smtClean="0">
                <a:solidFill>
                  <a:srgbClr val="002060"/>
                </a:solidFill>
              </a:rPr>
              <a:t>1</a:t>
            </a:r>
            <a:r>
              <a:rPr lang="el-GR" b="1" baseline="-25000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 =</a:t>
            </a:r>
            <a:r>
              <a:rPr lang="en-US" b="1" dirty="0" smtClean="0">
                <a:solidFill>
                  <a:srgbClr val="002060"/>
                </a:solidFill>
              </a:rPr>
              <a:t> 20m    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(1)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3" name="52 - TextBox"/>
          <p:cNvSpPr txBox="1"/>
          <p:nvPr/>
        </p:nvSpPr>
        <p:spPr>
          <a:xfrm>
            <a:off x="571472" y="4786322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l-GR" dirty="0" smtClean="0"/>
              <a:t>Το βεληνεκές για το 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είναι:</a:t>
            </a:r>
            <a:r>
              <a:rPr lang="en-US" dirty="0" smtClean="0"/>
              <a:t>   </a:t>
            </a:r>
            <a:r>
              <a:rPr lang="el-GR" dirty="0" smtClean="0"/>
              <a:t> </a:t>
            </a:r>
            <a:r>
              <a:rPr lang="en-US" b="1" dirty="0" smtClean="0">
                <a:solidFill>
                  <a:srgbClr val="002060"/>
                </a:solidFill>
              </a:rPr>
              <a:t>s</a:t>
            </a:r>
            <a:r>
              <a:rPr lang="en-US" b="1" baseline="-25000" dirty="0" smtClean="0">
                <a:solidFill>
                  <a:srgbClr val="002060"/>
                </a:solidFill>
              </a:rPr>
              <a:t>2</a:t>
            </a:r>
            <a:r>
              <a:rPr lang="el-GR" b="1" dirty="0" smtClean="0">
                <a:solidFill>
                  <a:srgbClr val="002060"/>
                </a:solidFill>
              </a:rPr>
              <a:t> = </a:t>
            </a:r>
            <a:r>
              <a:rPr lang="en-US" b="1" dirty="0" smtClean="0">
                <a:solidFill>
                  <a:srgbClr val="002060"/>
                </a:solidFill>
              </a:rPr>
              <a:t>u</a:t>
            </a:r>
            <a:r>
              <a:rPr lang="en-US" b="1" baseline="-25000" dirty="0" smtClean="0">
                <a:solidFill>
                  <a:srgbClr val="002060"/>
                </a:solidFill>
              </a:rPr>
              <a:t>2 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baseline="30000" dirty="0" smtClean="0">
                <a:solidFill>
                  <a:srgbClr val="002060"/>
                </a:solidFill>
              </a:rPr>
              <a:t>.  </a:t>
            </a:r>
            <a:r>
              <a:rPr lang="en-US" b="1" dirty="0" smtClean="0">
                <a:solidFill>
                  <a:srgbClr val="002060"/>
                </a:solidFill>
              </a:rPr>
              <a:t> t</a:t>
            </a:r>
            <a:r>
              <a:rPr lang="el-GR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=  5 </a:t>
            </a:r>
            <a:r>
              <a:rPr lang="en-US" b="1" baseline="30000" dirty="0" smtClean="0">
                <a:solidFill>
                  <a:srgbClr val="002060"/>
                </a:solidFill>
              </a:rPr>
              <a:t>.  </a:t>
            </a:r>
            <a:r>
              <a:rPr lang="en-US" b="1" dirty="0" smtClean="0">
                <a:solidFill>
                  <a:srgbClr val="002060"/>
                </a:solidFill>
              </a:rPr>
              <a:t> 2     </a:t>
            </a:r>
            <a:r>
              <a:rPr lang="el-GR" b="1" dirty="0" smtClean="0">
                <a:solidFill>
                  <a:srgbClr val="002060"/>
                </a:solidFill>
              </a:rPr>
              <a:t>=&gt;</a:t>
            </a:r>
            <a:r>
              <a:rPr lang="en-US" b="1" dirty="0" smtClean="0">
                <a:solidFill>
                  <a:srgbClr val="002060"/>
                </a:solidFill>
              </a:rPr>
              <a:t>    s</a:t>
            </a:r>
            <a:r>
              <a:rPr lang="en-US" b="1" baseline="-25000" dirty="0" smtClean="0">
                <a:solidFill>
                  <a:srgbClr val="002060"/>
                </a:solidFill>
              </a:rPr>
              <a:t>2</a:t>
            </a:r>
            <a:r>
              <a:rPr lang="el-GR" b="1" baseline="-25000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 =</a:t>
            </a:r>
            <a:r>
              <a:rPr lang="en-US" b="1" dirty="0" smtClean="0">
                <a:solidFill>
                  <a:srgbClr val="002060"/>
                </a:solidFill>
              </a:rPr>
              <a:t> 10m     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(2)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285720" y="4357694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Γ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5" name="54 - TextBox"/>
          <p:cNvSpPr txBox="1"/>
          <p:nvPr/>
        </p:nvSpPr>
        <p:spPr>
          <a:xfrm>
            <a:off x="285720" y="5286388"/>
            <a:ext cx="8405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Για να βρω την απόσταση ΚΛ, προσθέτω τα δυο βεληνεκές, από σχέσεις (1) και (2) έχω::</a:t>
            </a:r>
            <a:endParaRPr lang="en-US" dirty="0"/>
          </a:p>
        </p:txBody>
      </p:sp>
      <p:sp>
        <p:nvSpPr>
          <p:cNvPr id="56" name="55 - Ορθογώνιο"/>
          <p:cNvSpPr/>
          <p:nvPr/>
        </p:nvSpPr>
        <p:spPr>
          <a:xfrm>
            <a:off x="571472" y="5786454"/>
            <a:ext cx="258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ΚΛ =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en-US" b="1" baseline="-250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l-GR" b="1" baseline="-25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+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en-US" b="1" baseline="-25000" dirty="0" smtClean="0">
                <a:solidFill>
                  <a:schemeClr val="accent6">
                    <a:lumMod val="50000"/>
                  </a:schemeClr>
                </a:solidFill>
              </a:rPr>
              <a:t>2 </a:t>
            </a:r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 =  20  +  10 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3357554" y="5786454"/>
            <a:ext cx="1622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=&gt;</a:t>
            </a:r>
            <a:r>
              <a:rPr lang="en-US" b="1" dirty="0" smtClean="0">
                <a:solidFill>
                  <a:srgbClr val="002060"/>
                </a:solidFill>
              </a:rPr>
              <a:t>    </a:t>
            </a:r>
            <a:r>
              <a:rPr lang="el-GR" b="1" dirty="0" smtClean="0">
                <a:solidFill>
                  <a:srgbClr val="002060"/>
                </a:solidFill>
              </a:rPr>
              <a:t>ΚΛ</a:t>
            </a:r>
            <a:r>
              <a:rPr lang="el-GR" b="1" baseline="-25000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 =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30</a:t>
            </a:r>
            <a:r>
              <a:rPr lang="en-US" b="1" dirty="0" smtClean="0">
                <a:solidFill>
                  <a:srgbClr val="002060"/>
                </a:solidFill>
              </a:rPr>
              <a:t>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6" grpId="0"/>
      <p:bldP spid="17" grpId="0"/>
      <p:bldP spid="22" grpId="0" animBg="1"/>
      <p:bldP spid="24" grpId="0"/>
      <p:bldP spid="25" grpId="0"/>
      <p:bldP spid="27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357422" y="2857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Λύση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142976" y="28572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4</a:t>
            </a:r>
            <a:endParaRPr lang="en-US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3143240" y="21429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0" y="4286256"/>
            <a:ext cx="87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μέτρο της ταχύτητας του κομματιού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l-GR" dirty="0" smtClean="0"/>
              <a:t>ακριβώς πριν ακουμπήσει στο έδαφος θα είναι: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214282" y="8572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Δ)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57158" y="4786322"/>
            <a:ext cx="5661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 </a:t>
            </a:r>
            <a:r>
              <a:rPr lang="el-GR" sz="2000" b="1" dirty="0" smtClean="0">
                <a:solidFill>
                  <a:srgbClr val="FF0000"/>
                </a:solidFill>
              </a:rPr>
              <a:t> =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6715140" y="500042"/>
            <a:ext cx="1856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b="1" baseline="-25000" dirty="0" smtClean="0">
                <a:solidFill>
                  <a:srgbClr val="FF0000"/>
                </a:solidFill>
              </a:rPr>
              <a:t>1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n-US" b="1" baseline="-25000" dirty="0" smtClean="0">
                <a:solidFill>
                  <a:srgbClr val="FF0000"/>
                </a:solidFill>
              </a:rPr>
              <a:t>1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- 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u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888772" y="4806495"/>
            <a:ext cx="1683657" cy="377372"/>
          </a:xfrm>
          <a:custGeom>
            <a:avLst/>
            <a:gdLst>
              <a:gd name="connsiteX0" fmla="*/ 0 w 1683657"/>
              <a:gd name="connsiteY0" fmla="*/ 0 h 377372"/>
              <a:gd name="connsiteX1" fmla="*/ 116114 w 1683657"/>
              <a:gd name="connsiteY1" fmla="*/ 377372 h 377372"/>
              <a:gd name="connsiteX2" fmla="*/ 116114 w 1683657"/>
              <a:gd name="connsiteY2" fmla="*/ 377372 h 377372"/>
              <a:gd name="connsiteX3" fmla="*/ 116114 w 1683657"/>
              <a:gd name="connsiteY3" fmla="*/ 14515 h 377372"/>
              <a:gd name="connsiteX4" fmla="*/ 116114 w 1683657"/>
              <a:gd name="connsiteY4" fmla="*/ 14515 h 377372"/>
              <a:gd name="connsiteX5" fmla="*/ 1683657 w 1683657"/>
              <a:gd name="connsiteY5" fmla="*/ 0 h 377372"/>
              <a:gd name="connsiteX6" fmla="*/ 1683657 w 1683657"/>
              <a:gd name="connsiteY6" fmla="*/ 0 h 377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3657" h="377372">
                <a:moveTo>
                  <a:pt x="0" y="0"/>
                </a:moveTo>
                <a:lnTo>
                  <a:pt x="116114" y="377372"/>
                </a:lnTo>
                <a:lnTo>
                  <a:pt x="116114" y="377372"/>
                </a:lnTo>
                <a:lnTo>
                  <a:pt x="116114" y="14515"/>
                </a:lnTo>
                <a:lnTo>
                  <a:pt x="116114" y="14515"/>
                </a:lnTo>
                <a:lnTo>
                  <a:pt x="1683657" y="0"/>
                </a:lnTo>
                <a:lnTo>
                  <a:pt x="1683657" y="0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1071538" y="4857760"/>
            <a:ext cx="18565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baseline="-25000" dirty="0" smtClean="0">
                <a:solidFill>
                  <a:srgbClr val="FF0000"/>
                </a:solidFill>
              </a:rPr>
              <a:t>1 y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+ u</a:t>
            </a:r>
            <a:r>
              <a:rPr lang="en-US" b="1" baseline="-25000" dirty="0" smtClean="0">
                <a:solidFill>
                  <a:srgbClr val="FF0000"/>
                </a:solidFill>
              </a:rPr>
              <a:t>1x</a:t>
            </a:r>
            <a:r>
              <a:rPr lang="en-US" b="1" baseline="30000" dirty="0" smtClean="0">
                <a:solidFill>
                  <a:srgbClr val="FF0000"/>
                </a:solidFill>
              </a:rPr>
              <a:t>2 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937993" y="786463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Αμέσως μετά την έκρηξη</a:t>
            </a:r>
            <a:endParaRPr lang="en-US" u="sng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1509233" y="3643983"/>
            <a:ext cx="5143504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Ελεύθερη σχεδίαση"/>
          <p:cNvSpPr/>
          <p:nvPr/>
        </p:nvSpPr>
        <p:spPr>
          <a:xfrm>
            <a:off x="3152307" y="1572281"/>
            <a:ext cx="571504" cy="530390"/>
          </a:xfrm>
          <a:custGeom>
            <a:avLst/>
            <a:gdLst>
              <a:gd name="connsiteX0" fmla="*/ 338327 w 1491878"/>
              <a:gd name="connsiteY0" fmla="*/ 70339 h 1101894"/>
              <a:gd name="connsiteX1" fmla="*/ 296124 w 1491878"/>
              <a:gd name="connsiteY1" fmla="*/ 56271 h 1101894"/>
              <a:gd name="connsiteX2" fmla="*/ 169515 w 1491878"/>
              <a:gd name="connsiteY2" fmla="*/ 154745 h 1101894"/>
              <a:gd name="connsiteX3" fmla="*/ 113244 w 1491878"/>
              <a:gd name="connsiteY3" fmla="*/ 225083 h 1101894"/>
              <a:gd name="connsiteX4" fmla="*/ 99177 w 1491878"/>
              <a:gd name="connsiteY4" fmla="*/ 267286 h 1101894"/>
              <a:gd name="connsiteX5" fmla="*/ 71041 w 1491878"/>
              <a:gd name="connsiteY5" fmla="*/ 295422 h 1101894"/>
              <a:gd name="connsiteX6" fmla="*/ 28838 w 1491878"/>
              <a:gd name="connsiteY6" fmla="*/ 436099 h 1101894"/>
              <a:gd name="connsiteX7" fmla="*/ 703 w 1491878"/>
              <a:gd name="connsiteY7" fmla="*/ 548640 h 1101894"/>
              <a:gd name="connsiteX8" fmla="*/ 14770 w 1491878"/>
              <a:gd name="connsiteY8" fmla="*/ 815926 h 1101894"/>
              <a:gd name="connsiteX9" fmla="*/ 56973 w 1491878"/>
              <a:gd name="connsiteY9" fmla="*/ 886265 h 1101894"/>
              <a:gd name="connsiteX10" fmla="*/ 85109 w 1491878"/>
              <a:gd name="connsiteY10" fmla="*/ 928468 h 1101894"/>
              <a:gd name="connsiteX11" fmla="*/ 169515 w 1491878"/>
              <a:gd name="connsiteY11" fmla="*/ 956603 h 1101894"/>
              <a:gd name="connsiteX12" fmla="*/ 225786 w 1491878"/>
              <a:gd name="connsiteY12" fmla="*/ 970671 h 1101894"/>
              <a:gd name="connsiteX13" fmla="*/ 267989 w 1491878"/>
              <a:gd name="connsiteY13" fmla="*/ 984739 h 1101894"/>
              <a:gd name="connsiteX14" fmla="*/ 366463 w 1491878"/>
              <a:gd name="connsiteY14" fmla="*/ 998806 h 1101894"/>
              <a:gd name="connsiteX15" fmla="*/ 535275 w 1491878"/>
              <a:gd name="connsiteY15" fmla="*/ 1026942 h 1101894"/>
              <a:gd name="connsiteX16" fmla="*/ 619681 w 1491878"/>
              <a:gd name="connsiteY16" fmla="*/ 1055077 h 1101894"/>
              <a:gd name="connsiteX17" fmla="*/ 704087 w 1491878"/>
              <a:gd name="connsiteY17" fmla="*/ 1083212 h 1101894"/>
              <a:gd name="connsiteX18" fmla="*/ 746290 w 1491878"/>
              <a:gd name="connsiteY18" fmla="*/ 1097280 h 1101894"/>
              <a:gd name="connsiteX19" fmla="*/ 1097983 w 1491878"/>
              <a:gd name="connsiteY19" fmla="*/ 1083212 h 1101894"/>
              <a:gd name="connsiteX20" fmla="*/ 1182389 w 1491878"/>
              <a:gd name="connsiteY20" fmla="*/ 1026942 h 1101894"/>
              <a:gd name="connsiteX21" fmla="*/ 1266795 w 1491878"/>
              <a:gd name="connsiteY21" fmla="*/ 970671 h 1101894"/>
              <a:gd name="connsiteX22" fmla="*/ 1351201 w 1491878"/>
              <a:gd name="connsiteY22" fmla="*/ 942535 h 1101894"/>
              <a:gd name="connsiteX23" fmla="*/ 1379337 w 1491878"/>
              <a:gd name="connsiteY23" fmla="*/ 914400 h 1101894"/>
              <a:gd name="connsiteX24" fmla="*/ 1421540 w 1491878"/>
              <a:gd name="connsiteY24" fmla="*/ 886265 h 1101894"/>
              <a:gd name="connsiteX25" fmla="*/ 1477810 w 1491878"/>
              <a:gd name="connsiteY25" fmla="*/ 745588 h 1101894"/>
              <a:gd name="connsiteX26" fmla="*/ 1491878 w 1491878"/>
              <a:gd name="connsiteY26" fmla="*/ 703385 h 1101894"/>
              <a:gd name="connsiteX27" fmla="*/ 1477810 w 1491878"/>
              <a:gd name="connsiteY27" fmla="*/ 393895 h 1101894"/>
              <a:gd name="connsiteX28" fmla="*/ 1393404 w 1491878"/>
              <a:gd name="connsiteY28" fmla="*/ 225083 h 1101894"/>
              <a:gd name="connsiteX29" fmla="*/ 1337133 w 1491878"/>
              <a:gd name="connsiteY29" fmla="*/ 140677 h 1101894"/>
              <a:gd name="connsiteX30" fmla="*/ 1308998 w 1491878"/>
              <a:gd name="connsiteY30" fmla="*/ 98474 h 1101894"/>
              <a:gd name="connsiteX31" fmla="*/ 1266795 w 1491878"/>
              <a:gd name="connsiteY31" fmla="*/ 70339 h 1101894"/>
              <a:gd name="connsiteX32" fmla="*/ 1224592 w 1491878"/>
              <a:gd name="connsiteY32" fmla="*/ 56271 h 1101894"/>
              <a:gd name="connsiteX33" fmla="*/ 886967 w 1491878"/>
              <a:gd name="connsiteY33" fmla="*/ 28135 h 1101894"/>
              <a:gd name="connsiteX34" fmla="*/ 661884 w 1491878"/>
              <a:gd name="connsiteY34" fmla="*/ 14068 h 1101894"/>
              <a:gd name="connsiteX35" fmla="*/ 605613 w 1491878"/>
              <a:gd name="connsiteY35" fmla="*/ 0 h 1101894"/>
              <a:gd name="connsiteX36" fmla="*/ 352395 w 1491878"/>
              <a:gd name="connsiteY36" fmla="*/ 28135 h 1101894"/>
              <a:gd name="connsiteX37" fmla="*/ 338327 w 1491878"/>
              <a:gd name="connsiteY37" fmla="*/ 70339 h 1101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91878" h="1101894">
                <a:moveTo>
                  <a:pt x="338327" y="70339"/>
                </a:moveTo>
                <a:cubicBezTo>
                  <a:pt x="328949" y="75028"/>
                  <a:pt x="310192" y="51582"/>
                  <a:pt x="296124" y="56271"/>
                </a:cubicBezTo>
                <a:cubicBezTo>
                  <a:pt x="259928" y="68336"/>
                  <a:pt x="197525" y="121133"/>
                  <a:pt x="169515" y="154745"/>
                </a:cubicBezTo>
                <a:cubicBezTo>
                  <a:pt x="80794" y="261211"/>
                  <a:pt x="195092" y="143238"/>
                  <a:pt x="113244" y="225083"/>
                </a:cubicBezTo>
                <a:cubicBezTo>
                  <a:pt x="108555" y="239151"/>
                  <a:pt x="106806" y="254571"/>
                  <a:pt x="99177" y="267286"/>
                </a:cubicBezTo>
                <a:cubicBezTo>
                  <a:pt x="92353" y="278659"/>
                  <a:pt x="76973" y="283559"/>
                  <a:pt x="71041" y="295422"/>
                </a:cubicBezTo>
                <a:cubicBezTo>
                  <a:pt x="48755" y="339994"/>
                  <a:pt x="42300" y="388983"/>
                  <a:pt x="28838" y="436099"/>
                </a:cubicBezTo>
                <a:cubicBezTo>
                  <a:pt x="0" y="537029"/>
                  <a:pt x="29301" y="405643"/>
                  <a:pt x="703" y="548640"/>
                </a:cubicBezTo>
                <a:cubicBezTo>
                  <a:pt x="5392" y="637735"/>
                  <a:pt x="6693" y="727074"/>
                  <a:pt x="14770" y="815926"/>
                </a:cubicBezTo>
                <a:cubicBezTo>
                  <a:pt x="19155" y="864158"/>
                  <a:pt x="30765" y="853505"/>
                  <a:pt x="56973" y="886265"/>
                </a:cubicBezTo>
                <a:cubicBezTo>
                  <a:pt x="67535" y="899467"/>
                  <a:pt x="70772" y="919507"/>
                  <a:pt x="85109" y="928468"/>
                </a:cubicBezTo>
                <a:cubicBezTo>
                  <a:pt x="110258" y="944186"/>
                  <a:pt x="140743" y="949410"/>
                  <a:pt x="169515" y="956603"/>
                </a:cubicBezTo>
                <a:cubicBezTo>
                  <a:pt x="188272" y="961292"/>
                  <a:pt x="207196" y="965359"/>
                  <a:pt x="225786" y="970671"/>
                </a:cubicBezTo>
                <a:cubicBezTo>
                  <a:pt x="240044" y="974745"/>
                  <a:pt x="253448" y="981831"/>
                  <a:pt x="267989" y="984739"/>
                </a:cubicBezTo>
                <a:cubicBezTo>
                  <a:pt x="300503" y="991242"/>
                  <a:pt x="333638" y="994117"/>
                  <a:pt x="366463" y="998806"/>
                </a:cubicBezTo>
                <a:cubicBezTo>
                  <a:pt x="481854" y="1037270"/>
                  <a:pt x="299705" y="979828"/>
                  <a:pt x="535275" y="1026942"/>
                </a:cubicBezTo>
                <a:cubicBezTo>
                  <a:pt x="564356" y="1032758"/>
                  <a:pt x="591546" y="1045699"/>
                  <a:pt x="619681" y="1055077"/>
                </a:cubicBezTo>
                <a:lnTo>
                  <a:pt x="704087" y="1083212"/>
                </a:lnTo>
                <a:lnTo>
                  <a:pt x="746290" y="1097280"/>
                </a:lnTo>
                <a:cubicBezTo>
                  <a:pt x="863521" y="1092591"/>
                  <a:pt x="982155" y="1101894"/>
                  <a:pt x="1097983" y="1083212"/>
                </a:cubicBezTo>
                <a:cubicBezTo>
                  <a:pt x="1131366" y="1077828"/>
                  <a:pt x="1154254" y="1045699"/>
                  <a:pt x="1182389" y="1026942"/>
                </a:cubicBezTo>
                <a:lnTo>
                  <a:pt x="1266795" y="970671"/>
                </a:lnTo>
                <a:lnTo>
                  <a:pt x="1351201" y="942535"/>
                </a:lnTo>
                <a:cubicBezTo>
                  <a:pt x="1360580" y="933157"/>
                  <a:pt x="1368980" y="922685"/>
                  <a:pt x="1379337" y="914400"/>
                </a:cubicBezTo>
                <a:cubicBezTo>
                  <a:pt x="1392539" y="903838"/>
                  <a:pt x="1409585" y="898220"/>
                  <a:pt x="1421540" y="886265"/>
                </a:cubicBezTo>
                <a:cubicBezTo>
                  <a:pt x="1459209" y="848596"/>
                  <a:pt x="1464055" y="793732"/>
                  <a:pt x="1477810" y="745588"/>
                </a:cubicBezTo>
                <a:cubicBezTo>
                  <a:pt x="1481884" y="731330"/>
                  <a:pt x="1487189" y="717453"/>
                  <a:pt x="1491878" y="703385"/>
                </a:cubicBezTo>
                <a:cubicBezTo>
                  <a:pt x="1487189" y="600222"/>
                  <a:pt x="1488812" y="496577"/>
                  <a:pt x="1477810" y="393895"/>
                </a:cubicBezTo>
                <a:cubicBezTo>
                  <a:pt x="1470375" y="324498"/>
                  <a:pt x="1430333" y="280476"/>
                  <a:pt x="1393404" y="225083"/>
                </a:cubicBezTo>
                <a:lnTo>
                  <a:pt x="1337133" y="140677"/>
                </a:lnTo>
                <a:cubicBezTo>
                  <a:pt x="1327755" y="126609"/>
                  <a:pt x="1323066" y="107852"/>
                  <a:pt x="1308998" y="98474"/>
                </a:cubicBezTo>
                <a:cubicBezTo>
                  <a:pt x="1294930" y="89096"/>
                  <a:pt x="1281917" y="77900"/>
                  <a:pt x="1266795" y="70339"/>
                </a:cubicBezTo>
                <a:cubicBezTo>
                  <a:pt x="1253532" y="63707"/>
                  <a:pt x="1238850" y="60345"/>
                  <a:pt x="1224592" y="56271"/>
                </a:cubicBezTo>
                <a:cubicBezTo>
                  <a:pt x="1098597" y="20272"/>
                  <a:pt x="1083823" y="39071"/>
                  <a:pt x="886967" y="28135"/>
                </a:cubicBezTo>
                <a:lnTo>
                  <a:pt x="661884" y="14068"/>
                </a:lnTo>
                <a:cubicBezTo>
                  <a:pt x="643127" y="9379"/>
                  <a:pt x="624947" y="0"/>
                  <a:pt x="605613" y="0"/>
                </a:cubicBezTo>
                <a:cubicBezTo>
                  <a:pt x="451166" y="0"/>
                  <a:pt x="454367" y="2643"/>
                  <a:pt x="352395" y="28135"/>
                </a:cubicBezTo>
                <a:cubicBezTo>
                  <a:pt x="316846" y="63686"/>
                  <a:pt x="347705" y="65650"/>
                  <a:pt x="338327" y="7033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3795249" y="1572281"/>
            <a:ext cx="571504" cy="458952"/>
          </a:xfrm>
          <a:custGeom>
            <a:avLst/>
            <a:gdLst>
              <a:gd name="connsiteX0" fmla="*/ 338327 w 1491878"/>
              <a:gd name="connsiteY0" fmla="*/ 70339 h 1101894"/>
              <a:gd name="connsiteX1" fmla="*/ 296124 w 1491878"/>
              <a:gd name="connsiteY1" fmla="*/ 56271 h 1101894"/>
              <a:gd name="connsiteX2" fmla="*/ 169515 w 1491878"/>
              <a:gd name="connsiteY2" fmla="*/ 154745 h 1101894"/>
              <a:gd name="connsiteX3" fmla="*/ 113244 w 1491878"/>
              <a:gd name="connsiteY3" fmla="*/ 225083 h 1101894"/>
              <a:gd name="connsiteX4" fmla="*/ 99177 w 1491878"/>
              <a:gd name="connsiteY4" fmla="*/ 267286 h 1101894"/>
              <a:gd name="connsiteX5" fmla="*/ 71041 w 1491878"/>
              <a:gd name="connsiteY5" fmla="*/ 295422 h 1101894"/>
              <a:gd name="connsiteX6" fmla="*/ 28838 w 1491878"/>
              <a:gd name="connsiteY6" fmla="*/ 436099 h 1101894"/>
              <a:gd name="connsiteX7" fmla="*/ 703 w 1491878"/>
              <a:gd name="connsiteY7" fmla="*/ 548640 h 1101894"/>
              <a:gd name="connsiteX8" fmla="*/ 14770 w 1491878"/>
              <a:gd name="connsiteY8" fmla="*/ 815926 h 1101894"/>
              <a:gd name="connsiteX9" fmla="*/ 56973 w 1491878"/>
              <a:gd name="connsiteY9" fmla="*/ 886265 h 1101894"/>
              <a:gd name="connsiteX10" fmla="*/ 85109 w 1491878"/>
              <a:gd name="connsiteY10" fmla="*/ 928468 h 1101894"/>
              <a:gd name="connsiteX11" fmla="*/ 169515 w 1491878"/>
              <a:gd name="connsiteY11" fmla="*/ 956603 h 1101894"/>
              <a:gd name="connsiteX12" fmla="*/ 225786 w 1491878"/>
              <a:gd name="connsiteY12" fmla="*/ 970671 h 1101894"/>
              <a:gd name="connsiteX13" fmla="*/ 267989 w 1491878"/>
              <a:gd name="connsiteY13" fmla="*/ 984739 h 1101894"/>
              <a:gd name="connsiteX14" fmla="*/ 366463 w 1491878"/>
              <a:gd name="connsiteY14" fmla="*/ 998806 h 1101894"/>
              <a:gd name="connsiteX15" fmla="*/ 535275 w 1491878"/>
              <a:gd name="connsiteY15" fmla="*/ 1026942 h 1101894"/>
              <a:gd name="connsiteX16" fmla="*/ 619681 w 1491878"/>
              <a:gd name="connsiteY16" fmla="*/ 1055077 h 1101894"/>
              <a:gd name="connsiteX17" fmla="*/ 704087 w 1491878"/>
              <a:gd name="connsiteY17" fmla="*/ 1083212 h 1101894"/>
              <a:gd name="connsiteX18" fmla="*/ 746290 w 1491878"/>
              <a:gd name="connsiteY18" fmla="*/ 1097280 h 1101894"/>
              <a:gd name="connsiteX19" fmla="*/ 1097983 w 1491878"/>
              <a:gd name="connsiteY19" fmla="*/ 1083212 h 1101894"/>
              <a:gd name="connsiteX20" fmla="*/ 1182389 w 1491878"/>
              <a:gd name="connsiteY20" fmla="*/ 1026942 h 1101894"/>
              <a:gd name="connsiteX21" fmla="*/ 1266795 w 1491878"/>
              <a:gd name="connsiteY21" fmla="*/ 970671 h 1101894"/>
              <a:gd name="connsiteX22" fmla="*/ 1351201 w 1491878"/>
              <a:gd name="connsiteY22" fmla="*/ 942535 h 1101894"/>
              <a:gd name="connsiteX23" fmla="*/ 1379337 w 1491878"/>
              <a:gd name="connsiteY23" fmla="*/ 914400 h 1101894"/>
              <a:gd name="connsiteX24" fmla="*/ 1421540 w 1491878"/>
              <a:gd name="connsiteY24" fmla="*/ 886265 h 1101894"/>
              <a:gd name="connsiteX25" fmla="*/ 1477810 w 1491878"/>
              <a:gd name="connsiteY25" fmla="*/ 745588 h 1101894"/>
              <a:gd name="connsiteX26" fmla="*/ 1491878 w 1491878"/>
              <a:gd name="connsiteY26" fmla="*/ 703385 h 1101894"/>
              <a:gd name="connsiteX27" fmla="*/ 1477810 w 1491878"/>
              <a:gd name="connsiteY27" fmla="*/ 393895 h 1101894"/>
              <a:gd name="connsiteX28" fmla="*/ 1393404 w 1491878"/>
              <a:gd name="connsiteY28" fmla="*/ 225083 h 1101894"/>
              <a:gd name="connsiteX29" fmla="*/ 1337133 w 1491878"/>
              <a:gd name="connsiteY29" fmla="*/ 140677 h 1101894"/>
              <a:gd name="connsiteX30" fmla="*/ 1308998 w 1491878"/>
              <a:gd name="connsiteY30" fmla="*/ 98474 h 1101894"/>
              <a:gd name="connsiteX31" fmla="*/ 1266795 w 1491878"/>
              <a:gd name="connsiteY31" fmla="*/ 70339 h 1101894"/>
              <a:gd name="connsiteX32" fmla="*/ 1224592 w 1491878"/>
              <a:gd name="connsiteY32" fmla="*/ 56271 h 1101894"/>
              <a:gd name="connsiteX33" fmla="*/ 886967 w 1491878"/>
              <a:gd name="connsiteY33" fmla="*/ 28135 h 1101894"/>
              <a:gd name="connsiteX34" fmla="*/ 661884 w 1491878"/>
              <a:gd name="connsiteY34" fmla="*/ 14068 h 1101894"/>
              <a:gd name="connsiteX35" fmla="*/ 605613 w 1491878"/>
              <a:gd name="connsiteY35" fmla="*/ 0 h 1101894"/>
              <a:gd name="connsiteX36" fmla="*/ 352395 w 1491878"/>
              <a:gd name="connsiteY36" fmla="*/ 28135 h 1101894"/>
              <a:gd name="connsiteX37" fmla="*/ 338327 w 1491878"/>
              <a:gd name="connsiteY37" fmla="*/ 70339 h 1101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91878" h="1101894">
                <a:moveTo>
                  <a:pt x="338327" y="70339"/>
                </a:moveTo>
                <a:cubicBezTo>
                  <a:pt x="328949" y="75028"/>
                  <a:pt x="310192" y="51582"/>
                  <a:pt x="296124" y="56271"/>
                </a:cubicBezTo>
                <a:cubicBezTo>
                  <a:pt x="259928" y="68336"/>
                  <a:pt x="197525" y="121133"/>
                  <a:pt x="169515" y="154745"/>
                </a:cubicBezTo>
                <a:cubicBezTo>
                  <a:pt x="80794" y="261211"/>
                  <a:pt x="195092" y="143238"/>
                  <a:pt x="113244" y="225083"/>
                </a:cubicBezTo>
                <a:cubicBezTo>
                  <a:pt x="108555" y="239151"/>
                  <a:pt x="106806" y="254571"/>
                  <a:pt x="99177" y="267286"/>
                </a:cubicBezTo>
                <a:cubicBezTo>
                  <a:pt x="92353" y="278659"/>
                  <a:pt x="76973" y="283559"/>
                  <a:pt x="71041" y="295422"/>
                </a:cubicBezTo>
                <a:cubicBezTo>
                  <a:pt x="48755" y="339994"/>
                  <a:pt x="42300" y="388983"/>
                  <a:pt x="28838" y="436099"/>
                </a:cubicBezTo>
                <a:cubicBezTo>
                  <a:pt x="0" y="537029"/>
                  <a:pt x="29301" y="405643"/>
                  <a:pt x="703" y="548640"/>
                </a:cubicBezTo>
                <a:cubicBezTo>
                  <a:pt x="5392" y="637735"/>
                  <a:pt x="6693" y="727074"/>
                  <a:pt x="14770" y="815926"/>
                </a:cubicBezTo>
                <a:cubicBezTo>
                  <a:pt x="19155" y="864158"/>
                  <a:pt x="30765" y="853505"/>
                  <a:pt x="56973" y="886265"/>
                </a:cubicBezTo>
                <a:cubicBezTo>
                  <a:pt x="67535" y="899467"/>
                  <a:pt x="70772" y="919507"/>
                  <a:pt x="85109" y="928468"/>
                </a:cubicBezTo>
                <a:cubicBezTo>
                  <a:pt x="110258" y="944186"/>
                  <a:pt x="140743" y="949410"/>
                  <a:pt x="169515" y="956603"/>
                </a:cubicBezTo>
                <a:cubicBezTo>
                  <a:pt x="188272" y="961292"/>
                  <a:pt x="207196" y="965359"/>
                  <a:pt x="225786" y="970671"/>
                </a:cubicBezTo>
                <a:cubicBezTo>
                  <a:pt x="240044" y="974745"/>
                  <a:pt x="253448" y="981831"/>
                  <a:pt x="267989" y="984739"/>
                </a:cubicBezTo>
                <a:cubicBezTo>
                  <a:pt x="300503" y="991242"/>
                  <a:pt x="333638" y="994117"/>
                  <a:pt x="366463" y="998806"/>
                </a:cubicBezTo>
                <a:cubicBezTo>
                  <a:pt x="481854" y="1037270"/>
                  <a:pt x="299705" y="979828"/>
                  <a:pt x="535275" y="1026942"/>
                </a:cubicBezTo>
                <a:cubicBezTo>
                  <a:pt x="564356" y="1032758"/>
                  <a:pt x="591546" y="1045699"/>
                  <a:pt x="619681" y="1055077"/>
                </a:cubicBezTo>
                <a:lnTo>
                  <a:pt x="704087" y="1083212"/>
                </a:lnTo>
                <a:lnTo>
                  <a:pt x="746290" y="1097280"/>
                </a:lnTo>
                <a:cubicBezTo>
                  <a:pt x="863521" y="1092591"/>
                  <a:pt x="982155" y="1101894"/>
                  <a:pt x="1097983" y="1083212"/>
                </a:cubicBezTo>
                <a:cubicBezTo>
                  <a:pt x="1131366" y="1077828"/>
                  <a:pt x="1154254" y="1045699"/>
                  <a:pt x="1182389" y="1026942"/>
                </a:cubicBezTo>
                <a:lnTo>
                  <a:pt x="1266795" y="970671"/>
                </a:lnTo>
                <a:lnTo>
                  <a:pt x="1351201" y="942535"/>
                </a:lnTo>
                <a:cubicBezTo>
                  <a:pt x="1360580" y="933157"/>
                  <a:pt x="1368980" y="922685"/>
                  <a:pt x="1379337" y="914400"/>
                </a:cubicBezTo>
                <a:cubicBezTo>
                  <a:pt x="1392539" y="903838"/>
                  <a:pt x="1409585" y="898220"/>
                  <a:pt x="1421540" y="886265"/>
                </a:cubicBezTo>
                <a:cubicBezTo>
                  <a:pt x="1459209" y="848596"/>
                  <a:pt x="1464055" y="793732"/>
                  <a:pt x="1477810" y="745588"/>
                </a:cubicBezTo>
                <a:cubicBezTo>
                  <a:pt x="1481884" y="731330"/>
                  <a:pt x="1487189" y="717453"/>
                  <a:pt x="1491878" y="703385"/>
                </a:cubicBezTo>
                <a:cubicBezTo>
                  <a:pt x="1487189" y="600222"/>
                  <a:pt x="1488812" y="496577"/>
                  <a:pt x="1477810" y="393895"/>
                </a:cubicBezTo>
                <a:cubicBezTo>
                  <a:pt x="1470375" y="324498"/>
                  <a:pt x="1430333" y="280476"/>
                  <a:pt x="1393404" y="225083"/>
                </a:cubicBezTo>
                <a:lnTo>
                  <a:pt x="1337133" y="140677"/>
                </a:lnTo>
                <a:cubicBezTo>
                  <a:pt x="1327755" y="126609"/>
                  <a:pt x="1323066" y="107852"/>
                  <a:pt x="1308998" y="98474"/>
                </a:cubicBezTo>
                <a:cubicBezTo>
                  <a:pt x="1294930" y="89096"/>
                  <a:pt x="1281917" y="77900"/>
                  <a:pt x="1266795" y="70339"/>
                </a:cubicBezTo>
                <a:cubicBezTo>
                  <a:pt x="1253532" y="63707"/>
                  <a:pt x="1238850" y="60345"/>
                  <a:pt x="1224592" y="56271"/>
                </a:cubicBezTo>
                <a:cubicBezTo>
                  <a:pt x="1098597" y="20272"/>
                  <a:pt x="1083823" y="39071"/>
                  <a:pt x="886967" y="28135"/>
                </a:cubicBezTo>
                <a:lnTo>
                  <a:pt x="661884" y="14068"/>
                </a:lnTo>
                <a:cubicBezTo>
                  <a:pt x="643127" y="9379"/>
                  <a:pt x="624947" y="0"/>
                  <a:pt x="605613" y="0"/>
                </a:cubicBezTo>
                <a:cubicBezTo>
                  <a:pt x="451166" y="0"/>
                  <a:pt x="454367" y="2643"/>
                  <a:pt x="352395" y="28135"/>
                </a:cubicBezTo>
                <a:cubicBezTo>
                  <a:pt x="316846" y="63686"/>
                  <a:pt x="347705" y="65650"/>
                  <a:pt x="338327" y="7033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Ορθογώνιο"/>
          <p:cNvSpPr/>
          <p:nvPr/>
        </p:nvSpPr>
        <p:spPr>
          <a:xfrm>
            <a:off x="3223745" y="1572281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m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3795249" y="1643719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b="1" baseline="-25000" dirty="0" smtClean="0">
                <a:solidFill>
                  <a:srgbClr val="FF0000"/>
                </a:solidFill>
              </a:rPr>
              <a:t>1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20" name="19 - TextBox"/>
          <p:cNvSpPr txBox="1"/>
          <p:nvPr/>
        </p:nvSpPr>
        <p:spPr>
          <a:xfrm>
            <a:off x="4438191" y="1072215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 </a:t>
            </a:r>
            <a:r>
              <a:rPr lang="en-US" b="1" baseline="-25000" dirty="0" smtClean="0"/>
              <a:t>1</a:t>
            </a:r>
            <a:r>
              <a:rPr lang="en-US" b="1" dirty="0" smtClean="0"/>
              <a:t> ,</a:t>
            </a:r>
            <a:r>
              <a:rPr lang="el-GR" b="1" dirty="0" smtClean="0"/>
              <a:t>  </a:t>
            </a:r>
            <a:r>
              <a:rPr lang="en-US" dirty="0" smtClean="0"/>
              <a:t> p </a:t>
            </a:r>
            <a:r>
              <a:rPr lang="en-US" baseline="-25000" dirty="0" smtClean="0"/>
              <a:t>1</a:t>
            </a:r>
            <a:endParaRPr lang="en-US" b="1" baseline="-25000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>
            <a:off x="4509629" y="1429405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 rot="10800000">
            <a:off x="2366489" y="1500843"/>
            <a:ext cx="6524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295051" y="1143653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 </a:t>
            </a:r>
            <a:r>
              <a:rPr lang="en-US" b="1" baseline="-25000" dirty="0" smtClean="0"/>
              <a:t>2</a:t>
            </a:r>
            <a:r>
              <a:rPr lang="en-US" b="1" dirty="0" smtClean="0"/>
              <a:t> ,</a:t>
            </a:r>
            <a:r>
              <a:rPr lang="el-GR" b="1" dirty="0" smtClean="0"/>
              <a:t>  </a:t>
            </a:r>
            <a:r>
              <a:rPr lang="en-US" dirty="0" smtClean="0"/>
              <a:t> p </a:t>
            </a:r>
            <a:r>
              <a:rPr lang="en-US" baseline="-25000" dirty="0" smtClean="0"/>
              <a:t>2</a:t>
            </a:r>
            <a:endParaRPr lang="en-US" b="1" baseline="-250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2795117" y="1858033"/>
            <a:ext cx="423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baseline="-25000" dirty="0" smtClean="0">
                <a:solidFill>
                  <a:srgbClr val="FF0000"/>
                </a:solidFill>
              </a:rPr>
              <a:t>2 </a:t>
            </a:r>
            <a:endParaRPr lang="en-US" dirty="0"/>
          </a:p>
        </p:txBody>
      </p:sp>
      <p:sp>
        <p:nvSpPr>
          <p:cNvPr id="25" name="24 - Ορθογώνιο"/>
          <p:cNvSpPr/>
          <p:nvPr/>
        </p:nvSpPr>
        <p:spPr>
          <a:xfrm>
            <a:off x="4295315" y="1929471"/>
            <a:ext cx="442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rot="16200000" flipH="1">
            <a:off x="3473778" y="3322511"/>
            <a:ext cx="500066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 rot="5400000" flipH="1" flipV="1">
            <a:off x="3438059" y="2358099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Ορθογώνιο"/>
          <p:cNvSpPr/>
          <p:nvPr/>
        </p:nvSpPr>
        <p:spPr>
          <a:xfrm>
            <a:off x="3366621" y="2715289"/>
            <a:ext cx="114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 = 20 m</a:t>
            </a:r>
            <a:endParaRPr lang="en-US" dirty="0"/>
          </a:p>
        </p:txBody>
      </p:sp>
      <p:sp>
        <p:nvSpPr>
          <p:cNvPr id="29" name="28 - Ελεύθερη σχεδίαση"/>
          <p:cNvSpPr/>
          <p:nvPr/>
        </p:nvSpPr>
        <p:spPr>
          <a:xfrm>
            <a:off x="1500166" y="1785926"/>
            <a:ext cx="1640114" cy="1876933"/>
          </a:xfrm>
          <a:custGeom>
            <a:avLst/>
            <a:gdLst>
              <a:gd name="connsiteX0" fmla="*/ 1640114 w 1640114"/>
              <a:gd name="connsiteY0" fmla="*/ 0 h 1876933"/>
              <a:gd name="connsiteX1" fmla="*/ 1233714 w 1640114"/>
              <a:gd name="connsiteY1" fmla="*/ 14514 h 1876933"/>
              <a:gd name="connsiteX2" fmla="*/ 1190171 w 1640114"/>
              <a:gd name="connsiteY2" fmla="*/ 29029 h 1876933"/>
              <a:gd name="connsiteX3" fmla="*/ 1088571 w 1640114"/>
              <a:gd name="connsiteY3" fmla="*/ 87086 h 1876933"/>
              <a:gd name="connsiteX4" fmla="*/ 1045028 w 1640114"/>
              <a:gd name="connsiteY4" fmla="*/ 101600 h 1876933"/>
              <a:gd name="connsiteX5" fmla="*/ 943428 w 1640114"/>
              <a:gd name="connsiteY5" fmla="*/ 188686 h 1876933"/>
              <a:gd name="connsiteX6" fmla="*/ 827314 w 1640114"/>
              <a:gd name="connsiteY6" fmla="*/ 319314 h 1876933"/>
              <a:gd name="connsiteX7" fmla="*/ 783771 w 1640114"/>
              <a:gd name="connsiteY7" fmla="*/ 406400 h 1876933"/>
              <a:gd name="connsiteX8" fmla="*/ 740228 w 1640114"/>
              <a:gd name="connsiteY8" fmla="*/ 449943 h 1876933"/>
              <a:gd name="connsiteX9" fmla="*/ 696685 w 1640114"/>
              <a:gd name="connsiteY9" fmla="*/ 537029 h 1876933"/>
              <a:gd name="connsiteX10" fmla="*/ 638628 w 1640114"/>
              <a:gd name="connsiteY10" fmla="*/ 624114 h 1876933"/>
              <a:gd name="connsiteX11" fmla="*/ 566057 w 1640114"/>
              <a:gd name="connsiteY11" fmla="*/ 754743 h 1876933"/>
              <a:gd name="connsiteX12" fmla="*/ 537028 w 1640114"/>
              <a:gd name="connsiteY12" fmla="*/ 798286 h 1876933"/>
              <a:gd name="connsiteX13" fmla="*/ 493485 w 1640114"/>
              <a:gd name="connsiteY13" fmla="*/ 885372 h 1876933"/>
              <a:gd name="connsiteX14" fmla="*/ 478971 w 1640114"/>
              <a:gd name="connsiteY14" fmla="*/ 928914 h 1876933"/>
              <a:gd name="connsiteX15" fmla="*/ 449942 w 1640114"/>
              <a:gd name="connsiteY15" fmla="*/ 972457 h 1876933"/>
              <a:gd name="connsiteX16" fmla="*/ 391885 w 1640114"/>
              <a:gd name="connsiteY16" fmla="*/ 1074057 h 1876933"/>
              <a:gd name="connsiteX17" fmla="*/ 348342 w 1640114"/>
              <a:gd name="connsiteY17" fmla="*/ 1161143 h 1876933"/>
              <a:gd name="connsiteX18" fmla="*/ 319314 w 1640114"/>
              <a:gd name="connsiteY18" fmla="*/ 1262743 h 1876933"/>
              <a:gd name="connsiteX19" fmla="*/ 304800 w 1640114"/>
              <a:gd name="connsiteY19" fmla="*/ 1306286 h 1876933"/>
              <a:gd name="connsiteX20" fmla="*/ 203200 w 1640114"/>
              <a:gd name="connsiteY20" fmla="*/ 1436914 h 1876933"/>
              <a:gd name="connsiteX21" fmla="*/ 159657 w 1640114"/>
              <a:gd name="connsiteY21" fmla="*/ 1553029 h 1876933"/>
              <a:gd name="connsiteX22" fmla="*/ 130628 w 1640114"/>
              <a:gd name="connsiteY22" fmla="*/ 1654629 h 1876933"/>
              <a:gd name="connsiteX23" fmla="*/ 72571 w 1640114"/>
              <a:gd name="connsiteY23" fmla="*/ 1741714 h 1876933"/>
              <a:gd name="connsiteX24" fmla="*/ 43542 w 1640114"/>
              <a:gd name="connsiteY24" fmla="*/ 1785257 h 1876933"/>
              <a:gd name="connsiteX25" fmla="*/ 0 w 1640114"/>
              <a:gd name="connsiteY25" fmla="*/ 1872343 h 1876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640114" h="1876933">
                <a:moveTo>
                  <a:pt x="1640114" y="0"/>
                </a:moveTo>
                <a:cubicBezTo>
                  <a:pt x="1504647" y="4838"/>
                  <a:pt x="1368986" y="5787"/>
                  <a:pt x="1233714" y="14514"/>
                </a:cubicBezTo>
                <a:cubicBezTo>
                  <a:pt x="1218446" y="15499"/>
                  <a:pt x="1204233" y="23002"/>
                  <a:pt x="1190171" y="29029"/>
                </a:cubicBezTo>
                <a:cubicBezTo>
                  <a:pt x="1012031" y="105375"/>
                  <a:pt x="1234353" y="14195"/>
                  <a:pt x="1088571" y="87086"/>
                </a:cubicBezTo>
                <a:cubicBezTo>
                  <a:pt x="1074887" y="93928"/>
                  <a:pt x="1059542" y="96762"/>
                  <a:pt x="1045028" y="101600"/>
                </a:cubicBezTo>
                <a:cubicBezTo>
                  <a:pt x="889584" y="257044"/>
                  <a:pt x="1129624" y="21109"/>
                  <a:pt x="943428" y="188686"/>
                </a:cubicBezTo>
                <a:cubicBezTo>
                  <a:pt x="860577" y="263252"/>
                  <a:pt x="872073" y="252175"/>
                  <a:pt x="827314" y="319314"/>
                </a:cubicBezTo>
                <a:cubicBezTo>
                  <a:pt x="812767" y="362955"/>
                  <a:pt x="815035" y="368884"/>
                  <a:pt x="783771" y="406400"/>
                </a:cubicBezTo>
                <a:cubicBezTo>
                  <a:pt x="770630" y="422169"/>
                  <a:pt x="753369" y="434174"/>
                  <a:pt x="740228" y="449943"/>
                </a:cubicBezTo>
                <a:cubicBezTo>
                  <a:pt x="675797" y="527261"/>
                  <a:pt x="740324" y="458479"/>
                  <a:pt x="696685" y="537029"/>
                </a:cubicBezTo>
                <a:cubicBezTo>
                  <a:pt x="679742" y="567526"/>
                  <a:pt x="638628" y="624114"/>
                  <a:pt x="638628" y="624114"/>
                </a:cubicBezTo>
                <a:cubicBezTo>
                  <a:pt x="613082" y="700754"/>
                  <a:pt x="632600" y="654928"/>
                  <a:pt x="566057" y="754743"/>
                </a:cubicBezTo>
                <a:lnTo>
                  <a:pt x="537028" y="798286"/>
                </a:lnTo>
                <a:cubicBezTo>
                  <a:pt x="500548" y="907729"/>
                  <a:pt x="549757" y="772830"/>
                  <a:pt x="493485" y="885372"/>
                </a:cubicBezTo>
                <a:cubicBezTo>
                  <a:pt x="486643" y="899056"/>
                  <a:pt x="485813" y="915230"/>
                  <a:pt x="478971" y="928914"/>
                </a:cubicBezTo>
                <a:cubicBezTo>
                  <a:pt x="471170" y="944516"/>
                  <a:pt x="458597" y="957311"/>
                  <a:pt x="449942" y="972457"/>
                </a:cubicBezTo>
                <a:cubicBezTo>
                  <a:pt x="376282" y="1101362"/>
                  <a:pt x="462610" y="967971"/>
                  <a:pt x="391885" y="1074057"/>
                </a:cubicBezTo>
                <a:cubicBezTo>
                  <a:pt x="355404" y="1183503"/>
                  <a:pt x="404615" y="1048597"/>
                  <a:pt x="348342" y="1161143"/>
                </a:cubicBezTo>
                <a:cubicBezTo>
                  <a:pt x="336743" y="1184342"/>
                  <a:pt x="325514" y="1241043"/>
                  <a:pt x="319314" y="1262743"/>
                </a:cubicBezTo>
                <a:cubicBezTo>
                  <a:pt x="315111" y="1277454"/>
                  <a:pt x="312230" y="1292912"/>
                  <a:pt x="304800" y="1306286"/>
                </a:cubicBezTo>
                <a:cubicBezTo>
                  <a:pt x="261399" y="1384408"/>
                  <a:pt x="256090" y="1384024"/>
                  <a:pt x="203200" y="1436914"/>
                </a:cubicBezTo>
                <a:cubicBezTo>
                  <a:pt x="187858" y="1475268"/>
                  <a:pt x="171036" y="1513204"/>
                  <a:pt x="159657" y="1553029"/>
                </a:cubicBezTo>
                <a:cubicBezTo>
                  <a:pt x="155237" y="1568497"/>
                  <a:pt x="140861" y="1636210"/>
                  <a:pt x="130628" y="1654629"/>
                </a:cubicBezTo>
                <a:cubicBezTo>
                  <a:pt x="113685" y="1685126"/>
                  <a:pt x="91923" y="1712686"/>
                  <a:pt x="72571" y="1741714"/>
                </a:cubicBezTo>
                <a:lnTo>
                  <a:pt x="43542" y="1785257"/>
                </a:lnTo>
                <a:cubicBezTo>
                  <a:pt x="12984" y="1876933"/>
                  <a:pt x="45113" y="1872343"/>
                  <a:pt x="0" y="1872343"/>
                </a:cubicBez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359480" y="1809546"/>
            <a:ext cx="2115977" cy="1843715"/>
          </a:xfrm>
          <a:custGeom>
            <a:avLst/>
            <a:gdLst>
              <a:gd name="connsiteX0" fmla="*/ 0 w 2115977"/>
              <a:gd name="connsiteY0" fmla="*/ 5409 h 1843715"/>
              <a:gd name="connsiteX1" fmla="*/ 319314 w 2115977"/>
              <a:gd name="connsiteY1" fmla="*/ 34437 h 1843715"/>
              <a:gd name="connsiteX2" fmla="*/ 362857 w 2115977"/>
              <a:gd name="connsiteY2" fmla="*/ 48952 h 1843715"/>
              <a:gd name="connsiteX3" fmla="*/ 406400 w 2115977"/>
              <a:gd name="connsiteY3" fmla="*/ 77980 h 1843715"/>
              <a:gd name="connsiteX4" fmla="*/ 464457 w 2115977"/>
              <a:gd name="connsiteY4" fmla="*/ 92494 h 1843715"/>
              <a:gd name="connsiteX5" fmla="*/ 551543 w 2115977"/>
              <a:gd name="connsiteY5" fmla="*/ 136037 h 1843715"/>
              <a:gd name="connsiteX6" fmla="*/ 624114 w 2115977"/>
              <a:gd name="connsiteY6" fmla="*/ 223123 h 1843715"/>
              <a:gd name="connsiteX7" fmla="*/ 711200 w 2115977"/>
              <a:gd name="connsiteY7" fmla="*/ 310209 h 1843715"/>
              <a:gd name="connsiteX8" fmla="*/ 754743 w 2115977"/>
              <a:gd name="connsiteY8" fmla="*/ 353752 h 1843715"/>
              <a:gd name="connsiteX9" fmla="*/ 856343 w 2115977"/>
              <a:gd name="connsiteY9" fmla="*/ 469866 h 1843715"/>
              <a:gd name="connsiteX10" fmla="*/ 972457 w 2115977"/>
              <a:gd name="connsiteY10" fmla="*/ 600494 h 1843715"/>
              <a:gd name="connsiteX11" fmla="*/ 1016000 w 2115977"/>
              <a:gd name="connsiteY11" fmla="*/ 644037 h 1843715"/>
              <a:gd name="connsiteX12" fmla="*/ 1103086 w 2115977"/>
              <a:gd name="connsiteY12" fmla="*/ 702094 h 1843715"/>
              <a:gd name="connsiteX13" fmla="*/ 1146628 w 2115977"/>
              <a:gd name="connsiteY13" fmla="*/ 745637 h 1843715"/>
              <a:gd name="connsiteX14" fmla="*/ 1175657 w 2115977"/>
              <a:gd name="connsiteY14" fmla="*/ 789180 h 1843715"/>
              <a:gd name="connsiteX15" fmla="*/ 1233714 w 2115977"/>
              <a:gd name="connsiteY15" fmla="*/ 818209 h 1843715"/>
              <a:gd name="connsiteX16" fmla="*/ 1262743 w 2115977"/>
              <a:gd name="connsiteY16" fmla="*/ 861752 h 1843715"/>
              <a:gd name="connsiteX17" fmla="*/ 1349828 w 2115977"/>
              <a:gd name="connsiteY17" fmla="*/ 948837 h 1843715"/>
              <a:gd name="connsiteX18" fmla="*/ 1451428 w 2115977"/>
              <a:gd name="connsiteY18" fmla="*/ 1079466 h 1843715"/>
              <a:gd name="connsiteX19" fmla="*/ 1465943 w 2115977"/>
              <a:gd name="connsiteY19" fmla="*/ 1123009 h 1843715"/>
              <a:gd name="connsiteX20" fmla="*/ 1524000 w 2115977"/>
              <a:gd name="connsiteY20" fmla="*/ 1210094 h 1843715"/>
              <a:gd name="connsiteX21" fmla="*/ 1553028 w 2115977"/>
              <a:gd name="connsiteY21" fmla="*/ 1253637 h 1843715"/>
              <a:gd name="connsiteX22" fmla="*/ 1596571 w 2115977"/>
              <a:gd name="connsiteY22" fmla="*/ 1297180 h 1843715"/>
              <a:gd name="connsiteX23" fmla="*/ 1654628 w 2115977"/>
              <a:gd name="connsiteY23" fmla="*/ 1384266 h 1843715"/>
              <a:gd name="connsiteX24" fmla="*/ 1756228 w 2115977"/>
              <a:gd name="connsiteY24" fmla="*/ 1500380 h 1843715"/>
              <a:gd name="connsiteX25" fmla="*/ 1828800 w 2115977"/>
              <a:gd name="connsiteY25" fmla="*/ 1587466 h 1843715"/>
              <a:gd name="connsiteX26" fmla="*/ 1872343 w 2115977"/>
              <a:gd name="connsiteY26" fmla="*/ 1616494 h 1843715"/>
              <a:gd name="connsiteX27" fmla="*/ 1930400 w 2115977"/>
              <a:gd name="connsiteY27" fmla="*/ 1703580 h 1843715"/>
              <a:gd name="connsiteX28" fmla="*/ 1973943 w 2115977"/>
              <a:gd name="connsiteY28" fmla="*/ 1718094 h 1843715"/>
              <a:gd name="connsiteX29" fmla="*/ 2017486 w 2115977"/>
              <a:gd name="connsiteY29" fmla="*/ 1761637 h 1843715"/>
              <a:gd name="connsiteX30" fmla="*/ 2075543 w 2115977"/>
              <a:gd name="connsiteY30" fmla="*/ 1805180 h 1843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15977" h="1843715">
                <a:moveTo>
                  <a:pt x="0" y="5409"/>
                </a:moveTo>
                <a:cubicBezTo>
                  <a:pt x="184354" y="15651"/>
                  <a:pt x="198785" y="0"/>
                  <a:pt x="319314" y="34437"/>
                </a:cubicBezTo>
                <a:cubicBezTo>
                  <a:pt x="334025" y="38640"/>
                  <a:pt x="349173" y="42110"/>
                  <a:pt x="362857" y="48952"/>
                </a:cubicBezTo>
                <a:cubicBezTo>
                  <a:pt x="378459" y="56753"/>
                  <a:pt x="390366" y="71109"/>
                  <a:pt x="406400" y="77980"/>
                </a:cubicBezTo>
                <a:cubicBezTo>
                  <a:pt x="424735" y="85838"/>
                  <a:pt x="445277" y="87014"/>
                  <a:pt x="464457" y="92494"/>
                </a:cubicBezTo>
                <a:cubicBezTo>
                  <a:pt x="504300" y="103878"/>
                  <a:pt x="518357" y="108382"/>
                  <a:pt x="551543" y="136037"/>
                </a:cubicBezTo>
                <a:cubicBezTo>
                  <a:pt x="636635" y="206946"/>
                  <a:pt x="558873" y="149727"/>
                  <a:pt x="624114" y="223123"/>
                </a:cubicBezTo>
                <a:cubicBezTo>
                  <a:pt x="651388" y="253806"/>
                  <a:pt x="682171" y="281180"/>
                  <a:pt x="711200" y="310209"/>
                </a:cubicBezTo>
                <a:cubicBezTo>
                  <a:pt x="725714" y="324723"/>
                  <a:pt x="743357" y="336673"/>
                  <a:pt x="754743" y="353752"/>
                </a:cubicBezTo>
                <a:cubicBezTo>
                  <a:pt x="822476" y="455351"/>
                  <a:pt x="783772" y="421485"/>
                  <a:pt x="856343" y="469866"/>
                </a:cubicBezTo>
                <a:cubicBezTo>
                  <a:pt x="908143" y="547567"/>
                  <a:pt x="873035" y="501073"/>
                  <a:pt x="972457" y="600494"/>
                </a:cubicBezTo>
                <a:cubicBezTo>
                  <a:pt x="986971" y="615008"/>
                  <a:pt x="998921" y="632651"/>
                  <a:pt x="1016000" y="644037"/>
                </a:cubicBezTo>
                <a:cubicBezTo>
                  <a:pt x="1045029" y="663389"/>
                  <a:pt x="1078417" y="677424"/>
                  <a:pt x="1103086" y="702094"/>
                </a:cubicBezTo>
                <a:cubicBezTo>
                  <a:pt x="1117600" y="716608"/>
                  <a:pt x="1133488" y="729868"/>
                  <a:pt x="1146628" y="745637"/>
                </a:cubicBezTo>
                <a:cubicBezTo>
                  <a:pt x="1157795" y="759038"/>
                  <a:pt x="1162256" y="778013"/>
                  <a:pt x="1175657" y="789180"/>
                </a:cubicBezTo>
                <a:cubicBezTo>
                  <a:pt x="1192279" y="803031"/>
                  <a:pt x="1214362" y="808533"/>
                  <a:pt x="1233714" y="818209"/>
                </a:cubicBezTo>
                <a:cubicBezTo>
                  <a:pt x="1243390" y="832723"/>
                  <a:pt x="1251154" y="848714"/>
                  <a:pt x="1262743" y="861752"/>
                </a:cubicBezTo>
                <a:cubicBezTo>
                  <a:pt x="1290017" y="892435"/>
                  <a:pt x="1327056" y="914680"/>
                  <a:pt x="1349828" y="948837"/>
                </a:cubicBezTo>
                <a:cubicBezTo>
                  <a:pt x="1419272" y="1053002"/>
                  <a:pt x="1383217" y="1011253"/>
                  <a:pt x="1451428" y="1079466"/>
                </a:cubicBezTo>
                <a:cubicBezTo>
                  <a:pt x="1456266" y="1093980"/>
                  <a:pt x="1458513" y="1109635"/>
                  <a:pt x="1465943" y="1123009"/>
                </a:cubicBezTo>
                <a:cubicBezTo>
                  <a:pt x="1482886" y="1153506"/>
                  <a:pt x="1504648" y="1181066"/>
                  <a:pt x="1524000" y="1210094"/>
                </a:cubicBezTo>
                <a:cubicBezTo>
                  <a:pt x="1533676" y="1224608"/>
                  <a:pt x="1540693" y="1241302"/>
                  <a:pt x="1553028" y="1253637"/>
                </a:cubicBezTo>
                <a:lnTo>
                  <a:pt x="1596571" y="1297180"/>
                </a:lnTo>
                <a:cubicBezTo>
                  <a:pt x="1624330" y="1380454"/>
                  <a:pt x="1591208" y="1302725"/>
                  <a:pt x="1654628" y="1384266"/>
                </a:cubicBezTo>
                <a:cubicBezTo>
                  <a:pt x="1745806" y="1501495"/>
                  <a:pt x="1671936" y="1444185"/>
                  <a:pt x="1756228" y="1500380"/>
                </a:cubicBezTo>
                <a:cubicBezTo>
                  <a:pt x="1784771" y="1543193"/>
                  <a:pt x="1786892" y="1552543"/>
                  <a:pt x="1828800" y="1587466"/>
                </a:cubicBezTo>
                <a:cubicBezTo>
                  <a:pt x="1842201" y="1598633"/>
                  <a:pt x="1857829" y="1606818"/>
                  <a:pt x="1872343" y="1616494"/>
                </a:cubicBezTo>
                <a:cubicBezTo>
                  <a:pt x="1887560" y="1662145"/>
                  <a:pt x="1883804" y="1672516"/>
                  <a:pt x="1930400" y="1703580"/>
                </a:cubicBezTo>
                <a:cubicBezTo>
                  <a:pt x="1943130" y="1712067"/>
                  <a:pt x="1959429" y="1713256"/>
                  <a:pt x="1973943" y="1718094"/>
                </a:cubicBezTo>
                <a:cubicBezTo>
                  <a:pt x="1988457" y="1732608"/>
                  <a:pt x="2001717" y="1748496"/>
                  <a:pt x="2017486" y="1761637"/>
                </a:cubicBezTo>
                <a:cubicBezTo>
                  <a:pt x="2115977" y="1843715"/>
                  <a:pt x="2029372" y="1759013"/>
                  <a:pt x="2075543" y="1805180"/>
                </a:cubicBez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Ορθογώνιο"/>
          <p:cNvSpPr/>
          <p:nvPr/>
        </p:nvSpPr>
        <p:spPr>
          <a:xfrm>
            <a:off x="6143636" y="3286124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</a:t>
            </a:r>
            <a:endParaRPr lang="en-US" dirty="0"/>
          </a:p>
        </p:txBody>
      </p:sp>
      <p:sp>
        <p:nvSpPr>
          <p:cNvPr id="32" name="31 - Ορθογώνιο"/>
          <p:cNvSpPr/>
          <p:nvPr/>
        </p:nvSpPr>
        <p:spPr>
          <a:xfrm>
            <a:off x="1223481" y="3286793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</a:t>
            </a:r>
            <a:endParaRPr lang="en-US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5366885" y="3572545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ύγραμμο βέλος σύνδεσης"/>
          <p:cNvCxnSpPr/>
          <p:nvPr/>
        </p:nvCxnSpPr>
        <p:spPr>
          <a:xfrm rot="10800000">
            <a:off x="3723811" y="3572545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>
            <a:off x="2866555" y="3572545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>
            <a:endCxn id="29" idx="24"/>
          </p:cNvCxnSpPr>
          <p:nvPr/>
        </p:nvCxnSpPr>
        <p:spPr>
          <a:xfrm rot="10800000">
            <a:off x="1543709" y="3571183"/>
            <a:ext cx="822781" cy="1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Ορθογώνιο"/>
          <p:cNvSpPr/>
          <p:nvPr/>
        </p:nvSpPr>
        <p:spPr>
          <a:xfrm>
            <a:off x="4723943" y="3286793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 s</a:t>
            </a:r>
            <a:r>
              <a:rPr lang="en-US" b="1" baseline="-25000" dirty="0" smtClean="0">
                <a:solidFill>
                  <a:srgbClr val="7030A0"/>
                </a:solidFill>
              </a:rPr>
              <a:t>1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2437927" y="3286793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 s</a:t>
            </a:r>
            <a:r>
              <a:rPr lang="en-US" b="1" baseline="-25000" dirty="0" smtClean="0">
                <a:solidFill>
                  <a:srgbClr val="7030A0"/>
                </a:solidFill>
              </a:rPr>
              <a:t>2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>
            <a:off x="866291" y="1072215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1152043" y="71502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 rot="10800000" flipH="1" flipV="1">
            <a:off x="6357950" y="3571876"/>
            <a:ext cx="5993" cy="67192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ύγραμμο βέλος σύνδεσης"/>
          <p:cNvCxnSpPr/>
          <p:nvPr/>
        </p:nvCxnSpPr>
        <p:spPr>
          <a:xfrm>
            <a:off x="6357950" y="3571876"/>
            <a:ext cx="785818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Ορθογώνιο"/>
          <p:cNvSpPr/>
          <p:nvPr/>
        </p:nvSpPr>
        <p:spPr>
          <a:xfrm>
            <a:off x="5857884" y="3714752"/>
            <a:ext cx="494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baseline="-25000" dirty="0" smtClean="0">
                <a:solidFill>
                  <a:srgbClr val="FF0000"/>
                </a:solidFill>
              </a:rPr>
              <a:t>1 y</a:t>
            </a:r>
            <a:endParaRPr lang="en-US" dirty="0"/>
          </a:p>
        </p:txBody>
      </p:sp>
      <p:sp>
        <p:nvSpPr>
          <p:cNvPr id="47" name="46 - Ορθογώνιο"/>
          <p:cNvSpPr/>
          <p:nvPr/>
        </p:nvSpPr>
        <p:spPr>
          <a:xfrm>
            <a:off x="6500826" y="3214686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baseline="-25000" dirty="0" smtClean="0">
                <a:solidFill>
                  <a:srgbClr val="FF0000"/>
                </a:solidFill>
              </a:rPr>
              <a:t>1x</a:t>
            </a:r>
            <a:endParaRPr lang="en-US" dirty="0"/>
          </a:p>
        </p:txBody>
      </p:sp>
      <p:cxnSp>
        <p:nvCxnSpPr>
          <p:cNvPr id="49" name="48 - Ευθύγραμμο βέλος σύνδεσης"/>
          <p:cNvCxnSpPr>
            <a:stCxn id="30" idx="29"/>
          </p:cNvCxnSpPr>
          <p:nvPr/>
        </p:nvCxnSpPr>
        <p:spPr>
          <a:xfrm>
            <a:off x="6376967" y="3571183"/>
            <a:ext cx="695363" cy="572197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6715140" y="3643314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u</a:t>
            </a:r>
            <a:endParaRPr lang="en-US" dirty="0"/>
          </a:p>
        </p:txBody>
      </p:sp>
      <p:sp>
        <p:nvSpPr>
          <p:cNvPr id="52" name="51 - TextBox"/>
          <p:cNvSpPr txBox="1"/>
          <p:nvPr/>
        </p:nvSpPr>
        <p:spPr>
          <a:xfrm>
            <a:off x="3929058" y="4786322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Όπου:</a:t>
            </a:r>
            <a:endParaRPr lang="en-US" dirty="0"/>
          </a:p>
        </p:txBody>
      </p:sp>
      <p:sp>
        <p:nvSpPr>
          <p:cNvPr id="53" name="52 - Ορθογώνιο"/>
          <p:cNvSpPr/>
          <p:nvPr/>
        </p:nvSpPr>
        <p:spPr>
          <a:xfrm>
            <a:off x="4714876" y="4786322"/>
            <a:ext cx="1228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baseline="-25000" dirty="0" smtClean="0">
                <a:solidFill>
                  <a:srgbClr val="FF0000"/>
                </a:solidFill>
              </a:rPr>
              <a:t>1 y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= </a:t>
            </a:r>
            <a:r>
              <a:rPr lang="en-US" b="1" dirty="0" smtClean="0">
                <a:solidFill>
                  <a:srgbClr val="FF0000"/>
                </a:solidFill>
              </a:rPr>
              <a:t>g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 </a:t>
            </a:r>
            <a:r>
              <a:rPr lang="en-US" b="1" dirty="0" smtClean="0">
                <a:solidFill>
                  <a:srgbClr val="FF0000"/>
                </a:solidFill>
              </a:rPr>
              <a:t> t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54" name="53 - Ορθογώνιο"/>
          <p:cNvSpPr/>
          <p:nvPr/>
        </p:nvSpPr>
        <p:spPr>
          <a:xfrm>
            <a:off x="6357950" y="4786322"/>
            <a:ext cx="1866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baseline="-25000" dirty="0" smtClean="0">
                <a:solidFill>
                  <a:srgbClr val="FF0000"/>
                </a:solidFill>
              </a:rPr>
              <a:t>1 x</a:t>
            </a:r>
            <a:r>
              <a:rPr lang="el-GR" b="1" baseline="-25000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= 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= 10m/s</a:t>
            </a:r>
            <a:endParaRPr lang="en-US" dirty="0"/>
          </a:p>
        </p:txBody>
      </p:sp>
      <p:sp>
        <p:nvSpPr>
          <p:cNvPr id="55" name="54 - TextBox"/>
          <p:cNvSpPr txBox="1"/>
          <p:nvPr/>
        </p:nvSpPr>
        <p:spPr>
          <a:xfrm>
            <a:off x="5857884" y="5143512"/>
            <a:ext cx="2676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= 2s, </a:t>
            </a:r>
            <a:r>
              <a:rPr lang="el-GR" dirty="0" smtClean="0"/>
              <a:t>από </a:t>
            </a:r>
            <a:r>
              <a:rPr lang="el-GR" dirty="0" err="1" smtClean="0"/>
              <a:t>υποερώτημα</a:t>
            </a:r>
            <a:r>
              <a:rPr lang="el-GR" dirty="0" smtClean="0"/>
              <a:t> Β</a:t>
            </a:r>
            <a:endParaRPr lang="en-US" dirty="0"/>
          </a:p>
        </p:txBody>
      </p:sp>
      <p:sp>
        <p:nvSpPr>
          <p:cNvPr id="56" name="55 - Ορθογώνιο"/>
          <p:cNvSpPr/>
          <p:nvPr/>
        </p:nvSpPr>
        <p:spPr>
          <a:xfrm>
            <a:off x="357158" y="5429264"/>
            <a:ext cx="5661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 </a:t>
            </a:r>
            <a:r>
              <a:rPr lang="el-GR" sz="2000" b="1" dirty="0" smtClean="0">
                <a:solidFill>
                  <a:srgbClr val="FF0000"/>
                </a:solidFill>
              </a:rPr>
              <a:t> =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57" name="56 - Ελεύθερη σχεδίαση"/>
          <p:cNvSpPr/>
          <p:nvPr/>
        </p:nvSpPr>
        <p:spPr>
          <a:xfrm>
            <a:off x="888772" y="5449437"/>
            <a:ext cx="1683657" cy="377372"/>
          </a:xfrm>
          <a:custGeom>
            <a:avLst/>
            <a:gdLst>
              <a:gd name="connsiteX0" fmla="*/ 0 w 1683657"/>
              <a:gd name="connsiteY0" fmla="*/ 0 h 377372"/>
              <a:gd name="connsiteX1" fmla="*/ 116114 w 1683657"/>
              <a:gd name="connsiteY1" fmla="*/ 377372 h 377372"/>
              <a:gd name="connsiteX2" fmla="*/ 116114 w 1683657"/>
              <a:gd name="connsiteY2" fmla="*/ 377372 h 377372"/>
              <a:gd name="connsiteX3" fmla="*/ 116114 w 1683657"/>
              <a:gd name="connsiteY3" fmla="*/ 14515 h 377372"/>
              <a:gd name="connsiteX4" fmla="*/ 116114 w 1683657"/>
              <a:gd name="connsiteY4" fmla="*/ 14515 h 377372"/>
              <a:gd name="connsiteX5" fmla="*/ 1683657 w 1683657"/>
              <a:gd name="connsiteY5" fmla="*/ 0 h 377372"/>
              <a:gd name="connsiteX6" fmla="*/ 1683657 w 1683657"/>
              <a:gd name="connsiteY6" fmla="*/ 0 h 377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3657" h="377372">
                <a:moveTo>
                  <a:pt x="0" y="0"/>
                </a:moveTo>
                <a:lnTo>
                  <a:pt x="116114" y="377372"/>
                </a:lnTo>
                <a:lnTo>
                  <a:pt x="116114" y="377372"/>
                </a:lnTo>
                <a:lnTo>
                  <a:pt x="116114" y="14515"/>
                </a:lnTo>
                <a:lnTo>
                  <a:pt x="116114" y="14515"/>
                </a:lnTo>
                <a:lnTo>
                  <a:pt x="1683657" y="0"/>
                </a:lnTo>
                <a:lnTo>
                  <a:pt x="1683657" y="0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1071538" y="5500702"/>
            <a:ext cx="18565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n-US" b="1" baseline="30000" dirty="0" smtClean="0">
                <a:solidFill>
                  <a:srgbClr val="FF0000"/>
                </a:solidFill>
              </a:rPr>
              <a:t>2 </a:t>
            </a:r>
            <a:r>
              <a:rPr lang="en-US" b="1" dirty="0" smtClean="0">
                <a:solidFill>
                  <a:srgbClr val="FF0000"/>
                </a:solidFill>
              </a:rPr>
              <a:t> + u</a:t>
            </a:r>
            <a:r>
              <a:rPr lang="en-US" b="1" baseline="-25000" dirty="0" smtClean="0">
                <a:solidFill>
                  <a:srgbClr val="FF0000"/>
                </a:solidFill>
              </a:rPr>
              <a:t>1 </a:t>
            </a:r>
            <a:r>
              <a:rPr lang="en-US" b="1" baseline="30000" dirty="0" smtClean="0">
                <a:solidFill>
                  <a:srgbClr val="FF0000"/>
                </a:solidFill>
              </a:rPr>
              <a:t>2 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285720" y="6000768"/>
            <a:ext cx="5661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 </a:t>
            </a:r>
            <a:r>
              <a:rPr lang="el-GR" sz="2000" b="1" dirty="0" smtClean="0">
                <a:solidFill>
                  <a:srgbClr val="FF0000"/>
                </a:solidFill>
              </a:rPr>
              <a:t> =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60" name="59 - Ελεύθερη σχεδίαση"/>
          <p:cNvSpPr/>
          <p:nvPr/>
        </p:nvSpPr>
        <p:spPr>
          <a:xfrm>
            <a:off x="817334" y="6020941"/>
            <a:ext cx="1683657" cy="377372"/>
          </a:xfrm>
          <a:custGeom>
            <a:avLst/>
            <a:gdLst>
              <a:gd name="connsiteX0" fmla="*/ 0 w 1683657"/>
              <a:gd name="connsiteY0" fmla="*/ 0 h 377372"/>
              <a:gd name="connsiteX1" fmla="*/ 116114 w 1683657"/>
              <a:gd name="connsiteY1" fmla="*/ 377372 h 377372"/>
              <a:gd name="connsiteX2" fmla="*/ 116114 w 1683657"/>
              <a:gd name="connsiteY2" fmla="*/ 377372 h 377372"/>
              <a:gd name="connsiteX3" fmla="*/ 116114 w 1683657"/>
              <a:gd name="connsiteY3" fmla="*/ 14515 h 377372"/>
              <a:gd name="connsiteX4" fmla="*/ 116114 w 1683657"/>
              <a:gd name="connsiteY4" fmla="*/ 14515 h 377372"/>
              <a:gd name="connsiteX5" fmla="*/ 1683657 w 1683657"/>
              <a:gd name="connsiteY5" fmla="*/ 0 h 377372"/>
              <a:gd name="connsiteX6" fmla="*/ 1683657 w 1683657"/>
              <a:gd name="connsiteY6" fmla="*/ 0 h 377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3657" h="377372">
                <a:moveTo>
                  <a:pt x="0" y="0"/>
                </a:moveTo>
                <a:lnTo>
                  <a:pt x="116114" y="377372"/>
                </a:lnTo>
                <a:lnTo>
                  <a:pt x="116114" y="377372"/>
                </a:lnTo>
                <a:lnTo>
                  <a:pt x="116114" y="14515"/>
                </a:lnTo>
                <a:lnTo>
                  <a:pt x="116114" y="14515"/>
                </a:lnTo>
                <a:lnTo>
                  <a:pt x="1683657" y="0"/>
                </a:lnTo>
                <a:lnTo>
                  <a:pt x="1683657" y="0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6072206"/>
            <a:ext cx="18565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. 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baseline="-25000" dirty="0" smtClean="0">
                <a:solidFill>
                  <a:srgbClr val="FF0000"/>
                </a:solidFill>
              </a:rPr>
              <a:t>  </a:t>
            </a:r>
            <a:r>
              <a:rPr lang="en-US" b="1" baseline="30000" dirty="0" smtClean="0">
                <a:solidFill>
                  <a:srgbClr val="FF0000"/>
                </a:solidFill>
              </a:rPr>
              <a:t>2 </a:t>
            </a:r>
            <a:r>
              <a:rPr lang="en-US" b="1" dirty="0" smtClean="0">
                <a:solidFill>
                  <a:srgbClr val="FF0000"/>
                </a:solidFill>
              </a:rPr>
              <a:t> + 10</a:t>
            </a:r>
            <a:r>
              <a:rPr lang="en-US" b="1" baseline="-25000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2 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2857488" y="6000768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=&gt;</a:t>
            </a:r>
            <a:endParaRPr lang="en-US" sz="2000" dirty="0"/>
          </a:p>
        </p:txBody>
      </p:sp>
      <p:sp>
        <p:nvSpPr>
          <p:cNvPr id="63" name="62 - Ορθογώνιο"/>
          <p:cNvSpPr/>
          <p:nvPr/>
        </p:nvSpPr>
        <p:spPr>
          <a:xfrm>
            <a:off x="3286116" y="6000768"/>
            <a:ext cx="10054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 </a:t>
            </a:r>
            <a:r>
              <a:rPr lang="el-GR" sz="2000" b="1" dirty="0" smtClean="0">
                <a:solidFill>
                  <a:srgbClr val="FF0000"/>
                </a:solidFill>
              </a:rPr>
              <a:t> =</a:t>
            </a:r>
            <a:r>
              <a:rPr lang="en-US" sz="2000" b="1" dirty="0" smtClean="0">
                <a:solidFill>
                  <a:srgbClr val="FF0000"/>
                </a:solidFill>
              </a:rPr>
              <a:t> 10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. 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sp>
        <p:nvSpPr>
          <p:cNvPr id="66" name="65 - Ελεύθερη σχεδίαση"/>
          <p:cNvSpPr/>
          <p:nvPr/>
        </p:nvSpPr>
        <p:spPr>
          <a:xfrm>
            <a:off x="4214810" y="5980586"/>
            <a:ext cx="362857" cy="377372"/>
          </a:xfrm>
          <a:custGeom>
            <a:avLst/>
            <a:gdLst>
              <a:gd name="connsiteX0" fmla="*/ 0 w 362857"/>
              <a:gd name="connsiteY0" fmla="*/ 116114 h 377372"/>
              <a:gd name="connsiteX1" fmla="*/ 72572 w 362857"/>
              <a:gd name="connsiteY1" fmla="*/ 377372 h 377372"/>
              <a:gd name="connsiteX2" fmla="*/ 72572 w 362857"/>
              <a:gd name="connsiteY2" fmla="*/ 377372 h 377372"/>
              <a:gd name="connsiteX3" fmla="*/ 72572 w 362857"/>
              <a:gd name="connsiteY3" fmla="*/ 0 h 377372"/>
              <a:gd name="connsiteX4" fmla="*/ 72572 w 362857"/>
              <a:gd name="connsiteY4" fmla="*/ 0 h 377372"/>
              <a:gd name="connsiteX5" fmla="*/ 362857 w 362857"/>
              <a:gd name="connsiteY5" fmla="*/ 0 h 377372"/>
              <a:gd name="connsiteX6" fmla="*/ 362857 w 362857"/>
              <a:gd name="connsiteY6" fmla="*/ 0 h 377372"/>
              <a:gd name="connsiteX7" fmla="*/ 362857 w 362857"/>
              <a:gd name="connsiteY7" fmla="*/ 0 h 377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2857" h="377372">
                <a:moveTo>
                  <a:pt x="0" y="116114"/>
                </a:moveTo>
                <a:lnTo>
                  <a:pt x="72572" y="377372"/>
                </a:lnTo>
                <a:lnTo>
                  <a:pt x="72572" y="377372"/>
                </a:lnTo>
                <a:lnTo>
                  <a:pt x="72572" y="0"/>
                </a:lnTo>
                <a:lnTo>
                  <a:pt x="72572" y="0"/>
                </a:lnTo>
                <a:lnTo>
                  <a:pt x="362857" y="0"/>
                </a:lnTo>
                <a:lnTo>
                  <a:pt x="362857" y="0"/>
                </a:lnTo>
                <a:lnTo>
                  <a:pt x="362857" y="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66 - Ορθογώνιο"/>
          <p:cNvSpPr/>
          <p:nvPr/>
        </p:nvSpPr>
        <p:spPr>
          <a:xfrm>
            <a:off x="4332058" y="595905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</a:t>
            </a:r>
            <a:endParaRPr lang="en-US" dirty="0"/>
          </a:p>
        </p:txBody>
      </p:sp>
      <p:sp>
        <p:nvSpPr>
          <p:cNvPr id="68" name="67 - Ορθογώνιο"/>
          <p:cNvSpPr/>
          <p:nvPr/>
        </p:nvSpPr>
        <p:spPr>
          <a:xfrm>
            <a:off x="4643438" y="5988626"/>
            <a:ext cx="609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m/s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1438</Words>
  <PresentationFormat>Προβολή στην οθόνη (4:3)</PresentationFormat>
  <Paragraphs>330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Panorea</cp:lastModifiedBy>
  <cp:revision>205</cp:revision>
  <dcterms:created xsi:type="dcterms:W3CDTF">2022-01-27T18:59:54Z</dcterms:created>
  <dcterms:modified xsi:type="dcterms:W3CDTF">2022-02-10T16:50:20Z</dcterms:modified>
</cp:coreProperties>
</file>