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4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25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2EC611-4531-4455-B69A-62B8B32B4632}" type="datetimeFigureOut">
              <a:rPr lang="el-GR" smtClean="0"/>
              <a:pPr/>
              <a:t>20/5/2025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AF831-4F61-4AE8-97AF-095AD8A3A4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446601"/>
            <a:ext cx="6172200" cy="1420772"/>
          </a:xfrm>
        </p:spPr>
        <p:txBody>
          <a:bodyPr>
            <a:norm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Food Waste Lesson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Gymnázium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Mnichovo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Hradiště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April 2025</a:t>
            </a:r>
          </a:p>
          <a:p>
            <a:endParaRPr lang="en-GB" dirty="0" smtClean="0"/>
          </a:p>
          <a:p>
            <a:endParaRPr lang="el-GR" dirty="0"/>
          </a:p>
        </p:txBody>
      </p:sp>
      <p:pic>
        <p:nvPicPr>
          <p:cNvPr id="13314" name="Picture 2" descr="C:\Users\ekata\OneDrive\Υπολογιστή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321454"/>
            <a:ext cx="3465329" cy="1729514"/>
          </a:xfrm>
          <a:prstGeom prst="rect">
            <a:avLst/>
          </a:prstGeom>
          <a:noFill/>
          <a:effectLst>
            <a:outerShdw blurRad="1270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 is ….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126444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a.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While millions go hungry, large amounts of edible food are wasted</a:t>
            </a:r>
            <a:r>
              <a:rPr lang="en-US" dirty="0" smtClean="0">
                <a:latin typeface="Arial Rounded MT Bold" pitchFamily="34" charset="0"/>
              </a:rPr>
              <a:t>. </a:t>
            </a:r>
            <a:endParaRPr lang="el-GR" dirty="0"/>
          </a:p>
        </p:txBody>
      </p:sp>
      <p:pic>
        <p:nvPicPr>
          <p:cNvPr id="20482" name="Picture 2" descr="C:\Users\ekata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3240">
            <a:off x="4819434" y="2114384"/>
            <a:ext cx="2857520" cy="2143140"/>
          </a:xfrm>
          <a:prstGeom prst="rect">
            <a:avLst/>
          </a:prstGeom>
          <a:noFill/>
          <a:effectLst>
            <a:outerShdw blurRad="698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C:\Users\ekata\Downloads\food-waste-report-wrap-un-billion-meals-household-climate-so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732485"/>
            <a:ext cx="3336641" cy="1339463"/>
          </a:xfrm>
          <a:prstGeom prst="rect">
            <a:avLst/>
          </a:prstGeom>
          <a:noFill/>
          <a:effectLst>
            <a:outerShdw blurRad="7239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7467600" cy="124062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4. What is one action individuals can take to reduce food waste at home?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93023"/>
            <a:ext cx="7467600" cy="3000396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  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Avoid eating leftovers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Only buy canned and frozen items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Plan meals and store food properly 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Shop daily instead of weekly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 is ….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942972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Plan meals and store food properly 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 descr="C:\Users\ekata\Downloads\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232">
            <a:off x="571472" y="2196701"/>
            <a:ext cx="3714776" cy="1854011"/>
          </a:xfrm>
          <a:prstGeom prst="rect">
            <a:avLst/>
          </a:prstGeom>
          <a:noFill/>
          <a:effectLst>
            <a:outerShdw blurRad="6223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2532" name="AutoShape 4" descr="C:\Users\ekata\Downloads\food-storage-glass-containers-horizontal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4" name="AutoShape 6" descr="C:\Users\ekata\Downloads\food-storage-glass-containers-horizontal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6" name="Picture 8" descr="The Beginner's Guide to Meal Planning: Meal Prep 101 | The Kit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645">
            <a:off x="4980211" y="1997966"/>
            <a:ext cx="3253708" cy="1628483"/>
          </a:xfrm>
          <a:prstGeom prst="rect">
            <a:avLst/>
          </a:prstGeom>
          <a:noFill/>
          <a:effectLst>
            <a:outerShdw blurRad="8382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Are the following statements true, false or not stated? </a:t>
            </a:r>
            <a:endParaRPr lang="el-GR" dirty="0"/>
          </a:p>
        </p:txBody>
      </p:sp>
      <p:pic>
        <p:nvPicPr>
          <p:cNvPr id="24578" name="Picture 2" descr="C:\Users\ekata\Downloads\true-false-not-given-ielts-reading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21651"/>
            <a:ext cx="5323722" cy="2089562"/>
          </a:xfrm>
          <a:prstGeom prst="rect">
            <a:avLst/>
          </a:prstGeom>
          <a:noFill/>
          <a:effectLst>
            <a:outerShdw blurRad="8001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75032"/>
            <a:ext cx="7467600" cy="96441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1. A small percentage of global food production is lost before it ever reaches consumers.</a:t>
            </a:r>
          </a:p>
          <a:p>
            <a:pPr>
              <a:buNone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2" name="AutoShape 2" descr="C:\Users\ekata\AppData\Local\Temp\{383B4D86-B706-46F6-8FDF-86F427762AF4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C:\Users\ekata\AppData\Local\Temp\{08AF651D-53EE-4669-8DD8-238008F00D16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6" name="AutoShape 6" descr="C:\Users\ekata\AppData\Local\Temp\{08AF651D-53EE-4669-8DD8-238008F00D16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10" name="Picture 10" descr="The Impact of Food Waste: Statistics, Trends and Actionable Ins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68072"/>
            <a:ext cx="6953250" cy="2357438"/>
          </a:xfrm>
          <a:prstGeom prst="rect">
            <a:avLst/>
          </a:prstGeom>
          <a:noFill/>
          <a:ln w="9525" cmpd="thinThick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942972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GB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GB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C:\Users\ekata\Downloads\360_F_51188986_6unPnKd7esqZuRWZ1FrSTkcEjR3aX8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5833">
            <a:off x="2943215" y="1475937"/>
            <a:ext cx="3116516" cy="15582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337542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says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significant portion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 lost during production, processing, and distribution.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21453"/>
            <a:ext cx="7467600" cy="91083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2. The text implies that modern food production methods are partly to blame for the high levels of food waste.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 descr="C:\Users\ekata\Downloads\3554869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32"/>
            <a:ext cx="5963938" cy="2686009"/>
          </a:xfrm>
          <a:prstGeom prst="rect">
            <a:avLst/>
          </a:prstGeom>
          <a:noFill/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sp>
        <p:nvSpPr>
          <p:cNvPr id="28674" name="AutoShape 2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76" name="AutoShape 4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78" name="AutoShape 6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80" name="AutoShape 8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82" name="AutoShape 10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84" name="AutoShape 12" descr="C:\Users\ekata\Downloads\Tru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688" name="Picture 16" descr="C:\Users\ekata\Downloads\true-1-58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81"/>
            <a:ext cx="5715000" cy="150019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1538" y="3536163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refers to waste during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production, processing, and transport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implying systemic issues.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10"/>
            <a:ext cx="8143932" cy="88939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GB" dirty="0" smtClean="0"/>
              <a:t>  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3. It is possible to feed billions of people with the amount of food that is currently being wasted globally.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ekata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4390">
            <a:off x="2143109" y="1982386"/>
            <a:ext cx="4699571" cy="2196719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pic>
        <p:nvPicPr>
          <p:cNvPr id="30722" name="Picture 2" descr="C:\Users\ekata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8992">
            <a:off x="2539871" y="1627482"/>
            <a:ext cx="3500695" cy="1350508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5786" y="3750477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states that wasted food is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enough to feed over 2 billion people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"/>
            <a:ext cx="7567642" cy="121442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ONE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ARE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following statements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true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or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false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? 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928676"/>
            <a:ext cx="8429684" cy="4214824"/>
          </a:xfrm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We waste about 1/3 of the food we produce.</a:t>
            </a:r>
          </a:p>
          <a:p>
            <a:pPr marL="457200" indent="-457200"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True</a:t>
            </a:r>
          </a:p>
          <a:p>
            <a:pPr lvl="0" algn="just">
              <a:buNone/>
            </a:pP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The most food waste happens at the consumer level in  developing countries. </a:t>
            </a:r>
          </a:p>
          <a:p>
            <a:pPr algn="just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False</a:t>
            </a:r>
          </a:p>
          <a:p>
            <a:pPr lvl="0" algn="just">
              <a:buNone/>
            </a:pP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Food waste only affects food availability and not the environment.</a:t>
            </a:r>
          </a:p>
          <a:p>
            <a:pPr algn="just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False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algn="just"/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lvl="0" algn="just"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 </a:t>
            </a:r>
          </a:p>
          <a:p>
            <a:pPr lvl="0" algn="just">
              <a:buNone/>
            </a:pP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75031"/>
            <a:ext cx="7467600" cy="88939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4.  The average family in the UK throws away more food than the average family in the US.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6" name="Picture 2" descr="C:\Users\ekata\Downloads\GettyImages-1242463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1387">
            <a:off x="466986" y="1870318"/>
            <a:ext cx="4022781" cy="1583970"/>
          </a:xfrm>
          <a:prstGeom prst="rect">
            <a:avLst/>
          </a:prstGeom>
          <a:noFill/>
          <a:effectLst>
            <a:outerShdw blurRad="11811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1748" name="Picture 4" descr="C:\Users\ekata\Downloads\food-waste-pro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5592">
            <a:off x="4887444" y="2031797"/>
            <a:ext cx="3619893" cy="180429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071538" y="3750477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provides food waste data for both countries but doesn't directly compare them.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ekata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7075">
            <a:off x="5225071" y="775177"/>
            <a:ext cx="2071702" cy="22380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35767"/>
            <a:ext cx="8043890" cy="889394"/>
          </a:xfrm>
        </p:spPr>
        <p:txBody>
          <a:bodyPr/>
          <a:lstStyle/>
          <a:p>
            <a:pPr algn="just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5. The author personally believes that composting is the best solution to food waste.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" name="AutoShape 2" descr="C:\Users\ekata\Downloads\Irish-compost-waste-3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C:\Users\ekata\Downloads\Irish-compost-waste-3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The Best Home Composters to Cut Down on Food Waste &amp; Lower Emis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70"/>
            <a:ext cx="4001112" cy="2235974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71472" y="385763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mentions composting as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solution, but the author's personal opinion is not stated.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4820" name="Picture 4" descr="C:\Users\ekata\Downloads\true-false-not-giv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091">
            <a:off x="2645841" y="1868245"/>
            <a:ext cx="3971925" cy="992981"/>
          </a:xfrm>
          <a:prstGeom prst="rect">
            <a:avLst/>
          </a:prstGeom>
          <a:noFill/>
          <a:effectLst>
            <a:outerShdw blurRad="10414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375032"/>
            <a:ext cx="8358246" cy="1071570"/>
          </a:xfrm>
        </p:spPr>
        <p:txBody>
          <a:bodyPr/>
          <a:lstStyle/>
          <a:p>
            <a:pPr algn="just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  6. The environmental effects of food waste are more severe than the humanitarian consequences.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866" name="Picture 2" descr="The environmental impact of food waste - Boomer Eco Crus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748">
            <a:off x="736560" y="1822859"/>
            <a:ext cx="3562754" cy="1446602"/>
          </a:xfrm>
          <a:prstGeom prst="rect">
            <a:avLst/>
          </a:prstGeom>
          <a:noFill/>
          <a:effectLst>
            <a:outerShdw blurRad="965200" dist="50800" dir="146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6868" name="Picture 4" descr="Food Waste: An Issue That Concerns Humanitarian Organizations... How Do  Countries Tackle It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8463">
            <a:off x="4942692" y="2665393"/>
            <a:ext cx="3604291" cy="1450727"/>
          </a:xfrm>
          <a:prstGeom prst="rect">
            <a:avLst/>
          </a:prstGeom>
          <a:noFill/>
          <a:effectLst>
            <a:outerShdw blurRad="1206500" dist="50800" dir="123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statement is …. </a:t>
            </a:r>
            <a:endParaRPr lang="el-GR" dirty="0"/>
          </a:p>
        </p:txBody>
      </p:sp>
      <p:pic>
        <p:nvPicPr>
          <p:cNvPr id="4" name="Picture 2" descr="C:\Users\ekata\Download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4735">
            <a:off x="2226565" y="1656781"/>
            <a:ext cx="3600852" cy="1406764"/>
          </a:xfrm>
          <a:prstGeom prst="rect">
            <a:avLst/>
          </a:prstGeom>
          <a:noFill/>
          <a:effectLst>
            <a:outerShdw blurRad="850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4348" y="3911213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text emphasizes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as serious.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THREE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Match the words to their meanings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ekata\OneDrive\Έγγραφα\ERASMUS_24_25\TEACHING_ASSIGNMENT_CZECHIA\αρχείο λήψη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80"/>
            <a:ext cx="440144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34" y="107139"/>
            <a:ext cx="7467600" cy="4905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answers are …. 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4282" y="785800"/>
            <a:ext cx="8786874" cy="4357700"/>
          </a:xfrm>
        </p:spPr>
        <p:txBody>
          <a:bodyPr>
            <a:normAutofit fontScale="47500" lnSpcReduction="20000"/>
          </a:bodyPr>
          <a:lstStyle/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discard</a:t>
            </a:r>
            <a:r>
              <a:rPr lang="en-GB" sz="3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–          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en-GB" sz="3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throw something away)</a:t>
            </a: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significant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     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el-GR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GB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l-GR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mportant</a:t>
            </a:r>
            <a:r>
              <a:rPr lang="el-GR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l-GR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meaningful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3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malnutrition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(a serious lack of proper nutrition)</a:t>
            </a:r>
            <a:endParaRPr lang="el-GR" sz="3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methane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h 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 harmful gas that contributes to global </a:t>
            </a:r>
          </a:p>
          <a:p>
            <a:pPr>
              <a:buNone/>
            </a:pP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warming)</a:t>
            </a: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landfill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          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 site for the disposal of waste material which are</a:t>
            </a:r>
          </a:p>
          <a:p>
            <a:pPr>
              <a:buNone/>
            </a:pP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buried in the ground </a:t>
            </a: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consequences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(the results or effects of an action or condition)</a:t>
            </a: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repurposed 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  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(used for something different than its original</a:t>
            </a:r>
          </a:p>
          <a:p>
            <a:pPr>
              <a:buNone/>
            </a:pP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purpose)</a:t>
            </a:r>
          </a:p>
          <a:p>
            <a:r>
              <a:rPr lang="en-GB" sz="3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globally 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            </a:t>
            </a:r>
            <a:r>
              <a:rPr lang="en-GB" sz="3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 </a:t>
            </a:r>
            <a:r>
              <a:rPr lang="en-GB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(all over the world)</a:t>
            </a:r>
          </a:p>
          <a:p>
            <a:pPr>
              <a:buNone/>
            </a:pPr>
            <a:endParaRPr lang="en-GB" sz="3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501122" cy="1428760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THREE</a:t>
            </a:r>
            <a:r>
              <a:rPr lang="el-GR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7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Match the words in Column A with their correct meanings in Column B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596" y="1985946"/>
            <a:ext cx="2757478" cy="31575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iscard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ignificant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alnutrition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ethane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andfill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onsequences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epurposed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lobally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143240" y="1932367"/>
            <a:ext cx="5500725" cy="32111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a. used for something different than its original purpose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b. to throw something away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c. a site for the disposal of waste material which are buried in the ground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d. a serious lack of proper nutrition, often due to not having enough food.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mportant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meaningful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f. all over the world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g. the results or effects of an action or condition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h. a harmful gas that contributes to global warming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28596" y="1428742"/>
            <a:ext cx="2257412" cy="493776"/>
          </a:xfrm>
        </p:spPr>
        <p:txBody>
          <a:bodyPr/>
          <a:lstStyle/>
          <a:p>
            <a:r>
              <a:rPr lang="en-GB" dirty="0" smtClean="0">
                <a:latin typeface="Arial Rounded MT Bold" pitchFamily="34" charset="0"/>
              </a:rPr>
              <a:t>COLUMN A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00496" y="1428742"/>
            <a:ext cx="3657600" cy="493776"/>
          </a:xfrm>
        </p:spPr>
        <p:txBody>
          <a:bodyPr/>
          <a:lstStyle/>
          <a:p>
            <a:r>
              <a:rPr lang="en-GB" dirty="0" smtClean="0">
                <a:latin typeface="Arial Rounded MT Bold" pitchFamily="34" charset="0"/>
              </a:rPr>
              <a:t>COLUMN B</a:t>
            </a: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6"/>
            <a:ext cx="9001156" cy="1017992"/>
          </a:xfrm>
        </p:spPr>
        <p:txBody>
          <a:bodyPr>
            <a:normAutofit fontScale="90000"/>
          </a:bodyPr>
          <a:lstStyle/>
          <a:p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FOUR: </a:t>
            </a: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Fill in the blanks using the correct words from the box below. Each word is used only once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06" y="1553722"/>
            <a:ext cx="8572560" cy="35897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Global __________ continues to rise, even though enough food is produced to feed the world.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One way to reduce food __________ is by planning meals ahead of time.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Families often throw away fruits and vegetables because of __________.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Educational programs can help raise public __________ about food waste.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Instead of tossing leftovers, they can be reused or _______ to benefit gardens.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Bread, dairy products, and fresh _________ are among the most commonly wasted items.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7. Wasting food also means wasting all the natural __________ used to grow and transport it.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 The government launched a national __________ to encourage people to shop smarter and waste less.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7747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waste - hunger -resources - awareness - produce - campaign - composted - overbuyin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57172"/>
            <a:ext cx="7467600" cy="421484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Only meat waste has an environmental impact; fruits and vegetables don't matter.</a:t>
            </a:r>
          </a:p>
          <a:p>
            <a:pPr algn="just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False</a:t>
            </a:r>
          </a:p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If food waste were reduced, more resources could be used to fight food insecurity.</a:t>
            </a:r>
          </a:p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True</a:t>
            </a:r>
          </a:p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Food donations are illegal in most countries due to safety concerns.</a:t>
            </a:r>
          </a:p>
          <a:p>
            <a:pPr algn="just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False</a:t>
            </a:r>
          </a:p>
          <a:p>
            <a:pPr algn="just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lvl="0" algn="just">
              <a:buNone/>
            </a:pP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answers are ….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357304"/>
            <a:ext cx="7467600" cy="78223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Global 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continues to rise, even though enough food is produced to feed the world.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0962" name="Picture 2" descr="Global hunger increasing even before pandemic, UN warns, putting Zero Hunger  2030 target in doubt | The Independent | The Indepen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0576">
            <a:off x="2071670" y="2357007"/>
            <a:ext cx="4286280" cy="2143569"/>
          </a:xfrm>
          <a:prstGeom prst="rect">
            <a:avLst/>
          </a:prstGeom>
          <a:noFill/>
          <a:effectLst>
            <a:outerShdw blurRad="1270000" dist="50800" dir="215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000232" y="1214428"/>
            <a:ext cx="1643074" cy="5000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hunger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82189"/>
            <a:ext cx="8286808" cy="3655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One way to reduce food                            is by planning meals ahead of time.</a:t>
            </a: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1986" name="AutoShape 2" descr="Meal Planning and Meal Preparation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988" name="AutoShape 4" descr="Meal Planning and Meal Preparation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990" name="Picture 6" descr="C:\Users\ekata\Downloads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7000">
            <a:off x="2285984" y="2035965"/>
            <a:ext cx="4314834" cy="161806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500562" y="428610"/>
            <a:ext cx="1928826" cy="6429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waste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75031"/>
            <a:ext cx="8143932" cy="1285884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Families often throw away fruits and vegetables because of                                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/>
          </a:p>
        </p:txBody>
      </p:sp>
      <p:sp>
        <p:nvSpPr>
          <p:cNvPr id="43010" name="AutoShape 2" descr="Over-Buying Produc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2" name="Picture 4" descr="C:\Users\ekata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3265">
            <a:off x="916900" y="2187671"/>
            <a:ext cx="3197328" cy="1347369"/>
          </a:xfrm>
          <a:prstGeom prst="rect">
            <a:avLst/>
          </a:prstGeom>
          <a:noFill/>
          <a:effectLst>
            <a:outerShdw blurRad="1193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3014" name="Picture 6" descr="Singapore Environment Council | Overbuying groceries and tossing leftovers  might seem harmless, but they contribute to a significant amount of  food—and resource—waste.... | Inst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60915"/>
            <a:ext cx="3071834" cy="230387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500298" y="785800"/>
            <a:ext cx="2714644" cy="714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overbuying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24"/>
            <a:ext cx="8501122" cy="8358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Educational programs can help raise public                     about food waste.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8130" name="Picture 2" descr="International Day of Awareness of Food Loss and Waste - European Com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384">
            <a:off x="2320157" y="1714581"/>
            <a:ext cx="4258431" cy="226088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357950" y="571486"/>
            <a:ext cx="2643206" cy="6429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awareness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214296"/>
            <a:ext cx="7429552" cy="10179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Instead of tossing leftovers, they can be reused       </a:t>
            </a:r>
          </a:p>
          <a:p>
            <a:pPr algn="just"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                                            to benefit gardens. </a:t>
            </a:r>
            <a:endParaRPr lang="el-GR" sz="2800" dirty="0"/>
          </a:p>
        </p:txBody>
      </p:sp>
      <p:sp>
        <p:nvSpPr>
          <p:cNvPr id="47106" name="AutoShape 2" descr="Innovative Ways to Reuse Food Scraps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08" name="AutoShape 4" descr="C:\Users\ekata\Downloads\comp1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10" name="AutoShape 6" descr="C:\Users\ekata\Downloads\comp1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12" name="AutoShape 8" descr="Reuse Old Potting Soil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14" name="AutoShape 10" descr="C:\Users\ekata\Downloads\Hands-Holding-Rich-Black-Mix-Over-Container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16" name="Picture 12" descr="C:\Users\ekata\Downloads\Infographic-FOGO-Closed-l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5735">
            <a:off x="633819" y="1491807"/>
            <a:ext cx="4099209" cy="283349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7118" name="AutoShape 14" descr="C:\Users\ekata\Downloads\Kitchen-Scraps-to-Use-in-the-Garden_Coffe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20" name="AutoShape 16" descr="C:\Users\ekata\Downloads\Kitchen-Scraps-to-Use-in-the-Garden_Coffe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22" name="Picture 18" descr="Gardener shares how to make natural fertilizer using common household trash  and no compost: 'Great tips'"/>
          <p:cNvPicPr>
            <a:picLocks noChangeAspect="1" noChangeArrowheads="1"/>
          </p:cNvPicPr>
          <p:nvPr/>
        </p:nvPicPr>
        <p:blipFill>
          <a:blip r:embed="rId3" cstate="print">
            <a:lum bright="8000" contrast="-20000"/>
          </a:blip>
          <a:srcRect/>
          <a:stretch>
            <a:fillRect/>
          </a:stretch>
        </p:blipFill>
        <p:spPr bwMode="auto">
          <a:xfrm rot="390747">
            <a:off x="4929191" y="2089543"/>
            <a:ext cx="3307521" cy="1653761"/>
          </a:xfrm>
          <a:prstGeom prst="rect">
            <a:avLst/>
          </a:prstGeom>
          <a:noFill/>
          <a:effectLst>
            <a:outerShdw blurRad="10922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785918" y="642924"/>
            <a:ext cx="2643206" cy="714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composted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428610"/>
            <a:ext cx="8286808" cy="996551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Bread, dairy products, and fresh                            are among the most commonly wasted items.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6084" name="AutoShape 4" descr="10 Most Wasted Grocery Items In Americ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6" name="AutoShape 6" descr="C:\Users\ekata\Downloads\food-waste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4513">
            <a:off x="2214547" y="1875230"/>
            <a:ext cx="4165045" cy="228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572132" y="428610"/>
            <a:ext cx="1857388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produce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482189"/>
            <a:ext cx="8715436" cy="1050129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7. Wasting food also means wasting all the natural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used to grow and transport it.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5058" name="Picture 2" descr="Environmental Impact of Food Waste - FasterCa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841">
            <a:off x="4621239" y="2015718"/>
            <a:ext cx="3605235" cy="1509168"/>
          </a:xfrm>
          <a:prstGeom prst="rect">
            <a:avLst/>
          </a:prstGeom>
          <a:noFill/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5060" name="Picture 4" descr="Preventing Wasted Food At Home | US E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0593">
            <a:off x="477387" y="2668069"/>
            <a:ext cx="3878565" cy="1806596"/>
          </a:xfrm>
          <a:prstGeom prst="rect">
            <a:avLst/>
          </a:prstGeom>
          <a:noFill/>
          <a:effectLst>
            <a:outerShdw blurRad="914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00034" y="928676"/>
            <a:ext cx="2143140" cy="6429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resources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35767"/>
            <a:ext cx="8186766" cy="996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 The government launched a national                         to encourage people to shop smarter and waste less.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4034" name="Picture 2" descr="Smart Shopping: How to Slash Food Waste | FoodWise - Fighting Food Waste in  Maurit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714494"/>
            <a:ext cx="6464515" cy="2557461"/>
          </a:xfrm>
          <a:prstGeom prst="rect">
            <a:avLst/>
          </a:prstGeom>
          <a:noFill/>
          <a:effectLst>
            <a:outerShdw blurRad="1041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143636" y="571486"/>
            <a:ext cx="1857388" cy="5000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campaign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572560" cy="1071553"/>
          </a:xfrm>
        </p:spPr>
        <p:txBody>
          <a:bodyPr>
            <a:normAutofit fontScale="90000"/>
          </a:bodyPr>
          <a:lstStyle/>
          <a:p>
            <a:r>
              <a:rPr lang="en-GB" sz="2200" b="1" dirty="0" smtClean="0">
                <a:latin typeface="Arial Rounded MT Bold" pitchFamily="34" charset="0"/>
              </a:rPr>
              <a:t>TASK FIVE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n-GB" sz="2200" dirty="0" smtClean="0">
                <a:latin typeface="Arial Rounded MT Bold" pitchFamily="34" charset="0"/>
              </a:rPr>
              <a:t>Fill in the blanks with the verbs in the correct form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25130"/>
            <a:ext cx="8429684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If people __________ (throw) away less food every day, we could make better use of global resources.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When food __________ (go) to a landfill, it releases methane, a harmful greenhouse gas.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If governments had launched awareness campaigns earlier, people __________ (understand) the issue better by now.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If you plan your meals in advance, you __________ (be) less likely to overbuy at the supermarket.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If I __________ (learn) about food waste sooner, I would have started reducing it years ago.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If more people take action, we __________ (see) a real drop in global food waste levels in the near future.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60717"/>
            <a:ext cx="8572560" cy="7584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answers are ….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25131"/>
            <a:ext cx="8429684" cy="1178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If people                              away less food every day, we could make better use of global resources.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 descr="Food Wastage: 60+ Important Stats and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96701"/>
            <a:ext cx="4909440" cy="2211089"/>
          </a:xfrm>
          <a:prstGeom prst="rect">
            <a:avLst/>
          </a:prstGeom>
          <a:noFill/>
          <a:effectLst>
            <a:outerShdw blurRad="1181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85984" y="1071552"/>
            <a:ext cx="1857388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threw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7467600" cy="1143002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TWO</a:t>
            </a:r>
            <a:b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read the article and answer the questions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l-GR" sz="2400" dirty="0"/>
          </a:p>
        </p:txBody>
      </p:sp>
      <p:sp>
        <p:nvSpPr>
          <p:cNvPr id="14338" name="AutoShape 2" descr="C:\Users\ekata\AppData\Local\Temp\{A2C6554F-8D41-4B1D-B475-B1B7845AB29A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C:\Users\ekata\AppData\Local\Temp\{A2C6554F-8D41-4B1D-B475-B1B7845AB29A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2" name="AutoShape 6" descr="C:\Users\ekata\AppData\Local\Temp\{7DEE1AA1-7CA0-473B-8520-E504C5D692B5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6" name="AutoShape 10" descr="C:\Users\ekata\AppData\Local\Temp\{617E2336-8269-4397-AF7A-E92E3F0DBAD6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8" name="Picture 12" descr="Food wast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364">
            <a:off x="701537" y="1464589"/>
            <a:ext cx="3795595" cy="28466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350" name="Picture 14" descr="Download Question Mark, Question, Response. Royalty-Free Stock Illustration  Image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955">
            <a:off x="5558826" y="1753091"/>
            <a:ext cx="2500283" cy="1875212"/>
          </a:xfrm>
          <a:prstGeom prst="rect">
            <a:avLst/>
          </a:prstGeom>
          <a:noFill/>
          <a:effectLst>
            <a:outerShdw blurRad="5842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482188"/>
            <a:ext cx="8143932" cy="1446620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When food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to a landfill, it releases methane, a harmful greenhouse gas.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 descr="Did you know that Americans will throw away over 300 million pounds of… |  Ryan 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1714494"/>
            <a:ext cx="4364803" cy="2475662"/>
          </a:xfrm>
          <a:prstGeom prst="rect">
            <a:avLst/>
          </a:prstGeom>
          <a:noFill/>
          <a:effectLst>
            <a:outerShdw blurRad="1206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786050" y="428610"/>
            <a:ext cx="1857388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goes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589345"/>
            <a:ext cx="8429684" cy="11251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If governments had launched awareness campaigns earlier, people                              the issue better by now.</a:t>
            </a:r>
          </a:p>
          <a:p>
            <a:pPr>
              <a:buNone/>
            </a:pP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2226" name="Picture 2" descr="Five steps to carry out impactful and effective awareness campaigns -  CSSSPN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3896">
            <a:off x="1998604" y="2423794"/>
            <a:ext cx="4214842" cy="165432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714612" y="1071552"/>
            <a:ext cx="2357454" cy="92869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would have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understood 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10"/>
            <a:ext cx="7972452" cy="1125149"/>
          </a:xfrm>
        </p:spPr>
        <p:txBody>
          <a:bodyPr>
            <a:normAutofit fontScale="92500"/>
          </a:bodyPr>
          <a:lstStyle/>
          <a:p>
            <a:pPr marL="1973263" indent="-1973263" algn="just"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If you plan your meals in advance, you          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less likely to overbuy at the supermarket.</a:t>
            </a:r>
          </a:p>
          <a:p>
            <a:pPr algn="just">
              <a:buNone/>
            </a:pPr>
            <a:endParaRPr lang="el-GR" dirty="0"/>
          </a:p>
        </p:txBody>
      </p:sp>
      <p:sp>
        <p:nvSpPr>
          <p:cNvPr id="53250" name="AutoShape 2" descr="Efficient Grocery Lis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3252" name="Picture 4" descr="How Meal Planning Can Help You Save Money - Half Your 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21651"/>
            <a:ext cx="4857784" cy="2432047"/>
          </a:xfrm>
          <a:prstGeom prst="rect">
            <a:avLst/>
          </a:prstGeom>
          <a:noFill/>
          <a:effectLst>
            <a:outerShdw blurRad="6096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71472" y="857238"/>
            <a:ext cx="1857388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are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482189"/>
            <a:ext cx="7929618" cy="1050129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If I                                       about food waste sooner, I would have started reducing it years ago.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4274" name="Picture 2" descr="C:\Users\ekata\Downloads\Food-Waste-Iceberg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 rot="21363958">
            <a:off x="2000232" y="1660916"/>
            <a:ext cx="4706464" cy="2500309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785918" y="428610"/>
            <a:ext cx="2428892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had learnt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428610"/>
            <a:ext cx="8143932" cy="1232306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If more people take action, we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real drop in global food waste levels in the near future.</a:t>
            </a:r>
            <a:endParaRPr lang="el-G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5298" name="Picture 2" descr="Choose what you'll use during Food Waste Action Week - Shropshire Council  Newsroom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2000233" y="1669288"/>
            <a:ext cx="4768471" cy="2570504"/>
          </a:xfrm>
          <a:prstGeom prst="rect">
            <a:avLst/>
          </a:prstGeom>
          <a:noFill/>
          <a:effectLst>
            <a:outerShdw blurRad="6223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500694" y="428610"/>
            <a:ext cx="1857388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will see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186766" cy="150851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TASK SIX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What would you do in the following situations? PICK a card and tell the class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6322" name="Picture 2" descr="Disney on X: &quot;Pick a card, any card! Magician Mickey has talent in spades!  https://t.co/k1UvVl3XPo&quot; /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0215">
            <a:off x="665173" y="2071887"/>
            <a:ext cx="3143011" cy="1885346"/>
          </a:xfrm>
          <a:prstGeom prst="rect">
            <a:avLst/>
          </a:prstGeom>
          <a:noFill/>
        </p:spPr>
      </p:pic>
      <p:pic>
        <p:nvPicPr>
          <p:cNvPr id="56324" name="Picture 4" descr="A magician asked me to &quot;Pick a card, ANY card!&quot; ...so I took his Visa. -  Post by Sledge on Boldo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900">
            <a:off x="4714876" y="1875230"/>
            <a:ext cx="3190844" cy="23931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21453"/>
            <a:ext cx="4043362" cy="85725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For example ....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786050" y="160718"/>
            <a:ext cx="6215106" cy="3107553"/>
          </a:xfrm>
          <a:prstGeom prst="irregularSeal1">
            <a:avLst/>
          </a:prstGeom>
          <a:effectLst>
            <a:outerShdw blurRad="7112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You cooked too much pasta for dinner—what do you do?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8596" y="3214692"/>
            <a:ext cx="6572296" cy="1768091"/>
          </a:xfrm>
          <a:prstGeom prst="rightArrow">
            <a:avLst/>
          </a:prstGeom>
          <a:solidFill>
            <a:schemeClr val="bg1">
              <a:lumMod val="75000"/>
            </a:schemeClr>
          </a:solidFill>
          <a:effectLst>
            <a:outerShdw blurRad="9144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I’d store the leftovers in the fridge and eat them for lunch the next day. I could also freeze it or turn it into a pasta bake.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7874"/>
            <a:ext cx="8186766" cy="1232306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l-GR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TASK SEVEN : </a:t>
            </a:r>
            <a:r>
              <a:rPr lang="en-GB" sz="27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Prepare a mini campaign to raise awareness about food waste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6"/>
            <a:ext cx="7467600" cy="385763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 in groups to design a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campaign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which will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raise awareness about food waste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Choose one main idea or message you want to communicate. Your campaign design should include: 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catchy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slogan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Think before you bin!)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main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message / idea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you want to convey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method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you will use to deliver your idea (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poster, e-book, special event, etc.)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possibly a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social media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idea 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why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your idea will work /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how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will it help reduce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food waste </a:t>
            </a:r>
            <a:endParaRPr lang="el-G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14296"/>
            <a:ext cx="7467600" cy="24646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Present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your campaign in about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2 minutes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endParaRPr lang="en-GB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Make sure you: </a:t>
            </a:r>
            <a:endParaRPr lang="el-GR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introduce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yourselves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present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your idea clearly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explain 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your creative choices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persuade</a:t>
            </a:r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your classmates why it is effective and original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pic>
        <p:nvPicPr>
          <p:cNvPr id="57350" name="Picture 6" descr="C:\Users\ekata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393">
            <a:off x="5767064" y="756763"/>
            <a:ext cx="2486025" cy="1243013"/>
          </a:xfrm>
          <a:prstGeom prst="rect">
            <a:avLst/>
          </a:prstGeom>
          <a:noFill/>
          <a:effectLst>
            <a:outerShdw blurRad="787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7352" name="Picture 8" descr="Introducing the Eat Away at Food Waste Campaign | Office of Sustainability  | City of Philadelph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3391">
            <a:off x="583778" y="3071968"/>
            <a:ext cx="3357586" cy="1438966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7354" name="Picture 10" descr="C:\Users\ekata\Downloads\fec79f10350431.560e36e39e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3958">
            <a:off x="4775840" y="2823542"/>
            <a:ext cx="3075711" cy="1660884"/>
          </a:xfrm>
          <a:prstGeom prst="rect">
            <a:avLst/>
          </a:prstGeom>
          <a:noFill/>
          <a:effectLst>
            <a:outerShdw blurRad="11303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357304"/>
            <a:ext cx="82426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Thank you for your participation!</a:t>
            </a:r>
            <a:endParaRPr lang="el-G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11334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1. What is an appropriate title for the previous article?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115328" cy="36553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a. Sustainability at Home: Reducing Your Environmental Footprint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b. Wasted Potential: The Hidden Cost of Food Waste 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c. Solving Hunger: Innovations in Global Food Distribution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d. The Modern Kitchen: Managing Meals and Minimizing Costs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 is ….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32287"/>
            <a:ext cx="7467600" cy="88939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Wasted Potential: The Hidden Cost of Food Waste 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2" descr="C:\Users\ekata\Downloads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6"/>
            <a:ext cx="4643470" cy="1956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11334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2. What is one major reason food waste is a global issue?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46601"/>
            <a:ext cx="7467600" cy="25539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a. It leads to an increase in food prices worldwide.</a:t>
            </a:r>
          </a:p>
          <a:p>
            <a:pPr>
              <a:buNone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b.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It reduces the demand for packaged goods.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c. It creates job shortages in the agricultural sector.</a:t>
            </a:r>
          </a:p>
          <a:p>
            <a:pPr>
              <a:buNone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d.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It contributes to global hunger and environmental damage.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The correct answer is ….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186766" cy="996551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It contributes to global hunger and environmental damage 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4" name="Picture 2" descr="C:\Users\ekata\Downloads\global-hunger-food-w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64">
            <a:off x="642910" y="2303858"/>
            <a:ext cx="3500412" cy="1750206"/>
          </a:xfrm>
          <a:prstGeom prst="rect">
            <a:avLst/>
          </a:prstGeom>
          <a:noFill/>
          <a:effectLst>
            <a:outerShdw blurRad="3810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 descr="C:\Users\ekata\Downloads\2021-09-29_Food-loss_1200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5252">
            <a:off x="5102392" y="2316895"/>
            <a:ext cx="3240226" cy="1366970"/>
          </a:xfrm>
          <a:prstGeom prst="rect">
            <a:avLst/>
          </a:prstGeom>
          <a:noFill/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1"/>
            <a:ext cx="8115328" cy="1285884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3. What surprising contrast is highlighted in the article?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l-G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80"/>
            <a:ext cx="7972452" cy="3000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  a. While millions go hungry, large amounts of edible food are wasted. 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b. Farmers grow more organic food, yet people want fast food.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c. Supermarkets are full, but prices are still rising.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d. Developed countries waste less food than developing ones.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1805</TotalTime>
  <Words>1478</Words>
  <Application>Microsoft Office PowerPoint</Application>
  <PresentationFormat>On-screen Show (16:9)</PresentationFormat>
  <Paragraphs>179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Oriel</vt:lpstr>
      <vt:lpstr>Food Waste Lesson</vt:lpstr>
      <vt:lpstr>TASK ONE ARE the following statements true or false?  </vt:lpstr>
      <vt:lpstr>Slide 3</vt:lpstr>
      <vt:lpstr>TASK TWO read the article and answer the questions </vt:lpstr>
      <vt:lpstr>1. What is an appropriate title for the previous article? </vt:lpstr>
      <vt:lpstr>The correct answer is …. </vt:lpstr>
      <vt:lpstr>2. What is one major reason food waste is a global issue? </vt:lpstr>
      <vt:lpstr>The correct answer is …. </vt:lpstr>
      <vt:lpstr>3. What surprising contrast is highlighted in the article? </vt:lpstr>
      <vt:lpstr>The correct answer is …. </vt:lpstr>
      <vt:lpstr>4. What is one action individuals can take to reduce food waste at home? </vt:lpstr>
      <vt:lpstr>The correct answer is …. </vt:lpstr>
      <vt:lpstr>Are the following statements true, false or not stated? </vt:lpstr>
      <vt:lpstr>Slide 14</vt:lpstr>
      <vt:lpstr>The statement is …. </vt:lpstr>
      <vt:lpstr>Slide 16</vt:lpstr>
      <vt:lpstr>The statement is …. </vt:lpstr>
      <vt:lpstr>Slide 18</vt:lpstr>
      <vt:lpstr>The statement is …. </vt:lpstr>
      <vt:lpstr>Slide 20</vt:lpstr>
      <vt:lpstr>The statement is …. </vt:lpstr>
      <vt:lpstr>Slide 22</vt:lpstr>
      <vt:lpstr>The statement is …. </vt:lpstr>
      <vt:lpstr>Slide 24</vt:lpstr>
      <vt:lpstr>The statement is …. </vt:lpstr>
      <vt:lpstr>TASK THREE Match the words to their meanings</vt:lpstr>
      <vt:lpstr>The correct answers are …. </vt:lpstr>
      <vt:lpstr>TASK THREE Match the words in Column A with their correct meanings in Column B </vt:lpstr>
      <vt:lpstr> TASK FOUR: Fill in the blanks using the correct words from the box below. Each word is used only once </vt:lpstr>
      <vt:lpstr>The correct answers are ….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TASK FIVE Fill in the blanks with the verbs in the correct form </vt:lpstr>
      <vt:lpstr>The correct answers are ….  </vt:lpstr>
      <vt:lpstr>Slide 40</vt:lpstr>
      <vt:lpstr>Slide 41</vt:lpstr>
      <vt:lpstr>Slide 42</vt:lpstr>
      <vt:lpstr>Slide 43</vt:lpstr>
      <vt:lpstr>Slide 44</vt:lpstr>
      <vt:lpstr>TASK SIX What would you do in the following situations? PICK a card and tell the class </vt:lpstr>
      <vt:lpstr>For example ....</vt:lpstr>
      <vt:lpstr>    TASK SEVEN : Prepare a mini campaign to raise awareness about food waste 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Waste Lesson</dc:title>
  <dc:creator>Ευφροσύνη Καταροπούλου</dc:creator>
  <cp:lastModifiedBy>Ευφροσύνη Καταροπούλου</cp:lastModifiedBy>
  <cp:revision>25</cp:revision>
  <dcterms:created xsi:type="dcterms:W3CDTF">2025-04-21T07:59:33Z</dcterms:created>
  <dcterms:modified xsi:type="dcterms:W3CDTF">2025-05-20T05:38:27Z</dcterms:modified>
</cp:coreProperties>
</file>