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6"/>
  </p:notesMasterIdLst>
  <p:handoutMasterIdLst>
    <p:handoutMasterId r:id="rId57"/>
  </p:handoutMasterIdLst>
  <p:sldIdLst>
    <p:sldId id="256" r:id="rId2"/>
    <p:sldId id="261" r:id="rId3"/>
    <p:sldId id="293" r:id="rId4"/>
    <p:sldId id="294" r:id="rId5"/>
    <p:sldId id="295" r:id="rId6"/>
    <p:sldId id="297" r:id="rId7"/>
    <p:sldId id="296" r:id="rId8"/>
    <p:sldId id="311" r:id="rId9"/>
    <p:sldId id="303" r:id="rId10"/>
    <p:sldId id="301" r:id="rId11"/>
    <p:sldId id="300" r:id="rId12"/>
    <p:sldId id="302" r:id="rId13"/>
    <p:sldId id="304" r:id="rId14"/>
    <p:sldId id="305" r:id="rId15"/>
    <p:sldId id="306" r:id="rId16"/>
    <p:sldId id="307" r:id="rId17"/>
    <p:sldId id="310" r:id="rId18"/>
    <p:sldId id="308" r:id="rId19"/>
    <p:sldId id="259" r:id="rId20"/>
    <p:sldId id="258" r:id="rId21"/>
    <p:sldId id="266" r:id="rId22"/>
    <p:sldId id="309" r:id="rId23"/>
    <p:sldId id="313" r:id="rId24"/>
    <p:sldId id="267" r:id="rId25"/>
    <p:sldId id="312" r:id="rId26"/>
    <p:sldId id="268" r:id="rId27"/>
    <p:sldId id="269" r:id="rId28"/>
    <p:sldId id="270" r:id="rId29"/>
    <p:sldId id="271" r:id="rId30"/>
    <p:sldId id="272" r:id="rId31"/>
    <p:sldId id="275" r:id="rId32"/>
    <p:sldId id="273" r:id="rId33"/>
    <p:sldId id="276" r:id="rId34"/>
    <p:sldId id="278" r:id="rId35"/>
    <p:sldId id="274" r:id="rId36"/>
    <p:sldId id="277" r:id="rId37"/>
    <p:sldId id="279" r:id="rId38"/>
    <p:sldId id="287" r:id="rId39"/>
    <p:sldId id="286" r:id="rId40"/>
    <p:sldId id="280" r:id="rId41"/>
    <p:sldId id="288" r:id="rId42"/>
    <p:sldId id="289" r:id="rId43"/>
    <p:sldId id="282" r:id="rId44"/>
    <p:sldId id="290" r:id="rId45"/>
    <p:sldId id="292" r:id="rId46"/>
    <p:sldId id="281" r:id="rId47"/>
    <p:sldId id="284" r:id="rId48"/>
    <p:sldId id="291" r:id="rId49"/>
    <p:sldId id="285" r:id="rId50"/>
    <p:sldId id="283" r:id="rId51"/>
    <p:sldId id="265" r:id="rId52"/>
    <p:sldId id="263" r:id="rId53"/>
    <p:sldId id="262" r:id="rId54"/>
    <p:sldId id="314" r:id="rId55"/>
  </p:sldIdLst>
  <p:sldSz cx="9144000" cy="5143500" type="screen16x9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DF95"/>
    <a:srgbClr val="E1EEC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658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90315-9D8C-4B52-97A9-1BF39E930E9C}" type="datetimeFigureOut">
              <a:rPr lang="el-GR" smtClean="0"/>
              <a:pPr/>
              <a:t>17/1/2026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BFD2C-E22A-45ED-9FBE-C638178BA683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27A4-5F0F-4FC0-9947-8D1FBB261765}" type="datetimeFigureOut">
              <a:rPr lang="el-GR" smtClean="0"/>
              <a:pPr/>
              <a:t>17/1/2026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EDD14-BACB-4B21-8C0C-3E2260780E19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3C71-66F8-4D9C-AFB0-D45B3F1F987A}" type="datetime1">
              <a:rPr lang="el-GR" smtClean="0"/>
              <a:pPr/>
              <a:t>17/1/2026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1261-7AFD-4D7D-9E5C-E146CA7DE17B}" type="datetime1">
              <a:rPr lang="el-GR" smtClean="0"/>
              <a:pPr/>
              <a:t>17/1/2026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6FDD-3A1E-4621-B5D1-80ABF125582C}" type="datetime1">
              <a:rPr lang="el-GR" smtClean="0"/>
              <a:pPr/>
              <a:t>17/1/2026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787C0-1C9A-4E88-B32C-9C21F6125B78}" type="datetime1">
              <a:rPr lang="el-GR" smtClean="0"/>
              <a:pPr/>
              <a:t>17/1/2026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5D49-54BA-4BFD-8221-4FA445EFED8F}" type="datetime1">
              <a:rPr lang="el-GR" smtClean="0"/>
              <a:pPr/>
              <a:t>17/1/2026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E6F0C-BD67-4C34-AB80-766734285CEE}" type="datetime1">
              <a:rPr lang="el-GR" smtClean="0"/>
              <a:pPr/>
              <a:t>17/1/2026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74A9-8F17-4DF2-A85B-79F97BC9A43A}" type="datetime1">
              <a:rPr lang="el-GR" smtClean="0"/>
              <a:pPr/>
              <a:t>17/1/2026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469C-83FF-4413-98D5-BD2BA0CD0B6B}" type="datetime1">
              <a:rPr lang="el-GR" smtClean="0"/>
              <a:pPr/>
              <a:t>17/1/2026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BDA58-0AA1-4886-9BD4-308CA8EAA7D7}" type="datetime1">
              <a:rPr lang="el-GR" smtClean="0"/>
              <a:pPr/>
              <a:t>17/1/2026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94FB-FDFE-42A0-BFA0-1BA41B7EA6EE}" type="datetime1">
              <a:rPr lang="el-GR" smtClean="0"/>
              <a:pPr/>
              <a:t>17/1/2026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5C1D-E44F-46D3-9B15-5D466444F198}" type="datetime1">
              <a:rPr lang="el-GR" smtClean="0"/>
              <a:pPr/>
              <a:t>17/1/2026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7894F-D25F-40CC-9D6F-05AA76C92C20}" type="datetime1">
              <a:rPr lang="el-GR" smtClean="0"/>
              <a:pPr/>
              <a:t>17/1/2026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47CA-BFED-496A-8E0A-6B417CC041D2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r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1.jpeg"/><Relationship Id="rId4" Type="http://schemas.openxmlformats.org/officeDocument/2006/relationships/image" Target="../media/image1.jpe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1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7" Type="http://schemas.openxmlformats.org/officeDocument/2006/relationships/image" Target="../media/image161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282937">
            <a:off x="-81415" y="3161675"/>
            <a:ext cx="3571900" cy="1500198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“</a:t>
            </a:r>
            <a:r>
              <a:rPr lang="en-U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Inclusion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Green Skills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: Creating a Sustainable Future </a:t>
            </a:r>
            <a:r>
              <a:rPr lang="en-US" sz="2400" b="1" cap="all" spc="4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Together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”</a:t>
            </a:r>
            <a:endParaRPr lang="el-G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14480" y="1500180"/>
            <a:ext cx="7272334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“</a:t>
            </a:r>
            <a:r>
              <a:rPr kumimoji="0" lang="el-GR" sz="47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Συμπερίληψη</a:t>
            </a:r>
            <a:r>
              <a:rPr kumimoji="0" lang="el-GR" sz="4700" b="0" i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&amp; Οικολογικές Δραστηριότητες: Δημιουργώντας μαζί ένα Βιώσιμο Μέλλον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”</a:t>
            </a:r>
            <a:endParaRPr kumimoji="0" lang="el-GR" sz="44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 descr="C:\Users\ekata\OneDrive\Υπολογιστής\LOGO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42858"/>
            <a:ext cx="1071570" cy="998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ekata\OneDrive\Υπολογιστής\Inclusion and Green Skills_ Creating a Sustainable Future Together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28869">
            <a:off x="7772104" y="2557144"/>
            <a:ext cx="974334" cy="974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1285852" y="214296"/>
            <a:ext cx="55007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l-GR" sz="2400" b="1" dirty="0" smtClean="0">
                <a:solidFill>
                  <a:schemeClr val="tx2"/>
                </a:solidFill>
              </a:rPr>
              <a:t>ΔΙΑΧΥΣΗ ΑΠΟΤΕΛΕΣΜΑΤΩΝ ΣΧΕΔΙΟΥ </a:t>
            </a:r>
            <a:r>
              <a:rPr lang="en-US" sz="2400" b="1" dirty="0" smtClean="0">
                <a:solidFill>
                  <a:schemeClr val="tx2"/>
                </a:solidFill>
              </a:rPr>
              <a:t>ERASMUS+ </a:t>
            </a:r>
          </a:p>
          <a:p>
            <a:pPr algn="ctr">
              <a:buNone/>
            </a:pPr>
            <a:r>
              <a:rPr lang="el-GR" sz="2400" b="1" dirty="0" smtClean="0">
                <a:solidFill>
                  <a:schemeClr val="tx2"/>
                </a:solidFill>
              </a:rPr>
              <a:t>2024-1-</a:t>
            </a:r>
            <a:r>
              <a:rPr lang="en-US" sz="2400" b="1" dirty="0" smtClean="0">
                <a:solidFill>
                  <a:schemeClr val="tx2"/>
                </a:solidFill>
              </a:rPr>
              <a:t>EL01-KA122SCH-000234595</a:t>
            </a:r>
            <a:endParaRPr lang="el-GR" sz="2400" b="1" dirty="0">
              <a:solidFill>
                <a:schemeClr val="tx2"/>
              </a:solidFill>
            </a:endParaRPr>
          </a:p>
        </p:txBody>
      </p:sp>
      <p:pic>
        <p:nvPicPr>
          <p:cNvPr id="12" name="Picture 8" descr="C:\Users\ekata\OneDrive\Έγγραφα\ERASMUS_CZECH_REPUBLIC\ΦΩΤΟΓΡΑΦΙΕΣ\20240415_1557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13807">
            <a:off x="3407869" y="2766961"/>
            <a:ext cx="3188464" cy="1792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 descr="C:\Users\ekata\Downloads\imag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1214428"/>
            <a:ext cx="1100619" cy="799309"/>
          </a:xfrm>
          <a:prstGeom prst="rect">
            <a:avLst/>
          </a:prstGeom>
          <a:noFill/>
        </p:spPr>
      </p:pic>
      <p:pic>
        <p:nvPicPr>
          <p:cNvPr id="6146" name="Picture 2" descr="C:\Users\ekata\Downloads\images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071684"/>
            <a:ext cx="1906971" cy="895346"/>
          </a:xfrm>
          <a:prstGeom prst="rect">
            <a:avLst/>
          </a:prstGeom>
          <a:noFill/>
        </p:spPr>
      </p:pic>
      <p:pic>
        <p:nvPicPr>
          <p:cNvPr id="56322" name="Picture 2" descr="C:\Users\ekata\OneDrive\Έγγραφα\PROJECT RESULTS\DISCLAIMER_page-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5789" y="4429138"/>
            <a:ext cx="3318211" cy="714362"/>
          </a:xfrm>
          <a:prstGeom prst="rect">
            <a:avLst/>
          </a:prstGeom>
          <a:noFill/>
        </p:spPr>
      </p:pic>
      <p:pic>
        <p:nvPicPr>
          <p:cNvPr id="14" name="Picture 13" descr="C:\Users\ekata\Downloads\LOGO_ERASMUS_NEW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64" y="357172"/>
            <a:ext cx="250033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ekata\AppData\Local\Temp\76aa357c-f412-4e31-a874-8778af4cf0db_co-funded_en (1).zip.0db\co-funded_EN\horizontal\CMYK\JPEG\EN Co-funded by the EU_PANTONE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70297" y="4000510"/>
            <a:ext cx="2173703" cy="42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57304">
            <a:off x="3592267" y="171113"/>
            <a:ext cx="26906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Book</a:t>
            </a:r>
            <a:r>
              <a:rPr lang="el-G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l-GR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Creator</a:t>
            </a:r>
            <a:endParaRPr lang="el-G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52515">
            <a:off x="309798" y="1198533"/>
            <a:ext cx="2619249" cy="2025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286130"/>
            <a:ext cx="4643469" cy="1737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92465">
            <a:off x="6843721" y="342257"/>
            <a:ext cx="1931828" cy="19399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7644">
            <a:off x="5610006" y="2793749"/>
            <a:ext cx="3286148" cy="1634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3071802" y="2643188"/>
            <a:ext cx="2786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Ψηφιακά βιβλία</a:t>
            </a:r>
          </a:p>
        </p:txBody>
      </p:sp>
      <p:sp>
        <p:nvSpPr>
          <p:cNvPr id="8" name="Rectangle 7"/>
          <p:cNvSpPr/>
          <p:nvPr/>
        </p:nvSpPr>
        <p:spPr>
          <a:xfrm>
            <a:off x="4857752" y="4572014"/>
            <a:ext cx="43332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i="1" dirty="0" smtClean="0">
                <a:solidFill>
                  <a:srgbClr val="C00000"/>
                </a:solidFill>
                <a:latin typeface="Segoe Print" pitchFamily="2" charset="0"/>
              </a:rPr>
              <a:t>Συνταγές από Περισσεύματα</a:t>
            </a:r>
            <a:r>
              <a:rPr lang="en-US" sz="2000" b="1" i="1" dirty="0" smtClean="0">
                <a:solidFill>
                  <a:srgbClr val="C00000"/>
                </a:solidFill>
                <a:latin typeface="Segoe Print" pitchFamily="2" charset="0"/>
              </a:rPr>
              <a:t> </a:t>
            </a:r>
            <a:endParaRPr lang="el-GR" sz="2000" b="1" dirty="0">
              <a:solidFill>
                <a:srgbClr val="C00000"/>
              </a:solidFill>
              <a:latin typeface="Segoe Print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844" y="214296"/>
            <a:ext cx="40719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i="1" dirty="0" smtClean="0">
                <a:solidFill>
                  <a:srgbClr val="C00000"/>
                </a:solidFill>
                <a:latin typeface="Segoe Print" pitchFamily="2" charset="0"/>
              </a:rPr>
              <a:t>Τοπικά Προϊόντα </a:t>
            </a:r>
          </a:p>
          <a:p>
            <a:r>
              <a:rPr lang="el-GR" sz="2000" b="1" i="1" dirty="0" smtClean="0">
                <a:solidFill>
                  <a:srgbClr val="C00000"/>
                </a:solidFill>
                <a:latin typeface="Segoe Print" pitchFamily="2" charset="0"/>
              </a:rPr>
              <a:t>στην Ελληνική Μυθολογία</a:t>
            </a:r>
            <a:r>
              <a:rPr lang="el-GR" sz="2000" b="1" dirty="0" smtClean="0">
                <a:solidFill>
                  <a:srgbClr val="C00000"/>
                </a:solidFill>
                <a:latin typeface="Segoe Print" pitchFamily="2" charset="0"/>
              </a:rPr>
              <a:t> </a:t>
            </a:r>
            <a:endParaRPr lang="el-GR" sz="2000" b="1" dirty="0">
              <a:solidFill>
                <a:srgbClr val="C00000"/>
              </a:solidFill>
              <a:latin typeface="Segoe Print" pitchFamily="2" charset="0"/>
            </a:endParaRPr>
          </a:p>
        </p:txBody>
      </p:sp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48863">
            <a:off x="3623327" y="956481"/>
            <a:ext cx="2774671" cy="151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72264" y="4869656"/>
            <a:ext cx="2133600" cy="273844"/>
          </a:xfrm>
        </p:spPr>
        <p:txBody>
          <a:bodyPr/>
          <a:lstStyle/>
          <a:p>
            <a:fld id="{6BED47CA-BFED-496A-8E0A-6B417CC041D2}" type="slidenum">
              <a:rPr lang="el-GR" sz="1800" b="1" smtClean="0"/>
              <a:pPr/>
              <a:t>10</a:t>
            </a:fld>
            <a:endParaRPr lang="el-GR" sz="1800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411311">
            <a:off x="6602569" y="176372"/>
            <a:ext cx="23129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Canv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l-GR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rot="278968">
            <a:off x="5429932" y="850464"/>
            <a:ext cx="3435975" cy="1918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928940"/>
            <a:ext cx="3447650" cy="1946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57158" y="214296"/>
            <a:ext cx="428628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2400" dirty="0" smtClean="0"/>
              <a:t>Δημιουργία </a:t>
            </a:r>
            <a:r>
              <a:rPr lang="el-G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ημερολογίων</a:t>
            </a:r>
            <a:r>
              <a:rPr lang="el-GR" sz="2400" dirty="0" smtClean="0"/>
              <a:t> </a:t>
            </a:r>
            <a:r>
              <a:rPr lang="en-US" sz="2400" dirty="0" smtClean="0"/>
              <a:t> </a:t>
            </a:r>
            <a:r>
              <a:rPr lang="el-GR" sz="2400" dirty="0" smtClean="0"/>
              <a:t>με </a:t>
            </a:r>
            <a:r>
              <a:rPr lang="el-GR" sz="2400" b="1" dirty="0" smtClean="0">
                <a:solidFill>
                  <a:schemeClr val="tx2"/>
                </a:solidFill>
              </a:rPr>
              <a:t>ελληνικά προϊόντα </a:t>
            </a:r>
            <a:r>
              <a:rPr lang="el-GR" sz="2400" dirty="0" smtClean="0"/>
              <a:t>και </a:t>
            </a:r>
            <a:r>
              <a:rPr lang="el-GR" sz="2400" b="1" dirty="0" smtClean="0">
                <a:solidFill>
                  <a:schemeClr val="tx2"/>
                </a:solidFill>
              </a:rPr>
              <a:t>βιώσιμες πρακτικές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86860">
            <a:off x="220678" y="1502442"/>
            <a:ext cx="2508416" cy="1449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1428742"/>
            <a:ext cx="2357454" cy="1355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3143254"/>
            <a:ext cx="3000396" cy="1689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6BED47CA-BFED-496A-8E0A-6B417CC041D2}" type="slidenum">
              <a:rPr lang="el-GR" sz="1800" b="1" smtClean="0"/>
              <a:pPr/>
              <a:t>11</a:t>
            </a:fld>
            <a:endParaRPr lang="el-GR" sz="1800" b="1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242957">
            <a:off x="457881" y="293701"/>
            <a:ext cx="1565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Kahoot</a:t>
            </a:r>
            <a:endParaRPr lang="el-G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496709"/>
            <a:ext cx="3929090" cy="2441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357436"/>
            <a:ext cx="3922674" cy="2424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242533">
            <a:off x="24810" y="1268877"/>
            <a:ext cx="36010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chemeClr val="tx2"/>
                </a:solidFill>
              </a:rPr>
              <a:t>Κουίζ για παραδοσιακά ελληνικά προϊόντα</a:t>
            </a:r>
            <a:endParaRPr lang="el-GR" sz="2400" b="1" dirty="0">
              <a:solidFill>
                <a:schemeClr val="tx2"/>
              </a:solidFill>
            </a:endParaRP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 rot="520725">
            <a:off x="3171653" y="578861"/>
            <a:ext cx="2176278" cy="2435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41941">
            <a:off x="5863420" y="421609"/>
            <a:ext cx="2917965" cy="1695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858016" y="4786328"/>
            <a:ext cx="2133600" cy="273844"/>
          </a:xfrm>
        </p:spPr>
        <p:txBody>
          <a:bodyPr/>
          <a:lstStyle/>
          <a:p>
            <a:fld id="{6BED47CA-BFED-496A-8E0A-6B417CC041D2}" type="slidenum">
              <a:rPr lang="el-GR" sz="1800" b="1" smtClean="0"/>
              <a:pPr/>
              <a:t>12</a:t>
            </a:fld>
            <a:endParaRPr lang="el-GR" sz="1800" b="1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403894">
            <a:off x="304650" y="328925"/>
            <a:ext cx="15352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Padlet</a:t>
            </a:r>
            <a:endParaRPr lang="el-GR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8"/>
            <a:ext cx="7686792" cy="374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714612" y="285734"/>
            <a:ext cx="5143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chemeClr val="tx2"/>
                </a:solidFill>
              </a:rPr>
              <a:t>Ψηφιακός πίνακας με αναρτήσεις έργων από την ομάδα </a:t>
            </a:r>
            <a:r>
              <a:rPr lang="en-US" sz="2400" b="1" dirty="0" smtClean="0">
                <a:solidFill>
                  <a:schemeClr val="tx2"/>
                </a:solidFill>
              </a:rPr>
              <a:t>Erasmus</a:t>
            </a:r>
            <a:r>
              <a:rPr lang="el-GR" sz="2400" b="1" dirty="0" smtClean="0">
                <a:solidFill>
                  <a:schemeClr val="tx2"/>
                </a:solidFill>
              </a:rPr>
              <a:t>+</a:t>
            </a:r>
            <a:endParaRPr lang="el-GR" sz="2400" b="1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6578" y="4714890"/>
            <a:ext cx="2133600" cy="273844"/>
          </a:xfrm>
        </p:spPr>
        <p:txBody>
          <a:bodyPr/>
          <a:lstStyle/>
          <a:p>
            <a:fld id="{6BED47CA-BFED-496A-8E0A-6B417CC041D2}" type="slidenum">
              <a:rPr lang="el-GR" sz="1800" b="1" smtClean="0"/>
              <a:pPr/>
              <a:t>13</a:t>
            </a:fld>
            <a:endParaRPr lang="el-GR" sz="1800" b="1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06975">
            <a:off x="3155635" y="1023717"/>
            <a:ext cx="2099963" cy="1503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 rot="380516">
            <a:off x="6255944" y="159625"/>
            <a:ext cx="1643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e-me</a:t>
            </a:r>
            <a:endParaRPr lang="el-GR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10364">
            <a:off x="389832" y="2629499"/>
            <a:ext cx="4931406" cy="2120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53479">
            <a:off x="5722051" y="3152912"/>
            <a:ext cx="3058948" cy="16866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142990"/>
            <a:ext cx="2714644" cy="1443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1285866"/>
            <a:ext cx="2428892" cy="16236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14282" y="142858"/>
            <a:ext cx="53578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chemeClr val="tx2"/>
                </a:solidFill>
              </a:rPr>
              <a:t>Διαδραστικό κυνήγι θησαυρού για τα τοπικά προϊόντα της Εύβοιας</a:t>
            </a:r>
            <a:endParaRPr lang="el-GR" sz="2400" b="1" dirty="0">
              <a:solidFill>
                <a:schemeClr val="tx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929454" y="4714890"/>
            <a:ext cx="2133600" cy="273844"/>
          </a:xfrm>
        </p:spPr>
        <p:txBody>
          <a:bodyPr/>
          <a:lstStyle/>
          <a:p>
            <a:fld id="{6BED47CA-BFED-496A-8E0A-6B417CC041D2}" type="slidenum">
              <a:rPr lang="el-GR" sz="1800" b="1" smtClean="0"/>
              <a:pPr/>
              <a:t>14</a:t>
            </a:fld>
            <a:endParaRPr lang="el-GR" sz="1800" b="1" dirty="0"/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149745">
            <a:off x="1035006" y="312428"/>
            <a:ext cx="2643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Videos</a:t>
            </a:r>
            <a:endParaRPr lang="el-GR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44634">
            <a:off x="559530" y="2462631"/>
            <a:ext cx="3905247" cy="2241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42945">
            <a:off x="4956436" y="533972"/>
            <a:ext cx="3716776" cy="222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45395">
            <a:off x="5079865" y="3080748"/>
            <a:ext cx="3114315" cy="173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14282" y="1285866"/>
            <a:ext cx="4857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“Local Products: A Timeless Treasure” &amp; “Reducing Food Waste”</a:t>
            </a:r>
            <a:endParaRPr lang="el-GR" sz="2400" b="1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15</a:t>
            </a:fld>
            <a:endParaRPr lang="el-GR" sz="1800" b="1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371976">
            <a:off x="154575" y="229884"/>
            <a:ext cx="6956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Χριστουγεννιάτικο &amp; Πασχαλινό 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bazaar</a:t>
            </a:r>
            <a:endParaRPr lang="el-GR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1868" y="857238"/>
            <a:ext cx="507209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000" dirty="0" smtClean="0"/>
              <a:t>Με έμπνευση την αγάπη για το περιβάλλον και την ανάγκη για βιώσιμες λύσεις, η ομάδα </a:t>
            </a:r>
            <a:r>
              <a:rPr lang="en-US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Erasmus+</a:t>
            </a:r>
            <a:r>
              <a:rPr lang="en-US" sz="2400" dirty="0" smtClean="0"/>
              <a:t> </a:t>
            </a:r>
            <a:r>
              <a:rPr lang="el-GR" sz="2000" dirty="0" smtClean="0"/>
              <a:t>και το </a:t>
            </a:r>
            <a:r>
              <a:rPr lang="el-GR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τμήμα Γ3 </a:t>
            </a:r>
            <a:r>
              <a:rPr lang="el-GR" sz="2000" dirty="0" smtClean="0"/>
              <a:t>δημιούργησαν </a:t>
            </a:r>
            <a:r>
              <a:rPr lang="el-GR" sz="2000" b="1" dirty="0" smtClean="0">
                <a:solidFill>
                  <a:schemeClr val="tx2"/>
                </a:solidFill>
              </a:rPr>
              <a:t>χριστουγεννιάτικα στολίδια </a:t>
            </a:r>
            <a:r>
              <a:rPr lang="el-GR" sz="2000" dirty="0" smtClean="0"/>
              <a:t>και </a:t>
            </a:r>
            <a:r>
              <a:rPr lang="el-GR" sz="2000" b="1" dirty="0" smtClean="0">
                <a:solidFill>
                  <a:schemeClr val="tx2"/>
                </a:solidFill>
              </a:rPr>
              <a:t>πασχαλινές κάρτες, λαμπάδες </a:t>
            </a:r>
            <a:r>
              <a:rPr lang="el-GR" sz="2000" dirty="0" smtClean="0"/>
              <a:t>και </a:t>
            </a:r>
            <a:r>
              <a:rPr lang="el-GR" sz="2000" b="1" dirty="0" smtClean="0">
                <a:solidFill>
                  <a:schemeClr val="tx2"/>
                </a:solidFill>
              </a:rPr>
              <a:t>διακοσμητικά είδη</a:t>
            </a:r>
            <a:r>
              <a:rPr lang="el-GR" sz="2000" dirty="0" smtClean="0"/>
              <a:t>, χρησιμοποιώντας ανακυκλώσιμα υλικά. </a:t>
            </a:r>
            <a:endParaRPr lang="el-GR" sz="2000" dirty="0"/>
          </a:p>
        </p:txBody>
      </p:sp>
      <p:pic>
        <p:nvPicPr>
          <p:cNvPr id="63492" name="Picture 4" descr="C:\Users\ekata\Downloads\20250318_112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428596" y="3143254"/>
            <a:ext cx="8248444" cy="1882797"/>
          </a:xfrm>
          <a:prstGeom prst="rect">
            <a:avLst/>
          </a:prstGeom>
          <a:noFill/>
        </p:spPr>
      </p:pic>
      <p:pic>
        <p:nvPicPr>
          <p:cNvPr id="63490" name="Picture 2" descr="F:\ΦΩΤΟΓΡΑΦΙΕΣ_ΧΡΙΣΤΟΥΓΕΝΝΙΑΤΙΚΟ_BAZAAR\20241213_185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89225">
            <a:off x="174423" y="927013"/>
            <a:ext cx="3238256" cy="2428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6BED47CA-BFED-496A-8E0A-6B417CC041D2}" type="slidenum">
              <a:rPr lang="el-GR" sz="1800" b="1" smtClean="0"/>
              <a:pPr/>
              <a:t>16</a:t>
            </a:fld>
            <a:endParaRPr lang="el-GR" sz="1800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ΕΡΑΣΜΟΥΣ_ΧΡΙΣΤ_ΜΠΑΖΑΡ\20241220_113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06859">
            <a:off x="408829" y="414278"/>
            <a:ext cx="4013479" cy="3010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F:\ΕΡΑΣΜΟΥΣ_ΧΡΙΣΤ_ΜΠΑΖΑΡ\20241220_1039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2530">
            <a:off x="5348729" y="370126"/>
            <a:ext cx="3429024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F:\ΕΡΑΣΜΟΥΣ_ΧΡΙΣΤ_ΜΠΑΖΑΡ\20241220_094852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 rot="458499">
            <a:off x="2350841" y="2703705"/>
            <a:ext cx="3000396" cy="2250297"/>
          </a:xfrm>
          <a:prstGeom prst="ellipse">
            <a:avLst/>
          </a:prstGeom>
          <a:ln w="63500" cap="rnd"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2" name="Picture 8" descr="F:\ΕΡΑΣΜΟΥΣ_ΧΡΙΣΤ_ΜΠΑΖΑΡ\20241220_094949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 rot="20766981">
            <a:off x="5810472" y="3098907"/>
            <a:ext cx="2214312" cy="1660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17</a:t>
            </a:fld>
            <a:endParaRPr lang="el-GR" sz="1800" b="1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165632">
            <a:off x="314032" y="336481"/>
            <a:ext cx="3113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Τηλεδιάσκεψη</a:t>
            </a:r>
            <a:r>
              <a:rPr lang="el-GR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3" name="Picture 2" descr="C:\Users\ekata\OneDrive\Έγγραφα\ERASMUS_CZECHIA\ΕΡΓΑΣΙΑ_BLENDED\Greek students’ experiences  from Cooking czech cuisin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40519">
            <a:off x="5127125" y="408873"/>
            <a:ext cx="2572095" cy="1648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Users\ekata\Downloads\τηλεδιάσκεψη_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66586">
            <a:off x="3043444" y="1221765"/>
            <a:ext cx="2071702" cy="1643074"/>
          </a:xfrm>
          <a:prstGeom prst="round2DiagRect">
            <a:avLst>
              <a:gd name="adj1" fmla="val 16667"/>
              <a:gd name="adj2" fmla="val 0"/>
            </a:avLst>
          </a:prstGeom>
          <a:ln w="3492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214282" y="3019842"/>
            <a:ext cx="864399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0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Η ομάδα</a:t>
            </a:r>
            <a:r>
              <a:rPr kumimoji="0" lang="el-GR" sz="2000" i="0" u="none" strike="noStrike" cap="none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l-GR" sz="2400" b="1" i="0" u="none" strike="noStrike" normalizeH="0" baseline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Erasmus</a:t>
            </a:r>
            <a:r>
              <a:rPr kumimoji="0" lang="el-GR" sz="24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+</a:t>
            </a:r>
            <a:r>
              <a:rPr lang="el-GR" sz="2000" dirty="0" smtClean="0">
                <a:solidFill>
                  <a:srgbClr val="40404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πραγματοποίησε τηλεδιάσκεψη στις </a:t>
            </a:r>
            <a:r>
              <a:rPr kumimoji="0" lang="el-GR" sz="24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4 Απριλίου 2025 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με το </a:t>
            </a:r>
            <a:r>
              <a:rPr kumimoji="0" lang="el-GR" sz="2000" b="1" i="0" u="none" strike="noStrike" cap="none" normalizeH="0" baseline="0" dirty="0" err="1" smtClean="0">
                <a:ln>
                  <a:noFill/>
                </a:ln>
                <a:solidFill>
                  <a:srgbClr val="215868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Gymnázium</a:t>
            </a: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215868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l-GR" sz="2000" b="1" i="0" u="none" strike="noStrike" cap="none" normalizeH="0" baseline="0" dirty="0" err="1" smtClean="0">
                <a:ln>
                  <a:noFill/>
                </a:ln>
                <a:solidFill>
                  <a:srgbClr val="215868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Mnichovo</a:t>
            </a: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215868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l-GR" sz="2000" b="1" i="0" u="none" strike="noStrike" cap="none" normalizeH="0" baseline="0" dirty="0" err="1" smtClean="0">
                <a:ln>
                  <a:noFill/>
                </a:ln>
                <a:solidFill>
                  <a:srgbClr val="215868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Hradiště</a:t>
            </a: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215868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της Τσεχίας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Η δράση αποτέλεσε μέρος της συνεργασίας των δύο σχολείων και είχε ως στόχο την ενίσχυση της διαπολιτισμικής κατανόησης και την προώθηση της βιωσιμότητας μέσα από ένα κοινό εκπαιδευτικό πρότζεκτ με τίτλο: </a:t>
            </a:r>
            <a:r>
              <a:rPr kumimoji="0" lang="el-GR" sz="24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“</a:t>
            </a:r>
            <a:r>
              <a:rPr kumimoji="0" lang="el-GR" sz="2400" b="1" i="0" u="none" strike="noStrike" normalizeH="0" baseline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Sustainable</a:t>
            </a:r>
            <a:r>
              <a:rPr kumimoji="0" lang="el-GR" sz="24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l-GR" sz="2400" b="1" i="0" u="none" strike="noStrike" normalizeH="0" baseline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Cooking</a:t>
            </a:r>
            <a:r>
              <a:rPr kumimoji="0" lang="el-GR" sz="24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 – A </a:t>
            </a:r>
            <a:r>
              <a:rPr kumimoji="0" lang="el-GR" sz="2400" b="1" i="0" u="none" strike="noStrike" normalizeH="0" baseline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Taste</a:t>
            </a:r>
            <a:r>
              <a:rPr kumimoji="0" lang="el-GR" sz="24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l-GR" sz="2400" b="1" i="0" u="none" strike="noStrike" normalizeH="0" baseline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of</a:t>
            </a:r>
            <a:r>
              <a:rPr kumimoji="0" lang="el-GR" sz="24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l-GR" sz="2400" b="1" i="0" u="none" strike="noStrike" normalizeH="0" baseline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Two</a:t>
            </a:r>
            <a:r>
              <a:rPr kumimoji="0" lang="el-GR" sz="24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l-GR" sz="2400" b="1" i="0" u="none" strike="noStrike" normalizeH="0" baseline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Cultures</a:t>
            </a:r>
            <a:r>
              <a:rPr kumimoji="0" lang="el-GR" sz="24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”.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C:\Users\ekata\OneDrive\Έγγραφα\ERASMUS_CZECHIA\ΤΗΛΕΔΙΑΣΚΕΨΗ_4_4_25\τηλεδιάσκεψη_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14044">
            <a:off x="303352" y="1159893"/>
            <a:ext cx="2382086" cy="1609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C:\Users\ekata\Downloads\τηλεδιάσκεψη_10.jpg"/>
          <p:cNvPicPr/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 flipH="1">
            <a:off x="7715272" y="642924"/>
            <a:ext cx="121444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18</a:t>
            </a:fld>
            <a:endParaRPr lang="el-GR" sz="1800" b="1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4282" y="1142990"/>
            <a:ext cx="4929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chemeClr val="tx2"/>
                </a:solidFill>
                <a:latin typeface="Comic Sans MS" pitchFamily="66" charset="0"/>
              </a:rPr>
              <a:t>Συμμετέχοντες &amp; Στόχοι</a:t>
            </a:r>
            <a:endParaRPr lang="el-GR" sz="24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1500180"/>
            <a:ext cx="85725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l-GR" sz="2400" dirty="0" smtClean="0">
                <a:cs typeface="Arial" charset="0"/>
              </a:rPr>
              <a:t> </a:t>
            </a: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5</a:t>
            </a: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Arial" charset="0"/>
              </a:rPr>
              <a:t> μαθ</a:t>
            </a:r>
            <a:r>
              <a:rPr lang="el-G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ήτριες </a:t>
            </a:r>
            <a:r>
              <a:rPr lang="el-GR" sz="2400" dirty="0" smtClean="0">
                <a:cs typeface="Arial" charset="0"/>
              </a:rPr>
              <a:t>&amp; </a:t>
            </a:r>
            <a:r>
              <a:rPr lang="el-G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7 μαθητές </a:t>
            </a:r>
            <a:r>
              <a:rPr lang="el-GR" sz="2400" dirty="0" smtClean="0">
                <a:cs typeface="Arial" charset="0"/>
              </a:rPr>
              <a:t>της </a:t>
            </a:r>
            <a:r>
              <a:rPr lang="el-G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Β’ και </a:t>
            </a:r>
            <a:r>
              <a:rPr lang="el-GR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Γ΄</a:t>
            </a:r>
            <a:r>
              <a:rPr kumimoji="0" lang="el-GR" sz="24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Arial" charset="0"/>
              </a:rPr>
              <a:t>Γυμνασίου</a:t>
            </a: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Arial" charset="0"/>
              </a:rPr>
              <a:t>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(14–15 ετών), με ποικίλες πολιτισμικές και κοινωνικές καταβολές.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3 συνοδοί εκπαιδευτικοί</a:t>
            </a:r>
          </a:p>
        </p:txBody>
      </p:sp>
      <p:pic>
        <p:nvPicPr>
          <p:cNvPr id="3075" name="Picture 3" descr="C:\Users\ekata\Downloads\2o_lykeio_erasm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48434">
            <a:off x="6187670" y="279904"/>
            <a:ext cx="2760145" cy="1010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Left Arrow 8"/>
          <p:cNvSpPr/>
          <p:nvPr/>
        </p:nvSpPr>
        <p:spPr>
          <a:xfrm>
            <a:off x="4786314" y="2571750"/>
            <a:ext cx="4286280" cy="2428892"/>
          </a:xfrm>
          <a:prstGeom prst="leftArrow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l-GR" dirty="0" smtClean="0">
                <a:cs typeface="Arial" charset="0"/>
              </a:rPr>
              <a:t> Διαπολιτισμική επικοινωνία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l-GR" dirty="0" smtClean="0">
                <a:cs typeface="Arial" charset="0"/>
              </a:rPr>
              <a:t> Περιβαλλοντική συνείδηση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l-GR" dirty="0" smtClean="0">
                <a:cs typeface="Arial" charset="0"/>
              </a:rPr>
              <a:t> Ψηφιακές δεξιότητες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l-GR" dirty="0" smtClean="0">
                <a:cs typeface="Arial" charset="0"/>
              </a:rPr>
              <a:t>Ενεργή ευρωπαϊκή </a:t>
            </a:r>
            <a:r>
              <a:rPr lang="el-GR" dirty="0" err="1" smtClean="0">
                <a:cs typeface="Arial" charset="0"/>
              </a:rPr>
              <a:t>πολιτειότητα</a:t>
            </a:r>
            <a:endParaRPr lang="el-GR" dirty="0" smtClean="0">
              <a:cs typeface="Arial" charset="0"/>
            </a:endParaRPr>
          </a:p>
        </p:txBody>
      </p:sp>
      <p:pic>
        <p:nvPicPr>
          <p:cNvPr id="3077" name="Picture 5" descr="C:\Users\ekata\OneDrive\Έγγραφα\ΔΙΑΧΥΣΗ_ΕΚΠΑΙΔΕΥΤΙΚΟΙ\φωτογραφίες_διαχυση_εκπαιδευτικοί\20250318_112256ψροππεδ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85719" y="2786064"/>
            <a:ext cx="4430833" cy="2249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42845" y="142858"/>
            <a:ext cx="62865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>
                <a:solidFill>
                  <a:schemeClr val="tx2"/>
                </a:solidFill>
              </a:rPr>
              <a:t>Κινητικότητα στο </a:t>
            </a:r>
            <a:r>
              <a:rPr lang="en-US" sz="2800" b="1" dirty="0" err="1" smtClean="0">
                <a:solidFill>
                  <a:schemeClr val="tx2"/>
                </a:solidFill>
              </a:rPr>
              <a:t>Gymnazium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</a:rPr>
              <a:t>Mnichovo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</a:rPr>
              <a:t>Hradiště</a:t>
            </a:r>
            <a:r>
              <a:rPr lang="el-GR" sz="2800" b="1" dirty="0" smtClean="0">
                <a:solidFill>
                  <a:schemeClr val="tx2"/>
                </a:solidFill>
              </a:rPr>
              <a:t>, Τσεχία</a:t>
            </a:r>
            <a:endParaRPr lang="el-GR" sz="2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19</a:t>
            </a:fld>
            <a:endParaRPr lang="el-GR" sz="1800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844" y="71420"/>
            <a:ext cx="87868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+mj-lt"/>
              </a:rPr>
              <a:t>Erasmus+</a:t>
            </a:r>
            <a:r>
              <a:rPr lang="el-GR" sz="2400" b="1" dirty="0" smtClean="0">
                <a:solidFill>
                  <a:schemeClr val="tx2"/>
                </a:solidFill>
                <a:latin typeface="+mj-lt"/>
              </a:rPr>
              <a:t> Ομαδική Κινητικότητα  </a:t>
            </a:r>
            <a:endParaRPr lang="en-US" sz="2400" b="1" dirty="0" smtClean="0">
              <a:solidFill>
                <a:schemeClr val="tx2"/>
              </a:solidFill>
              <a:latin typeface="+mj-lt"/>
            </a:endParaRPr>
          </a:p>
          <a:p>
            <a:r>
              <a:rPr lang="el-GR" sz="2400" b="1" dirty="0" smtClean="0">
                <a:solidFill>
                  <a:schemeClr val="tx2"/>
                </a:solidFill>
                <a:latin typeface="+mj-lt"/>
              </a:rPr>
              <a:t>2</a:t>
            </a:r>
            <a:r>
              <a:rPr lang="el-GR" sz="2400" b="1" baseline="30000" dirty="0" smtClean="0">
                <a:solidFill>
                  <a:schemeClr val="tx2"/>
                </a:solidFill>
                <a:latin typeface="+mj-lt"/>
              </a:rPr>
              <a:t>ο</a:t>
            </a:r>
            <a:r>
              <a:rPr lang="el-GR" sz="2400" b="1" dirty="0" smtClean="0">
                <a:solidFill>
                  <a:schemeClr val="tx2"/>
                </a:solidFill>
                <a:latin typeface="+mj-lt"/>
              </a:rPr>
              <a:t> Γυμνάσιο Χαλκίδας 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</a:rPr>
              <a:t>&amp; </a:t>
            </a:r>
            <a:r>
              <a:rPr lang="en-US" sz="2400" b="1" dirty="0" err="1" smtClean="0">
                <a:solidFill>
                  <a:schemeClr val="tx2"/>
                </a:solidFill>
                <a:latin typeface="+mj-lt"/>
              </a:rPr>
              <a:t>Gymnazium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+mj-lt"/>
              </a:rPr>
              <a:t>Mnichovo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+mj-lt"/>
              </a:rPr>
              <a:t>Hradiště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+mj-lt"/>
              </a:rPr>
              <a:t>Czechia</a:t>
            </a:r>
            <a:endParaRPr lang="el-GR" sz="24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Picture 2" descr="C:\Users\ekata\OneDrive\Υπολογιστής\cropped-cropped-2o-Γυμνάσιο-Χαλκίδας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rot="10419810" flipV="1">
            <a:off x="1182645" y="1188723"/>
            <a:ext cx="3468265" cy="910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4" descr="C:\Users\ekata\Downloads\nn-1-e1714460791770-768x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857502"/>
            <a:ext cx="3643338" cy="2049378"/>
          </a:xfrm>
          <a:prstGeom prst="rect">
            <a:avLst/>
          </a:prstGeom>
          <a:solidFill>
            <a:srgbClr val="FFFFFF">
              <a:shade val="85000"/>
            </a:srgbClr>
          </a:solidFill>
          <a:ln w="44450" cap="sq">
            <a:solidFill>
              <a:srgbClr val="C6DF9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C:\Users\ekata\OneDrive\Υπολογιστής\LOGO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56364">
            <a:off x="88154" y="1024974"/>
            <a:ext cx="998303" cy="929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4" name="Picture 4" descr="C:\Users\ekata\Downloads\images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90688">
            <a:off x="5009346" y="1127364"/>
            <a:ext cx="2332182" cy="1546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482" name="Picture 2" descr="C:\Users\ekata\Downloads\imag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00780">
            <a:off x="7725812" y="1059776"/>
            <a:ext cx="1100619" cy="799309"/>
          </a:xfrm>
          <a:prstGeom prst="rect">
            <a:avLst/>
          </a:prstGeom>
          <a:noFill/>
        </p:spPr>
      </p:pic>
      <p:pic>
        <p:nvPicPr>
          <p:cNvPr id="20486" name="Picture 6" descr="F:\GROUP_MOBILITY_CZECHIA\20250409_1142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8" y="2857502"/>
            <a:ext cx="2666752" cy="2000064"/>
          </a:xfrm>
          <a:prstGeom prst="rect">
            <a:avLst/>
          </a:prstGeom>
          <a:solidFill>
            <a:srgbClr val="FFFFFF">
              <a:shade val="85000"/>
            </a:srgbClr>
          </a:solidFill>
          <a:ln w="44450" cap="sq">
            <a:solidFill>
              <a:srgbClr val="C6DF9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6" descr="C:\Users\ekata\Downloads\flag-of-czech-republic-rounded-corner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828810">
            <a:off x="7517556" y="2077152"/>
            <a:ext cx="1351764" cy="901176"/>
          </a:xfrm>
          <a:prstGeom prst="rect">
            <a:avLst/>
          </a:prstGeom>
          <a:noFill/>
          <a:effectLst>
            <a:outerShdw blurRad="749300" dist="50800" dir="5400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20490" name="Picture 10" descr="C:\Users\ekata\Downloads\images 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13878">
            <a:off x="3143240" y="2000246"/>
            <a:ext cx="1265567" cy="770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2</a:t>
            </a:fld>
            <a:endParaRPr lang="el-GR" sz="1800" b="1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6050" y="205979"/>
            <a:ext cx="5900750" cy="857250"/>
          </a:xfrm>
        </p:spPr>
        <p:txBody>
          <a:bodyPr>
            <a:normAutofit/>
          </a:bodyPr>
          <a:lstStyle/>
          <a:p>
            <a:r>
              <a:rPr lang="el-GR" sz="3200" b="1" i="1" dirty="0" smtClean="0">
                <a:solidFill>
                  <a:schemeClr val="tx2"/>
                </a:solidFill>
                <a:latin typeface="Comic Sans MS" pitchFamily="66" charset="0"/>
              </a:rPr>
              <a:t>Αναχώρηση: 7Απριλίου</a:t>
            </a:r>
            <a:endParaRPr lang="el-GR" sz="3200" b="1" i="1" dirty="0">
              <a:latin typeface="Comic Sans MS" pitchFamily="66" charset="0"/>
            </a:endParaRPr>
          </a:p>
        </p:txBody>
      </p:sp>
      <p:pic>
        <p:nvPicPr>
          <p:cNvPr id="4098" name="Picture 2" descr="F:\PHOTOS_CZECHIA_GROUP_MOBILITY\20250407_141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669526">
            <a:off x="6930311" y="1500734"/>
            <a:ext cx="2177605" cy="1633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ekata\Downloads\20250407_1211CROPP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76452">
            <a:off x="548860" y="348883"/>
            <a:ext cx="2425535" cy="1553959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02" name="Picture 6" descr="F:\GROUP_MOBILITY_CZECHIA\20250407_093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55597">
            <a:off x="446958" y="2203322"/>
            <a:ext cx="3288497" cy="246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4" name="Picture 8" descr="F:\GROUP_MOBILITY_CZECHIA\20250407_1045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1232187"/>
            <a:ext cx="2500330" cy="1875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 descr="F:\GROUP_MOBILITY_CZECHIA\20250407_1046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97366">
            <a:off x="5269968" y="3107251"/>
            <a:ext cx="2206841" cy="1655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20</a:t>
            </a:fld>
            <a:endParaRPr lang="el-GR" sz="1800" b="1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F:\PHOTOS_CZECHIA_GROUP_MOBILITY\20250408_082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897396">
            <a:off x="7183474" y="2025957"/>
            <a:ext cx="1782223" cy="1332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85720" y="1214428"/>
            <a:ext cx="86439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l-GR" dirty="0" smtClean="0"/>
              <a:t> </a:t>
            </a:r>
            <a:r>
              <a:rPr lang="el-GR" sz="2400" dirty="0" smtClean="0"/>
              <a:t>Παρουσίαση για πρακτικές </a:t>
            </a:r>
            <a:r>
              <a:rPr lang="el-GR" sz="2400" b="1" dirty="0" smtClean="0">
                <a:solidFill>
                  <a:schemeClr val="tx2"/>
                </a:solidFill>
              </a:rPr>
              <a:t>συμπερίληψης</a:t>
            </a:r>
            <a:r>
              <a:rPr lang="el-GR" sz="2400" dirty="0" smtClean="0"/>
              <a:t> και </a:t>
            </a:r>
            <a:r>
              <a:rPr lang="el-GR" sz="2400" b="1" dirty="0" smtClean="0">
                <a:solidFill>
                  <a:schemeClr val="tx2"/>
                </a:solidFill>
              </a:rPr>
              <a:t>βιωσιμότητας</a:t>
            </a:r>
            <a:endParaRPr lang="el-GR" sz="2400" dirty="0" smtClean="0"/>
          </a:p>
          <a:p>
            <a:pPr>
              <a:buFont typeface="Courier New" pitchFamily="49" charset="0"/>
              <a:buChar char="o"/>
            </a:pPr>
            <a:r>
              <a:rPr lang="el-GR" sz="2400" dirty="0" smtClean="0"/>
              <a:t> Συγκρίσεις με το </a:t>
            </a:r>
            <a:r>
              <a:rPr lang="el-GR" sz="2400" b="1" dirty="0" smtClean="0">
                <a:solidFill>
                  <a:schemeClr val="tx2"/>
                </a:solidFill>
              </a:rPr>
              <a:t>ελληνικό</a:t>
            </a:r>
            <a:r>
              <a:rPr lang="el-GR" sz="2400" dirty="0" smtClean="0"/>
              <a:t> σύστημα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71868" y="71420"/>
            <a:ext cx="5329246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1</a:t>
            </a:r>
            <a:r>
              <a:rPr kumimoji="0" lang="el-GR" sz="3200" b="1" i="1" u="none" strike="noStrike" kern="120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η</a:t>
            </a:r>
            <a:r>
              <a:rPr kumimoji="0" lang="el-GR" sz="3200" b="1" i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Ημέρα</a:t>
            </a:r>
            <a:r>
              <a:rPr kumimoji="0" lang="el-GR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: </a:t>
            </a:r>
            <a:r>
              <a:rPr lang="el-GR" sz="3200" b="1" i="1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8 </a:t>
            </a:r>
            <a:r>
              <a:rPr kumimoji="0" lang="el-GR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Απριλίου</a:t>
            </a:r>
            <a:endParaRPr kumimoji="0" lang="el-GR" sz="3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7158" y="714362"/>
            <a:ext cx="8215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chemeClr val="tx2"/>
                </a:solidFill>
              </a:rPr>
              <a:t>Δραστηριότητα 1: Συνάντηση με τη Διευθύντρια του Σχολείου</a:t>
            </a:r>
          </a:p>
        </p:txBody>
      </p:sp>
      <p:sp>
        <p:nvSpPr>
          <p:cNvPr id="8" name="Right Arrow 7"/>
          <p:cNvSpPr/>
          <p:nvPr/>
        </p:nvSpPr>
        <p:spPr>
          <a:xfrm rot="5400000">
            <a:off x="4643438" y="2143122"/>
            <a:ext cx="857256" cy="714380"/>
          </a:xfrm>
          <a:prstGeom prst="rightArrow">
            <a:avLst/>
          </a:prstGeom>
          <a:solidFill>
            <a:srgbClr val="FFC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b="1" dirty="0">
              <a:solidFill>
                <a:schemeClr val="tx2"/>
              </a:solidFill>
              <a:cs typeface="Amiri Quran" pitchFamily="2" charset="-78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3214678" y="3143254"/>
            <a:ext cx="3643338" cy="1643074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miri Quran" pitchFamily="2" charset="-78"/>
              </a:rPr>
              <a:t>Ανάπτυξη διαπολιτισμικής κατανόησης &amp; περιβαλλοντικής συνείδησης</a:t>
            </a:r>
            <a:endParaRPr lang="el-G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miri Quran" pitchFamily="2" charset="-78"/>
            </a:endParaRPr>
          </a:p>
        </p:txBody>
      </p:sp>
      <p:pic>
        <p:nvPicPr>
          <p:cNvPr id="23554" name="Picture 2" descr="F:\PHOTOS_CZECHIA_GROUP_MOBILITY\20250408_0813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26805">
            <a:off x="6954423" y="3349648"/>
            <a:ext cx="1876305" cy="1407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C:\Users\ekata\OneDrive\Έγγραφα\ΔΙΑΧΥΣΗ_ΕΚΠΑΙΔΕΥΤΙΚΟΙ\φωτογραφίες_διαχυση_εκπαιδευτικοί\20250408_081315ψροππεδ.jpg"/>
          <p:cNvPicPr/>
          <p:nvPr/>
        </p:nvPicPr>
        <p:blipFill>
          <a:blip r:embed="rId4" cstate="print">
            <a:lum bright="8000"/>
          </a:blip>
          <a:srcRect/>
          <a:stretch>
            <a:fillRect/>
          </a:stretch>
        </p:blipFill>
        <p:spPr bwMode="auto">
          <a:xfrm rot="21033417">
            <a:off x="284893" y="2513427"/>
            <a:ext cx="2935420" cy="19740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10400" y="4786328"/>
            <a:ext cx="2133600" cy="273844"/>
          </a:xfrm>
        </p:spPr>
        <p:txBody>
          <a:bodyPr/>
          <a:lstStyle/>
          <a:p>
            <a:fld id="{6BED47CA-BFED-496A-8E0A-6B417CC041D2}" type="slidenum">
              <a:rPr lang="el-GR" sz="1800" b="1" smtClean="0"/>
              <a:pPr/>
              <a:t>21</a:t>
            </a:fld>
            <a:endParaRPr lang="el-GR" sz="1800" b="1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ekata\OneDrive\Έγγραφα\ΤΣΕΧΙΑ_ΤΕΛΙΚΟ\PHOTOS_CAMERA\PIC_0124.JPG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rot="21107445">
            <a:off x="253185" y="492153"/>
            <a:ext cx="3017707" cy="1762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C:\Users\ekata\OneDrive\Έγγραφα\ΤΣΕΧΙΑ_ΤΕΛΙΚΟ\PHOTOS_CAMERA\PIC_0126.JPG"/>
          <p:cNvPicPr/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285720" y="2857502"/>
            <a:ext cx="2643206" cy="16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C:\Users\ekata\OneDrive\Έγγραφα\KINHTO_FROSSO_PHOTOS\ΤΣΕΧΙΑ_ΦΩΤΟ\IMG_20220319_145226.jpg"/>
          <p:cNvPicPr/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 rot="768578">
            <a:off x="3657202" y="225942"/>
            <a:ext cx="2224931" cy="1663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:\Users\ekata\OneDrive\Έγγραφα\ΤΣΕΧΙΑ_ΤΕΛΙΚΟ\PHOTOS_CAMERA\PIC_0121.JPG"/>
          <p:cNvPicPr/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 rot="577551">
            <a:off x="3454990" y="3588002"/>
            <a:ext cx="2381945" cy="13659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C:\Users\ekata\OneDrive\Έγγραφα\ΤΣΕΧΙΑ_ΤΕΛΙΚΟ\PHOTOS_CAMERA\PIC_0122.JPG"/>
          <p:cNvPicPr/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 rot="427595">
            <a:off x="6159796" y="3094061"/>
            <a:ext cx="2760557" cy="1584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C:\Users\ekata\OneDrive\Έγγραφα\ΤΣΕΧΙΑ_ΤΕΛΙΚΟ\PHOTOS_CAMERA\IMG_20220323_17010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94118">
            <a:off x="3150406" y="1919643"/>
            <a:ext cx="2569240" cy="159444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98" name="Picture 2" descr="F:\PHOTOS_CZECHIA_GROUP_MOBILITY\20250408_0939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97" y="428610"/>
            <a:ext cx="2857521" cy="2143140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22</a:t>
            </a:fld>
            <a:endParaRPr lang="el-GR" sz="1800" b="1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ekata\OneDrive\Υπολογιστής\Bývalý_kapucínský_klášter,_Mnichovo_Hradiště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10944">
            <a:off x="301710" y="735501"/>
            <a:ext cx="4000528" cy="225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2" name="Picture 4" descr="C:\Users\ekata\OneDrive\Υπολογιστής\PhotoPick-53342-1920_czechtourism-ladislav-renner-1-min-1920x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143254"/>
            <a:ext cx="6252126" cy="1628158"/>
          </a:xfrm>
          <a:prstGeom prst="rect">
            <a:avLst/>
          </a:prstGeom>
          <a:noFill/>
        </p:spPr>
      </p:pic>
      <p:pic>
        <p:nvPicPr>
          <p:cNvPr id="68614" name="Picture 6" descr="C:\Users\ekata\OneDrive\Υπολογιστής\IMG_9431_b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 rot="445908">
            <a:off x="5269588" y="706255"/>
            <a:ext cx="3329101" cy="2165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6" name="Picture 8" descr="C:\Users\ekata\Downloads\IMG_20220319_1803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3143254"/>
            <a:ext cx="2517094" cy="165717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714612" y="0"/>
            <a:ext cx="34022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chemeClr val="tx2"/>
                </a:solidFill>
                <a:latin typeface="+mj-lt"/>
              </a:rPr>
              <a:t>Mnichovo</a:t>
            </a:r>
            <a:r>
              <a:rPr lang="en-US" sz="32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+mj-lt"/>
              </a:rPr>
              <a:t>Hradiště</a:t>
            </a:r>
            <a:endParaRPr lang="el-GR" sz="3200" dirty="0"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72264" y="4869656"/>
            <a:ext cx="2133600" cy="273844"/>
          </a:xfrm>
        </p:spPr>
        <p:txBody>
          <a:bodyPr/>
          <a:lstStyle/>
          <a:p>
            <a:fld id="{6BED47CA-BFED-496A-8E0A-6B417CC041D2}" type="slidenum">
              <a:rPr lang="el-GR" sz="1800" b="1" smtClean="0"/>
              <a:pPr/>
              <a:t>23</a:t>
            </a:fld>
            <a:endParaRPr lang="el-GR" sz="1800" b="1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1285866"/>
            <a:ext cx="7858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l-GR" dirty="0" smtClean="0"/>
              <a:t> </a:t>
            </a:r>
            <a:r>
              <a:rPr lang="el-GR" sz="2400" dirty="0" smtClean="0"/>
              <a:t>Ξενάγηση στο </a:t>
            </a:r>
            <a:r>
              <a:rPr lang="el-GR" sz="2400" b="1" dirty="0" smtClean="0">
                <a:solidFill>
                  <a:schemeClr val="tx2"/>
                </a:solidFill>
              </a:rPr>
              <a:t>Δημαρχείο</a:t>
            </a:r>
          </a:p>
          <a:p>
            <a:pPr>
              <a:buFont typeface="Courier New" pitchFamily="49" charset="0"/>
              <a:buChar char="o"/>
            </a:pPr>
            <a:r>
              <a:rPr lang="el-GR" sz="2400" dirty="0" smtClean="0"/>
              <a:t> Συζήτηση για τις τοπικές πολιτικές </a:t>
            </a:r>
            <a:r>
              <a:rPr lang="el-GR" sz="2400" b="1" dirty="0" smtClean="0">
                <a:solidFill>
                  <a:schemeClr val="tx2"/>
                </a:solidFill>
              </a:rPr>
              <a:t>βιωσιμότητας</a:t>
            </a:r>
            <a:r>
              <a:rPr lang="el-GR" sz="2400" dirty="0" smtClean="0"/>
              <a:t/>
            </a:r>
            <a:br>
              <a:rPr lang="el-GR" sz="2400" dirty="0" smtClean="0"/>
            </a:br>
            <a:endParaRPr lang="el-GR" sz="2400" dirty="0"/>
          </a:p>
        </p:txBody>
      </p:sp>
      <p:sp>
        <p:nvSpPr>
          <p:cNvPr id="3" name="Rectangle 2"/>
          <p:cNvSpPr/>
          <p:nvPr/>
        </p:nvSpPr>
        <p:spPr>
          <a:xfrm>
            <a:off x="214282" y="285734"/>
            <a:ext cx="87868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chemeClr val="tx2"/>
                </a:solidFill>
                <a:latin typeface="+mj-lt"/>
              </a:rPr>
              <a:t>Δραστηριότητα 2: </a:t>
            </a:r>
          </a:p>
          <a:p>
            <a:r>
              <a:rPr lang="el-GR" sz="2400" b="1" dirty="0" smtClean="0">
                <a:solidFill>
                  <a:schemeClr val="tx2"/>
                </a:solidFill>
                <a:latin typeface="+mj-lt"/>
              </a:rPr>
              <a:t>Συνάντηση με τον Δήμαρχο του </a:t>
            </a:r>
            <a:r>
              <a:rPr lang="el-GR" sz="2400" b="1" dirty="0" err="1" smtClean="0">
                <a:solidFill>
                  <a:schemeClr val="tx2"/>
                </a:solidFill>
                <a:latin typeface="+mj-lt"/>
              </a:rPr>
              <a:t>Mnichovo</a:t>
            </a:r>
            <a:r>
              <a:rPr lang="el-GR" sz="2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l-GR" sz="2400" b="1" dirty="0" err="1" smtClean="0">
                <a:solidFill>
                  <a:schemeClr val="tx2"/>
                </a:solidFill>
                <a:latin typeface="+mj-lt"/>
              </a:rPr>
              <a:t>Hradiště</a:t>
            </a:r>
            <a:r>
              <a:rPr lang="el-GR" sz="2400" b="1" dirty="0" smtClean="0">
                <a:solidFill>
                  <a:schemeClr val="tx2"/>
                </a:solidFill>
                <a:latin typeface="+mj-lt"/>
              </a:rPr>
              <a:t> </a:t>
            </a:r>
          </a:p>
        </p:txBody>
      </p:sp>
      <p:sp>
        <p:nvSpPr>
          <p:cNvPr id="4" name="Right Arrow 3"/>
          <p:cNvSpPr/>
          <p:nvPr/>
        </p:nvSpPr>
        <p:spPr>
          <a:xfrm rot="5400000">
            <a:off x="1357290" y="2214560"/>
            <a:ext cx="857256" cy="714380"/>
          </a:xfrm>
          <a:prstGeom prst="rightArrow">
            <a:avLst/>
          </a:prstGeom>
          <a:solidFill>
            <a:srgbClr val="FFC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b="1" dirty="0">
              <a:solidFill>
                <a:schemeClr val="tx2"/>
              </a:solidFill>
              <a:cs typeface="Amiri Quran" pitchFamily="2" charset="-78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14282" y="3071816"/>
            <a:ext cx="3357586" cy="1785950"/>
          </a:xfrm>
          <a:prstGeom prst="flowChart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Εκπαίδευση για τον ρόλο της τοπικής αυτοδιοίκησης</a:t>
            </a:r>
            <a:endParaRPr lang="el-GR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cs typeface="Amiri Quran" pitchFamily="2" charset="-78"/>
            </a:endParaRPr>
          </a:p>
        </p:txBody>
      </p:sp>
      <p:pic>
        <p:nvPicPr>
          <p:cNvPr id="26626" name="Picture 2" descr="F:\PHOTOS_CZECHIA_GROUP_MOBILITY\20250408_084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2928940"/>
            <a:ext cx="2444886" cy="18336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628" name="Picture 4" descr="C:\Users\ekata\Downloads\20250408_0843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46774">
            <a:off x="3901567" y="2457026"/>
            <a:ext cx="2035483" cy="2189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4" name="Picture 2" descr="F:\PHOTOS_CZECHIA_GROUP_MOBILITY\20250408_083317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 rot="5678832">
            <a:off x="6651859" y="584027"/>
            <a:ext cx="2404934" cy="1803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15140" y="4869656"/>
            <a:ext cx="2133600" cy="273844"/>
          </a:xfrm>
        </p:spPr>
        <p:txBody>
          <a:bodyPr/>
          <a:lstStyle/>
          <a:p>
            <a:fld id="{6BED47CA-BFED-496A-8E0A-6B417CC041D2}" type="slidenum">
              <a:rPr lang="el-GR" sz="1800" b="1" smtClean="0"/>
              <a:pPr/>
              <a:t>24</a:t>
            </a:fld>
            <a:endParaRPr lang="el-GR" sz="1800" b="1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ekata\OneDrive\Έγγραφα\ΤΣΕΧΙΑ_ΤΕΛΙΚΟ\PHOTOS_CAMERA\PIC_0079.JPG"/>
          <p:cNvPicPr/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 rot="817387">
            <a:off x="6572518" y="324744"/>
            <a:ext cx="2329465" cy="1493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C:\Users\ekata\OneDrive\Έγγραφα\ΤΣΕΧΙΑ_ΤΕΛΙΚΟ\PHOTOS_CAMERA\PIC_0080.JPG"/>
          <p:cNvPicPr/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 rot="20897108">
            <a:off x="4327993" y="218194"/>
            <a:ext cx="2287708" cy="1349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6" descr="C:\Users\ekata\Downloads\20250408_0848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2500312"/>
            <a:ext cx="1571636" cy="2320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7588" name="Picture 4" descr="F:\PHOTOS_CZECHIA_GROUP_MOBILITY\20250408_0903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79986">
            <a:off x="359429" y="2703357"/>
            <a:ext cx="2857253" cy="2142940"/>
          </a:xfrm>
          <a:prstGeom prst="rect">
            <a:avLst/>
          </a:prstGeom>
          <a:noFill/>
        </p:spPr>
      </p:pic>
      <p:pic>
        <p:nvPicPr>
          <p:cNvPr id="67586" name="Picture 2" descr="C:\Users\ekata\OneDrive\Υπολογιστής\KnmFoD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42859"/>
            <a:ext cx="3429024" cy="2571768"/>
          </a:xfrm>
          <a:prstGeom prst="rect">
            <a:avLst/>
          </a:prstGeom>
          <a:noFill/>
        </p:spPr>
      </p:pic>
      <p:pic>
        <p:nvPicPr>
          <p:cNvPr id="67590" name="Picture 6" descr="F:\PHOTOS_CZECHIA_GROUP_MOBILITY\20250408_085704.jpg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 rot="21003402">
            <a:off x="4000496" y="2714626"/>
            <a:ext cx="2571768" cy="1928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6578" y="4786328"/>
            <a:ext cx="2133600" cy="273844"/>
          </a:xfrm>
        </p:spPr>
        <p:txBody>
          <a:bodyPr/>
          <a:lstStyle/>
          <a:p>
            <a:fld id="{6BED47CA-BFED-496A-8E0A-6B417CC041D2}" type="slidenum">
              <a:rPr lang="el-GR" sz="1800" b="1" smtClean="0"/>
              <a:pPr/>
              <a:t>25</a:t>
            </a:fld>
            <a:endParaRPr lang="el-GR" sz="1800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:\PHOTOS_CZECHIA_GROUP_MOBILITY\20250408_100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163254">
            <a:off x="285777" y="3506812"/>
            <a:ext cx="1551261" cy="1163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0" y="142858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chemeClr val="tx2"/>
                </a:solidFill>
              </a:rPr>
              <a:t>Δραστηριότητα 3: Παρακολούθηση Μαθημάτων &amp; Ομαδική  Εργασία</a:t>
            </a:r>
          </a:p>
          <a:p>
            <a:r>
              <a:rPr lang="el-GR" b="1" dirty="0" smtClean="0">
                <a:solidFill>
                  <a:schemeClr val="tx2"/>
                </a:solidFill>
              </a:rPr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42844" y="857238"/>
            <a:ext cx="8858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l-GR" dirty="0" smtClean="0"/>
              <a:t> </a:t>
            </a:r>
            <a:r>
              <a:rPr lang="el-GR" sz="2400" dirty="0" smtClean="0"/>
              <a:t>Παρακολούθηση μαθημάτων </a:t>
            </a:r>
            <a:r>
              <a:rPr lang="el-GR" sz="2400" b="1" dirty="0" smtClean="0">
                <a:solidFill>
                  <a:schemeClr val="tx2"/>
                </a:solidFill>
              </a:rPr>
              <a:t>Εικαστικών </a:t>
            </a:r>
            <a:r>
              <a:rPr lang="el-GR" sz="2400" dirty="0" smtClean="0"/>
              <a:t>και </a:t>
            </a:r>
            <a:r>
              <a:rPr lang="el-GR" sz="2400" b="1" dirty="0" smtClean="0">
                <a:solidFill>
                  <a:schemeClr val="tx2"/>
                </a:solidFill>
              </a:rPr>
              <a:t>Μαθηματικών </a:t>
            </a:r>
          </a:p>
          <a:p>
            <a:pPr>
              <a:buFont typeface="Courier New" pitchFamily="49" charset="0"/>
              <a:buChar char="o"/>
            </a:pPr>
            <a:r>
              <a:rPr lang="el-GR" sz="2400" dirty="0" smtClean="0"/>
              <a:t> </a:t>
            </a:r>
            <a:r>
              <a:rPr lang="el-GR" sz="2400" b="1" dirty="0" smtClean="0">
                <a:solidFill>
                  <a:schemeClr val="tx2"/>
                </a:solidFill>
              </a:rPr>
              <a:t>Ομαδική εργασία </a:t>
            </a:r>
            <a:r>
              <a:rPr lang="el-GR" sz="2400" dirty="0" smtClean="0"/>
              <a:t>με θέμα «</a:t>
            </a:r>
            <a:r>
              <a:rPr lang="el-GR" sz="2400" i="1" dirty="0" smtClean="0"/>
              <a:t>Ισορροπημένη διατροφή με βάση τα τοπικά προϊόντα</a:t>
            </a:r>
            <a:r>
              <a:rPr lang="el-GR" sz="2400" dirty="0" smtClean="0"/>
              <a:t>». </a:t>
            </a:r>
            <a:br>
              <a:rPr lang="el-GR" sz="2400" dirty="0" smtClean="0"/>
            </a:br>
            <a:endParaRPr lang="el-GR" sz="2400" dirty="0"/>
          </a:p>
        </p:txBody>
      </p:sp>
      <p:sp>
        <p:nvSpPr>
          <p:cNvPr id="5" name="Right Arrow 4"/>
          <p:cNvSpPr/>
          <p:nvPr/>
        </p:nvSpPr>
        <p:spPr>
          <a:xfrm rot="5400000">
            <a:off x="4071934" y="1857370"/>
            <a:ext cx="857256" cy="714380"/>
          </a:xfrm>
          <a:prstGeom prst="rightArrow">
            <a:avLst/>
          </a:prstGeom>
          <a:solidFill>
            <a:srgbClr val="FFC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b="1" dirty="0">
              <a:solidFill>
                <a:schemeClr val="tx2"/>
              </a:solidFill>
              <a:cs typeface="Amiri Quran" pitchFamily="2" charset="-78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2928926" y="2714626"/>
            <a:ext cx="3286148" cy="857256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Amiri Quran" pitchFamily="2" charset="-78"/>
              </a:rPr>
              <a:t>Βιώσιμη διατροφή</a:t>
            </a:r>
          </a:p>
          <a:p>
            <a:pPr algn="ctr"/>
            <a:r>
              <a:rPr lang="el-GR" sz="2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Amiri Quran" pitchFamily="2" charset="-78"/>
              </a:rPr>
              <a:t>Συνεργατικότητα</a:t>
            </a:r>
            <a:endParaRPr lang="el-GR" sz="2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cs typeface="Amiri Quran" pitchFamily="2" charset="-78"/>
            </a:endParaRPr>
          </a:p>
        </p:txBody>
      </p:sp>
      <p:pic>
        <p:nvPicPr>
          <p:cNvPr id="1026" name="Picture 2" descr="F:\PHOTOS_CZECHIA_GROUP_MOBILITY\20250408_114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8568">
            <a:off x="428179" y="2098161"/>
            <a:ext cx="1892768" cy="1419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F:\PHOTOS_CZECHIA_GROUP_MOBILITY\20250408_124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71060">
            <a:off x="6323095" y="2355081"/>
            <a:ext cx="2718976" cy="2039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26</a:t>
            </a:fld>
            <a:endParaRPr lang="el-GR" sz="1800" b="1" dirty="0"/>
          </a:p>
        </p:txBody>
      </p:sp>
      <p:pic>
        <p:nvPicPr>
          <p:cNvPr id="10" name="Picture 9" descr="IMG_20250408_100607"/>
          <p:cNvPicPr/>
          <p:nvPr/>
        </p:nvPicPr>
        <p:blipFill>
          <a:blip r:embed="rId5" cstate="print"/>
          <a:stretch>
            <a:fillRect/>
          </a:stretch>
        </p:blipFill>
        <p:spPr>
          <a:xfrm rot="468098">
            <a:off x="2008602" y="3540472"/>
            <a:ext cx="1739140" cy="1420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PHOTOS_CZECHIA_GROUP_MOBILITY\20250408_1007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57463">
            <a:off x="5735015" y="2475432"/>
            <a:ext cx="3238256" cy="242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ekata\OneDrive\Έγγραφα\ERASMUS_CZECHIA\ΔΕΛΤΙΟ ΤΥΠΟΥ GROUP MOBIITY\20250408_1012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35679">
            <a:off x="3047393" y="107771"/>
            <a:ext cx="2004950" cy="1428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582" name="Picture 6" descr="F:\PHOTOS_CZECHIA_GROUP_MOBILITY\20250408_1013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1571618"/>
            <a:ext cx="2000106" cy="1500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584" name="Picture 8" descr="F:\PHOTOS_CZECHIA_GROUP_MOBILITY\20250408_1306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21862">
            <a:off x="5672308" y="280318"/>
            <a:ext cx="3047755" cy="2285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6" name="Picture 10" descr="F:\PHOTOS_CZECHIA_GROUP_MOBILITY\20250408_1027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27197">
            <a:off x="272335" y="293261"/>
            <a:ext cx="2452199" cy="1839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588" name="Picture 12" descr="F:\PHOTOS_CZECHIA_GROUP_MOBILITY\20250408_1240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897837">
            <a:off x="479609" y="2490978"/>
            <a:ext cx="2952504" cy="2214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27</a:t>
            </a:fld>
            <a:endParaRPr lang="el-GR" sz="1800" b="1" dirty="0"/>
          </a:p>
        </p:txBody>
      </p:sp>
      <p:pic>
        <p:nvPicPr>
          <p:cNvPr id="9" name="Picture 8" descr="IMG_20250408_11054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43306" y="3357568"/>
            <a:ext cx="2071702" cy="1634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PHOTOS_CZECHIA_GROUP_MOBILITY\20250408_1345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3089529"/>
            <a:ext cx="2357454" cy="1768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4" name="Picture 4" descr="C:\Users\ekata\Downloads\20250408_132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19336">
            <a:off x="3315745" y="449738"/>
            <a:ext cx="2996322" cy="2305998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606" name="Picture 6" descr="F:\PHOTOS_CZECHIA_GROUP_MOBILITY\20250408_1343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70131">
            <a:off x="535745" y="1495730"/>
            <a:ext cx="2503974" cy="2217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608" name="Picture 8" descr="F:\PHOTOS_CZECHIA_GROUP_MOBILITY\20250408_134405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 rot="5794766">
            <a:off x="6302448" y="1322727"/>
            <a:ext cx="2826728" cy="2120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14282" y="357172"/>
            <a:ext cx="32147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chemeClr val="tx2"/>
                </a:solidFill>
              </a:rPr>
              <a:t>Και το πιο σημαντικό γεγονός της ημέρας … </a:t>
            </a:r>
            <a:endParaRPr lang="el-GR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28</a:t>
            </a:fld>
            <a:endParaRPr lang="el-GR" sz="1800" b="1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928676"/>
            <a:ext cx="62865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l-GR" dirty="0" smtClean="0"/>
              <a:t> </a:t>
            </a:r>
            <a:r>
              <a:rPr lang="el-GR" sz="2400" dirty="0" smtClean="0"/>
              <a:t>Παρατήρηση διαδικασίας παραγωγής μπύρας</a:t>
            </a:r>
          </a:p>
          <a:p>
            <a:pPr>
              <a:buFont typeface="Courier New" pitchFamily="49" charset="0"/>
              <a:buChar char="o"/>
            </a:pPr>
            <a:r>
              <a:rPr lang="el-GR" sz="2400" dirty="0" smtClean="0"/>
              <a:t> Συζήτηση για διαχείριση αποβλήτων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sp>
        <p:nvSpPr>
          <p:cNvPr id="3" name="Rectangle 2"/>
          <p:cNvSpPr/>
          <p:nvPr/>
        </p:nvSpPr>
        <p:spPr>
          <a:xfrm>
            <a:off x="285720" y="214296"/>
            <a:ext cx="835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chemeClr val="tx2"/>
                </a:solidFill>
              </a:rPr>
              <a:t>Δραστηριότητα 4: Επίσκεψη στο Ζυθοποιείο </a:t>
            </a:r>
            <a:r>
              <a:rPr lang="el-GR" sz="2400" b="1" dirty="0" err="1" smtClean="0">
                <a:solidFill>
                  <a:schemeClr val="tx2"/>
                </a:solidFill>
              </a:rPr>
              <a:t>Svijany</a:t>
            </a:r>
            <a:endParaRPr lang="el-GR" sz="2400" b="1" dirty="0" smtClean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2910" y="3000378"/>
            <a:ext cx="3571900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2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Κατανόηση κυκλικής οικονομίας και επιχειρηματικότητας</a:t>
            </a:r>
            <a:endParaRPr lang="el-GR" sz="2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5" name="Right Arrow 4"/>
          <p:cNvSpPr/>
          <p:nvPr/>
        </p:nvSpPr>
        <p:spPr>
          <a:xfrm rot="5400000">
            <a:off x="2000232" y="2000246"/>
            <a:ext cx="857256" cy="714380"/>
          </a:xfrm>
          <a:prstGeom prst="rightArrow">
            <a:avLst/>
          </a:prstGeom>
          <a:solidFill>
            <a:srgbClr val="FFC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b="1" dirty="0">
              <a:solidFill>
                <a:schemeClr val="tx2"/>
              </a:solidFill>
              <a:cs typeface="Amiri Quran" pitchFamily="2" charset="-78"/>
            </a:endParaRPr>
          </a:p>
        </p:txBody>
      </p:sp>
      <p:pic>
        <p:nvPicPr>
          <p:cNvPr id="26626" name="Picture 2" descr="C:\Users\ekata\Downloads\20250408_145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75645">
            <a:off x="7223140" y="297849"/>
            <a:ext cx="1616778" cy="1544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628" name="Picture 4" descr="C:\Users\ekata\Downloads\20250408_1452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2071684"/>
            <a:ext cx="1863988" cy="28226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630" name="Picture 6" descr="F:\PHOTOS_CZECHIA_GROUP_MOBILITY\20250408_153001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429124" y="3286130"/>
            <a:ext cx="2214579" cy="1660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32" name="Picture 8" descr="C:\Users\ekata\Downloads\20250408_1607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79897">
            <a:off x="4345205" y="1745659"/>
            <a:ext cx="2271022" cy="1373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929454" y="4869656"/>
            <a:ext cx="2133600" cy="273844"/>
          </a:xfrm>
        </p:spPr>
        <p:txBody>
          <a:bodyPr/>
          <a:lstStyle/>
          <a:p>
            <a:fld id="{6BED47CA-BFED-496A-8E0A-6B417CC041D2}" type="slidenum">
              <a:rPr lang="el-GR" sz="1800" b="1" smtClean="0"/>
              <a:pPr/>
              <a:t>29</a:t>
            </a:fld>
            <a:endParaRPr lang="el-GR" sz="1800" b="1" dirty="0"/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00" y="142858"/>
            <a:ext cx="7943848" cy="722697"/>
          </a:xfrm>
        </p:spPr>
        <p:txBody>
          <a:bodyPr>
            <a:normAutofit/>
          </a:bodyPr>
          <a:lstStyle/>
          <a:p>
            <a:r>
              <a:rPr lang="el-GR" sz="3200" b="1" dirty="0" smtClean="0">
                <a:solidFill>
                  <a:schemeClr val="tx2"/>
                </a:solidFill>
              </a:rPr>
              <a:t>Εργασίες πριν την κινητικότητα</a:t>
            </a:r>
            <a:endParaRPr lang="el-GR" sz="3200" b="1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21197648">
            <a:off x="168977" y="1117549"/>
            <a:ext cx="4572000" cy="193899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l-GR" sz="2400" dirty="0" smtClean="0"/>
              <a:t>Προετοιμασία μαθητών για βιωματική συμμετοχή με έμφαση στη </a:t>
            </a:r>
            <a:r>
              <a:rPr lang="el-G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βιωσιμότητα</a:t>
            </a:r>
            <a:r>
              <a:rPr lang="el-GR" sz="2400" dirty="0" smtClean="0"/>
              <a:t>, την </a:t>
            </a:r>
            <a:r>
              <a:rPr lang="el-G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παράδοση</a:t>
            </a:r>
            <a:r>
              <a:rPr lang="el-GR" sz="2400" dirty="0" smtClean="0"/>
              <a:t>, τη </a:t>
            </a:r>
            <a:r>
              <a:rPr lang="el-G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συμπερίληψη </a:t>
            </a:r>
            <a:r>
              <a:rPr lang="el-GR" sz="2400" dirty="0" smtClean="0"/>
              <a:t>και τη </a:t>
            </a:r>
            <a:r>
              <a:rPr lang="el-G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διαπολιτισμική επικοινωνία</a:t>
            </a:r>
            <a:endParaRPr lang="el-GR" sz="2400" dirty="0" smtClean="0"/>
          </a:p>
        </p:txBody>
      </p:sp>
      <p:sp>
        <p:nvSpPr>
          <p:cNvPr id="6" name="Rectangle 5"/>
          <p:cNvSpPr/>
          <p:nvPr/>
        </p:nvSpPr>
        <p:spPr>
          <a:xfrm rot="20982946">
            <a:off x="333727" y="512761"/>
            <a:ext cx="15470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Στόχος </a:t>
            </a:r>
            <a:endParaRPr lang="el-GR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0178" name="Picture 2" descr="F:\ΕΡΑΣΜΟΥΣ_ΧΡΙΣΤ_ΜΠΑΖΑΡ\20241211_100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95847">
            <a:off x="4903821" y="1049474"/>
            <a:ext cx="3879030" cy="2909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62" name="Picture 2" descr="F:\ΦΩΤΟΓΡΑΦΙΕΣ_ΧΡΙΣΤΟΥΓΕΝΝΙΑΤΙΚΟ_BAZAAR\20241213_0917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3196832"/>
            <a:ext cx="2428892" cy="182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3</a:t>
            </a:fld>
            <a:endParaRPr lang="el-GR" sz="1800" b="1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43438" y="142858"/>
            <a:ext cx="43093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l-GR" sz="3200" b="1" i="1" dirty="0" smtClean="0">
                <a:solidFill>
                  <a:schemeClr val="tx2"/>
                </a:solidFill>
                <a:latin typeface="Comic Sans MS" pitchFamily="66" charset="0"/>
              </a:rPr>
              <a:t>2</a:t>
            </a:r>
            <a:r>
              <a:rPr lang="el-GR" sz="3200" b="1" i="1" baseline="30000" dirty="0" smtClean="0">
                <a:solidFill>
                  <a:schemeClr val="tx2"/>
                </a:solidFill>
                <a:latin typeface="Comic Sans MS" pitchFamily="66" charset="0"/>
              </a:rPr>
              <a:t>η</a:t>
            </a:r>
            <a:r>
              <a:rPr lang="el-GR" sz="3200" b="1" i="1" dirty="0" smtClean="0">
                <a:solidFill>
                  <a:schemeClr val="tx2"/>
                </a:solidFill>
                <a:latin typeface="Comic Sans MS" pitchFamily="66" charset="0"/>
              </a:rPr>
              <a:t> Ημέρα: 9 Απριλίου</a:t>
            </a:r>
            <a:endParaRPr lang="el-GR" sz="3200" b="1" i="1" dirty="0">
              <a:latin typeface="Comic Sans MS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 rot="21220640">
            <a:off x="154360" y="260214"/>
            <a:ext cx="45720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Περιήγηση στην Πράγα</a:t>
            </a:r>
            <a:endParaRPr lang="el-GR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71934" y="1000114"/>
            <a:ext cx="4929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l-GR" dirty="0" smtClean="0"/>
              <a:t> </a:t>
            </a:r>
            <a:r>
              <a:rPr lang="el-GR" sz="2400" dirty="0" smtClean="0"/>
              <a:t>Ιστορικά αξιοθέατα</a:t>
            </a:r>
          </a:p>
          <a:p>
            <a:pPr>
              <a:buFont typeface="Courier New" pitchFamily="49" charset="0"/>
              <a:buChar char="o"/>
            </a:pPr>
            <a:r>
              <a:rPr lang="el-GR" sz="2400" dirty="0" smtClean="0"/>
              <a:t> Παρατήρηση βιώσιμων πρακτικών τουρισμού</a:t>
            </a:r>
            <a:br>
              <a:rPr lang="el-GR" sz="2400" dirty="0" smtClean="0"/>
            </a:br>
            <a:endParaRPr lang="el-GR" sz="2400" dirty="0"/>
          </a:p>
        </p:txBody>
      </p:sp>
      <p:sp>
        <p:nvSpPr>
          <p:cNvPr id="5" name="Rectangle 4"/>
          <p:cNvSpPr/>
          <p:nvPr/>
        </p:nvSpPr>
        <p:spPr>
          <a:xfrm>
            <a:off x="4143372" y="3286130"/>
            <a:ext cx="45720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l-GR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Εκτίμηση πολιτιστικής κληρονομιάς και </a:t>
            </a:r>
            <a:r>
              <a:rPr lang="el-GR" sz="2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οικοτουρισμού</a:t>
            </a:r>
            <a:endParaRPr lang="el-GR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5643570" y="2285998"/>
            <a:ext cx="857256" cy="714380"/>
          </a:xfrm>
          <a:prstGeom prst="rightArrow">
            <a:avLst/>
          </a:prstGeom>
          <a:solidFill>
            <a:srgbClr val="FFC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b="1" dirty="0">
              <a:solidFill>
                <a:schemeClr val="tx2"/>
              </a:solidFill>
              <a:cs typeface="Amiri Quran" pitchFamily="2" charset="-78"/>
            </a:endParaRPr>
          </a:p>
        </p:txBody>
      </p:sp>
      <p:pic>
        <p:nvPicPr>
          <p:cNvPr id="7" name="Picture 6" descr="F:\GROUP_MOBILITY_CZECHIA\20250409_1406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842605">
            <a:off x="7327067" y="2128519"/>
            <a:ext cx="1604963" cy="1203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C:\Users\ekata\OneDrive\Έγγραφα\ERASMUS_CZECHIA\ΔΕΛΤΙΟ ΤΥΠΟΥ GROUP MOBIITY\20250409_1142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22005">
            <a:off x="329206" y="1024494"/>
            <a:ext cx="3386841" cy="2237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650" name="Picture 2" descr="F:\PHOTOS_CZECHIA_GROUP_MOBILITY\20250409_1258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3071816"/>
            <a:ext cx="2523985" cy="1892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30</a:t>
            </a:fld>
            <a:endParaRPr lang="el-GR" sz="1800" b="1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PHOTOS_CZECHIA_GROUP_MOBILITY\20250409_112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46829">
            <a:off x="518676" y="409709"/>
            <a:ext cx="2514747" cy="188606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 rot="399235">
            <a:off x="5026990" y="395146"/>
            <a:ext cx="39520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Ξενάγηση στο Κάστρο</a:t>
            </a:r>
            <a:endParaRPr lang="el-GR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F:\GROUP_MOBILITY_CZECHIA\20250409_1124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35964">
            <a:off x="860222" y="2686902"/>
            <a:ext cx="2565775" cy="2079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26" name="Picture 6" descr="C:\Users\ekata\Downloads\ΗΛΙΑΣ_11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500562" y="2571750"/>
            <a:ext cx="3714776" cy="2409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:\Users\ekata\OneDrive\Έγγραφα\ΤΣΕΧΙΑ_ΤΕΛΙΚΟ\PHOTOS_CAMERA\PIC_015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1000114"/>
            <a:ext cx="3429024" cy="1769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31</a:t>
            </a:fld>
            <a:endParaRPr lang="el-GR" sz="1800" b="1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220640">
            <a:off x="250998" y="187934"/>
            <a:ext cx="29728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Καθεδρικός Ναός </a:t>
            </a:r>
          </a:p>
          <a:p>
            <a:r>
              <a:rPr lang="el-G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Αγ. </a:t>
            </a:r>
            <a:r>
              <a:rPr lang="el-GR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Βίτου</a:t>
            </a:r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8674" name="Picture 2" descr="F:\PHOTOS_CZECHIA_GROUP_MOBILITY\20250409_123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686092">
            <a:off x="126880" y="1705578"/>
            <a:ext cx="2717613" cy="2038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676" name="Picture 4" descr="F:\PHOTOS_CZECHIA_GROUP_MOBILITY\20250409_125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68896" y="731780"/>
            <a:ext cx="4711374" cy="3533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8" name="Picture 6" descr="C:\Users\ekata\Downloads\20250409_122306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 rot="20925076">
            <a:off x="2911156" y="363059"/>
            <a:ext cx="1755633" cy="2339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0" name="Picture 8" descr="F:\PHOTOS_CZECHIA_GROUP_MOBILITY\20250409_1247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3071816"/>
            <a:ext cx="2476517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6BED47CA-BFED-496A-8E0A-6B417CC041D2}" type="slidenum">
              <a:rPr lang="el-GR" sz="1800" b="1" smtClean="0"/>
              <a:pPr/>
              <a:t>32</a:t>
            </a:fld>
            <a:endParaRPr lang="el-GR" sz="1800" b="1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ekata\OneDrive\Έγγραφα\ΤΣΕΧΙΑ_ΤΕΛΙΚΟ\PHOTOS_CAMERA\PIC_01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857502"/>
            <a:ext cx="3286148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C:\Users\ekata\OneDrive\Έγγραφα\ΤΣΕΧΙΑ_ΤΕΛΙΚΟ\PHOTOS_CAMERA\PIC_01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143254"/>
            <a:ext cx="3286148" cy="1823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770" name="Picture 2" descr="F:\PHOTOS_CZECHIA_GROUP_MOBILITY\20250409_1357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23748">
            <a:off x="3369746" y="900549"/>
            <a:ext cx="2550628" cy="191297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771" name="Picture 3" descr="F:\PHOTOS_CZECHIA_GROUP_MOBILITY\20250409_1348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867927">
            <a:off x="6349181" y="928460"/>
            <a:ext cx="2501514" cy="1876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 rot="21443884">
            <a:off x="1937840" y="195763"/>
            <a:ext cx="5489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Κατηφορίζοντας  από το Κάστρο ….</a:t>
            </a:r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2773" name="Picture 5" descr="F:\PHOTOS_CZECHIA_GROUP_MOBILITY\20250409_1323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702489">
            <a:off x="138565" y="451174"/>
            <a:ext cx="2370739" cy="1778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10400" y="4786328"/>
            <a:ext cx="2133600" cy="273844"/>
          </a:xfrm>
        </p:spPr>
        <p:txBody>
          <a:bodyPr/>
          <a:lstStyle/>
          <a:p>
            <a:fld id="{6BED47CA-BFED-496A-8E0A-6B417CC041D2}" type="slidenum">
              <a:rPr lang="el-GR" sz="1800" b="1" smtClean="0"/>
              <a:pPr/>
              <a:t>33</a:t>
            </a:fld>
            <a:endParaRPr lang="el-GR" sz="1800" b="1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27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PHOTOS_CZECHIA_GROUP_MOBILITY\20250409_1403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558908">
            <a:off x="5558491" y="1514124"/>
            <a:ext cx="3625058" cy="2718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6" name="Picture 4" descr="F:\PHOTOS_CZECHIA_GROUP_MOBILITY\20250409_142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714494"/>
            <a:ext cx="4381264" cy="3285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8" name="Picture 6" descr="F:\PHOTOS_CZECHIA_GROUP_MOBILITY\20250409_141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35954">
            <a:off x="2893180" y="647639"/>
            <a:ext cx="2908275" cy="21812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 rot="21037809">
            <a:off x="93374" y="308910"/>
            <a:ext cx="38427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Γέφυρα του Καρόλου</a:t>
            </a:r>
            <a:endParaRPr lang="el-GR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6BED47CA-BFED-496A-8E0A-6B417CC041D2}" type="slidenum">
              <a:rPr lang="el-GR" sz="1800" b="1" smtClean="0"/>
              <a:pPr/>
              <a:t>34</a:t>
            </a:fld>
            <a:endParaRPr lang="el-GR" sz="1800" b="1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220640">
            <a:off x="136426" y="3614483"/>
            <a:ext cx="23667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Πλατεία Παλιάς Πόλης</a:t>
            </a:r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 descr="Orloj | The legend and symbols of Prague astronomical clock - Holiday and  Trips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715008" y="500048"/>
            <a:ext cx="3143272" cy="4233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Users\ekata\OneDrive\Έγγραφα\ΤΣΕΧΙΑ_ΤΕΛΙΚΟ\greece\IMG_20220322_1348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13747">
            <a:off x="395423" y="264296"/>
            <a:ext cx="3035349" cy="2764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 rot="21220640">
            <a:off x="3565015" y="471211"/>
            <a:ext cx="22247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Αστρονομικό Ρολόι</a:t>
            </a:r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9698" name="Picture 2" descr="C:\Users\ekata\Downloads\20250409_1442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53309">
            <a:off x="2591747" y="2750687"/>
            <a:ext cx="2841071" cy="1995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35</a:t>
            </a:fld>
            <a:endParaRPr lang="el-GR" sz="1800" b="1" dirty="0"/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ekata\OneDrive\Έγγραφα\ΤΣΕΧΙΑ_ΤΕΛΙΚΟ\greece\IMG_20220322_133414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 rot="21249307">
            <a:off x="722123" y="1820875"/>
            <a:ext cx="2246158" cy="30733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 rot="21258393">
            <a:off x="159445" y="248056"/>
            <a:ext cx="50299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Πανεπιστήμιο του Καρόλου </a:t>
            </a:r>
            <a:endParaRPr lang="el-GR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C:\Users\ekata\OneDrive\Έγγραφα\ΤΣΕΧΙΑ_ΤΕΛΙΚΟ\PHOTOS_CAMERA\PIC_017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95954">
            <a:off x="3664909" y="825775"/>
            <a:ext cx="3223211" cy="177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Magna Aula (Great Hall) of the Carolin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58576">
            <a:off x="5646499" y="2762568"/>
            <a:ext cx="2928958" cy="181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C:\Users\ekata\Downloads\Carolinum_Logo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16440">
            <a:off x="3529750" y="3314988"/>
            <a:ext cx="1539662" cy="154582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36</a:t>
            </a:fld>
            <a:endParaRPr lang="el-GR" sz="1800" b="1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1142990"/>
            <a:ext cx="53578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l-GR" dirty="0" smtClean="0"/>
              <a:t> </a:t>
            </a:r>
            <a:r>
              <a:rPr lang="el-GR" sz="2400" dirty="0" err="1" smtClean="0"/>
              <a:t>Διαδραστικά</a:t>
            </a:r>
            <a:r>
              <a:rPr lang="el-GR" sz="2400" dirty="0" smtClean="0"/>
              <a:t> πειράματα και παιχνίδια για την πράσινη τεχνολογία</a:t>
            </a:r>
          </a:p>
          <a:p>
            <a:r>
              <a:rPr lang="el-GR" sz="2400" dirty="0" smtClean="0"/>
              <a:t/>
            </a:r>
            <a:br>
              <a:rPr lang="el-GR" sz="2400" dirty="0" smtClean="0"/>
            </a:br>
            <a:endParaRPr lang="el-GR" sz="2400" dirty="0"/>
          </a:p>
        </p:txBody>
      </p:sp>
      <p:sp>
        <p:nvSpPr>
          <p:cNvPr id="3" name="Rectangle 2"/>
          <p:cNvSpPr/>
          <p:nvPr/>
        </p:nvSpPr>
        <p:spPr>
          <a:xfrm>
            <a:off x="285720" y="142858"/>
            <a:ext cx="3591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l-GR" b="1" i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l-GR" sz="2400" b="1" i="1" dirty="0" smtClean="0">
                <a:solidFill>
                  <a:schemeClr val="tx2"/>
                </a:solidFill>
                <a:latin typeface="Comic Sans MS" pitchFamily="66" charset="0"/>
              </a:rPr>
              <a:t>3</a:t>
            </a:r>
            <a:r>
              <a:rPr lang="el-GR" sz="2400" b="1" i="1" baseline="30000" dirty="0" smtClean="0">
                <a:solidFill>
                  <a:schemeClr val="tx2"/>
                </a:solidFill>
                <a:latin typeface="Comic Sans MS" pitchFamily="66" charset="0"/>
              </a:rPr>
              <a:t>η</a:t>
            </a:r>
            <a:r>
              <a:rPr lang="el-GR" sz="2400" b="1" i="1" dirty="0" smtClean="0">
                <a:solidFill>
                  <a:schemeClr val="tx2"/>
                </a:solidFill>
                <a:latin typeface="Comic Sans MS" pitchFamily="66" charset="0"/>
              </a:rPr>
              <a:t> Ημέρα: 10 Απριλίου</a:t>
            </a:r>
            <a:endParaRPr lang="el-GR" sz="2400" b="1" i="1" dirty="0"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2844" y="714362"/>
            <a:ext cx="5000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chemeClr val="tx2"/>
                </a:solidFill>
              </a:rPr>
              <a:t>STEM στο Κέντρο Επιστημών </a:t>
            </a:r>
            <a:r>
              <a:rPr lang="el-GR" sz="2400" b="1" dirty="0" err="1" smtClean="0">
                <a:solidFill>
                  <a:schemeClr val="tx2"/>
                </a:solidFill>
              </a:rPr>
              <a:t>IQlandia</a:t>
            </a:r>
            <a:endParaRPr lang="el-GR" sz="2400" b="1" dirty="0" smtClean="0">
              <a:solidFill>
                <a:schemeClr val="tx2"/>
              </a:solidFill>
            </a:endParaRPr>
          </a:p>
        </p:txBody>
      </p:sp>
      <p:pic>
        <p:nvPicPr>
          <p:cNvPr id="34818" name="Picture 2" descr="C:\Users\ekata\Downloads\20250410_103049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 rot="379119">
            <a:off x="6897523" y="311660"/>
            <a:ext cx="1886325" cy="2120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ight Arrow 5"/>
          <p:cNvSpPr/>
          <p:nvPr/>
        </p:nvSpPr>
        <p:spPr>
          <a:xfrm rot="5400000">
            <a:off x="1785918" y="2143122"/>
            <a:ext cx="857256" cy="714380"/>
          </a:xfrm>
          <a:prstGeom prst="rightArrow">
            <a:avLst/>
          </a:prstGeom>
          <a:solidFill>
            <a:srgbClr val="FFC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b="1" dirty="0">
              <a:solidFill>
                <a:schemeClr val="tx2"/>
              </a:solidFill>
              <a:cs typeface="Amiri Qura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844" y="3071816"/>
            <a:ext cx="428628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Ενίσχυση οικολογικής σκέψης</a:t>
            </a:r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, </a:t>
            </a:r>
            <a:r>
              <a:rPr lang="el-GR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τεχνολογικής γνώσης και δεξιοτήτων συνεργασίας</a:t>
            </a:r>
            <a:endParaRPr lang="el-GR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4820" name="Picture 4" descr="C:\Users\ekata\Downloads\20250410_103124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 rot="20980824">
            <a:off x="4644597" y="3110613"/>
            <a:ext cx="1387234" cy="1733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C:\Users\ekata\OneDrive\Έγγραφα\ΤΣΕΧΙΑ_ΤΕΛΙΚΟ\PHOTOS_CAMERA\PIC_0178.JPG"/>
          <p:cNvPicPr/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 rot="669159">
            <a:off x="4607008" y="1814383"/>
            <a:ext cx="1897058" cy="12858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4" descr="C:\Users\ekata\Downloads\20250410_104802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 rot="982428">
            <a:off x="5502722" y="205772"/>
            <a:ext cx="1285884" cy="1215966"/>
          </a:xfrm>
          <a:prstGeom prst="rect">
            <a:avLst/>
          </a:prstGeom>
          <a:noFill/>
        </p:spPr>
      </p:pic>
      <p:pic>
        <p:nvPicPr>
          <p:cNvPr id="12291" name="Picture 3" descr="C:\Users\ekata\Downloads\εικόνα_Viber_2025-06-02_10-53-07-1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2714626"/>
            <a:ext cx="1361695" cy="2143122"/>
          </a:xfrm>
          <a:prstGeom prst="rect">
            <a:avLst/>
          </a:prstGeom>
          <a:noFill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10400" y="4786328"/>
            <a:ext cx="2133600" cy="273844"/>
          </a:xfrm>
        </p:spPr>
        <p:txBody>
          <a:bodyPr/>
          <a:lstStyle/>
          <a:p>
            <a:fld id="{6BED47CA-BFED-496A-8E0A-6B417CC041D2}" type="slidenum">
              <a:rPr lang="el-GR" sz="1800" b="1" smtClean="0"/>
              <a:pPr/>
              <a:t>37</a:t>
            </a:fld>
            <a:endParaRPr lang="el-GR" sz="1800" b="1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PHOTOS_CZECHIA_GROUP_MOBILITY\20250410_112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66054">
            <a:off x="717148" y="1422828"/>
            <a:ext cx="2139075" cy="1604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4" name="Picture 6" descr="F:\PHOTOS_CZECHIA_GROUP_MOBILITY\20250410_105233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6143636" y="2857502"/>
            <a:ext cx="2833440" cy="2125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6" name="Picture 8" descr="F:\PHOTOS_CZECHIA_GROUP_MOBILITY\20250410_112946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 rot="21206471">
            <a:off x="3250047" y="2862190"/>
            <a:ext cx="2699809" cy="2024857"/>
          </a:xfrm>
          <a:prstGeom prst="rect">
            <a:avLst/>
          </a:prstGeom>
          <a:noFill/>
        </p:spPr>
      </p:pic>
      <p:pic>
        <p:nvPicPr>
          <p:cNvPr id="43018" name="Picture 10" descr="C:\Users\ekata\Downloads\20250410_1126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9942">
            <a:off x="5637227" y="318821"/>
            <a:ext cx="3338300" cy="21431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 rot="20964508">
            <a:off x="189943" y="308724"/>
            <a:ext cx="34362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chemeClr val="tx2"/>
                </a:solidFill>
              </a:rPr>
              <a:t>Πειράματα &amp; </a:t>
            </a:r>
            <a:r>
              <a:rPr lang="el-GR" sz="2400" b="1" dirty="0" err="1" smtClean="0">
                <a:solidFill>
                  <a:schemeClr val="tx2"/>
                </a:solidFill>
              </a:rPr>
              <a:t>Διαδραστικά</a:t>
            </a:r>
            <a:r>
              <a:rPr lang="el-GR" sz="2400" b="1" dirty="0" smtClean="0">
                <a:solidFill>
                  <a:schemeClr val="tx2"/>
                </a:solidFill>
              </a:rPr>
              <a:t> Παιχνίδια </a:t>
            </a:r>
            <a:endParaRPr lang="el-GR" sz="2400" b="1" dirty="0">
              <a:solidFill>
                <a:schemeClr val="tx2"/>
              </a:solidFill>
            </a:endParaRPr>
          </a:p>
        </p:txBody>
      </p:sp>
      <p:pic>
        <p:nvPicPr>
          <p:cNvPr id="43022" name="Picture 14" descr="C:\Users\ekata\Downloads\20250410_1314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3" y="3252488"/>
            <a:ext cx="2714644" cy="1733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15432" flipH="1">
            <a:off x="3639796" y="386197"/>
            <a:ext cx="1578105" cy="2095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6BED47CA-BFED-496A-8E0A-6B417CC041D2}" type="slidenum">
              <a:rPr lang="el-GR" sz="1800" b="1" smtClean="0"/>
              <a:pPr/>
              <a:t>38</a:t>
            </a:fld>
            <a:endParaRPr lang="el-GR" sz="1800" b="1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HOTOS_CZECHIA_GROUP_MOBILITY\20250410_163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177188">
            <a:off x="-105711" y="1192717"/>
            <a:ext cx="4190762" cy="3143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 rot="21354352">
            <a:off x="285720" y="142858"/>
            <a:ext cx="30871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chemeClr val="tx2"/>
                </a:solidFill>
              </a:rPr>
              <a:t>Περιήγηση στο </a:t>
            </a:r>
            <a:r>
              <a:rPr lang="en-US" sz="2400" b="1" dirty="0" smtClean="0">
                <a:solidFill>
                  <a:schemeClr val="tx2"/>
                </a:solidFill>
              </a:rPr>
              <a:t>Liberec</a:t>
            </a:r>
            <a:endParaRPr lang="el-GR" sz="2400" b="1" dirty="0" smtClean="0">
              <a:solidFill>
                <a:schemeClr val="tx2"/>
              </a:solidFill>
            </a:endParaRPr>
          </a:p>
        </p:txBody>
      </p:sp>
      <p:pic>
        <p:nvPicPr>
          <p:cNvPr id="1028" name="Picture 4" descr="C:\Users\ekata\Downloads\20250410_163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643188"/>
            <a:ext cx="3136483" cy="221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C:\Users\ekata\OneDrive\Έγγραφα\KINHTO_FROSSO_PHOTOS\ΤΣΕΧΙΑ_ΦΩΤΟ\IMG_20220323_1236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33149">
            <a:off x="6858016" y="285734"/>
            <a:ext cx="2000264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:\Users\ekata\OneDrive\Έγγραφα\KINHTO_FROSSO_PHOTOS\ΤΣΕΧΙΑ_ΦΩΤΟ\IMG_20220323_11073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357172"/>
            <a:ext cx="2622897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39</a:t>
            </a:fld>
            <a:endParaRPr lang="el-GR" sz="1800" b="1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25299">
            <a:off x="1024724" y="220880"/>
            <a:ext cx="2409955" cy="830997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6000">
                <a:schemeClr val="accent2">
                  <a:lumMod val="60000"/>
                  <a:lumOff val="40000"/>
                </a:schemeClr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l-G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Δράσεις</a:t>
            </a:r>
            <a:r>
              <a:rPr lang="el-GR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lang="el-GR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491767">
            <a:off x="5454017" y="282367"/>
            <a:ext cx="3071834" cy="1569660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l-GR" sz="2400" dirty="0" smtClean="0"/>
              <a:t>Παρασκευή φυσικών προϊόντων: </a:t>
            </a:r>
            <a:r>
              <a:rPr lang="el-G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σαπούνι</a:t>
            </a:r>
            <a:r>
              <a:rPr lang="el-GR" sz="2400" dirty="0" smtClean="0"/>
              <a:t>, </a:t>
            </a:r>
            <a:r>
              <a:rPr lang="el-G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κηραλοιφή</a:t>
            </a:r>
            <a:r>
              <a:rPr lang="el-GR" sz="2400" dirty="0" smtClean="0"/>
              <a:t>, </a:t>
            </a:r>
            <a:r>
              <a:rPr lang="el-G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λικέρ</a:t>
            </a:r>
            <a:r>
              <a:rPr lang="el-GR" sz="2400" dirty="0" smtClean="0"/>
              <a:t>, </a:t>
            </a:r>
            <a:r>
              <a:rPr lang="el-G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δαφνόλαδο</a:t>
            </a:r>
            <a:endParaRPr lang="el-GR" sz="2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3643306" y="3786196"/>
            <a:ext cx="5072098" cy="1200329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l-G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Τηλεδιάσκεψη</a:t>
            </a:r>
            <a:r>
              <a:rPr lang="el-GR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</a:p>
          <a:p>
            <a:r>
              <a:rPr lang="el-GR" sz="2400" dirty="0" smtClean="0"/>
              <a:t>“</a:t>
            </a:r>
            <a:r>
              <a:rPr lang="el-GR" sz="2400" dirty="0" err="1" smtClean="0"/>
              <a:t>Sustainable</a:t>
            </a:r>
            <a:r>
              <a:rPr lang="el-GR" sz="2400" dirty="0" smtClean="0"/>
              <a:t> </a:t>
            </a:r>
            <a:r>
              <a:rPr lang="el-GR" sz="2400" dirty="0" err="1" smtClean="0"/>
              <a:t>Cooking</a:t>
            </a:r>
            <a:r>
              <a:rPr lang="el-GR" sz="2400" dirty="0" smtClean="0"/>
              <a:t> – A </a:t>
            </a:r>
            <a:r>
              <a:rPr lang="el-GR" sz="2400" dirty="0" err="1" smtClean="0"/>
              <a:t>Taste</a:t>
            </a:r>
            <a:r>
              <a:rPr lang="el-GR" sz="2400" dirty="0" smtClean="0"/>
              <a:t> </a:t>
            </a:r>
            <a:r>
              <a:rPr lang="el-GR" sz="2400" dirty="0" err="1" smtClean="0"/>
              <a:t>of</a:t>
            </a:r>
            <a:r>
              <a:rPr lang="el-GR" sz="2400" dirty="0" smtClean="0"/>
              <a:t> </a:t>
            </a:r>
            <a:r>
              <a:rPr lang="el-GR" sz="2400" dirty="0" err="1" smtClean="0"/>
              <a:t>Two</a:t>
            </a:r>
            <a:r>
              <a:rPr lang="el-GR" sz="2400" dirty="0" smtClean="0"/>
              <a:t> </a:t>
            </a:r>
            <a:r>
              <a:rPr lang="el-GR" sz="2400" dirty="0" err="1" smtClean="0"/>
              <a:t>Cultures</a:t>
            </a:r>
            <a:r>
              <a:rPr lang="el-GR" sz="2400" dirty="0" smtClean="0"/>
              <a:t>”</a:t>
            </a:r>
          </a:p>
        </p:txBody>
      </p:sp>
      <p:sp>
        <p:nvSpPr>
          <p:cNvPr id="7" name="Rectangle 6"/>
          <p:cNvSpPr/>
          <p:nvPr/>
        </p:nvSpPr>
        <p:spPr>
          <a:xfrm rot="21098569">
            <a:off x="743910" y="1217661"/>
            <a:ext cx="4172204" cy="2677656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l-GR" sz="2400" dirty="0" smtClean="0"/>
              <a:t>Ψηφιακές δημιουργίες: </a:t>
            </a:r>
            <a:r>
              <a:rPr lang="el-GR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ημερολόγια</a:t>
            </a:r>
            <a:r>
              <a:rPr lang="el-GR" sz="2400" dirty="0" smtClean="0"/>
              <a:t> </a:t>
            </a:r>
            <a:r>
              <a:rPr lang="el-GR" sz="2400" dirty="0" err="1" smtClean="0"/>
              <a:t>Canva</a:t>
            </a:r>
            <a:r>
              <a:rPr lang="el-GR" sz="2400" dirty="0" smtClean="0"/>
              <a:t>, </a:t>
            </a:r>
            <a:r>
              <a:rPr lang="el-GR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βιβλία</a:t>
            </a:r>
            <a:r>
              <a:rPr lang="el-GR" sz="2400" dirty="0" smtClean="0"/>
              <a:t> στο </a:t>
            </a:r>
            <a:r>
              <a:rPr lang="el-GR" sz="2400" dirty="0" err="1" smtClean="0"/>
              <a:t>Book</a:t>
            </a:r>
            <a:r>
              <a:rPr lang="el-GR" sz="2400" dirty="0" smtClean="0"/>
              <a:t> </a:t>
            </a:r>
            <a:r>
              <a:rPr lang="el-GR" sz="2400" dirty="0" err="1" smtClean="0"/>
              <a:t>Creator</a:t>
            </a:r>
            <a:r>
              <a:rPr lang="el-GR" sz="2400" dirty="0" smtClean="0"/>
              <a:t>, </a:t>
            </a:r>
            <a:r>
              <a:rPr lang="el-GR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κουίζ</a:t>
            </a:r>
            <a:r>
              <a:rPr lang="el-GR" sz="2400" dirty="0" smtClean="0"/>
              <a:t> στο </a:t>
            </a:r>
            <a:r>
              <a:rPr lang="el-GR" sz="2400" dirty="0" err="1" smtClean="0"/>
              <a:t>Kahoot</a:t>
            </a:r>
            <a:r>
              <a:rPr lang="el-GR" sz="2400" dirty="0" smtClean="0"/>
              <a:t>, </a:t>
            </a:r>
            <a:r>
              <a:rPr lang="el-GR" sz="2400" dirty="0" err="1" smtClean="0"/>
              <a:t>διαδραστικό</a:t>
            </a:r>
            <a:r>
              <a:rPr lang="el-GR" sz="2400" dirty="0" smtClean="0"/>
              <a:t> </a:t>
            </a:r>
            <a:r>
              <a:rPr lang="el-GR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κυνήγι θησαυρού </a:t>
            </a:r>
            <a:r>
              <a:rPr lang="el-GR" sz="2400" dirty="0" smtClean="0"/>
              <a:t>στην </a:t>
            </a:r>
            <a:r>
              <a:rPr lang="en-US" sz="2400" dirty="0" smtClean="0"/>
              <a:t>e-me, </a:t>
            </a:r>
            <a:r>
              <a:rPr lang="en-US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video </a:t>
            </a:r>
            <a:r>
              <a:rPr lang="el-GR" sz="2400" dirty="0" smtClean="0"/>
              <a:t>για τα τοπικά προϊόντα και τη σπατάλη τροφίμων</a:t>
            </a:r>
            <a:endParaRPr lang="el-GR" sz="2400" dirty="0"/>
          </a:p>
        </p:txBody>
      </p:sp>
      <p:sp>
        <p:nvSpPr>
          <p:cNvPr id="8" name="Rectangle 7"/>
          <p:cNvSpPr/>
          <p:nvPr/>
        </p:nvSpPr>
        <p:spPr>
          <a:xfrm>
            <a:off x="285720" y="4214824"/>
            <a:ext cx="3000396" cy="830997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effectLst>
            <a:softEdge rad="12700"/>
          </a:effectLst>
        </p:spPr>
        <p:txBody>
          <a:bodyPr wrap="square">
            <a:spAutoFit/>
          </a:bodyPr>
          <a:lstStyle/>
          <a:p>
            <a:r>
              <a:rPr lang="el-GR" sz="2400" dirty="0" smtClean="0"/>
              <a:t>Χριστουγεννιάτικο &amp; Πασχαλινό </a:t>
            </a:r>
            <a:r>
              <a:rPr lang="en-US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bazaar</a:t>
            </a:r>
            <a:endParaRPr lang="el-GR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9938" name="Picture 2" descr="F:\ΠΑΣΧΑΛΙΝΑ_ΣΤΟΛΙΔΙΑ_ΕΡΑΣΜΟΥΣ\20250318_112254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rot="302478">
            <a:off x="5499897" y="1949701"/>
            <a:ext cx="2679452" cy="2009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858016" y="4714890"/>
            <a:ext cx="2133600" cy="273844"/>
          </a:xfrm>
        </p:spPr>
        <p:txBody>
          <a:bodyPr/>
          <a:lstStyle/>
          <a:p>
            <a:fld id="{6BED47CA-BFED-496A-8E0A-6B417CC041D2}" type="slidenum">
              <a:rPr lang="el-GR" sz="1800" b="1" smtClean="0"/>
              <a:pPr/>
              <a:t>4</a:t>
            </a:fld>
            <a:endParaRPr lang="el-GR" sz="1800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F:\PHOTOS_CZECHIA_GROUP_MOBILITY\20250411_095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820512">
            <a:off x="1330759" y="2817661"/>
            <a:ext cx="2536300" cy="1902225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5214942" y="1357305"/>
            <a:ext cx="37861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n-GB" dirty="0" smtClean="0"/>
              <a:t> </a:t>
            </a:r>
            <a:r>
              <a:rPr lang="el-GR" sz="2400" dirty="0" smtClean="0"/>
              <a:t>Διαδρομή στη φύση </a:t>
            </a:r>
            <a:endParaRPr lang="en-GB" sz="2400" dirty="0" smtClean="0"/>
          </a:p>
          <a:p>
            <a:pPr>
              <a:buFont typeface="Courier New" pitchFamily="49" charset="0"/>
              <a:buChar char="o"/>
            </a:pPr>
            <a:r>
              <a:rPr lang="el-GR" sz="2400" dirty="0" smtClean="0"/>
              <a:t> Ξενάγηση στο κάστρο</a:t>
            </a:r>
            <a:br>
              <a:rPr lang="el-GR" sz="2400" dirty="0" smtClean="0"/>
            </a:br>
            <a:endParaRPr lang="el-GR" sz="2400" dirty="0"/>
          </a:p>
        </p:txBody>
      </p:sp>
      <p:sp>
        <p:nvSpPr>
          <p:cNvPr id="3" name="Rectangle 2"/>
          <p:cNvSpPr/>
          <p:nvPr/>
        </p:nvSpPr>
        <p:spPr>
          <a:xfrm>
            <a:off x="5214942" y="214296"/>
            <a:ext cx="3491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 smtClean="0">
                <a:solidFill>
                  <a:schemeClr val="tx2"/>
                </a:solidFill>
                <a:latin typeface="Comic Sans MS" pitchFamily="66" charset="0"/>
              </a:rPr>
              <a:t>4</a:t>
            </a:r>
            <a:r>
              <a:rPr lang="el-GR" sz="2400" b="1" i="1" baseline="30000" dirty="0" smtClean="0">
                <a:solidFill>
                  <a:schemeClr val="tx2"/>
                </a:solidFill>
                <a:latin typeface="Comic Sans MS" pitchFamily="66" charset="0"/>
              </a:rPr>
              <a:t>η</a:t>
            </a:r>
            <a:r>
              <a:rPr lang="el-GR" sz="2400" b="1" i="1" dirty="0" smtClean="0">
                <a:solidFill>
                  <a:schemeClr val="tx2"/>
                </a:solidFill>
                <a:latin typeface="Comic Sans MS" pitchFamily="66" charset="0"/>
              </a:rPr>
              <a:t> Ημέρα: 1</a:t>
            </a:r>
            <a:r>
              <a:rPr lang="en-GB" sz="2400" b="1" i="1" dirty="0" smtClean="0">
                <a:solidFill>
                  <a:schemeClr val="tx2"/>
                </a:solidFill>
                <a:latin typeface="Comic Sans MS" pitchFamily="66" charset="0"/>
              </a:rPr>
              <a:t>1</a:t>
            </a:r>
            <a:r>
              <a:rPr lang="el-GR" sz="2400" b="1" i="1" dirty="0" smtClean="0">
                <a:solidFill>
                  <a:schemeClr val="tx2"/>
                </a:solidFill>
                <a:latin typeface="Comic Sans MS" pitchFamily="66" charset="0"/>
              </a:rPr>
              <a:t> Απριλίου</a:t>
            </a:r>
            <a:endParaRPr lang="el-GR" sz="2400" dirty="0"/>
          </a:p>
        </p:txBody>
      </p:sp>
      <p:sp>
        <p:nvSpPr>
          <p:cNvPr id="4" name="Rectangle 3"/>
          <p:cNvSpPr/>
          <p:nvPr/>
        </p:nvSpPr>
        <p:spPr>
          <a:xfrm>
            <a:off x="4714876" y="3786196"/>
            <a:ext cx="428628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Σύνδεση με το περιβάλλον και την πολιτιστική κληρονομιά</a:t>
            </a:r>
            <a:endParaRPr lang="el-G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43504" y="714362"/>
            <a:ext cx="3518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chemeClr val="tx2"/>
                </a:solidFill>
              </a:rPr>
              <a:t>Πεζοπορία &amp; Κάστρο </a:t>
            </a:r>
            <a:r>
              <a:rPr lang="el-GR" sz="2400" b="1" dirty="0" err="1" smtClean="0">
                <a:solidFill>
                  <a:schemeClr val="tx2"/>
                </a:solidFill>
              </a:rPr>
              <a:t>Kost</a:t>
            </a:r>
            <a:endParaRPr lang="el-GR" sz="2400" b="1" dirty="0" smtClean="0">
              <a:solidFill>
                <a:schemeClr val="tx2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6286512" y="2500312"/>
            <a:ext cx="857256" cy="714380"/>
          </a:xfrm>
          <a:prstGeom prst="rightArrow">
            <a:avLst/>
          </a:prstGeom>
          <a:solidFill>
            <a:srgbClr val="FFC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b="1" dirty="0">
              <a:solidFill>
                <a:schemeClr val="tx2"/>
              </a:solidFill>
              <a:cs typeface="Amiri Quran" pitchFamily="2" charset="-78"/>
            </a:endParaRPr>
          </a:p>
        </p:txBody>
      </p:sp>
      <p:pic>
        <p:nvPicPr>
          <p:cNvPr id="11266" name="Picture 2" descr="F:\PHOTOS_CZECHIA_GROUP_MOBILITY\20250411_0911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04632">
            <a:off x="636258" y="188239"/>
            <a:ext cx="3428757" cy="2571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40</a:t>
            </a:fld>
            <a:endParaRPr lang="el-GR" sz="1800" b="1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:\PHOTOS_CZECHIA_GROUP_MOBILITY\20250411_095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028283">
            <a:off x="5127876" y="1188360"/>
            <a:ext cx="4051059" cy="3038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Picture 4" descr="C:\Users\ekata\Downloads\20250411_103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84020">
            <a:off x="312958" y="570728"/>
            <a:ext cx="4834091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41</a:t>
            </a:fld>
            <a:endParaRPr lang="el-GR" sz="1800" b="1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ekata\Downloads\20250411_103240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 rot="21317669">
            <a:off x="2734440" y="215282"/>
            <a:ext cx="1860245" cy="23015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060" name="Picture 4" descr="F:\PHOTOS_CZECHIA_GROUP_MOBILITY\20250411_104018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 rot="5560138">
            <a:off x="5611890" y="1040452"/>
            <a:ext cx="3807816" cy="2855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 rot="21108842">
            <a:off x="445760" y="329587"/>
            <a:ext cx="1789435" cy="2376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3" name="Picture 7" descr="F:\PHOTOS_CZECHIA_GROUP_MOBILITY\20250411_1056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928940"/>
            <a:ext cx="2762112" cy="2071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6" name="Picture 2" descr="C:\Users\ekata\Downloads\20250411_103759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3857620" y="2428874"/>
            <a:ext cx="1848291" cy="2433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42</a:t>
            </a:fld>
            <a:endParaRPr lang="el-GR" sz="1800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1142990"/>
            <a:ext cx="54292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l-GR" sz="2400" dirty="0" smtClean="0"/>
              <a:t> Περιήγηση σε </a:t>
            </a:r>
            <a:r>
              <a:rPr lang="el-GR" sz="2400" b="1" dirty="0" smtClean="0">
                <a:solidFill>
                  <a:schemeClr val="tx2"/>
                </a:solidFill>
              </a:rPr>
              <a:t>μουσείο</a:t>
            </a:r>
            <a:r>
              <a:rPr lang="el-GR" sz="2400" dirty="0" smtClean="0"/>
              <a:t> και </a:t>
            </a:r>
            <a:r>
              <a:rPr lang="el-GR" sz="2400" b="1" dirty="0" smtClean="0">
                <a:solidFill>
                  <a:schemeClr val="tx2"/>
                </a:solidFill>
              </a:rPr>
              <a:t>εργοστάσιο</a:t>
            </a:r>
          </a:p>
          <a:p>
            <a:pPr>
              <a:buFont typeface="Courier New" pitchFamily="49" charset="0"/>
              <a:buChar char="o"/>
            </a:pPr>
            <a:r>
              <a:rPr lang="el-GR" sz="2400" dirty="0" smtClean="0"/>
              <a:t> Παρουσίαση </a:t>
            </a:r>
            <a:r>
              <a:rPr lang="el-GR" sz="2400" b="1" dirty="0" smtClean="0">
                <a:solidFill>
                  <a:schemeClr val="tx2"/>
                </a:solidFill>
              </a:rPr>
              <a:t>πράσινων καινοτομιών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sp>
        <p:nvSpPr>
          <p:cNvPr id="3" name="Rectangle 2"/>
          <p:cNvSpPr/>
          <p:nvPr/>
        </p:nvSpPr>
        <p:spPr>
          <a:xfrm rot="21299790">
            <a:off x="370620" y="294646"/>
            <a:ext cx="3500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chemeClr val="tx2"/>
                </a:solidFill>
              </a:rPr>
              <a:t>Επίσκεψη στη </a:t>
            </a:r>
            <a:r>
              <a:rPr lang="el-GR" sz="2400" b="1" dirty="0" err="1" smtClean="0">
                <a:solidFill>
                  <a:schemeClr val="tx2"/>
                </a:solidFill>
              </a:rPr>
              <a:t>Škoda</a:t>
            </a:r>
            <a:r>
              <a:rPr lang="el-GR" sz="2400" b="1" dirty="0" smtClean="0">
                <a:solidFill>
                  <a:schemeClr val="tx2"/>
                </a:solidFill>
              </a:rPr>
              <a:t> </a:t>
            </a:r>
            <a:r>
              <a:rPr lang="el-GR" sz="2400" b="1" dirty="0" err="1" smtClean="0">
                <a:solidFill>
                  <a:schemeClr val="tx2"/>
                </a:solidFill>
              </a:rPr>
              <a:t>Auto</a:t>
            </a:r>
            <a:endParaRPr lang="el-GR" sz="2400" b="1" dirty="0" smtClean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2910" y="3571882"/>
            <a:ext cx="45720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l-GR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Κατανόηση της περιβαλλοντικά φιλικής βιομηχανίας</a:t>
            </a:r>
            <a:endParaRPr lang="el-GR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Right Arrow 4"/>
          <p:cNvSpPr/>
          <p:nvPr/>
        </p:nvSpPr>
        <p:spPr>
          <a:xfrm rot="5400000">
            <a:off x="2285984" y="2571750"/>
            <a:ext cx="857256" cy="714380"/>
          </a:xfrm>
          <a:prstGeom prst="rightArrow">
            <a:avLst/>
          </a:prstGeom>
          <a:solidFill>
            <a:srgbClr val="FFC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b="1" dirty="0">
              <a:solidFill>
                <a:schemeClr val="tx2"/>
              </a:solidFill>
              <a:cs typeface="Amiri Quran" pitchFamily="2" charset="-78"/>
            </a:endParaRPr>
          </a:p>
        </p:txBody>
      </p:sp>
      <p:pic>
        <p:nvPicPr>
          <p:cNvPr id="10242" name="Picture 2" descr="F:\PHOTOS_CZECHIA_GROUP_MOBILITY\20250411_134538.jpg"/>
          <p:cNvPicPr>
            <a:picLocks noChangeAspect="1" noChangeArrowheads="1"/>
          </p:cNvPicPr>
          <p:nvPr/>
        </p:nvPicPr>
        <p:blipFill>
          <a:blip r:embed="rId2" cstate="print">
            <a:lum bright="2000"/>
          </a:blip>
          <a:srcRect/>
          <a:stretch>
            <a:fillRect/>
          </a:stretch>
        </p:blipFill>
        <p:spPr bwMode="auto">
          <a:xfrm rot="674578">
            <a:off x="5686736" y="550185"/>
            <a:ext cx="2928958" cy="2196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C:\Users\ekata\OneDrive\Έγγραφα\ERASMUS_CZECHIA\ΔΕΛΤΙΟ ΤΥΠΟΥ GROUP MOBIITY\20250411_1632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15115">
            <a:off x="5719646" y="2951309"/>
            <a:ext cx="2705366" cy="19503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43</a:t>
            </a:fld>
            <a:endParaRPr lang="el-GR" sz="1800" b="1" dirty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PHOTOS_CZECHIA_GROUP_MOBILITY\20250411_163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20435">
            <a:off x="368493" y="431332"/>
            <a:ext cx="2762003" cy="2071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4" name="Picture 4" descr="C:\Users\ekata\Downloads\20250411_163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85734"/>
            <a:ext cx="3788701" cy="4357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6" name="Picture 6" descr="F:\PHOTOS_CZECHIA_GROUP_MOBILITY\20250411_1635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369366">
            <a:off x="2355490" y="2164995"/>
            <a:ext cx="2831000" cy="2123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8" name="Picture 8" descr="C:\Users\ekata\Downloads\20250411_1629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57577">
            <a:off x="212203" y="2790927"/>
            <a:ext cx="2238057" cy="2047743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44</a:t>
            </a:fld>
            <a:endParaRPr lang="el-GR" sz="1800" b="1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ekata\Downloads\1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40929">
            <a:off x="491180" y="3025943"/>
            <a:ext cx="2643206" cy="176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32" name="Picture 4" descr="C:\Users\ekata\Downloads\Škoda_Auto_Mladá_Bolesla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14362"/>
            <a:ext cx="5500726" cy="202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42844" y="214296"/>
            <a:ext cx="52863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chemeClr val="tx2"/>
                </a:solidFill>
              </a:rPr>
              <a:t>Εργοστάσιο </a:t>
            </a:r>
            <a:r>
              <a:rPr lang="en-US" sz="2400" b="1" dirty="0" err="1" smtClean="0">
                <a:solidFill>
                  <a:schemeClr val="tx2"/>
                </a:solidFill>
              </a:rPr>
              <a:t>Škoda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l-GR" sz="2400" b="1" dirty="0" smtClean="0">
                <a:solidFill>
                  <a:schemeClr val="tx2"/>
                </a:solidFill>
              </a:rPr>
              <a:t>στο </a:t>
            </a:r>
            <a:r>
              <a:rPr lang="en-US" sz="2400" b="1" dirty="0" err="1" smtClean="0">
                <a:solidFill>
                  <a:schemeClr val="tx2"/>
                </a:solidFill>
              </a:rPr>
              <a:t>Mladá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</a:rPr>
              <a:t>Boleslav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48134" name="Picture 6" descr="C:\Users\ekata\Downloads\20250411_1514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74207">
            <a:off x="6696959" y="2746523"/>
            <a:ext cx="2271567" cy="2020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6" name="Picture 8" descr="C:\Users\ekata\Downloads\Skoda-Car-Factory-Tour-4-sca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98389">
            <a:off x="3578547" y="2961529"/>
            <a:ext cx="2625892" cy="1750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38" name="Picture 10" descr="C:\Users\ekata\Downloads\a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696">
            <a:off x="5989553" y="640822"/>
            <a:ext cx="2859887" cy="1906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45</a:t>
            </a:fld>
            <a:endParaRPr lang="el-GR" sz="1800" b="1" dirty="0"/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8926" y="214296"/>
            <a:ext cx="3491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i="1" dirty="0" smtClean="0">
                <a:solidFill>
                  <a:schemeClr val="tx2"/>
                </a:solidFill>
                <a:latin typeface="Comic Sans MS" pitchFamily="66" charset="0"/>
              </a:rPr>
              <a:t>5</a:t>
            </a:r>
            <a:r>
              <a:rPr lang="el-GR" sz="2400" b="1" i="1" baseline="30000" dirty="0" smtClean="0">
                <a:solidFill>
                  <a:schemeClr val="tx2"/>
                </a:solidFill>
                <a:latin typeface="Comic Sans MS" pitchFamily="66" charset="0"/>
              </a:rPr>
              <a:t>η</a:t>
            </a:r>
            <a:r>
              <a:rPr lang="el-GR" sz="2400" b="1" i="1" dirty="0" smtClean="0">
                <a:solidFill>
                  <a:schemeClr val="tx2"/>
                </a:solidFill>
                <a:latin typeface="Comic Sans MS" pitchFamily="66" charset="0"/>
              </a:rPr>
              <a:t> Ημέρα: 12 Απριλίου</a:t>
            </a:r>
            <a:endParaRPr lang="el-GR" sz="2400" dirty="0"/>
          </a:p>
        </p:txBody>
      </p:sp>
      <p:sp>
        <p:nvSpPr>
          <p:cNvPr id="3" name="Rectangle 2"/>
          <p:cNvSpPr/>
          <p:nvPr/>
        </p:nvSpPr>
        <p:spPr>
          <a:xfrm>
            <a:off x="2357422" y="135730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l-GR" dirty="0" smtClean="0"/>
              <a:t> </a:t>
            </a:r>
            <a:r>
              <a:rPr lang="el-GR" sz="2400" dirty="0" smtClean="0"/>
              <a:t>Καθημερινές δραστηριότητες </a:t>
            </a:r>
          </a:p>
          <a:p>
            <a:pPr>
              <a:buFont typeface="Courier New" pitchFamily="49" charset="0"/>
              <a:buChar char="o"/>
            </a:pPr>
            <a:r>
              <a:rPr lang="el-GR" sz="2400" dirty="0" smtClean="0"/>
              <a:t> Πολιτισμική αλληλεπίδραση</a:t>
            </a:r>
            <a:br>
              <a:rPr lang="el-GR" sz="2400" dirty="0" smtClean="0"/>
            </a:br>
            <a:endParaRPr lang="el-GR" sz="2400" dirty="0"/>
          </a:p>
        </p:txBody>
      </p:sp>
      <p:sp>
        <p:nvSpPr>
          <p:cNvPr id="4" name="Rectangle 3"/>
          <p:cNvSpPr/>
          <p:nvPr/>
        </p:nvSpPr>
        <p:spPr>
          <a:xfrm>
            <a:off x="2357422" y="785800"/>
            <a:ext cx="4607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chemeClr val="tx2"/>
                </a:solidFill>
              </a:rPr>
              <a:t>Χρόνος με Οικογένειες Φιλοξενίας</a:t>
            </a:r>
          </a:p>
        </p:txBody>
      </p:sp>
      <p:sp>
        <p:nvSpPr>
          <p:cNvPr id="5" name="Rectangle 4"/>
          <p:cNvSpPr/>
          <p:nvPr/>
        </p:nvSpPr>
        <p:spPr>
          <a:xfrm>
            <a:off x="2643174" y="3143254"/>
            <a:ext cx="37147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l-GR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Ανάπτυξη </a:t>
            </a:r>
            <a:r>
              <a:rPr lang="el-GR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ενσυναίσθησης</a:t>
            </a:r>
            <a:r>
              <a:rPr lang="el-GR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και επικοινωνιακών δεξιοτήτων</a:t>
            </a:r>
            <a:endParaRPr lang="el-GR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4071934" y="2285998"/>
            <a:ext cx="857256" cy="714380"/>
          </a:xfrm>
          <a:prstGeom prst="rightArrow">
            <a:avLst/>
          </a:prstGeom>
          <a:solidFill>
            <a:srgbClr val="FFC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b="1" dirty="0">
              <a:solidFill>
                <a:schemeClr val="tx2"/>
              </a:solidFill>
              <a:cs typeface="Amiri Quran" pitchFamily="2" charset="-7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46</a:t>
            </a:fld>
            <a:endParaRPr lang="el-GR" sz="1800" b="1" dirty="0"/>
          </a:p>
        </p:txBody>
      </p:sp>
      <p:pic>
        <p:nvPicPr>
          <p:cNvPr id="9218" name="Picture 2" descr="C:\Users\ekata\Downloads\thumbnail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rot="21294036">
            <a:off x="272613" y="512030"/>
            <a:ext cx="1939343" cy="139887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220" name="Picture 4" descr="C:\Users\ekata\Downloads\45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 rot="533079">
            <a:off x="6883787" y="3064765"/>
            <a:ext cx="1867938" cy="1403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2" name="Picture 6" descr="C:\Users\ekata\Downloads\thumbnail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03252">
            <a:off x="247777" y="2902298"/>
            <a:ext cx="2036141" cy="1531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4" name="Picture 8" descr="C:\Users\ekata\Downloads\thumbnail (3)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 rot="20938199">
            <a:off x="7106990" y="339235"/>
            <a:ext cx="1499228" cy="2000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6" name="Picture 10" descr="C:\Users\ekata\Downloads\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3929072"/>
            <a:ext cx="2714644" cy="1141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158" y="285734"/>
            <a:ext cx="5559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chemeClr val="tx2"/>
                </a:solidFill>
              </a:rPr>
              <a:t>Παρουσιάσεις &amp; Κλείσιμο Προγράμματος</a:t>
            </a:r>
          </a:p>
        </p:txBody>
      </p:sp>
      <p:sp>
        <p:nvSpPr>
          <p:cNvPr id="3" name="Rectangle 2"/>
          <p:cNvSpPr/>
          <p:nvPr/>
        </p:nvSpPr>
        <p:spPr>
          <a:xfrm>
            <a:off x="714348" y="857238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400" dirty="0" smtClean="0"/>
              <a:t>Παρουσίαση εμπειριών και ανταλλαγή εντυπώσεων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3071802" y="2571750"/>
            <a:ext cx="2714644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dirty="0" smtClean="0"/>
              <a:t> </a:t>
            </a:r>
            <a:r>
              <a:rPr lang="el-GR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Ενίσχυση της </a:t>
            </a:r>
            <a:r>
              <a:rPr lang="el-GR" sz="2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αναστοχαστικής</a:t>
            </a:r>
            <a:r>
              <a:rPr lang="el-GR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ικανότητας και της δημόσιας ομιλίας</a:t>
            </a:r>
            <a:endParaRPr lang="el-GR" sz="2400" dirty="0"/>
          </a:p>
        </p:txBody>
      </p:sp>
      <p:sp>
        <p:nvSpPr>
          <p:cNvPr id="5" name="Right Arrow 4"/>
          <p:cNvSpPr/>
          <p:nvPr/>
        </p:nvSpPr>
        <p:spPr>
          <a:xfrm rot="4649827">
            <a:off x="3941943" y="1638781"/>
            <a:ext cx="857256" cy="714380"/>
          </a:xfrm>
          <a:prstGeom prst="rightArrow">
            <a:avLst/>
          </a:prstGeom>
          <a:solidFill>
            <a:srgbClr val="FFC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b="1" dirty="0">
              <a:solidFill>
                <a:schemeClr val="tx2"/>
              </a:solidFill>
              <a:cs typeface="Amiri Quran" pitchFamily="2" charset="-78"/>
            </a:endParaRPr>
          </a:p>
        </p:txBody>
      </p:sp>
      <p:pic>
        <p:nvPicPr>
          <p:cNvPr id="6" name="Picture 5" descr="C:\Users\ekata\OneDrive\Έγγραφα\ERASMUS_CZECHIA\ΔΕΛΤΙΟ ΤΥΠΟΥ GROUP MOBIITY\20250412_184954.jpg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rot="401018">
            <a:off x="5949377" y="498653"/>
            <a:ext cx="2531658" cy="1720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C:\Users\ekata\OneDrive\Έγγραφα\ERASMUS_CZECHIA\ΔΕΛΤΙΟ ΤΥΠΟΥ GROUP MOBIITY\20250412_1848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786064"/>
            <a:ext cx="2643206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29454" y="4714890"/>
            <a:ext cx="2133600" cy="273844"/>
          </a:xfrm>
        </p:spPr>
        <p:txBody>
          <a:bodyPr/>
          <a:lstStyle/>
          <a:p>
            <a:fld id="{6BED47CA-BFED-496A-8E0A-6B417CC041D2}" type="slidenum">
              <a:rPr lang="el-GR" sz="1800" b="1" smtClean="0"/>
              <a:pPr/>
              <a:t>47</a:t>
            </a:fld>
            <a:endParaRPr lang="el-GR" sz="1800" b="1" dirty="0"/>
          </a:p>
        </p:txBody>
      </p:sp>
      <p:pic>
        <p:nvPicPr>
          <p:cNvPr id="9" name="Picture 8" descr="100_6244"/>
          <p:cNvPicPr/>
          <p:nvPr/>
        </p:nvPicPr>
        <p:blipFill>
          <a:blip r:embed="rId4" cstate="print"/>
          <a:stretch>
            <a:fillRect/>
          </a:stretch>
        </p:blipFill>
        <p:spPr>
          <a:xfrm rot="20784454">
            <a:off x="316511" y="1902826"/>
            <a:ext cx="2421198" cy="1766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100_6237"/>
          <p:cNvPicPr/>
          <p:nvPr/>
        </p:nvPicPr>
        <p:blipFill>
          <a:blip r:embed="rId5" cstate="print"/>
          <a:stretch>
            <a:fillRect/>
          </a:stretch>
        </p:blipFill>
        <p:spPr>
          <a:xfrm rot="21187379">
            <a:off x="1215608" y="3737942"/>
            <a:ext cx="1643074" cy="131190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:\GROUP_MOBILITY_CZECHIA\20250412_1906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825316">
            <a:off x="104609" y="1051964"/>
            <a:ext cx="3850821" cy="2888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4429124" y="357172"/>
            <a:ext cx="4416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chemeClr val="tx2"/>
                </a:solidFill>
              </a:rPr>
              <a:t>Διαδικτυακό </a:t>
            </a:r>
            <a:r>
              <a:rPr lang="en-US" sz="2400" b="1" dirty="0" smtClean="0">
                <a:solidFill>
                  <a:schemeClr val="tx2"/>
                </a:solidFill>
              </a:rPr>
              <a:t>K</a:t>
            </a:r>
            <a:r>
              <a:rPr lang="el-GR" sz="2400" b="1" dirty="0" err="1" smtClean="0">
                <a:solidFill>
                  <a:schemeClr val="tx2"/>
                </a:solidFill>
              </a:rPr>
              <a:t>υνήγι</a:t>
            </a:r>
            <a:r>
              <a:rPr lang="el-GR" sz="2400" b="1" dirty="0" smtClean="0">
                <a:solidFill>
                  <a:schemeClr val="tx2"/>
                </a:solidFill>
              </a:rPr>
              <a:t> Θησαυρού </a:t>
            </a:r>
          </a:p>
        </p:txBody>
      </p:sp>
      <p:pic>
        <p:nvPicPr>
          <p:cNvPr id="46084" name="Picture 4" descr="C:\Users\ekata\Downloads\20250412_191400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 rot="673351">
            <a:off x="3678358" y="1159076"/>
            <a:ext cx="1758045" cy="1267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6086" name="Picture 6" descr="F:\GROUP_MOBILITY_CZECHIA\20250412_1908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95443">
            <a:off x="3928969" y="3061119"/>
            <a:ext cx="2168225" cy="1626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6088" name="Picture 8" descr="F:\GROUP_MOBILITY_CZECHIA\20250412_1915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53646">
            <a:off x="5776429" y="1113307"/>
            <a:ext cx="2952771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48</a:t>
            </a:fld>
            <a:endParaRPr lang="el-GR" sz="1800" b="1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331729">
            <a:off x="3589757" y="425863"/>
            <a:ext cx="44200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b="1" dirty="0" smtClean="0">
                <a:solidFill>
                  <a:schemeClr val="tx2"/>
                </a:solidFill>
              </a:rPr>
              <a:t>Αποχαιρετιστήριο </a:t>
            </a:r>
            <a:r>
              <a:rPr lang="en-US" sz="3200" b="1" dirty="0" smtClean="0">
                <a:solidFill>
                  <a:schemeClr val="tx2"/>
                </a:solidFill>
              </a:rPr>
              <a:t>Party</a:t>
            </a:r>
            <a:endParaRPr lang="el-GR" sz="3200" b="1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29190" y="1428742"/>
            <a:ext cx="40719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/>
              <a:t>Άτυπη μάθηση μέσω κοινωνικών δραστηριοτήτων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5143504" y="3714758"/>
            <a:ext cx="3836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Ενίσχυση των διαπολιτισμικών σχέσεων</a:t>
            </a:r>
            <a:endParaRPr lang="el-GR" sz="24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6500826" y="2714626"/>
            <a:ext cx="857256" cy="714380"/>
          </a:xfrm>
          <a:prstGeom prst="rightArrow">
            <a:avLst/>
          </a:prstGeom>
          <a:solidFill>
            <a:srgbClr val="FFC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b="1" dirty="0">
              <a:solidFill>
                <a:schemeClr val="tx2"/>
              </a:solidFill>
              <a:cs typeface="Amiri Quran" pitchFamily="2" charset="-78"/>
            </a:endParaRPr>
          </a:p>
        </p:txBody>
      </p:sp>
      <p:pic>
        <p:nvPicPr>
          <p:cNvPr id="7" name="Picture 4" descr="F:\PHOTOS_CZECHIA_GROUP_MOBILITY\20250412_184250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 rot="21148188">
            <a:off x="326814" y="3013858"/>
            <a:ext cx="2510110" cy="1882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F:\PHOTOS_CZECHIA_GROUP_MOBILITY\20250412_200642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 rot="21048385">
            <a:off x="428596" y="214296"/>
            <a:ext cx="2204610" cy="2657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F:\PHOTOS_CZECHIA_GROUP_MOBILITY\20250412_192216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 rot="839956">
            <a:off x="2912716" y="2072691"/>
            <a:ext cx="2611249" cy="1958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49</a:t>
            </a:fld>
            <a:endParaRPr lang="el-GR" sz="1800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2976" y="142858"/>
            <a:ext cx="71711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 smtClean="0">
                <a:solidFill>
                  <a:schemeClr val="tx2"/>
                </a:solidFill>
                <a:latin typeface="+mj-lt"/>
              </a:rPr>
              <a:t>Φυσικά Προϊόντα – Βιώσιμη Δημιουργία</a:t>
            </a:r>
            <a:endParaRPr lang="el-GR" sz="32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142844" y="2500312"/>
            <a:ext cx="450056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l-GR" sz="2400" dirty="0" smtClean="0">
                <a:cs typeface="Arial" charset="0"/>
              </a:rPr>
              <a:t>Με </a:t>
            </a: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λάδι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 </a:t>
            </a: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παλαιότερων</a:t>
            </a:r>
            <a:r>
              <a:rPr kumimoji="0" lang="el-GR" sz="2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 ετών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</a:t>
            </a: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αιθέρια έλαια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και </a:t>
            </a: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βότανα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 rot="21310304">
            <a:off x="182729" y="913166"/>
            <a:ext cx="30718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  <a:cs typeface="Arial" charset="0"/>
              </a:rPr>
              <a:t>Σαπούνι από ελαιόλαδο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844" y="3429006"/>
            <a:ext cx="4286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400" b="1" dirty="0" smtClean="0">
                <a:solidFill>
                  <a:schemeClr val="tx2"/>
                </a:solidFill>
                <a:cs typeface="Arial" charset="0"/>
              </a:rPr>
              <a:t>Δεξιότητες:</a:t>
            </a:r>
            <a:r>
              <a:rPr lang="el-GR" sz="2400" dirty="0" smtClean="0">
                <a:cs typeface="Arial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l-GR" sz="2400" dirty="0" smtClean="0">
                <a:cs typeface="Arial" charset="0"/>
              </a:rPr>
              <a:t> Χημικές διεργασίες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l-GR" sz="2400" dirty="0" smtClean="0">
                <a:cs typeface="Arial" charset="0"/>
              </a:rPr>
              <a:t> Ομαδική εργασία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l-GR" sz="2400" dirty="0" smtClean="0">
                <a:cs typeface="Arial" charset="0"/>
              </a:rPr>
              <a:t> Επαναχρησιμοποίηση υλικών</a:t>
            </a:r>
          </a:p>
        </p:txBody>
      </p:sp>
      <p:pic>
        <p:nvPicPr>
          <p:cNvPr id="6" name="Picture 5" descr="E:\ΦΩΤΟΓΡΑΦΙΕΣ_ΣΑΠΟΥΝΙ\20250124_1300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08921">
            <a:off x="4506054" y="945403"/>
            <a:ext cx="2162648" cy="1528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E:\ΦΩΤΟΓΡΑΦΙΕΣ_ΣΑΠΟΥΝΙ\20250124_1254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584331">
            <a:off x="2767621" y="932757"/>
            <a:ext cx="1594661" cy="1364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E:\ΦΩΤΟΓΡΑΦΙΕΣ_ΣΑΠΟΥΝΙ\20250124_1305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1142990"/>
            <a:ext cx="1857388" cy="1357322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E:\ΦΩΤΟΓΡΑΦΙΕΣ_ΣΑΠΟΥΝΙ\20250124_1307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3714758"/>
            <a:ext cx="1674908" cy="125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E:\ΦΩΤΟΓΡΑΦΙΕΣ_ΣΑΠΟΥΝΙ\20250124_12494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651549">
            <a:off x="4072434" y="2801516"/>
            <a:ext cx="1869091" cy="1312153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 descr="E:\ΦΩΤΟΓΡΑΦΙΕΣ_ΣΑΠΟΥΝΙ\20250124_12451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99894">
            <a:off x="7148422" y="2863185"/>
            <a:ext cx="1591768" cy="1194981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5</a:t>
            </a:fld>
            <a:endParaRPr lang="el-GR" sz="1800" b="1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158" y="428610"/>
            <a:ext cx="4237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i="1" dirty="0" smtClean="0">
                <a:solidFill>
                  <a:schemeClr val="tx2"/>
                </a:solidFill>
                <a:latin typeface="Comic Sans MS" pitchFamily="66" charset="0"/>
              </a:rPr>
              <a:t>Επιστροφή: 13 Απριλίου</a:t>
            </a:r>
            <a:endParaRPr lang="el-GR" sz="2800" dirty="0"/>
          </a:p>
        </p:txBody>
      </p:sp>
      <p:pic>
        <p:nvPicPr>
          <p:cNvPr id="5126" name="Picture 6" descr="F:\ΗΛΙΑΣ_ΓΙΑΝΝΗΣ_ΦΩΤΟ_ΤΣΕΧΙΑ\ΗΛΙΑΣ_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500048"/>
            <a:ext cx="3000383" cy="4000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F:\GROUP_MOBILITY_CZECHIA\20250412_1136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142990"/>
            <a:ext cx="4428999" cy="3321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50</a:t>
            </a:fld>
            <a:endParaRPr lang="el-GR" sz="1800" b="1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44" y="285734"/>
            <a:ext cx="885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chemeClr val="tx2"/>
                </a:solidFill>
                <a:latin typeface="Comic Sans MS" pitchFamily="66" charset="0"/>
              </a:rPr>
              <a:t>Μαθητικές Φωνές – Τι Κρατάμε από την Εμπειρία </a:t>
            </a:r>
            <a:r>
              <a:rPr lang="el-GR" sz="2400" b="1" dirty="0" err="1" smtClean="0">
                <a:solidFill>
                  <a:schemeClr val="tx2"/>
                </a:solidFill>
                <a:latin typeface="Comic Sans MS" pitchFamily="66" charset="0"/>
              </a:rPr>
              <a:t>Erasmus</a:t>
            </a:r>
            <a:r>
              <a:rPr lang="el-GR" sz="2400" b="1" dirty="0" smtClean="0">
                <a:solidFill>
                  <a:schemeClr val="tx2"/>
                </a:solidFill>
                <a:latin typeface="Comic Sans MS" pitchFamily="66" charset="0"/>
              </a:rPr>
              <a:t>+</a:t>
            </a:r>
            <a:endParaRPr lang="el-GR" sz="24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4" name="Rectangular Callout 3"/>
          <p:cNvSpPr/>
          <p:nvPr/>
        </p:nvSpPr>
        <p:spPr>
          <a:xfrm rot="242505">
            <a:off x="5163936" y="1000742"/>
            <a:ext cx="3429024" cy="1642790"/>
          </a:xfrm>
          <a:prstGeom prst="wedgeRect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i="1" dirty="0" smtClean="0">
                <a:solidFill>
                  <a:schemeClr val="tx2"/>
                </a:solidFill>
              </a:rPr>
              <a:t>«Για πρώτη φορά μίλησα αγγλικά εκτός τάξης – ένιωσα πως μπορώ να επικοινωνήσω!»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1600" dirty="0" smtClean="0">
                <a:solidFill>
                  <a:schemeClr val="tx1"/>
                </a:solidFill>
              </a:rPr>
              <a:t>Εύα, μαθήτρια Β' Γυμνασίου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4572000" y="2714626"/>
            <a:ext cx="4357718" cy="2071702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i="1" dirty="0" smtClean="0">
                <a:solidFill>
                  <a:schemeClr val="tx1"/>
                </a:solidFill>
              </a:rPr>
              <a:t>«Έμαθα πώς η ανακύκλωση γίνεται στην πράξη, όχι μόνο από θεωρία στα βιβλία!»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1600" dirty="0" err="1" smtClean="0">
                <a:solidFill>
                  <a:schemeClr val="tx2"/>
                </a:solidFill>
              </a:rPr>
              <a:t>Ριγκέλς</a:t>
            </a:r>
            <a:r>
              <a:rPr lang="el-GR" sz="1600" dirty="0" smtClean="0">
                <a:solidFill>
                  <a:schemeClr val="tx2"/>
                </a:solidFill>
              </a:rPr>
              <a:t>, μαθητής Γ' Γυμνασίου</a:t>
            </a:r>
            <a:endParaRPr lang="el-GR" sz="1600" dirty="0">
              <a:solidFill>
                <a:schemeClr val="tx2"/>
              </a:solidFill>
            </a:endParaRPr>
          </a:p>
        </p:txBody>
      </p:sp>
      <p:sp>
        <p:nvSpPr>
          <p:cNvPr id="6" name="Cloud Callout 5"/>
          <p:cNvSpPr/>
          <p:nvPr/>
        </p:nvSpPr>
        <p:spPr>
          <a:xfrm rot="21183750">
            <a:off x="113478" y="1041131"/>
            <a:ext cx="4357718" cy="214314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i="1" dirty="0" smtClean="0"/>
              <a:t>«Μου άρεσε πολύ που όλοι συνεργαστήκαμε, χωρίς να με νοιάζει ποιος ήταν καλός στα μαθήματα ή όχι!»</a:t>
            </a:r>
            <a:r>
              <a:rPr lang="el-GR" dirty="0" smtClean="0"/>
              <a:t> </a:t>
            </a:r>
            <a:r>
              <a:rPr lang="el-GR" sz="1600" dirty="0" smtClean="0">
                <a:solidFill>
                  <a:schemeClr val="tx1"/>
                </a:solidFill>
              </a:rPr>
              <a:t>Γιώργος, μαθητής Γ' Γυμνασίου</a:t>
            </a:r>
            <a:endParaRPr lang="el-GR" sz="1600" dirty="0">
              <a:solidFill>
                <a:schemeClr val="tx1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 rot="678961">
            <a:off x="1691005" y="3286001"/>
            <a:ext cx="3324455" cy="1546367"/>
          </a:xfrm>
          <a:prstGeom prst="wedgeRoundRect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i="1" dirty="0" smtClean="0">
                <a:solidFill>
                  <a:schemeClr val="accent2">
                    <a:lumMod val="75000"/>
                  </a:schemeClr>
                </a:solidFill>
              </a:rPr>
              <a:t>«Θέλω να ξαναπάω σε χώρα του εξωτερικού με το σχολείο – ένιωσα πολίτης της Ευρώπης!»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 </a:t>
            </a:r>
            <a:r>
              <a:rPr lang="el-GR" sz="1600" dirty="0" err="1" smtClean="0">
                <a:solidFill>
                  <a:schemeClr val="tx2">
                    <a:lumMod val="50000"/>
                  </a:schemeClr>
                </a:solidFill>
              </a:rPr>
              <a:t>Στέισι</a:t>
            </a:r>
            <a:r>
              <a:rPr lang="el-GR" sz="1600" dirty="0" smtClean="0">
                <a:solidFill>
                  <a:schemeClr val="tx2">
                    <a:lumMod val="50000"/>
                  </a:schemeClr>
                </a:solidFill>
              </a:rPr>
              <a:t>, μαθήτρια Γ' Γυμνασίου</a:t>
            </a:r>
            <a:endParaRPr lang="el-GR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51</a:t>
            </a:fld>
            <a:endParaRPr lang="el-GR" sz="1800" b="1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5786" y="214296"/>
            <a:ext cx="50720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b="1" dirty="0" smtClean="0">
                <a:solidFill>
                  <a:schemeClr val="tx2"/>
                </a:solidFill>
                <a:latin typeface="Comic Sans MS" pitchFamily="66" charset="0"/>
              </a:rPr>
              <a:t>Συμπεράσματα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14282" y="1000114"/>
            <a:ext cx="87154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l-GR" sz="24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  </a:t>
            </a:r>
            <a:r>
              <a:rPr kumimoji="0" lang="el-GR" sz="2400" b="0" i="0" u="none" strike="noStrike" cap="none" normalizeH="0" dirty="0" smtClean="0">
                <a:ln>
                  <a:noFill/>
                </a:ln>
                <a:effectLst/>
                <a:cs typeface="Arial" charset="0"/>
              </a:rPr>
              <a:t>Εφαρμογή στην πράξη της </a:t>
            </a:r>
            <a:r>
              <a:rPr kumimoji="0" lang="el-GR" sz="2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συμπερίληψης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el-GR" sz="2400" dirty="0" smtClean="0">
                <a:solidFill>
                  <a:schemeClr val="tx2"/>
                </a:solidFill>
                <a:cs typeface="Arial" charset="0"/>
              </a:rPr>
              <a:t>  </a:t>
            </a:r>
            <a:r>
              <a:rPr lang="el-GR" sz="2400" b="1" dirty="0" smtClean="0">
                <a:solidFill>
                  <a:schemeClr val="tx2"/>
                </a:solidFill>
                <a:cs typeface="Arial" charset="0"/>
              </a:rPr>
              <a:t>Βιωσιμότητα</a:t>
            </a:r>
            <a:r>
              <a:rPr lang="el-GR" sz="2400" dirty="0" smtClean="0">
                <a:cs typeface="Arial" charset="0"/>
              </a:rPr>
              <a:t> ως μέρος της καθημερινής ζωής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el-GR" sz="2400" dirty="0" smtClean="0">
                <a:solidFill>
                  <a:schemeClr val="tx2"/>
                </a:solidFill>
                <a:cs typeface="Arial" charset="0"/>
              </a:rPr>
              <a:t>  </a:t>
            </a:r>
            <a:r>
              <a:rPr lang="el-GR" sz="2400" dirty="0" smtClean="0">
                <a:cs typeface="Arial" charset="0"/>
              </a:rPr>
              <a:t>Καλλιέργεια της </a:t>
            </a:r>
            <a:r>
              <a:rPr lang="el-GR" sz="2400" b="1" dirty="0" smtClean="0">
                <a:solidFill>
                  <a:schemeClr val="tx2"/>
                </a:solidFill>
                <a:cs typeface="Arial" charset="0"/>
              </a:rPr>
              <a:t>επιχειρηματικότητας</a:t>
            </a:r>
            <a:r>
              <a:rPr lang="el-GR" sz="2400" dirty="0" smtClean="0">
                <a:cs typeface="Arial" charset="0"/>
              </a:rPr>
              <a:t> με δημιουργικό τρόπο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 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effectLst/>
                <a:cs typeface="Arial" charset="0"/>
              </a:rPr>
              <a:t>Μαθήτριες</a:t>
            </a:r>
            <a:r>
              <a:rPr kumimoji="0" lang="el-GR" sz="2400" b="0" i="0" u="none" strike="noStrike" cap="none" normalizeH="0" dirty="0" smtClean="0">
                <a:ln>
                  <a:noFill/>
                </a:ln>
                <a:effectLst/>
                <a:cs typeface="Arial" charset="0"/>
              </a:rPr>
              <a:t> και μαθητές σε ρόλο </a:t>
            </a:r>
            <a:r>
              <a:rPr kumimoji="0" lang="el-GR" sz="2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ενεργού Ευρωπαίου πολίτη</a:t>
            </a:r>
            <a:endParaRPr kumimoji="0" lang="el-GR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cs typeface="Arial" charset="0"/>
            </a:endParaRPr>
          </a:p>
        </p:txBody>
      </p:sp>
      <p:pic>
        <p:nvPicPr>
          <p:cNvPr id="22530" name="Picture 2" descr="F:\GROUP_MOBILITY_CZECHIA\20250408_1547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18191">
            <a:off x="3195930" y="2959675"/>
            <a:ext cx="2451073" cy="1838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32" name="Picture 4" descr="F:\GROUP_MOBILITY_CZECHIA\20250408_1328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90106">
            <a:off x="246457" y="3000879"/>
            <a:ext cx="2523655" cy="189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4" name="Picture 6" descr="C:\Users\ekata\Downloads\20250410_131454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 rot="169831">
            <a:off x="6467723" y="204118"/>
            <a:ext cx="2520956" cy="1614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6" name="Picture 8" descr="F:\GROUP_MOBILITY_CZECHIA\20250411_1632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75206">
            <a:off x="6199757" y="2930721"/>
            <a:ext cx="2477935" cy="1858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52</a:t>
            </a:fld>
            <a:endParaRPr lang="el-GR" sz="1800" b="1" dirty="0"/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571486"/>
            <a:ext cx="42148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/>
              <a:t>την Ευρωπαϊκή Ένωση</a:t>
            </a:r>
          </a:p>
          <a:p>
            <a:r>
              <a:rPr lang="el-GR" sz="2400" dirty="0" smtClean="0"/>
              <a:t>το ΙΚΥ</a:t>
            </a:r>
          </a:p>
          <a:p>
            <a:r>
              <a:rPr lang="el-GR" sz="2400" dirty="0" smtClean="0"/>
              <a:t>το </a:t>
            </a:r>
            <a:r>
              <a:rPr lang="el-GR" sz="2400" dirty="0" err="1" smtClean="0"/>
              <a:t>Erasmus</a:t>
            </a:r>
            <a:r>
              <a:rPr lang="el-GR" sz="2400" dirty="0" smtClean="0"/>
              <a:t>+</a:t>
            </a:r>
          </a:p>
          <a:p>
            <a:r>
              <a:rPr lang="el-GR" sz="2400" dirty="0" smtClean="0"/>
              <a:t>τα συνεργαζόμενα σχολεία</a:t>
            </a:r>
          </a:p>
          <a:p>
            <a:r>
              <a:rPr lang="el-GR" sz="2400" dirty="0" smtClean="0"/>
              <a:t>τους εκπαιδευτικούς </a:t>
            </a:r>
          </a:p>
          <a:p>
            <a:r>
              <a:rPr lang="el-GR" sz="2400" dirty="0" smtClean="0"/>
              <a:t>τους γονείς</a:t>
            </a:r>
            <a:endParaRPr lang="en-US" sz="2400" dirty="0" smtClean="0"/>
          </a:p>
          <a:p>
            <a:r>
              <a:rPr lang="el-GR" sz="2400" dirty="0" smtClean="0"/>
              <a:t>τις μαθήτριες &amp; τους μαθητές</a:t>
            </a:r>
            <a:endParaRPr lang="el-GR" sz="2400" dirty="0"/>
          </a:p>
        </p:txBody>
      </p:sp>
      <p:sp>
        <p:nvSpPr>
          <p:cNvPr id="3" name="Rectangle 2"/>
          <p:cNvSpPr/>
          <p:nvPr/>
        </p:nvSpPr>
        <p:spPr>
          <a:xfrm>
            <a:off x="2357422" y="142858"/>
            <a:ext cx="4429419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l-GR" sz="2800" b="1" spc="150" dirty="0" smtClean="0">
                <a:solidFill>
                  <a:schemeClr val="tx2"/>
                </a:solidFill>
                <a:latin typeface="Comic Sans MS" pitchFamily="66" charset="0"/>
              </a:rPr>
              <a:t>ΕΥΧΑΡΙΣΤΟΥΜΕ: </a:t>
            </a:r>
            <a:endParaRPr lang="el-GR" sz="2800" b="1" spc="150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1643042" y="2928940"/>
            <a:ext cx="4000528" cy="2285998"/>
          </a:xfrm>
          <a:prstGeom prst="irregularSeal2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chemeClr val="tx2"/>
                </a:solidFill>
              </a:rPr>
              <a:t>που έκαναν αυτό το ταξίδι αξέχαστο!!!</a:t>
            </a:r>
            <a:endParaRPr lang="el-GR" sz="2000" b="1" dirty="0">
              <a:solidFill>
                <a:schemeClr val="tx2"/>
              </a:solidFill>
            </a:endParaRPr>
          </a:p>
        </p:txBody>
      </p:sp>
      <p:pic>
        <p:nvPicPr>
          <p:cNvPr id="21506" name="Picture 2" descr="F:\GROUP_MOBILITY_CZECHIA\20250411_095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636175">
            <a:off x="4980016" y="1331492"/>
            <a:ext cx="4126213" cy="3094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16" y="4714890"/>
            <a:ext cx="2133600" cy="273844"/>
          </a:xfrm>
        </p:spPr>
        <p:txBody>
          <a:bodyPr/>
          <a:lstStyle/>
          <a:p>
            <a:fld id="{6BED47CA-BFED-496A-8E0A-6B417CC041D2}" type="slidenum">
              <a:rPr lang="el-GR" sz="1800" b="1" smtClean="0"/>
              <a:pPr/>
              <a:t>53</a:t>
            </a:fld>
            <a:endParaRPr lang="el-GR" sz="1800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mtClean="0"/>
              <a:pPr/>
              <a:t>54</a:t>
            </a:fld>
            <a:endParaRPr lang="el-GR"/>
          </a:p>
        </p:txBody>
      </p:sp>
      <p:pic>
        <p:nvPicPr>
          <p:cNvPr id="3" name="Picture 2" descr="C:\Users\ekata\Downloads\Copy of Happy Valentine's Day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"/>
            <a:ext cx="5143536" cy="514353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 rot="539045">
            <a:off x="4537123" y="1429660"/>
            <a:ext cx="472423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Πάμε για το επόμενο;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Picture 4" descr="C:\Users\ekata\AppData\Local\Temp\76aa357c-f412-4e31-a874-8778af4cf0db_co-funded_en (1).zip.0db\co-funded_EN\horizontal\CMYK\JPEG\EN Co-funded by the EU_PANTON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4500577"/>
            <a:ext cx="2500330" cy="64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ekata\OneDrive\Έγγραφα\PROJECT RESULTS\DISCLAIMER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4497566"/>
            <a:ext cx="3214678" cy="645934"/>
          </a:xfrm>
          <a:prstGeom prst="rect">
            <a:avLst/>
          </a:prstGeom>
          <a:noFill/>
        </p:spPr>
      </p:pic>
      <p:pic>
        <p:nvPicPr>
          <p:cNvPr id="7" name="Picture 6" descr="C:\Users\ekata\Downloads\LOGO_ERASMUS_NEW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142858"/>
            <a:ext cx="242889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283993">
            <a:off x="155830" y="330721"/>
            <a:ext cx="36683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Arial" charset="0"/>
              </a:rPr>
              <a:t>Λικέρ &amp; Δαφνόλαδο</a:t>
            </a:r>
            <a:endParaRPr lang="el-GR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071552"/>
            <a:ext cx="45005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dirty="0" smtClean="0">
                <a:cs typeface="Arial" charset="0"/>
              </a:rPr>
              <a:t>- </a:t>
            </a:r>
            <a:r>
              <a:rPr lang="el-GR" sz="2400" b="1" dirty="0" smtClean="0">
                <a:solidFill>
                  <a:schemeClr val="tx2"/>
                </a:solidFill>
                <a:cs typeface="Arial" charset="0"/>
              </a:rPr>
              <a:t>Λικέρ</a:t>
            </a:r>
            <a:r>
              <a:rPr lang="el-GR" sz="2400" dirty="0" smtClean="0">
                <a:cs typeface="Arial" charset="0"/>
              </a:rPr>
              <a:t> λεμονιού &amp; πορτοκαλιού με </a:t>
            </a:r>
            <a:r>
              <a:rPr lang="el-GR" sz="2400" b="1" dirty="0" smtClean="0">
                <a:solidFill>
                  <a:schemeClr val="tx2"/>
                </a:solidFill>
                <a:cs typeface="Arial" charset="0"/>
              </a:rPr>
              <a:t>φλούδες φρούτων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>
                <a:cs typeface="Arial" charset="0"/>
              </a:rPr>
              <a:t>- Παρασκευή </a:t>
            </a:r>
            <a:r>
              <a:rPr lang="el-GR" sz="2400" b="1" dirty="0" smtClean="0">
                <a:solidFill>
                  <a:schemeClr val="tx2"/>
                </a:solidFill>
                <a:cs typeface="Arial" charset="0"/>
              </a:rPr>
              <a:t>δαφνόλαδου</a:t>
            </a:r>
            <a:r>
              <a:rPr lang="el-GR" sz="2400" dirty="0" smtClean="0">
                <a:cs typeface="Arial" charset="0"/>
              </a:rPr>
              <a:t> για φυσική περιποίηση</a:t>
            </a:r>
          </a:p>
        </p:txBody>
      </p:sp>
      <p:sp>
        <p:nvSpPr>
          <p:cNvPr id="4" name="Rectangle 3"/>
          <p:cNvSpPr/>
          <p:nvPr/>
        </p:nvSpPr>
        <p:spPr>
          <a:xfrm>
            <a:off x="142844" y="278606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l-GR" dirty="0" smtClean="0">
                <a:latin typeface="Arial" charset="0"/>
                <a:cs typeface="Arial" charset="0"/>
              </a:rPr>
              <a:t> </a:t>
            </a:r>
            <a:r>
              <a:rPr lang="el-GR" sz="2400" dirty="0" smtClean="0">
                <a:cs typeface="Arial" charset="0"/>
              </a:rPr>
              <a:t>Ενίσχυση βιώσιμων καταναλωτικών επιλογών</a:t>
            </a:r>
          </a:p>
        </p:txBody>
      </p:sp>
      <p:pic>
        <p:nvPicPr>
          <p:cNvPr id="5" name="Picture 4" descr="C:\Users\ekata\OneDrive\Υπολογιστής\20250207_0915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81145">
            <a:off x="4049557" y="1590426"/>
            <a:ext cx="1061825" cy="127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ekata\OneDrive\Υπολογιστής\20250207_1013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7893">
            <a:off x="7012346" y="379068"/>
            <a:ext cx="1537936" cy="2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F:\ΦΩΤΟΓΡΑΦΙΕΣ_ΛΙΚΕΡ_ΔΑΦΝΟΛΑΔΟ\20250207_1003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62270">
            <a:off x="4549816" y="170026"/>
            <a:ext cx="1915829" cy="144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C:\Users\ekata\OneDrive\Υπολογιστής\20250207_103508.jpg"/>
          <p:cNvPicPr/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 rot="946559">
            <a:off x="6514433" y="2891223"/>
            <a:ext cx="2233432" cy="198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F:\ΦΩΤΟΓΡΑΦΙΕΣ_ΛΙΚΕΡ_ΔΑΦΝΟΛΑΔΟ\20250207_09293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982343">
            <a:off x="5269944" y="1853368"/>
            <a:ext cx="1484599" cy="109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F:\ΦΩΤΟΓΡΑΦΙΕΣ_ΛΙΚΕΡ_ΔΑΦΝΟΛΑΔΟ\20250207_10343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3143254"/>
            <a:ext cx="2571768" cy="1853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F:\ΦΩΤΟΓΡΑΦΙΕΣ_ΛΙΚΕΡ_ΔΑΦΝΟΛΑΔΟ\20250207_09313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3857634"/>
            <a:ext cx="157163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F:\ΦΩΤΟΓΡΑΦΙΕΣ_ΛΙΚΕΡ_ΔΑΦΝΟΛΑΔΟ\20250207_09432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134798">
            <a:off x="2138346" y="3764681"/>
            <a:ext cx="1255678" cy="1004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929454" y="4786328"/>
            <a:ext cx="2133600" cy="273844"/>
          </a:xfrm>
        </p:spPr>
        <p:txBody>
          <a:bodyPr/>
          <a:lstStyle/>
          <a:p>
            <a:fld id="{6BED47CA-BFED-496A-8E0A-6B417CC041D2}" type="slidenum">
              <a:rPr lang="el-GR" sz="1800" b="1" smtClean="0"/>
              <a:pPr/>
              <a:t>6</a:t>
            </a:fld>
            <a:endParaRPr lang="el-GR" sz="1800" b="1" dirty="0"/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44" y="1357304"/>
            <a:ext cx="4572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>
                <a:cs typeface="Arial" charset="0"/>
              </a:rPr>
              <a:t>Με </a:t>
            </a:r>
            <a:r>
              <a:rPr lang="el-GR" sz="2400" b="1" dirty="0" smtClean="0">
                <a:solidFill>
                  <a:schemeClr val="tx2"/>
                </a:solidFill>
                <a:cs typeface="Arial" charset="0"/>
              </a:rPr>
              <a:t>κερί μέλισσας</a:t>
            </a:r>
            <a:r>
              <a:rPr lang="el-GR" sz="2400" dirty="0" smtClean="0">
                <a:cs typeface="Arial" charset="0"/>
              </a:rPr>
              <a:t> &amp; αγνό ελαιόλαδο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 dirty="0" smtClean="0">
              <a:cs typeface="Arial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l-GR" sz="2400" dirty="0" smtClean="0">
                <a:cs typeface="Arial" charset="0"/>
              </a:rPr>
              <a:t>Σύνδεση </a:t>
            </a:r>
            <a:r>
              <a:rPr lang="el-GR" sz="2400" b="1" dirty="0" smtClean="0">
                <a:solidFill>
                  <a:schemeClr val="tx2"/>
                </a:solidFill>
                <a:cs typeface="Arial" charset="0"/>
              </a:rPr>
              <a:t>παράδοσης</a:t>
            </a:r>
            <a:r>
              <a:rPr lang="el-GR" sz="2400" dirty="0" smtClean="0">
                <a:cs typeface="Arial" charset="0"/>
              </a:rPr>
              <a:t> – </a:t>
            </a:r>
            <a:r>
              <a:rPr lang="el-GR" sz="2400" b="1" dirty="0" smtClean="0">
                <a:solidFill>
                  <a:schemeClr val="tx2"/>
                </a:solidFill>
                <a:cs typeface="Arial" charset="0"/>
              </a:rPr>
              <a:t>υγείας</a:t>
            </a:r>
            <a:r>
              <a:rPr lang="el-GR" sz="2400" dirty="0" smtClean="0">
                <a:cs typeface="Arial" charset="0"/>
              </a:rPr>
              <a:t> &amp; </a:t>
            </a:r>
            <a:r>
              <a:rPr lang="el-GR" sz="2400" b="1" dirty="0" smtClean="0">
                <a:solidFill>
                  <a:schemeClr val="tx2"/>
                </a:solidFill>
                <a:cs typeface="Arial" charset="0"/>
              </a:rPr>
              <a:t>περιβάλλοντος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dirty="0" smtClean="0"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 rot="21310304">
            <a:off x="234514" y="444095"/>
            <a:ext cx="2245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  <a:cs typeface="Arial" charset="0"/>
              </a:rPr>
              <a:t>Κηραλοιφή</a:t>
            </a:r>
          </a:p>
        </p:txBody>
      </p:sp>
      <p:pic>
        <p:nvPicPr>
          <p:cNvPr id="4" name="Picture 3" descr="C:\Users\ekata\OneDrive\Έγγραφα\ERASMUS_CZECHIA\ΕΙΚΟΝΙΚΗ ΕΠΙΧΕΙΡΗΣΗ\ΚΗΡΑΛΟΙΦΗ\ΚΗΡΑΛΟΙΦΗ_ΦΩΤΟ\20250401_1247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43903">
            <a:off x="679498" y="3521619"/>
            <a:ext cx="1855651" cy="1316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C:\Users\ekata\OneDrive\Έγγραφα\ERASMUS_CZECHIA\ΕΙΚΟΝΙΚΗ ΕΠΙΧΕΙΡΗΣΗ\ΚΗΡΑΛΟΙΦΗ\ΚΗΡΑΛΟΙΦΗ_ΦΩΤΟ\20250401_1253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71912">
            <a:off x="5998382" y="429524"/>
            <a:ext cx="2760101" cy="192699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softEdge rad="112500"/>
          </a:effectLst>
        </p:spPr>
      </p:pic>
      <p:pic>
        <p:nvPicPr>
          <p:cNvPr id="6" name="Picture 5" descr="C:\Users\ekata\OneDrive\Έγγραφα\ERASMUS_CZECHIA\ΕΙΚΟΝΙΚΗ ΕΠΙΧΕΙΡΗΣΗ\ΚΗΡΑΛΟΙΦΗ\ΚΗΡΑΛΟΙΦΗ_ΦΩΤΟ\20250401_1247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44659">
            <a:off x="3727339" y="407000"/>
            <a:ext cx="1929334" cy="1400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C:\Users\ekata\OneDrive\Έγγραφα\ERASMUS_CZECHIA\ΕΙΚΟΝΙΚΗ ΕΠΙΧΕΙΡΗΣΗ\ΚΗΡΑΛΟΙΦΗ\ΚΗΡΑΛΟΙΦΗ_ΦΩΤΟ\20250401_1241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91174">
            <a:off x="6414138" y="3117340"/>
            <a:ext cx="2285417" cy="1651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C:\Users\ekata\OneDrive\Έγγραφα\ERASMUS_CZECHIA\ΕΙΚΟΝΙΚΗ ΕΠΙΧΕΙΡΗΣΗ\ΚΗΡΑΛΟΙΦΗ\ΚΗΡΑΛΟΙΦΗ_ΦΩΤΟ\20250401_1251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87900">
            <a:off x="4665614" y="2052362"/>
            <a:ext cx="2092354" cy="1467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C:\Users\ekata\OneDrive\Έγγραφα\ERASMUS_CZECHIA\ΕΙΚΟΝΙΚΗ ΕΠΙΧΕΙΡΗΣΗ\ΚΗΡΑΛΟΙΦΗ\ΚΗΡΑΛΟΙΦΗ_ΦΩΤΟ\20250401_13162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3286130"/>
            <a:ext cx="2143140" cy="157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7</a:t>
            </a:fld>
            <a:endParaRPr lang="el-GR" sz="1800" b="1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74" name="Picture 14" descr="F:\ΚΗΡΑΛΟΙΦΗ_ΕΙΚΟΝΙΚΗ_ΕΠΙΧΕΙΡΗΣΗ\20250404_102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17142">
            <a:off x="6260042" y="3135131"/>
            <a:ext cx="2143961" cy="1607971"/>
          </a:xfrm>
          <a:prstGeom prst="rect">
            <a:avLst/>
          </a:prstGeom>
          <a:noFill/>
        </p:spPr>
      </p:pic>
      <p:pic>
        <p:nvPicPr>
          <p:cNvPr id="66566" name="Picture 6" descr="F:\ΚΗΡΑΛΟΙΦΗ_ΕΙΚΟΝΙΚΗ_ΕΠΙΧΕΙΡΗΣΗ\20250404_1029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17372">
            <a:off x="427949" y="3580573"/>
            <a:ext cx="2583535" cy="1326050"/>
          </a:xfrm>
          <a:prstGeom prst="rect">
            <a:avLst/>
          </a:prstGeom>
          <a:noFill/>
        </p:spPr>
      </p:pic>
      <p:pic>
        <p:nvPicPr>
          <p:cNvPr id="66570" name="Picture 10" descr="C:\Users\ekata\Downloads\20250404_0949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928676"/>
            <a:ext cx="2689717" cy="2075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2" name="Picture 2" descr="F:\ΚΗΡΑΛΟΙΦΗ_ΕΙΚΟΝΙΚΗ_ΕΠΙΧΕΙΡΗΣΗ\20250404_1028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36108">
            <a:off x="896816" y="1081637"/>
            <a:ext cx="3015310" cy="2261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6572" name="Picture 12" descr="C:\Users\ekata\Downloads\20250404_0949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18245">
            <a:off x="3642592" y="3421055"/>
            <a:ext cx="1835371" cy="1499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71472" y="142858"/>
            <a:ext cx="7899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l-GR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Arial" charset="0"/>
              </a:rPr>
              <a:t>Προετοιμάζοντας δώρα για τους οικοδεσπότες μας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8</a:t>
            </a:fld>
            <a:endParaRPr lang="el-GR" sz="1800" b="1" dirty="0"/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14480" y="142858"/>
            <a:ext cx="58142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 smtClean="0">
                <a:solidFill>
                  <a:schemeClr val="tx2"/>
                </a:solidFill>
                <a:latin typeface="+mj-lt"/>
              </a:rPr>
              <a:t>Ψηφιακά Έργα &amp; Καινοτομία</a:t>
            </a:r>
            <a:endParaRPr lang="el-GR" sz="3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643056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400" b="1" dirty="0" err="1" smtClean="0">
                <a:solidFill>
                  <a:schemeClr val="tx2"/>
                </a:solidFill>
              </a:rPr>
              <a:t>Book</a:t>
            </a:r>
            <a:r>
              <a:rPr lang="el-GR" sz="2400" b="1" dirty="0" smtClean="0">
                <a:solidFill>
                  <a:schemeClr val="tx2"/>
                </a:solidFill>
              </a:rPr>
              <a:t> </a:t>
            </a:r>
            <a:r>
              <a:rPr lang="el-GR" sz="2400" b="1" dirty="0" err="1" smtClean="0">
                <a:solidFill>
                  <a:schemeClr val="tx2"/>
                </a:solidFill>
              </a:rPr>
              <a:t>Creator</a:t>
            </a:r>
            <a:r>
              <a:rPr lang="el-GR" sz="2400" dirty="0" smtClean="0"/>
              <a:t>: Βιβλία «Συνταγές από Περισσεύματα» και «Τοπικά Προϊόντα στην Ελληνική Μυθολογία» </a:t>
            </a:r>
          </a:p>
          <a:p>
            <a:r>
              <a:rPr lang="el-GR" sz="2400" b="1" dirty="0" err="1" smtClean="0">
                <a:solidFill>
                  <a:schemeClr val="tx2"/>
                </a:solidFill>
              </a:rPr>
              <a:t>Canva</a:t>
            </a:r>
            <a:r>
              <a:rPr lang="el-GR" sz="2400" dirty="0" smtClean="0"/>
              <a:t>: Δημιουργία ημερολογίων με ελληνικά προϊόντα και βιώσιμες πρακτικές</a:t>
            </a:r>
          </a:p>
          <a:p>
            <a:r>
              <a:rPr lang="el-GR" sz="2400" b="1" dirty="0" err="1" smtClean="0">
                <a:solidFill>
                  <a:schemeClr val="tx2"/>
                </a:solidFill>
              </a:rPr>
              <a:t>Kahoot</a:t>
            </a:r>
            <a:r>
              <a:rPr lang="el-GR" sz="2400" dirty="0" smtClean="0"/>
              <a:t>: Κουίζ για παραδοσιακά ελληνικά προϊόντα</a:t>
            </a:r>
          </a:p>
          <a:p>
            <a:endParaRPr lang="el-GR" sz="2400" dirty="0" smtClean="0"/>
          </a:p>
          <a:p>
            <a:endParaRPr lang="el-GR" sz="2400" dirty="0"/>
          </a:p>
        </p:txBody>
      </p:sp>
      <p:sp>
        <p:nvSpPr>
          <p:cNvPr id="5" name="Rectangle 4"/>
          <p:cNvSpPr/>
          <p:nvPr/>
        </p:nvSpPr>
        <p:spPr>
          <a:xfrm rot="21429771">
            <a:off x="440923" y="943561"/>
            <a:ext cx="350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Χρήση εργαλείων</a:t>
            </a:r>
            <a:endParaRPr lang="el-GR" sz="3200" b="1" dirty="0" smtClean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43438" y="1571618"/>
            <a:ext cx="43577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err="1" smtClean="0">
                <a:solidFill>
                  <a:schemeClr val="tx2"/>
                </a:solidFill>
              </a:rPr>
              <a:t>Padlet</a:t>
            </a:r>
            <a:r>
              <a:rPr lang="el-GR" sz="2400" dirty="0" smtClean="0"/>
              <a:t>: Ψηφιακός πίνακας με αναρτήσεις από την ομάδα </a:t>
            </a:r>
            <a:r>
              <a:rPr lang="en-US" sz="2400" dirty="0" smtClean="0"/>
              <a:t>Erasmus</a:t>
            </a:r>
            <a:r>
              <a:rPr lang="el-GR" sz="2400" dirty="0" smtClean="0"/>
              <a:t>+</a:t>
            </a:r>
          </a:p>
          <a:p>
            <a:r>
              <a:rPr lang="en-US" sz="2400" b="1" dirty="0" smtClean="0">
                <a:solidFill>
                  <a:schemeClr val="tx2"/>
                </a:solidFill>
              </a:rPr>
              <a:t>E-me</a:t>
            </a:r>
            <a:r>
              <a:rPr lang="en-US" sz="2400" dirty="0" smtClean="0"/>
              <a:t>: </a:t>
            </a:r>
            <a:r>
              <a:rPr lang="el-GR" sz="2400" dirty="0" smtClean="0"/>
              <a:t>Διαδραστικό κυνήγι θησαυρού για τα τοπικά προϊόντα της Εύβοιας</a:t>
            </a:r>
            <a:endParaRPr lang="en-US" sz="2400" dirty="0" smtClean="0"/>
          </a:p>
          <a:p>
            <a:r>
              <a:rPr lang="en-US" sz="2400" b="1" dirty="0" smtClean="0">
                <a:solidFill>
                  <a:schemeClr val="tx2"/>
                </a:solidFill>
              </a:rPr>
              <a:t>Videos</a:t>
            </a:r>
            <a:r>
              <a:rPr lang="en-US" sz="2400" dirty="0" smtClean="0"/>
              <a:t>: “Local Products: A Timeless Treasure” &amp; “Reducing Food Waste”</a:t>
            </a:r>
            <a:endParaRPr lang="el-GR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47CA-BFED-496A-8E0A-6B417CC041D2}" type="slidenum">
              <a:rPr lang="el-GR" sz="1800" b="1" smtClean="0"/>
              <a:pPr/>
              <a:t>9</a:t>
            </a:fld>
            <a:endParaRPr lang="el-GR" sz="1800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6253</TotalTime>
  <Words>1007</Words>
  <Application>Microsoft Office PowerPoint</Application>
  <PresentationFormat>On-screen Show (16:9)</PresentationFormat>
  <Paragraphs>205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“Inclusion and Green Skills: Creating a Sustainable Future Together”</vt:lpstr>
      <vt:lpstr>Slide 2</vt:lpstr>
      <vt:lpstr>Εργασίες πριν την κινητικότητα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Αναχώρηση: 7Απριλίου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“Inclusion and Green Skills: Creating a Sustainable Future Together”</dc:title>
  <dc:creator>Ευφροσύνη Καταροπούλου</dc:creator>
  <cp:lastModifiedBy>Ευφροσύνη Καταροπούλου</cp:lastModifiedBy>
  <cp:revision>54</cp:revision>
  <dcterms:created xsi:type="dcterms:W3CDTF">2025-05-24T20:01:08Z</dcterms:created>
  <dcterms:modified xsi:type="dcterms:W3CDTF">2026-01-17T08:38:34Z</dcterms:modified>
</cp:coreProperties>
</file>