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slideLayout" Target="../slideLayouts/slideLayout1.xml"/><Relationship Id="rId2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slideLayout" Target="../slideLayouts/slideLayout1.xml"/><Relationship Id="rId2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04825" cy="57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1714500"/>
            <a:ext cx="4572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800600"/>
            <a:ext cx="514350" cy="45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457700"/>
            <a:ext cx="504825" cy="57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0287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5486400"/>
            <a:ext cx="428625" cy="57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2743200"/>
            <a:ext cx="3429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2057400"/>
            <a:ext cx="4572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500" y="1581150"/>
            <a:ext cx="1143000" cy="91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0" y="4667250"/>
            <a:ext cx="914400" cy="3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6172200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850" y="6172200"/>
            <a:ext cx="228600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6475" y="6172200"/>
            <a:ext cx="257175" cy="304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457200" y="2724150"/>
            <a:ext cx="11277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 School Should Have a No Homework Day</a:t>
            </a:r>
            <a:endParaRPr lang="en-US" sz="4500" dirty="0"/>
          </a:p>
        </p:txBody>
      </p:sp>
      <p:sp>
        <p:nvSpPr>
          <p:cNvPr id="17" name="Text 1"/>
          <p:cNvSpPr/>
          <p:nvPr/>
        </p:nvSpPr>
        <p:spPr>
          <a:xfrm>
            <a:off x="457200" y="4019550"/>
            <a:ext cx="11277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Debate</a:t>
            </a:r>
            <a:endParaRPr lang="en-US" sz="2250" dirty="0"/>
          </a:p>
        </p:txBody>
      </p:sp>
      <p:sp>
        <p:nvSpPr>
          <p:cNvPr id="18" name="Text 2"/>
          <p:cNvSpPr/>
          <p:nvPr/>
        </p:nvSpPr>
        <p:spPr>
          <a:xfrm>
            <a:off x="-274320" y="5010150"/>
            <a:ext cx="87782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Weighing the pros and cons of reducing academic pressure for student well-being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952500" y="6191250"/>
            <a:ext cx="20345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Educational Impact</a:t>
            </a:r>
            <a:endParaRPr lang="en-US" sz="1500" dirty="0"/>
          </a:p>
        </p:txBody>
      </p:sp>
      <p:sp>
        <p:nvSpPr>
          <p:cNvPr id="20" name="Text 4"/>
          <p:cNvSpPr/>
          <p:nvPr/>
        </p:nvSpPr>
        <p:spPr>
          <a:xfrm>
            <a:off x="5619750" y="6191250"/>
            <a:ext cx="19773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Well-being</a:t>
            </a:r>
            <a:endParaRPr lang="en-US" sz="1500" dirty="0"/>
          </a:p>
        </p:txBody>
      </p:sp>
      <p:sp>
        <p:nvSpPr>
          <p:cNvPr id="21" name="Text 5"/>
          <p:cNvSpPr/>
          <p:nvPr/>
        </p:nvSpPr>
        <p:spPr>
          <a:xfrm>
            <a:off x="10267950" y="6191250"/>
            <a:ext cx="15773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Family Balance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2381250"/>
            <a:ext cx="95250" cy="95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762000" cy="7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2305050"/>
            <a:ext cx="2857500" cy="7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588" y="1466850"/>
            <a:ext cx="561975" cy="60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988" y="1619250"/>
            <a:ext cx="257175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662" y="1466850"/>
            <a:ext cx="533400" cy="609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063" y="161925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725" y="2095500"/>
            <a:ext cx="590550" cy="57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5025" y="2209800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724150"/>
            <a:ext cx="5524500" cy="1257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00" y="329565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" y="36004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0" y="2724150"/>
            <a:ext cx="5524500" cy="12573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32956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0" y="36004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286250"/>
            <a:ext cx="11277600" cy="9525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Balancing Rigor and Well-being</a:t>
            </a:r>
            <a:endParaRPr lang="en-US" sz="3600" dirty="0"/>
          </a:p>
        </p:txBody>
      </p:sp>
      <p:sp>
        <p:nvSpPr>
          <p:cNvPr id="20" name="Text 1"/>
          <p:cNvSpPr/>
          <p:nvPr/>
        </p:nvSpPr>
        <p:spPr>
          <a:xfrm>
            <a:off x="-670560" y="1028700"/>
            <a:ext cx="13533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Finding harmony between academic demands and student wellness</a:t>
            </a:r>
            <a:endParaRPr lang="en-US" sz="1500" dirty="0"/>
          </a:p>
        </p:txBody>
      </p:sp>
      <p:sp>
        <p:nvSpPr>
          <p:cNvPr id="21" name="Text 2"/>
          <p:cNvSpPr/>
          <p:nvPr/>
        </p:nvSpPr>
        <p:spPr>
          <a:xfrm>
            <a:off x="3276600" y="2152650"/>
            <a:ext cx="1348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EA58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Academic Rigor</a:t>
            </a:r>
            <a:endParaRPr lang="en-US" sz="1200" dirty="0"/>
          </a:p>
        </p:txBody>
      </p:sp>
      <p:sp>
        <p:nvSpPr>
          <p:cNvPr id="22" name="Text 3"/>
          <p:cNvSpPr/>
          <p:nvPr/>
        </p:nvSpPr>
        <p:spPr>
          <a:xfrm>
            <a:off x="7553325" y="2152650"/>
            <a:ext cx="16344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0D94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Well-being</a:t>
            </a:r>
            <a:endParaRPr lang="en-US" sz="1200" dirty="0"/>
          </a:p>
        </p:txBody>
      </p:sp>
      <p:sp>
        <p:nvSpPr>
          <p:cNvPr id="23" name="Text 4"/>
          <p:cNvSpPr/>
          <p:nvPr/>
        </p:nvSpPr>
        <p:spPr>
          <a:xfrm>
            <a:off x="647700" y="2914650"/>
            <a:ext cx="514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A58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Considerations</a:t>
            </a:r>
            <a:endParaRPr lang="en-US" sz="1500" dirty="0"/>
          </a:p>
        </p:txBody>
      </p:sp>
      <p:sp>
        <p:nvSpPr>
          <p:cNvPr id="24" name="Text 5"/>
          <p:cNvSpPr/>
          <p:nvPr/>
        </p:nvSpPr>
        <p:spPr>
          <a:xfrm>
            <a:off x="952500" y="3257550"/>
            <a:ext cx="3829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stress and improved mental health</a:t>
            </a:r>
            <a:endParaRPr lang="en-US" sz="1200" dirty="0"/>
          </a:p>
        </p:txBody>
      </p:sp>
      <p:sp>
        <p:nvSpPr>
          <p:cNvPr id="25" name="Text 6"/>
          <p:cNvSpPr/>
          <p:nvPr/>
        </p:nvSpPr>
        <p:spPr>
          <a:xfrm>
            <a:off x="952500" y="3562350"/>
            <a:ext cx="445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 for family activities and personal development</a:t>
            </a:r>
            <a:endParaRPr lang="en-US" sz="1200" dirty="0"/>
          </a:p>
        </p:txBody>
      </p:sp>
      <p:sp>
        <p:nvSpPr>
          <p:cNvPr id="26" name="Text 7"/>
          <p:cNvSpPr/>
          <p:nvPr/>
        </p:nvSpPr>
        <p:spPr>
          <a:xfrm>
            <a:off x="6400800" y="2914650"/>
            <a:ext cx="514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0D94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Balanced Approach</a:t>
            </a:r>
            <a:endParaRPr lang="en-US" sz="1500" dirty="0"/>
          </a:p>
        </p:txBody>
      </p:sp>
      <p:sp>
        <p:nvSpPr>
          <p:cNvPr id="27" name="Text 8"/>
          <p:cNvSpPr/>
          <p:nvPr/>
        </p:nvSpPr>
        <p:spPr>
          <a:xfrm>
            <a:off x="6705600" y="3257550"/>
            <a:ext cx="28917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academic reinforcement</a:t>
            </a:r>
            <a:endParaRPr lang="en-US" sz="1200" dirty="0"/>
          </a:p>
        </p:txBody>
      </p:sp>
      <p:sp>
        <p:nvSpPr>
          <p:cNvPr id="28" name="Text 9"/>
          <p:cNvSpPr/>
          <p:nvPr/>
        </p:nvSpPr>
        <p:spPr>
          <a:xfrm>
            <a:off x="6705600" y="3562350"/>
            <a:ext cx="29489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Development of essential life skills</a:t>
            </a:r>
            <a:endParaRPr lang="en-US" sz="1200" dirty="0"/>
          </a:p>
        </p:txBody>
      </p:sp>
      <p:sp>
        <p:nvSpPr>
          <p:cNvPr id="29" name="Text 10"/>
          <p:cNvSpPr/>
          <p:nvPr/>
        </p:nvSpPr>
        <p:spPr>
          <a:xfrm>
            <a:off x="647700" y="4476750"/>
            <a:ext cx="10896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Moving Forward</a:t>
            </a:r>
            <a:endParaRPr lang="en-US" sz="1500" dirty="0"/>
          </a:p>
        </p:txBody>
      </p:sp>
      <p:sp>
        <p:nvSpPr>
          <p:cNvPr id="30" name="Text 11"/>
          <p:cNvSpPr/>
          <p:nvPr/>
        </p:nvSpPr>
        <p:spPr>
          <a:xfrm>
            <a:off x="-441960" y="4819650"/>
            <a:ext cx="1307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Schools should implement flexible homework policies that adapt to individual student needs, ensuring academic rigor while supporting well-being.</a:t>
            </a:r>
            <a:endParaRPr lang="en-US" sz="1200" dirty="0"/>
          </a:p>
        </p:txBody>
      </p:sp>
      <p:sp>
        <p:nvSpPr>
          <p:cNvPr id="31" name="Text 12"/>
          <p:cNvSpPr/>
          <p:nvPr/>
        </p:nvSpPr>
        <p:spPr>
          <a:xfrm>
            <a:off x="457200" y="6210300"/>
            <a:ext cx="18516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Report Date: 2025-10-05</a:t>
            </a:r>
            <a:endParaRPr lang="en-US" sz="1050" dirty="0"/>
          </a:p>
        </p:txBody>
      </p:sp>
      <p:sp>
        <p:nvSpPr>
          <p:cNvPr id="32" name="Text 13"/>
          <p:cNvSpPr/>
          <p:nvPr/>
        </p:nvSpPr>
        <p:spPr>
          <a:xfrm>
            <a:off x="8391525" y="6210300"/>
            <a:ext cx="401193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goal is to prepare students for future success."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4698950" cy="198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09800"/>
            <a:ext cx="428625" cy="53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324100"/>
            <a:ext cx="200025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337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385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5433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5" y="2971800"/>
            <a:ext cx="95250" cy="1143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750" y="3486150"/>
            <a:ext cx="952500" cy="952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150" y="3867150"/>
            <a:ext cx="939701" cy="952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50" y="2743200"/>
            <a:ext cx="571500" cy="45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5850" y="1981200"/>
            <a:ext cx="4698950" cy="1981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4450" y="2209800"/>
            <a:ext cx="428625" cy="533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8750" y="2324100"/>
            <a:ext cx="200025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6850" y="29337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6850" y="32385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6850" y="35433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9575" y="4686300"/>
            <a:ext cx="590550" cy="6096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31975" y="4838700"/>
            <a:ext cx="285750" cy="3048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43439" y="4686300"/>
            <a:ext cx="590550" cy="6096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5839" y="4838700"/>
            <a:ext cx="285750" cy="3048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93014" y="4686300"/>
            <a:ext cx="533400" cy="6096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45414" y="4838700"/>
            <a:ext cx="228600" cy="3048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Homework Debate: An Overview</a:t>
            </a:r>
            <a:endParaRPr lang="en-US" sz="3600" dirty="0"/>
          </a:p>
        </p:txBody>
      </p:sp>
      <p:sp>
        <p:nvSpPr>
          <p:cNvPr id="26" name="Text 1"/>
          <p:cNvSpPr/>
          <p:nvPr/>
        </p:nvSpPr>
        <p:spPr>
          <a:xfrm>
            <a:off x="-670560" y="1066800"/>
            <a:ext cx="13533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balanced examination of homework's role in modern education</a:t>
            </a:r>
            <a:endParaRPr lang="en-US" sz="1500" dirty="0"/>
          </a:p>
        </p:txBody>
      </p:sp>
      <p:sp>
        <p:nvSpPr>
          <p:cNvPr id="27" name="Text 2"/>
          <p:cNvSpPr/>
          <p:nvPr/>
        </p:nvSpPr>
        <p:spPr>
          <a:xfrm>
            <a:off x="1266825" y="2324100"/>
            <a:ext cx="19659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Arguments For</a:t>
            </a:r>
            <a:endParaRPr lang="en-US" sz="1800" dirty="0"/>
          </a:p>
        </p:txBody>
      </p:sp>
      <p:sp>
        <p:nvSpPr>
          <p:cNvPr id="28" name="Text 3"/>
          <p:cNvSpPr/>
          <p:nvPr/>
        </p:nvSpPr>
        <p:spPr>
          <a:xfrm>
            <a:off x="1066800" y="2895600"/>
            <a:ext cx="34404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well-being and stress reduction</a:t>
            </a:r>
            <a:endParaRPr lang="en-US" sz="1200" dirty="0"/>
          </a:p>
        </p:txBody>
      </p:sp>
      <p:sp>
        <p:nvSpPr>
          <p:cNvPr id="29" name="Text 4"/>
          <p:cNvSpPr/>
          <p:nvPr/>
        </p:nvSpPr>
        <p:spPr>
          <a:xfrm>
            <a:off x="1066800" y="3200400"/>
            <a:ext cx="4309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Deeper learning through self-directed exploration</a:t>
            </a:r>
            <a:endParaRPr lang="en-US" sz="1200" dirty="0"/>
          </a:p>
        </p:txBody>
      </p:sp>
      <p:sp>
        <p:nvSpPr>
          <p:cNvPr id="30" name="Text 5"/>
          <p:cNvSpPr/>
          <p:nvPr/>
        </p:nvSpPr>
        <p:spPr>
          <a:xfrm>
            <a:off x="1066800" y="3505200"/>
            <a:ext cx="3337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Family bonding and educational equity</a:t>
            </a:r>
            <a:endParaRPr lang="en-US" sz="1200" dirty="0"/>
          </a:p>
        </p:txBody>
      </p:sp>
      <p:sp>
        <p:nvSpPr>
          <p:cNvPr id="31" name="Text 6"/>
          <p:cNvSpPr/>
          <p:nvPr/>
        </p:nvSpPr>
        <p:spPr>
          <a:xfrm>
            <a:off x="7845475" y="2324100"/>
            <a:ext cx="252603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Arguments Against</a:t>
            </a:r>
            <a:endParaRPr lang="en-US" sz="1800" dirty="0"/>
          </a:p>
        </p:txBody>
      </p:sp>
      <p:sp>
        <p:nvSpPr>
          <p:cNvPr id="32" name="Text 7"/>
          <p:cNvSpPr/>
          <p:nvPr/>
        </p:nvSpPr>
        <p:spPr>
          <a:xfrm>
            <a:off x="7645450" y="2895600"/>
            <a:ext cx="33604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Academic reinforcement and retention</a:t>
            </a:r>
            <a:endParaRPr lang="en-US" sz="1200" dirty="0"/>
          </a:p>
        </p:txBody>
      </p:sp>
      <p:sp>
        <p:nvSpPr>
          <p:cNvPr id="33" name="Text 8"/>
          <p:cNvSpPr/>
          <p:nvPr/>
        </p:nvSpPr>
        <p:spPr>
          <a:xfrm>
            <a:off x="7645450" y="3200400"/>
            <a:ext cx="3611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Discipline and responsibility development</a:t>
            </a:r>
            <a:endParaRPr lang="en-US" sz="1200" dirty="0"/>
          </a:p>
        </p:txBody>
      </p:sp>
      <p:sp>
        <p:nvSpPr>
          <p:cNvPr id="34" name="Text 9"/>
          <p:cNvSpPr/>
          <p:nvPr/>
        </p:nvSpPr>
        <p:spPr>
          <a:xfrm>
            <a:off x="7645450" y="3505200"/>
            <a:ext cx="34061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Learning gaps and academic disparities</a:t>
            </a:r>
            <a:endParaRPr lang="en-US" sz="1200" dirty="0"/>
          </a:p>
        </p:txBody>
      </p:sp>
      <p:sp>
        <p:nvSpPr>
          <p:cNvPr id="35" name="Text 10"/>
          <p:cNvSpPr/>
          <p:nvPr/>
        </p:nvSpPr>
        <p:spPr>
          <a:xfrm>
            <a:off x="2008138" y="5372100"/>
            <a:ext cx="8801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Educators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5857726" y="5372100"/>
            <a:ext cx="6743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Parents</a:t>
            </a:r>
            <a:endParaRPr lang="en-US" sz="1200" dirty="0"/>
          </a:p>
        </p:txBody>
      </p:sp>
      <p:sp>
        <p:nvSpPr>
          <p:cNvPr id="37" name="Text 12"/>
          <p:cNvSpPr/>
          <p:nvPr/>
        </p:nvSpPr>
        <p:spPr>
          <a:xfrm>
            <a:off x="9535864" y="5372100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</a:t>
            </a:r>
            <a:endParaRPr lang="en-US" sz="1200" dirty="0"/>
          </a:p>
        </p:txBody>
      </p:sp>
      <p:sp>
        <p:nvSpPr>
          <p:cNvPr id="38" name="Text 13"/>
          <p:cNvSpPr/>
          <p:nvPr/>
        </p:nvSpPr>
        <p:spPr>
          <a:xfrm>
            <a:off x="-670560" y="6172200"/>
            <a:ext cx="1353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role and volume of homework in modern education have become a subject of continuous debate..."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2100"/>
            <a:ext cx="3505200" cy="38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90700"/>
            <a:ext cx="762000" cy="64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1924050"/>
            <a:ext cx="342900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0861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4290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7719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3434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1562100"/>
            <a:ext cx="3505200" cy="381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1790700"/>
            <a:ext cx="762000" cy="647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550" y="1924050"/>
            <a:ext cx="342900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0861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36576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4000500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43434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3400" y="1562100"/>
            <a:ext cx="3505200" cy="3810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5000" y="1790700"/>
            <a:ext cx="762000" cy="647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10738" y="1924050"/>
            <a:ext cx="390525" cy="3810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0" y="308610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0" y="34290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2000" y="40005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82000" y="4343400"/>
            <a:ext cx="152400" cy="152400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Arguments For No Homework Days</a:t>
            </a:r>
            <a:endParaRPr lang="en-US" sz="3600" dirty="0"/>
          </a:p>
        </p:txBody>
      </p:sp>
      <p:sp>
        <p:nvSpPr>
          <p:cNvPr id="25" name="Text 1"/>
          <p:cNvSpPr/>
          <p:nvPr/>
        </p:nvSpPr>
        <p:spPr>
          <a:xfrm>
            <a:off x="-762000" y="914400"/>
            <a:ext cx="13716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benefits supporting a dedicated day without homework</a:t>
            </a:r>
            <a:endParaRPr lang="en-US" sz="1500" dirty="0"/>
          </a:p>
        </p:txBody>
      </p:sp>
      <p:sp>
        <p:nvSpPr>
          <p:cNvPr id="26" name="Text 2"/>
          <p:cNvSpPr/>
          <p:nvPr/>
        </p:nvSpPr>
        <p:spPr>
          <a:xfrm>
            <a:off x="457200" y="2590800"/>
            <a:ext cx="3657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 Well-being</a:t>
            </a:r>
            <a:endParaRPr lang="en-US" sz="1800" dirty="0"/>
          </a:p>
        </p:txBody>
      </p:sp>
      <p:sp>
        <p:nvSpPr>
          <p:cNvPr id="27" name="Text 3"/>
          <p:cNvSpPr/>
          <p:nvPr/>
        </p:nvSpPr>
        <p:spPr>
          <a:xfrm>
            <a:off x="990600" y="3048000"/>
            <a:ext cx="3257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Reduces stress and prevents burnout</a:t>
            </a:r>
            <a:endParaRPr lang="en-US" sz="1200" dirty="0"/>
          </a:p>
        </p:txBody>
      </p:sp>
      <p:sp>
        <p:nvSpPr>
          <p:cNvPr id="28" name="Text 4"/>
          <p:cNvSpPr/>
          <p:nvPr/>
        </p:nvSpPr>
        <p:spPr>
          <a:xfrm>
            <a:off x="990600" y="3390900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Improves mental health</a:t>
            </a:r>
            <a:endParaRPr lang="en-US" sz="1200" dirty="0"/>
          </a:p>
        </p:txBody>
      </p:sp>
      <p:sp>
        <p:nvSpPr>
          <p:cNvPr id="29" name="Text 5"/>
          <p:cNvSpPr/>
          <p:nvPr/>
        </p:nvSpPr>
        <p:spPr>
          <a:xfrm>
            <a:off x="990600" y="3733800"/>
            <a:ext cx="281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time for play, rest, and social development</a:t>
            </a:r>
            <a:endParaRPr lang="en-US" sz="1200" dirty="0"/>
          </a:p>
        </p:txBody>
      </p:sp>
      <p:sp>
        <p:nvSpPr>
          <p:cNvPr id="30" name="Text 6"/>
          <p:cNvSpPr/>
          <p:nvPr/>
        </p:nvSpPr>
        <p:spPr>
          <a:xfrm>
            <a:off x="990600" y="4305300"/>
            <a:ext cx="2788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Helps mitigate sleep deprivation</a:t>
            </a:r>
            <a:endParaRPr lang="en-US" sz="1200" dirty="0"/>
          </a:p>
        </p:txBody>
      </p:sp>
      <p:sp>
        <p:nvSpPr>
          <p:cNvPr id="31" name="Text 7"/>
          <p:cNvSpPr/>
          <p:nvPr/>
        </p:nvSpPr>
        <p:spPr>
          <a:xfrm>
            <a:off x="1152525" y="4714875"/>
            <a:ext cx="2266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 much-needed respite for mental rejuvenation"</a:t>
            </a:r>
            <a:endParaRPr lang="en-US" sz="1050" dirty="0"/>
          </a:p>
        </p:txBody>
      </p:sp>
      <p:sp>
        <p:nvSpPr>
          <p:cNvPr id="32" name="Text 8"/>
          <p:cNvSpPr/>
          <p:nvPr/>
        </p:nvSpPr>
        <p:spPr>
          <a:xfrm>
            <a:off x="4267200" y="2590800"/>
            <a:ext cx="3657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Deeper Learning</a:t>
            </a:r>
            <a:endParaRPr lang="en-US" sz="1800" dirty="0"/>
          </a:p>
        </p:txBody>
      </p:sp>
      <p:sp>
        <p:nvSpPr>
          <p:cNvPr id="33" name="Text 9"/>
          <p:cNvSpPr/>
          <p:nvPr/>
        </p:nvSpPr>
        <p:spPr>
          <a:xfrm>
            <a:off x="4800600" y="3048000"/>
            <a:ext cx="281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opportunities for self-directed learning</a:t>
            </a:r>
            <a:endParaRPr lang="en-US" sz="1200" dirty="0"/>
          </a:p>
        </p:txBody>
      </p:sp>
      <p:sp>
        <p:nvSpPr>
          <p:cNvPr id="34" name="Text 10"/>
          <p:cNvSpPr/>
          <p:nvPr/>
        </p:nvSpPr>
        <p:spPr>
          <a:xfrm>
            <a:off x="4800600" y="3619500"/>
            <a:ext cx="26403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Fosters curiosity and creativity</a:t>
            </a:r>
            <a:endParaRPr lang="en-US" sz="1200" dirty="0"/>
          </a:p>
        </p:txBody>
      </p:sp>
      <p:sp>
        <p:nvSpPr>
          <p:cNvPr id="35" name="Text 11"/>
          <p:cNvSpPr/>
          <p:nvPr/>
        </p:nvSpPr>
        <p:spPr>
          <a:xfrm>
            <a:off x="4800600" y="396240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Encourages intrinsic motivation</a:t>
            </a:r>
            <a:endParaRPr lang="en-US" sz="1200" dirty="0"/>
          </a:p>
        </p:txBody>
      </p:sp>
      <p:sp>
        <p:nvSpPr>
          <p:cNvPr id="36" name="Text 12"/>
          <p:cNvSpPr/>
          <p:nvPr/>
        </p:nvSpPr>
        <p:spPr>
          <a:xfrm>
            <a:off x="4800600" y="4305300"/>
            <a:ext cx="281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exploration of personal interests</a:t>
            </a:r>
            <a:endParaRPr lang="en-US" sz="1200" dirty="0"/>
          </a:p>
        </p:txBody>
      </p:sp>
      <p:sp>
        <p:nvSpPr>
          <p:cNvPr id="37" name="Text 13"/>
          <p:cNvSpPr/>
          <p:nvPr/>
        </p:nvSpPr>
        <p:spPr>
          <a:xfrm>
            <a:off x="4678680" y="4943475"/>
            <a:ext cx="283464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"Fostering a lifelong love of learning"</a:t>
            </a:r>
            <a:endParaRPr lang="en-US" sz="1050" dirty="0"/>
          </a:p>
        </p:txBody>
      </p:sp>
      <p:sp>
        <p:nvSpPr>
          <p:cNvPr id="38" name="Text 14"/>
          <p:cNvSpPr/>
          <p:nvPr/>
        </p:nvSpPr>
        <p:spPr>
          <a:xfrm>
            <a:off x="8077200" y="2590800"/>
            <a:ext cx="3657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Family &amp; Equity</a:t>
            </a:r>
            <a:endParaRPr lang="en-US" sz="1800" dirty="0"/>
          </a:p>
        </p:txBody>
      </p:sp>
      <p:sp>
        <p:nvSpPr>
          <p:cNvPr id="39" name="Text 15"/>
          <p:cNvSpPr/>
          <p:nvPr/>
        </p:nvSpPr>
        <p:spPr>
          <a:xfrm>
            <a:off x="8610600" y="3048000"/>
            <a:ext cx="17487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Eases family tension</a:t>
            </a:r>
            <a:endParaRPr lang="en-US" sz="1200" dirty="0"/>
          </a:p>
        </p:txBody>
      </p:sp>
      <p:sp>
        <p:nvSpPr>
          <p:cNvPr id="40" name="Text 16"/>
          <p:cNvSpPr/>
          <p:nvPr/>
        </p:nvSpPr>
        <p:spPr>
          <a:xfrm>
            <a:off x="8610600" y="3390900"/>
            <a:ext cx="281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more time for shared activities</a:t>
            </a:r>
            <a:endParaRPr lang="en-US" sz="1200" dirty="0"/>
          </a:p>
        </p:txBody>
      </p:sp>
      <p:sp>
        <p:nvSpPr>
          <p:cNvPr id="41" name="Text 17"/>
          <p:cNvSpPr/>
          <p:nvPr/>
        </p:nvSpPr>
        <p:spPr>
          <a:xfrm>
            <a:off x="8610600" y="3962400"/>
            <a:ext cx="22174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Strengthens family bonds</a:t>
            </a:r>
            <a:endParaRPr lang="en-US" sz="1200" dirty="0"/>
          </a:p>
        </p:txBody>
      </p:sp>
      <p:sp>
        <p:nvSpPr>
          <p:cNvPr id="42" name="Text 18"/>
          <p:cNvSpPr/>
          <p:nvPr/>
        </p:nvSpPr>
        <p:spPr>
          <a:xfrm>
            <a:off x="8610600" y="4305300"/>
            <a:ext cx="281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Levels the playing field for diverse socioeconomic backgrounds</a:t>
            </a:r>
            <a:endParaRPr lang="en-US" sz="1200" dirty="0"/>
          </a:p>
        </p:txBody>
      </p:sp>
      <p:sp>
        <p:nvSpPr>
          <p:cNvPr id="43" name="Text 19"/>
          <p:cNvSpPr/>
          <p:nvPr/>
        </p:nvSpPr>
        <p:spPr>
          <a:xfrm>
            <a:off x="8705850" y="4943475"/>
            <a:ext cx="24003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"Promoting educational equity"</a:t>
            </a:r>
            <a:endParaRPr lang="en-US" sz="1050" dirty="0"/>
          </a:p>
        </p:txBody>
      </p:sp>
      <p:sp>
        <p:nvSpPr>
          <p:cNvPr id="44" name="Text 20"/>
          <p:cNvSpPr/>
          <p:nvPr/>
        </p:nvSpPr>
        <p:spPr>
          <a:xfrm>
            <a:off x="-762000" y="5676900"/>
            <a:ext cx="13716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benefits collectively create a more balanced and enriching educational environment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53" y="2799078"/>
            <a:ext cx="821693" cy="821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54" y="2799078"/>
            <a:ext cx="821693" cy="821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53" y="6228078"/>
            <a:ext cx="821693" cy="8216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354" y="6228078"/>
            <a:ext cx="821693" cy="8216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4057650"/>
            <a:ext cx="19050" cy="1143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4629150"/>
            <a:ext cx="1524000" cy="15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375" y="4819650"/>
            <a:ext cx="247650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700" y="2628900"/>
            <a:ext cx="2743200" cy="2400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2819400"/>
            <a:ext cx="457200" cy="533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6500" y="293370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7100" y="2628900"/>
            <a:ext cx="2743200" cy="2171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7600" y="2819400"/>
            <a:ext cx="400050" cy="533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1900" y="2933700"/>
            <a:ext cx="171450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1700" y="2933700"/>
            <a:ext cx="2743200" cy="19431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2200" y="3124200"/>
            <a:ext cx="428625" cy="533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76500" y="3238500"/>
            <a:ext cx="200025" cy="3048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7100" y="2933700"/>
            <a:ext cx="2743200" cy="19431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67600" y="3124200"/>
            <a:ext cx="457200" cy="5334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81900" y="3238500"/>
            <a:ext cx="228600" cy="3048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Student Well-being Benefits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-670560" y="990600"/>
            <a:ext cx="13533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No Homework Days support mental health and overall well-being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6553200" y="5238750"/>
            <a:ext cx="1524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Homework Day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6553200" y="5772150"/>
            <a:ext cx="1524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Benefits</a:t>
            </a:r>
            <a:endParaRPr lang="en-US" sz="1050" dirty="0"/>
          </a:p>
        </p:txBody>
      </p:sp>
      <p:sp>
        <p:nvSpPr>
          <p:cNvPr id="26" name="Text 4"/>
          <p:cNvSpPr/>
          <p:nvPr/>
        </p:nvSpPr>
        <p:spPr>
          <a:xfrm>
            <a:off x="2933700" y="2952750"/>
            <a:ext cx="18745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Stress Reduction</a:t>
            </a:r>
            <a:endParaRPr lang="en-US" sz="1500" dirty="0"/>
          </a:p>
        </p:txBody>
      </p:sp>
      <p:sp>
        <p:nvSpPr>
          <p:cNvPr id="27" name="Text 5"/>
          <p:cNvSpPr/>
          <p:nvPr/>
        </p:nvSpPr>
        <p:spPr>
          <a:xfrm>
            <a:off x="2362200" y="3467100"/>
            <a:ext cx="23622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Relieves academic pressure, allowing students to decompress and engage in activities that promote relaxation and mental rejuvenation.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7981950" y="2952750"/>
            <a:ext cx="22174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Burnout Prevention</a:t>
            </a:r>
            <a:endParaRPr lang="en-US" sz="1500" dirty="0"/>
          </a:p>
        </p:txBody>
      </p:sp>
      <p:sp>
        <p:nvSpPr>
          <p:cNvPr id="29" name="Text 7"/>
          <p:cNvSpPr/>
          <p:nvPr/>
        </p:nvSpPr>
        <p:spPr>
          <a:xfrm>
            <a:off x="7467600" y="3467100"/>
            <a:ext cx="23622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a much-needed respite from constant academic demands, preventing chronic stress and anxiety among students.</a:t>
            </a:r>
            <a:endParaRPr lang="en-US" sz="1200" dirty="0"/>
          </a:p>
        </p:txBody>
      </p:sp>
      <p:sp>
        <p:nvSpPr>
          <p:cNvPr id="30" name="Text 8"/>
          <p:cNvSpPr/>
          <p:nvPr/>
        </p:nvSpPr>
        <p:spPr>
          <a:xfrm>
            <a:off x="2905125" y="3257550"/>
            <a:ext cx="14973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Play and Rest</a:t>
            </a:r>
            <a:endParaRPr lang="en-US" sz="1500" dirty="0"/>
          </a:p>
        </p:txBody>
      </p:sp>
      <p:sp>
        <p:nvSpPr>
          <p:cNvPr id="31" name="Text 9"/>
          <p:cNvSpPr/>
          <p:nvPr/>
        </p:nvSpPr>
        <p:spPr>
          <a:xfrm>
            <a:off x="2362200" y="3771900"/>
            <a:ext cx="2362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Frees time for play, rest, and social development - essential components of a healthy childhood and adolescence.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8039100" y="3257550"/>
            <a:ext cx="17259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Improved Sleep</a:t>
            </a:r>
            <a:endParaRPr lang="en-US" sz="1500" dirty="0"/>
          </a:p>
        </p:txBody>
      </p:sp>
      <p:sp>
        <p:nvSpPr>
          <p:cNvPr id="33" name="Text 11"/>
          <p:cNvSpPr/>
          <p:nvPr/>
        </p:nvSpPr>
        <p:spPr>
          <a:xfrm>
            <a:off x="7467600" y="3771900"/>
            <a:ext cx="2362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Helps mitigate sleep deprivation, promoting better rest patterns and improved cognitive function and emotional regulation.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-670560" y="6172200"/>
            <a:ext cx="1353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 designated no homework day could help mitigate these issues, promoting better sleep patterns and overall physical and mental health."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414713"/>
            <a:ext cx="8458200" cy="28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57438"/>
            <a:ext cx="2438400" cy="2143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2547938"/>
            <a:ext cx="666750" cy="666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2709863"/>
            <a:ext cx="247650" cy="34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238500"/>
            <a:ext cx="304800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2357438"/>
            <a:ext cx="3657600" cy="21431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625" y="2547938"/>
            <a:ext cx="666750" cy="6667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463" y="2709863"/>
            <a:ext cx="219075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8700" y="3738563"/>
            <a:ext cx="228600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700" y="3738563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4700" y="3738563"/>
            <a:ext cx="228600" cy="3048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8200" y="3238500"/>
            <a:ext cx="304800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6400" y="2357438"/>
            <a:ext cx="2438400" cy="21431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82225" y="2547938"/>
            <a:ext cx="666750" cy="6667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34625" y="2709863"/>
            <a:ext cx="361950" cy="3429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5600700"/>
            <a:ext cx="3606701" cy="8001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" y="5753100"/>
            <a:ext cx="419100" cy="4953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3900" y="5867400"/>
            <a:ext cx="190500" cy="266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92501" y="5600700"/>
            <a:ext cx="3606850" cy="8001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44901" y="5753100"/>
            <a:ext cx="419100" cy="4953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59201" y="5867400"/>
            <a:ext cx="190500" cy="2667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27950" y="5600700"/>
            <a:ext cx="3606701" cy="8001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80350" y="5753100"/>
            <a:ext cx="419100" cy="4953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94650" y="5867400"/>
            <a:ext cx="190500" cy="26670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Deeper Learning Opportunities</a:t>
            </a:r>
            <a:endParaRPr lang="en-US" sz="3600" dirty="0"/>
          </a:p>
        </p:txBody>
      </p:sp>
      <p:sp>
        <p:nvSpPr>
          <p:cNvPr id="28" name="Text 1"/>
          <p:cNvSpPr/>
          <p:nvPr/>
        </p:nvSpPr>
        <p:spPr>
          <a:xfrm>
            <a:off x="457200" y="1066800"/>
            <a:ext cx="11277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beyond traditional assignments</a:t>
            </a:r>
            <a:endParaRPr lang="en-US" sz="1500" dirty="0"/>
          </a:p>
        </p:txBody>
      </p:sp>
      <p:sp>
        <p:nvSpPr>
          <p:cNvPr id="29" name="Text 2"/>
          <p:cNvSpPr/>
          <p:nvPr/>
        </p:nvSpPr>
        <p:spPr>
          <a:xfrm>
            <a:off x="441960" y="3357563"/>
            <a:ext cx="24688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Learning</a:t>
            </a:r>
            <a:endParaRPr lang="en-US" sz="1500" dirty="0"/>
          </a:p>
        </p:txBody>
      </p:sp>
      <p:sp>
        <p:nvSpPr>
          <p:cNvPr id="30" name="Text 3"/>
          <p:cNvSpPr/>
          <p:nvPr/>
        </p:nvSpPr>
        <p:spPr>
          <a:xfrm>
            <a:off x="441960" y="3738563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Structured curriculum</a:t>
            </a:r>
            <a:endParaRPr lang="en-US" sz="1200" dirty="0"/>
          </a:p>
        </p:txBody>
      </p:sp>
      <p:sp>
        <p:nvSpPr>
          <p:cNvPr id="31" name="Text 4"/>
          <p:cNvSpPr/>
          <p:nvPr/>
        </p:nvSpPr>
        <p:spPr>
          <a:xfrm>
            <a:off x="4130040" y="3357563"/>
            <a:ext cx="39319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Deeper Learning</a:t>
            </a:r>
            <a:endParaRPr lang="en-US" sz="1500" dirty="0"/>
          </a:p>
        </p:txBody>
      </p:sp>
      <p:sp>
        <p:nvSpPr>
          <p:cNvPr id="32" name="Text 5"/>
          <p:cNvSpPr/>
          <p:nvPr/>
        </p:nvSpPr>
        <p:spPr>
          <a:xfrm>
            <a:off x="4358640" y="4119562"/>
            <a:ext cx="11887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Creativity</a:t>
            </a:r>
            <a:endParaRPr lang="en-US" sz="1050" dirty="0"/>
          </a:p>
        </p:txBody>
      </p:sp>
      <p:sp>
        <p:nvSpPr>
          <p:cNvPr id="33" name="Text 6"/>
          <p:cNvSpPr/>
          <p:nvPr/>
        </p:nvSpPr>
        <p:spPr>
          <a:xfrm>
            <a:off x="5501640" y="4119562"/>
            <a:ext cx="11887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Exploration</a:t>
            </a:r>
            <a:endParaRPr lang="en-US" sz="1050" dirty="0"/>
          </a:p>
        </p:txBody>
      </p:sp>
      <p:sp>
        <p:nvSpPr>
          <p:cNvPr id="34" name="Text 7"/>
          <p:cNvSpPr/>
          <p:nvPr/>
        </p:nvSpPr>
        <p:spPr>
          <a:xfrm>
            <a:off x="6644640" y="4119562"/>
            <a:ext cx="11887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Self-direction</a:t>
            </a:r>
            <a:endParaRPr lang="en-US" sz="1050" dirty="0"/>
          </a:p>
        </p:txBody>
      </p:sp>
      <p:sp>
        <p:nvSpPr>
          <p:cNvPr id="35" name="Text 8"/>
          <p:cNvSpPr/>
          <p:nvPr/>
        </p:nvSpPr>
        <p:spPr>
          <a:xfrm>
            <a:off x="9281160" y="3357563"/>
            <a:ext cx="24688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Long-term Benefits</a:t>
            </a:r>
            <a:endParaRPr lang="en-US" sz="1500" dirty="0"/>
          </a:p>
        </p:txBody>
      </p:sp>
      <p:sp>
        <p:nvSpPr>
          <p:cNvPr id="36" name="Text 9"/>
          <p:cNvSpPr/>
          <p:nvPr/>
        </p:nvSpPr>
        <p:spPr>
          <a:xfrm>
            <a:off x="9281160" y="3738563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Lifelong learning</a:t>
            </a:r>
            <a:endParaRPr lang="en-US" sz="1200" dirty="0"/>
          </a:p>
        </p:txBody>
      </p:sp>
      <p:sp>
        <p:nvSpPr>
          <p:cNvPr id="37" name="Text 10"/>
          <p:cNvSpPr/>
          <p:nvPr/>
        </p:nvSpPr>
        <p:spPr>
          <a:xfrm>
            <a:off x="1143000" y="5753100"/>
            <a:ext cx="3246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Fosters Curiosity</a:t>
            </a:r>
            <a:endParaRPr lang="en-US" sz="1200" dirty="0"/>
          </a:p>
        </p:txBody>
      </p:sp>
      <p:sp>
        <p:nvSpPr>
          <p:cNvPr id="38" name="Text 11"/>
          <p:cNvSpPr/>
          <p:nvPr/>
        </p:nvSpPr>
        <p:spPr>
          <a:xfrm>
            <a:off x="1143000" y="6019800"/>
            <a:ext cx="32461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explore topics that interest them</a:t>
            </a:r>
            <a:endParaRPr lang="en-US" sz="1050" dirty="0"/>
          </a:p>
        </p:txBody>
      </p:sp>
      <p:sp>
        <p:nvSpPr>
          <p:cNvPr id="39" name="Text 12"/>
          <p:cNvSpPr/>
          <p:nvPr/>
        </p:nvSpPr>
        <p:spPr>
          <a:xfrm>
            <a:off x="4978301" y="5753100"/>
            <a:ext cx="22517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Cultivates Creativity</a:t>
            </a:r>
            <a:endParaRPr lang="en-US" sz="1200" dirty="0"/>
          </a:p>
        </p:txBody>
      </p:sp>
      <p:sp>
        <p:nvSpPr>
          <p:cNvPr id="40" name="Text 13"/>
          <p:cNvSpPr/>
          <p:nvPr/>
        </p:nvSpPr>
        <p:spPr>
          <a:xfrm>
            <a:off x="4978301" y="6019800"/>
            <a:ext cx="225171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Space for creative expression</a:t>
            </a:r>
            <a:endParaRPr lang="en-US" sz="1050" dirty="0"/>
          </a:p>
        </p:txBody>
      </p:sp>
      <p:sp>
        <p:nvSpPr>
          <p:cNvPr id="41" name="Text 14"/>
          <p:cNvSpPr/>
          <p:nvPr/>
        </p:nvSpPr>
        <p:spPr>
          <a:xfrm>
            <a:off x="8813750" y="5753100"/>
            <a:ext cx="1931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Intrinsic Motivation</a:t>
            </a:r>
            <a:endParaRPr lang="en-US" sz="1200" dirty="0"/>
          </a:p>
        </p:txBody>
      </p:sp>
      <p:sp>
        <p:nvSpPr>
          <p:cNvPr id="42" name="Text 15"/>
          <p:cNvSpPr/>
          <p:nvPr/>
        </p:nvSpPr>
        <p:spPr>
          <a:xfrm>
            <a:off x="8813750" y="6019800"/>
            <a:ext cx="19316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Develops love of learning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056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990600"/>
            <a:ext cx="142875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666750" cy="666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914525"/>
            <a:ext cx="323850" cy="34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71750"/>
            <a:ext cx="5486400" cy="110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2800350"/>
            <a:ext cx="238125" cy="26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29050"/>
            <a:ext cx="5486400" cy="110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4057650"/>
            <a:ext cx="238125" cy="26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86350"/>
            <a:ext cx="5486400" cy="110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5314950"/>
            <a:ext cx="190500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1752600"/>
            <a:ext cx="666750" cy="66675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914525"/>
            <a:ext cx="361950" cy="342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8400" y="2571750"/>
            <a:ext cx="5486400" cy="11049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8900" y="2800350"/>
            <a:ext cx="142875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829050"/>
            <a:ext cx="5486400" cy="11049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8900" y="4057650"/>
            <a:ext cx="238125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400" y="5086350"/>
            <a:ext cx="5486400" cy="11049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5314950"/>
            <a:ext cx="190500" cy="2667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Family and Equity Considerations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-670560" y="1104900"/>
            <a:ext cx="135331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no homework days benefit family dynamics and educational equity</a:t>
            </a:r>
            <a:endParaRPr lang="en-US" sz="1500" dirty="0"/>
          </a:p>
        </p:txBody>
      </p:sp>
      <p:sp>
        <p:nvSpPr>
          <p:cNvPr id="22" name="Text 2"/>
          <p:cNvSpPr/>
          <p:nvPr/>
        </p:nvSpPr>
        <p:spPr>
          <a:xfrm>
            <a:off x="1276350" y="1933575"/>
            <a:ext cx="22517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Family Dynamics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1000125" y="2762250"/>
            <a:ext cx="475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Household Tension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1000125" y="3028950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Without homework pressure, families can spend quality time together without academic stress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1000125" y="4019550"/>
            <a:ext cx="475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Shared Activities</a:t>
            </a:r>
            <a:endParaRPr lang="en-US" sz="1200" dirty="0"/>
          </a:p>
        </p:txBody>
      </p:sp>
      <p:sp>
        <p:nvSpPr>
          <p:cNvPr id="26" name="Text 6"/>
          <p:cNvSpPr/>
          <p:nvPr/>
        </p:nvSpPr>
        <p:spPr>
          <a:xfrm>
            <a:off x="1000125" y="4286250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Families can engage in recreational activities or simply relax without looming homework pressure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952500" y="5276850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Parent-Child Relationships</a:t>
            </a:r>
            <a:endParaRPr lang="en-US" sz="1200" dirty="0"/>
          </a:p>
        </p:txBody>
      </p:sp>
      <p:sp>
        <p:nvSpPr>
          <p:cNvPr id="28" name="Text 8"/>
          <p:cNvSpPr/>
          <p:nvPr/>
        </p:nvSpPr>
        <p:spPr>
          <a:xfrm>
            <a:off x="952500" y="5543550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Less conflict over homework assignments strengthens bonds and improves communication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7067550" y="1933575"/>
            <a:ext cx="24688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D94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Educational Equity</a:t>
            </a:r>
            <a:endParaRPr lang="en-US" sz="1800" dirty="0"/>
          </a:p>
        </p:txBody>
      </p:sp>
      <p:sp>
        <p:nvSpPr>
          <p:cNvPr id="30" name="Text 10"/>
          <p:cNvSpPr/>
          <p:nvPr/>
        </p:nvSpPr>
        <p:spPr>
          <a:xfrm>
            <a:off x="6696075" y="2762250"/>
            <a:ext cx="4848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Leveling the Playing Field</a:t>
            </a:r>
            <a:endParaRPr lang="en-US" sz="1200" dirty="0"/>
          </a:p>
        </p:txBody>
      </p:sp>
      <p:sp>
        <p:nvSpPr>
          <p:cNvPr id="31" name="Text 11"/>
          <p:cNvSpPr/>
          <p:nvPr/>
        </p:nvSpPr>
        <p:spPr>
          <a:xfrm>
            <a:off x="6696075" y="3028950"/>
            <a:ext cx="48482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Reduces advantages for students with resources and disadvantages for those without</a:t>
            </a:r>
            <a:endParaRPr lang="en-US" sz="1200" dirty="0"/>
          </a:p>
        </p:txBody>
      </p:sp>
      <p:sp>
        <p:nvSpPr>
          <p:cNvPr id="32" name="Text 12"/>
          <p:cNvSpPr/>
          <p:nvPr/>
        </p:nvSpPr>
        <p:spPr>
          <a:xfrm>
            <a:off x="6791325" y="4019550"/>
            <a:ext cx="475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Resource Access Issues</a:t>
            </a:r>
            <a:endParaRPr lang="en-US" sz="1200" dirty="0"/>
          </a:p>
        </p:txBody>
      </p:sp>
      <p:sp>
        <p:nvSpPr>
          <p:cNvPr id="33" name="Text 13"/>
          <p:cNvSpPr/>
          <p:nvPr/>
        </p:nvSpPr>
        <p:spPr>
          <a:xfrm>
            <a:off x="6791325" y="4286250"/>
            <a:ext cx="47529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Students lacking resources (internet, quiet space) are often at a disadvantage with traditional homework</a:t>
            </a:r>
            <a:endParaRPr lang="en-US" sz="1200" dirty="0"/>
          </a:p>
        </p:txBody>
      </p:sp>
      <p:sp>
        <p:nvSpPr>
          <p:cNvPr id="34" name="Text 14"/>
          <p:cNvSpPr/>
          <p:nvPr/>
        </p:nvSpPr>
        <p:spPr>
          <a:xfrm>
            <a:off x="6743700" y="5276850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Reduced Disparities</a:t>
            </a:r>
            <a:endParaRPr lang="en-US" sz="1200" dirty="0"/>
          </a:p>
        </p:txBody>
      </p:sp>
      <p:sp>
        <p:nvSpPr>
          <p:cNvPr id="35" name="Text 15"/>
          <p:cNvSpPr/>
          <p:nvPr/>
        </p:nvSpPr>
        <p:spPr>
          <a:xfrm>
            <a:off x="6743700" y="5543550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Equal opportunity for all students to thrive regardless of home circumstances</a:t>
            </a:r>
            <a:endParaRPr lang="en-US" sz="1200" dirty="0"/>
          </a:p>
        </p:txBody>
      </p:sp>
      <p:sp>
        <p:nvSpPr>
          <p:cNvPr id="36" name="Text 16"/>
          <p:cNvSpPr/>
          <p:nvPr/>
        </p:nvSpPr>
        <p:spPr>
          <a:xfrm>
            <a:off x="-670560" y="6419850"/>
            <a:ext cx="1353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"No homework days ensure all students have an equal opportunity to thrive."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24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8300"/>
            <a:ext cx="11277600" cy="137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66900"/>
            <a:ext cx="609600" cy="6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019300"/>
            <a:ext cx="22860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590800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275" y="25908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238500"/>
            <a:ext cx="11277600" cy="137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467100"/>
            <a:ext cx="609600" cy="609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300" y="3619500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41910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3825" y="41910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838700"/>
            <a:ext cx="11277600" cy="13716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5067300"/>
            <a:ext cx="609600" cy="6096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300" y="5219700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57912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3375" y="5791200"/>
            <a:ext cx="152400" cy="1524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Arguments Against No Homework Days</a:t>
            </a:r>
            <a:endParaRPr lang="en-US" sz="3600" dirty="0"/>
          </a:p>
        </p:txBody>
      </p:sp>
      <p:sp>
        <p:nvSpPr>
          <p:cNvPr id="19" name="Text 1"/>
          <p:cNvSpPr/>
          <p:nvPr/>
        </p:nvSpPr>
        <p:spPr>
          <a:xfrm>
            <a:off x="457200" y="1066800"/>
            <a:ext cx="11277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concerns about eliminating homework</a:t>
            </a:r>
            <a:endParaRPr lang="en-US" sz="1500" dirty="0"/>
          </a:p>
        </p:txBody>
      </p:sp>
      <p:sp>
        <p:nvSpPr>
          <p:cNvPr id="20" name="Text 2"/>
          <p:cNvSpPr/>
          <p:nvPr/>
        </p:nvSpPr>
        <p:spPr>
          <a:xfrm>
            <a:off x="1524000" y="1866900"/>
            <a:ext cx="6305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A58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Academic Reinforcement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1524000" y="2247900"/>
            <a:ext cx="75666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Daily homework reinforces concepts and improves retention.</a:t>
            </a:r>
            <a:endParaRPr lang="en-US" sz="1200" dirty="0"/>
          </a:p>
        </p:txBody>
      </p:sp>
      <p:sp>
        <p:nvSpPr>
          <p:cNvPr id="22" name="Text 4"/>
          <p:cNvSpPr/>
          <p:nvPr/>
        </p:nvSpPr>
        <p:spPr>
          <a:xfrm>
            <a:off x="1752600" y="2552700"/>
            <a:ext cx="35547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Embeds knowledge in long-term memory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5095875" y="2552700"/>
            <a:ext cx="32804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Enables independent problem-solving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1524000" y="3467100"/>
            <a:ext cx="46520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D94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Discipline and Responsibility</a:t>
            </a:r>
            <a:endParaRPr lang="en-US" sz="1800" dirty="0"/>
          </a:p>
        </p:txBody>
      </p:sp>
      <p:sp>
        <p:nvSpPr>
          <p:cNvPr id="25" name="Text 7"/>
          <p:cNvSpPr/>
          <p:nvPr/>
        </p:nvSpPr>
        <p:spPr>
          <a:xfrm>
            <a:off x="1524000" y="3848100"/>
            <a:ext cx="4652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Homework teaches essential life skills.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1752600" y="4152900"/>
            <a:ext cx="24345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Develops time management</a:t>
            </a:r>
            <a:endParaRPr lang="en-US" sz="1200" dirty="0"/>
          </a:p>
        </p:txBody>
      </p:sp>
      <p:sp>
        <p:nvSpPr>
          <p:cNvPr id="27" name="Text 9"/>
          <p:cNvSpPr/>
          <p:nvPr/>
        </p:nvSpPr>
        <p:spPr>
          <a:xfrm>
            <a:off x="4162425" y="4152900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Instills work ethic</a:t>
            </a:r>
            <a:endParaRPr lang="en-US" sz="1200" dirty="0"/>
          </a:p>
        </p:txBody>
      </p:sp>
      <p:sp>
        <p:nvSpPr>
          <p:cNvPr id="28" name="Text 10"/>
          <p:cNvSpPr/>
          <p:nvPr/>
        </p:nvSpPr>
        <p:spPr>
          <a:xfrm>
            <a:off x="1524000" y="5067300"/>
            <a:ext cx="472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CA8A0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Learning Gaps</a:t>
            </a:r>
            <a:endParaRPr lang="en-US" sz="1800" dirty="0"/>
          </a:p>
        </p:txBody>
      </p:sp>
      <p:sp>
        <p:nvSpPr>
          <p:cNvPr id="29" name="Text 11"/>
          <p:cNvSpPr/>
          <p:nvPr/>
        </p:nvSpPr>
        <p:spPr>
          <a:xfrm>
            <a:off x="1524000" y="5448300"/>
            <a:ext cx="5669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homework days may disrupt learning continuity.</a:t>
            </a:r>
            <a:endParaRPr lang="en-US" sz="1200" dirty="0"/>
          </a:p>
        </p:txBody>
      </p:sp>
      <p:sp>
        <p:nvSpPr>
          <p:cNvPr id="30" name="Text 12"/>
          <p:cNvSpPr/>
          <p:nvPr/>
        </p:nvSpPr>
        <p:spPr>
          <a:xfrm>
            <a:off x="1752600" y="5753100"/>
            <a:ext cx="2686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Disrupts academic momentum</a:t>
            </a:r>
            <a:endParaRPr lang="en-US" sz="1200" dirty="0"/>
          </a:p>
        </p:txBody>
      </p:sp>
      <p:sp>
        <p:nvSpPr>
          <p:cNvPr id="31" name="Text 13"/>
          <p:cNvSpPr/>
          <p:nvPr/>
        </p:nvSpPr>
        <p:spPr>
          <a:xfrm>
            <a:off x="4371975" y="5753100"/>
            <a:ext cx="22517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Widens achievement gaps</a:t>
            </a:r>
            <a:endParaRPr lang="en-US" sz="1200" dirty="0"/>
          </a:p>
        </p:txBody>
      </p:sp>
      <p:sp>
        <p:nvSpPr>
          <p:cNvPr id="32" name="Text 14"/>
          <p:cNvSpPr/>
          <p:nvPr/>
        </p:nvSpPr>
        <p:spPr>
          <a:xfrm>
            <a:off x="-670560" y="6438900"/>
            <a:ext cx="1353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"The discussion is not merely about eliminating homework, but about fostering a balanced learning environment."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739801"/>
            <a:ext cx="76200" cy="95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15951"/>
            <a:ext cx="762000" cy="7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663601"/>
            <a:ext cx="1905000" cy="7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0" y="1511201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184202"/>
            <a:ext cx="3606701" cy="167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2374702"/>
            <a:ext cx="400050" cy="49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489002"/>
            <a:ext cx="171450" cy="266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501" y="2184202"/>
            <a:ext cx="3606850" cy="1676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001" y="2374702"/>
            <a:ext cx="371475" cy="495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301" y="2489002"/>
            <a:ext cx="142875" cy="266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7950" y="2184202"/>
            <a:ext cx="3606701" cy="1676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8450" y="2374702"/>
            <a:ext cx="419100" cy="495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2750" y="2489002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4089202"/>
            <a:ext cx="3606701" cy="1676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700" y="4279702"/>
            <a:ext cx="419100" cy="4953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0" y="4394002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2501" y="4089202"/>
            <a:ext cx="3606850" cy="1676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3001" y="4279702"/>
            <a:ext cx="419100" cy="4953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7301" y="4394002"/>
            <a:ext cx="190500" cy="2667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27950" y="4089202"/>
            <a:ext cx="3606701" cy="16764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8450" y="4736902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18450" y="5041702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18450" y="5346502"/>
            <a:ext cx="152400" cy="152400"/>
          </a:xfrm>
          <a:prstGeom prst="rect">
            <a:avLst/>
          </a:prstGeom>
        </p:spPr>
      </p:pic>
      <p:sp>
        <p:nvSpPr>
          <p:cNvPr id="26" name="Text 0"/>
          <p:cNvSpPr/>
          <p:nvPr/>
        </p:nvSpPr>
        <p:spPr>
          <a:xfrm>
            <a:off x="-670560" y="457200"/>
            <a:ext cx="1353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Finding a Balance: Compromise Solutions</a:t>
            </a:r>
            <a:endParaRPr lang="en-US" sz="3600" dirty="0"/>
          </a:p>
        </p:txBody>
      </p:sp>
      <p:sp>
        <p:nvSpPr>
          <p:cNvPr id="27" name="Text 1"/>
          <p:cNvSpPr/>
          <p:nvPr/>
        </p:nvSpPr>
        <p:spPr>
          <a:xfrm>
            <a:off x="457200" y="1028700"/>
            <a:ext cx="11277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Balancing academic needs with student well-being</a:t>
            </a:r>
            <a:endParaRPr lang="en-US" sz="1500" dirty="0"/>
          </a:p>
        </p:txBody>
      </p:sp>
      <p:sp>
        <p:nvSpPr>
          <p:cNvPr id="28" name="Text 2"/>
          <p:cNvSpPr/>
          <p:nvPr/>
        </p:nvSpPr>
        <p:spPr>
          <a:xfrm>
            <a:off x="1162050" y="2489002"/>
            <a:ext cx="29946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D4ED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Homework-Free Weekends</a:t>
            </a:r>
            <a:endParaRPr lang="en-US" sz="1500" dirty="0"/>
          </a:p>
        </p:txBody>
      </p:sp>
      <p:sp>
        <p:nvSpPr>
          <p:cNvPr id="29" name="Text 3"/>
          <p:cNvSpPr/>
          <p:nvPr/>
        </p:nvSpPr>
        <p:spPr>
          <a:xfrm>
            <a:off x="647700" y="2984302"/>
            <a:ext cx="32257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Designating weekends as homework-free periods to provide extended time for rest and family activities.</a:t>
            </a:r>
            <a:endParaRPr lang="en-US" sz="1200" dirty="0"/>
          </a:p>
        </p:txBody>
      </p:sp>
      <p:sp>
        <p:nvSpPr>
          <p:cNvPr id="30" name="Text 4"/>
          <p:cNvSpPr/>
          <p:nvPr/>
        </p:nvSpPr>
        <p:spPr>
          <a:xfrm>
            <a:off x="4968776" y="2489002"/>
            <a:ext cx="12915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5803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Time Limits</a:t>
            </a:r>
            <a:endParaRPr lang="en-US" sz="1500" dirty="0"/>
          </a:p>
        </p:txBody>
      </p:sp>
      <p:sp>
        <p:nvSpPr>
          <p:cNvPr id="31" name="Text 5"/>
          <p:cNvSpPr/>
          <p:nvPr/>
        </p:nvSpPr>
        <p:spPr>
          <a:xfrm>
            <a:off x="4483001" y="2984302"/>
            <a:ext cx="32258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age-appropriate guidelines for maximum homework time, such as the "10-minute rule."</a:t>
            </a:r>
            <a:endParaRPr lang="en-US" sz="1200" dirty="0"/>
          </a:p>
        </p:txBody>
      </p:sp>
      <p:sp>
        <p:nvSpPr>
          <p:cNvPr id="32" name="Text 6"/>
          <p:cNvSpPr/>
          <p:nvPr/>
        </p:nvSpPr>
        <p:spPr>
          <a:xfrm>
            <a:off x="8851850" y="2489002"/>
            <a:ext cx="24803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E22C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Over Quantity</a:t>
            </a:r>
            <a:endParaRPr lang="en-US" sz="1500" dirty="0"/>
          </a:p>
        </p:txBody>
      </p:sp>
      <p:sp>
        <p:nvSpPr>
          <p:cNvPr id="33" name="Text 7"/>
          <p:cNvSpPr/>
          <p:nvPr/>
        </p:nvSpPr>
        <p:spPr>
          <a:xfrm>
            <a:off x="8318450" y="2984302"/>
            <a:ext cx="32257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Focusing on meaningful, engaging assignments rather than volume, to maximize learning value.</a:t>
            </a:r>
            <a:endParaRPr lang="en-US" sz="1200" dirty="0"/>
          </a:p>
        </p:txBody>
      </p:sp>
      <p:sp>
        <p:nvSpPr>
          <p:cNvPr id="34" name="Text 8"/>
          <p:cNvSpPr/>
          <p:nvPr/>
        </p:nvSpPr>
        <p:spPr>
          <a:xfrm>
            <a:off x="1181100" y="4394002"/>
            <a:ext cx="20459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2410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Flexible Deadlines</a:t>
            </a:r>
            <a:endParaRPr lang="en-US" sz="1500" dirty="0"/>
          </a:p>
        </p:txBody>
      </p:sp>
      <p:sp>
        <p:nvSpPr>
          <p:cNvPr id="35" name="Text 9"/>
          <p:cNvSpPr/>
          <p:nvPr/>
        </p:nvSpPr>
        <p:spPr>
          <a:xfrm>
            <a:off x="647700" y="4889302"/>
            <a:ext cx="322570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Allowing students flexibility in submitting assignments to manage workload during busy periods.</a:t>
            </a:r>
            <a:endParaRPr lang="en-US" sz="1200" dirty="0"/>
          </a:p>
        </p:txBody>
      </p:sp>
      <p:sp>
        <p:nvSpPr>
          <p:cNvPr id="36" name="Text 10"/>
          <p:cNvSpPr/>
          <p:nvPr/>
        </p:nvSpPr>
        <p:spPr>
          <a:xfrm>
            <a:off x="5016401" y="4394002"/>
            <a:ext cx="2857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Differentiated Homework</a:t>
            </a:r>
            <a:endParaRPr lang="en-US" sz="1500" dirty="0"/>
          </a:p>
        </p:txBody>
      </p:sp>
      <p:sp>
        <p:nvSpPr>
          <p:cNvPr id="37" name="Text 11"/>
          <p:cNvSpPr/>
          <p:nvPr/>
        </p:nvSpPr>
        <p:spPr>
          <a:xfrm>
            <a:off x="4483001" y="4889302"/>
            <a:ext cx="32258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Offering optional or differentiated assignments based on individual student needs and learning styles.</a:t>
            </a:r>
            <a:endParaRPr lang="en-US" sz="1200" dirty="0"/>
          </a:p>
        </p:txBody>
      </p:sp>
      <p:sp>
        <p:nvSpPr>
          <p:cNvPr id="38" name="Text 12"/>
          <p:cNvSpPr/>
          <p:nvPr/>
        </p:nvSpPr>
        <p:spPr>
          <a:xfrm>
            <a:off x="8318450" y="4317802"/>
            <a:ext cx="387084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Benefits of Compromise</a:t>
            </a:r>
            <a:endParaRPr lang="en-US" sz="1500" dirty="0"/>
          </a:p>
        </p:txBody>
      </p:sp>
      <p:sp>
        <p:nvSpPr>
          <p:cNvPr id="39" name="Text 13"/>
          <p:cNvSpPr/>
          <p:nvPr/>
        </p:nvSpPr>
        <p:spPr>
          <a:xfrm>
            <a:off x="8547050" y="4698802"/>
            <a:ext cx="21831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Maintains academic rigor</a:t>
            </a:r>
            <a:endParaRPr lang="en-US" sz="1200" dirty="0"/>
          </a:p>
        </p:txBody>
      </p:sp>
      <p:sp>
        <p:nvSpPr>
          <p:cNvPr id="40" name="Text 14"/>
          <p:cNvSpPr/>
          <p:nvPr/>
        </p:nvSpPr>
        <p:spPr>
          <a:xfrm>
            <a:off x="8547050" y="5003602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Addresses student needs</a:t>
            </a:r>
            <a:endParaRPr lang="en-US" sz="1200" dirty="0"/>
          </a:p>
        </p:txBody>
      </p:sp>
      <p:sp>
        <p:nvSpPr>
          <p:cNvPr id="41" name="Text 15"/>
          <p:cNvSpPr/>
          <p:nvPr/>
        </p:nvSpPr>
        <p:spPr>
          <a:xfrm>
            <a:off x="8547050" y="5308402"/>
            <a:ext cx="2880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Promotes balanced development</a:t>
            </a:r>
            <a:endParaRPr lang="en-US" sz="1200" dirty="0"/>
          </a:p>
        </p:txBody>
      </p:sp>
      <p:sp>
        <p:nvSpPr>
          <p:cNvPr id="42" name="Text 16"/>
          <p:cNvSpPr/>
          <p:nvPr/>
        </p:nvSpPr>
        <p:spPr>
          <a:xfrm>
            <a:off x="-670560" y="6171902"/>
            <a:ext cx="1353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 balanced approach is necessary to harness the benefits of reduced academic pressure while ensuring academic skill development."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62100"/>
            <a:ext cx="8572500" cy="7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562100"/>
            <a:ext cx="4286250" cy="7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43100"/>
            <a:ext cx="4762500" cy="23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133600"/>
            <a:ext cx="428625" cy="53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247900"/>
            <a:ext cx="200025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28575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32004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" y="354330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38862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2914650"/>
            <a:ext cx="304800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8500" y="1943100"/>
            <a:ext cx="4762500" cy="23241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2133600"/>
            <a:ext cx="400050" cy="533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3300" y="2247900"/>
            <a:ext cx="171450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200" y="28575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5200" y="320040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5200" y="35433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5200" y="388620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6750" y="5143500"/>
            <a:ext cx="2286000" cy="9525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6875" y="5295900"/>
            <a:ext cx="285750" cy="3429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24250" y="5143500"/>
            <a:ext cx="2286000" cy="9525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24375" y="5295900"/>
            <a:ext cx="285750" cy="3429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81750" y="5143500"/>
            <a:ext cx="2286000" cy="9525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43775" y="5295900"/>
            <a:ext cx="361950" cy="3429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9250" y="5143500"/>
            <a:ext cx="2286000" cy="9525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01275" y="5295900"/>
            <a:ext cx="361950" cy="3429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-762000" y="381000"/>
            <a:ext cx="1371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4D4D4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Rethinking Homework's Purpose</a:t>
            </a:r>
            <a:endParaRPr lang="en-US" sz="3600" dirty="0"/>
          </a:p>
        </p:txBody>
      </p:sp>
      <p:sp>
        <p:nvSpPr>
          <p:cNvPr id="29" name="Text 1"/>
          <p:cNvSpPr/>
          <p:nvPr/>
        </p:nvSpPr>
        <p:spPr>
          <a:xfrm>
            <a:off x="-762000" y="914400"/>
            <a:ext cx="13716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Transforming homework from repetitive tasks to engaging learning experiences</a:t>
            </a:r>
            <a:endParaRPr lang="en-US" sz="1500" dirty="0"/>
          </a:p>
        </p:txBody>
      </p:sp>
      <p:sp>
        <p:nvSpPr>
          <p:cNvPr id="30" name="Text 2"/>
          <p:cNvSpPr/>
          <p:nvPr/>
        </p:nvSpPr>
        <p:spPr>
          <a:xfrm>
            <a:off x="1114425" y="2247900"/>
            <a:ext cx="30060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Homework</a:t>
            </a:r>
            <a:endParaRPr lang="en-US" sz="1800" dirty="0"/>
          </a:p>
        </p:txBody>
      </p:sp>
      <p:sp>
        <p:nvSpPr>
          <p:cNvPr id="31" name="Text 3"/>
          <p:cNvSpPr/>
          <p:nvPr/>
        </p:nvSpPr>
        <p:spPr>
          <a:xfrm>
            <a:off x="876300" y="2819400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Repetitive drills and rote memorization</a:t>
            </a:r>
            <a:endParaRPr lang="en-US" sz="1200" dirty="0"/>
          </a:p>
        </p:txBody>
      </p:sp>
      <p:sp>
        <p:nvSpPr>
          <p:cNvPr id="32" name="Text 4"/>
          <p:cNvSpPr/>
          <p:nvPr/>
        </p:nvSpPr>
        <p:spPr>
          <a:xfrm>
            <a:off x="876300" y="3162300"/>
            <a:ext cx="35890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Disconnected from real-world application</a:t>
            </a:r>
            <a:endParaRPr lang="en-US" sz="1200" dirty="0"/>
          </a:p>
        </p:txBody>
      </p:sp>
      <p:sp>
        <p:nvSpPr>
          <p:cNvPr id="33" name="Text 5"/>
          <p:cNvSpPr/>
          <p:nvPr/>
        </p:nvSpPr>
        <p:spPr>
          <a:xfrm>
            <a:off x="876300" y="3505200"/>
            <a:ext cx="31318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Limited engagement and motivation</a:t>
            </a:r>
            <a:endParaRPr lang="en-US" sz="1200" dirty="0"/>
          </a:p>
        </p:txBody>
      </p:sp>
      <p:sp>
        <p:nvSpPr>
          <p:cNvPr id="34" name="Text 6"/>
          <p:cNvSpPr/>
          <p:nvPr/>
        </p:nvSpPr>
        <p:spPr>
          <a:xfrm>
            <a:off x="876300" y="3848100"/>
            <a:ext cx="31318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volume rather than quality</a:t>
            </a:r>
            <a:endParaRPr lang="en-US" sz="1200" dirty="0"/>
          </a:p>
        </p:txBody>
      </p:sp>
      <p:sp>
        <p:nvSpPr>
          <p:cNvPr id="35" name="Text 7"/>
          <p:cNvSpPr/>
          <p:nvPr/>
        </p:nvSpPr>
        <p:spPr>
          <a:xfrm>
            <a:off x="7753350" y="2247900"/>
            <a:ext cx="25831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6A34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 Homework</a:t>
            </a:r>
            <a:endParaRPr lang="en-US" sz="1800" dirty="0"/>
          </a:p>
        </p:txBody>
      </p:sp>
      <p:sp>
        <p:nvSpPr>
          <p:cNvPr id="36" name="Text 8"/>
          <p:cNvSpPr/>
          <p:nvPr/>
        </p:nvSpPr>
        <p:spPr>
          <a:xfrm>
            <a:off x="7543800" y="2819400"/>
            <a:ext cx="27546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Project-based learning activities</a:t>
            </a:r>
            <a:endParaRPr lang="en-US" sz="1200" dirty="0"/>
          </a:p>
        </p:txBody>
      </p:sp>
      <p:sp>
        <p:nvSpPr>
          <p:cNvPr id="37" name="Text 9"/>
          <p:cNvSpPr/>
          <p:nvPr/>
        </p:nvSpPr>
        <p:spPr>
          <a:xfrm>
            <a:off x="7543800" y="316230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Real-world application of knowledge</a:t>
            </a:r>
            <a:endParaRPr lang="en-US" sz="1200" dirty="0"/>
          </a:p>
        </p:txBody>
      </p:sp>
      <p:sp>
        <p:nvSpPr>
          <p:cNvPr id="38" name="Text 10"/>
          <p:cNvSpPr/>
          <p:nvPr/>
        </p:nvSpPr>
        <p:spPr>
          <a:xfrm>
            <a:off x="7543800" y="3505200"/>
            <a:ext cx="31203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Creative expression and exploration</a:t>
            </a:r>
            <a:endParaRPr lang="en-US" sz="1200" dirty="0"/>
          </a:p>
        </p:txBody>
      </p:sp>
      <p:sp>
        <p:nvSpPr>
          <p:cNvPr id="39" name="Text 11"/>
          <p:cNvSpPr/>
          <p:nvPr/>
        </p:nvSpPr>
        <p:spPr>
          <a:xfrm>
            <a:off x="7543800" y="3848100"/>
            <a:ext cx="2343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quality and depth</a:t>
            </a:r>
            <a:endParaRPr lang="en-US" sz="1200" dirty="0"/>
          </a:p>
        </p:txBody>
      </p:sp>
      <p:sp>
        <p:nvSpPr>
          <p:cNvPr id="40" name="Text 12"/>
          <p:cNvSpPr/>
          <p:nvPr/>
        </p:nvSpPr>
        <p:spPr>
          <a:xfrm>
            <a:off x="381000" y="4724400"/>
            <a:ext cx="11430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Examples of Engaging Homework Activities:</a:t>
            </a:r>
            <a:endParaRPr lang="en-US" sz="1500" dirty="0"/>
          </a:p>
        </p:txBody>
      </p:sp>
      <p:sp>
        <p:nvSpPr>
          <p:cNvPr id="41" name="Text 13"/>
          <p:cNvSpPr/>
          <p:nvPr/>
        </p:nvSpPr>
        <p:spPr>
          <a:xfrm>
            <a:off x="621030" y="5715000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Research Projects</a:t>
            </a:r>
            <a:endParaRPr lang="en-US" sz="1200" dirty="0"/>
          </a:p>
        </p:txBody>
      </p:sp>
      <p:sp>
        <p:nvSpPr>
          <p:cNvPr id="42" name="Text 14"/>
          <p:cNvSpPr/>
          <p:nvPr/>
        </p:nvSpPr>
        <p:spPr>
          <a:xfrm>
            <a:off x="3478530" y="5715000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Creative Writing</a:t>
            </a:r>
            <a:endParaRPr lang="en-US" sz="1200" dirty="0"/>
          </a:p>
        </p:txBody>
      </p:sp>
      <p:sp>
        <p:nvSpPr>
          <p:cNvPr id="43" name="Text 15"/>
          <p:cNvSpPr/>
          <p:nvPr/>
        </p:nvSpPr>
        <p:spPr>
          <a:xfrm>
            <a:off x="6336030" y="5715000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Community Learning</a:t>
            </a:r>
            <a:endParaRPr lang="en-US" sz="1200" dirty="0"/>
          </a:p>
        </p:txBody>
      </p:sp>
      <p:sp>
        <p:nvSpPr>
          <p:cNvPr id="44" name="Text 16"/>
          <p:cNvSpPr/>
          <p:nvPr/>
        </p:nvSpPr>
        <p:spPr>
          <a:xfrm>
            <a:off x="9193530" y="5715000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4D4D4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Debates &amp; Presentations</a:t>
            </a:r>
            <a:endParaRPr lang="en-US" sz="1200" dirty="0"/>
          </a:p>
        </p:txBody>
      </p:sp>
      <p:sp>
        <p:nvSpPr>
          <p:cNvPr id="45" name="Text 17"/>
          <p:cNvSpPr/>
          <p:nvPr/>
        </p:nvSpPr>
        <p:spPr>
          <a:xfrm>
            <a:off x="-762000" y="6324600"/>
            <a:ext cx="1371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4B5563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"This approach makes homework more engaging, cultivating intrinsic motivation and a genuine love for learning."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2025-10-05T09:20:34Z</dcterms:created>
  <dcterms:modified xsi:type="dcterms:W3CDTF">2025-10-05T09:20:34Z</dcterms:modified>
</cp:coreProperties>
</file>