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79" r:id="rId6"/>
    <p:sldId id="280" r:id="rId7"/>
    <p:sldId id="281" r:id="rId8"/>
    <p:sldId id="282" r:id="rId9"/>
    <p:sldId id="260" r:id="rId10"/>
    <p:sldId id="283" r:id="rId11"/>
    <p:sldId id="284" r:id="rId12"/>
    <p:sldId id="285" r:id="rId13"/>
    <p:sldId id="286" r:id="rId14"/>
    <p:sldId id="287" r:id="rId15"/>
    <p:sldId id="261" r:id="rId16"/>
    <p:sldId id="290" r:id="rId17"/>
    <p:sldId id="288" r:id="rId18"/>
    <p:sldId id="291" r:id="rId19"/>
    <p:sldId id="293" r:id="rId20"/>
    <p:sldId id="289" r:id="rId21"/>
    <p:sldId id="295" r:id="rId22"/>
    <p:sldId id="278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B341F"/>
    <a:srgbClr val="D34A38"/>
    <a:srgbClr val="D24C3D"/>
    <a:srgbClr val="DD5E53"/>
    <a:srgbClr val="CA4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934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F3861-3FE7-4880-8C8B-7C2E8EB3DE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AF81A-74A3-477D-A1A0-0AB5B5F8E67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12"/>
            <a:ext cx="10341735" cy="6866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6" t="16616" b="29854"/>
          <a:stretch>
            <a:fillRect/>
          </a:stretch>
        </p:blipFill>
        <p:spPr>
          <a:xfrm flipH="1">
            <a:off x="10341734" y="1122235"/>
            <a:ext cx="1943672" cy="3675906"/>
          </a:xfrm>
          <a:custGeom>
            <a:avLst/>
            <a:gdLst>
              <a:gd name="connsiteX0" fmla="*/ 0 w 6032231"/>
              <a:gd name="connsiteY0" fmla="*/ 0 h 3675906"/>
              <a:gd name="connsiteX1" fmla="*/ 6032231 w 6032231"/>
              <a:gd name="connsiteY1" fmla="*/ 0 h 3675906"/>
              <a:gd name="connsiteX2" fmla="*/ 6032231 w 6032231"/>
              <a:gd name="connsiteY2" fmla="*/ 3675906 h 3675906"/>
              <a:gd name="connsiteX3" fmla="*/ 0 w 6032231"/>
              <a:gd name="connsiteY3" fmla="*/ 3675906 h 367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231" h="3675906">
                <a:moveTo>
                  <a:pt x="0" y="0"/>
                </a:moveTo>
                <a:lnTo>
                  <a:pt x="6032231" y="0"/>
                </a:lnTo>
                <a:lnTo>
                  <a:pt x="6032231" y="3675906"/>
                </a:lnTo>
                <a:lnTo>
                  <a:pt x="0" y="3675906"/>
                </a:lnTo>
                <a:close/>
              </a:path>
            </a:pathLst>
          </a:custGeom>
        </p:spPr>
      </p:pic>
      <p:sp>
        <p:nvSpPr>
          <p:cNvPr id="7" name="矩形 6"/>
          <p:cNvSpPr/>
          <p:nvPr/>
        </p:nvSpPr>
        <p:spPr>
          <a:xfrm flipH="1">
            <a:off x="10341734" y="1864571"/>
            <a:ext cx="1943671" cy="2520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1" b="84478"/>
          <a:stretch>
            <a:fillRect/>
          </a:stretch>
        </p:blipFill>
        <p:spPr>
          <a:xfrm flipH="1">
            <a:off x="10341732" y="-4417"/>
            <a:ext cx="1914177" cy="11266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1" t="70075"/>
          <a:stretch>
            <a:fillRect/>
          </a:stretch>
        </p:blipFill>
        <p:spPr>
          <a:xfrm>
            <a:off x="10341731" y="4798141"/>
            <a:ext cx="1914177" cy="205494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flipH="1">
            <a:off x="4309500" y="1864571"/>
            <a:ext cx="6032231" cy="2520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4309745" y="1806575"/>
            <a:ext cx="7543165" cy="1750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Quicksand" pitchFamily="34" charset="0"/>
                <a:ea typeface="Quicksand" pitchFamily="34" charset="-122"/>
                <a:cs typeface="Quicksand" pitchFamily="34" charset="-120"/>
                <a:sym typeface="+mn-ea"/>
              </a:rPr>
              <a:t>Debate Essentials: Speak Up!</a:t>
            </a:r>
            <a:endParaRPr lang="en-US" sz="4800" dirty="0">
              <a:solidFill>
                <a:schemeClr val="tx1"/>
              </a:solidFill>
            </a:endParaRPr>
          </a:p>
          <a:p>
            <a:pPr algn="ctr"/>
            <a:endParaRPr lang="en-US" altLang="zh-CN" sz="4800" b="1" dirty="0">
              <a:solidFill>
                <a:schemeClr val="tx1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 Box 7"/>
          <p:cNvSpPr txBox="1"/>
          <p:nvPr/>
        </p:nvSpPr>
        <p:spPr>
          <a:xfrm>
            <a:off x="5835015" y="3557270"/>
            <a:ext cx="4806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/>
              <a:t>The Debate Club</a:t>
            </a:r>
            <a:endParaRPr lang="en-US" sz="4000" b="1"/>
          </a:p>
        </p:txBody>
      </p:sp>
      <p:pic>
        <p:nvPicPr>
          <p:cNvPr id="12" name="Picture 11" descr="5ο Λογοτυπ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24200" cy="1466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93140" y="0"/>
            <a:ext cx="102057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When You Disagree </a:t>
            </a: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with Their Evidence or Logic</a:t>
            </a:r>
            <a:endParaRPr lang="en-US" altLang="zh-CN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6890" y="1786255"/>
            <a:ext cx="4891405" cy="48914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596890" y="1978025"/>
            <a:ext cx="647700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Their argument is based on assumptions, not facts.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That statement might sound logical, but it lacks real evidence.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 data they mentioned does not support their conclusion.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 example they gave is isolated and not representative.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They seem to confuse correlation with causation.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This argument ignores the bigger picture.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32784" y="139843"/>
            <a:ext cx="77266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When You Offer a Counterpoint</a:t>
            </a: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596890" y="2286000"/>
            <a:ext cx="64770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On the contrary, we believe that…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Instead, we should focus on…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Our team offers a different perspective.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There’s another way to look at this issue…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A better solution would be…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While they believe X, we strongly argue Y because…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2"/>
          <a:srcRect l="21978" r="21978"/>
          <a:stretch>
            <a:fillRect/>
          </a:stretch>
        </p:blipFill>
        <p:spPr>
          <a:xfrm>
            <a:off x="384810" y="1609090"/>
            <a:ext cx="4831080" cy="4831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3380" y="0"/>
            <a:ext cx="114446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When You Want to </a:t>
            </a: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Undermine Their Main Argument</a:t>
            </a: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596890" y="2108835"/>
            <a:ext cx="6477000" cy="3888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Their entire argument falls apart once we realize that…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This point contradicts what they said earlier.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If their claim were true, then we would expect to see…, but in reality…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Their reasoning is flawed because it ignores…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They fail to prove how their solution actually solves the problem.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5" y="2475230"/>
            <a:ext cx="5162550" cy="29044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96297" y="139843"/>
            <a:ext cx="739838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To End the Rebuttal Smoothly</a:t>
            </a: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6890" y="1786255"/>
            <a:ext cx="4891405" cy="48914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596890" y="1978025"/>
            <a:ext cx="64770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Therefore, their argument cannot be accepted.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For these reasons, the opposing side’s case is weak and unconvincing.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In conclusion, our team has clearly shown that the opposition’s arguments do not stand.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This is why our side remains the stronger and more logical one.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2215374" y="2163953"/>
            <a:ext cx="6032231" cy="2520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43865" y="2163954"/>
            <a:ext cx="11820315" cy="4192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050764" y="2470685"/>
            <a:ext cx="3627069" cy="23872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t="63928"/>
          <a:stretch>
            <a:fillRect/>
          </a:stretch>
        </p:blipFill>
        <p:spPr>
          <a:xfrm>
            <a:off x="0" y="4260253"/>
            <a:ext cx="12192000" cy="386893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0"/>
            <a:ext cx="12192000" cy="247068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56540" y="2345690"/>
            <a:ext cx="11794490" cy="11283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en-US" sz="5400" b="1" dirty="0">
                <a:blipFill>
                  <a:blip r:embed="rId2"/>
                  <a:stretch>
                    <a:fillRect/>
                  </a:stretch>
                </a:blip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End Your Speech in a Dynamic Way</a:t>
            </a:r>
            <a:endParaRPr lang="en-US" altLang="zh-CN" sz="5400" b="1" dirty="0">
              <a:blipFill>
                <a:blip r:embed="rId2"/>
                <a:stretch>
                  <a:fillRect/>
                </a:stretch>
              </a:blip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 descr="e7d195523061f1c0deeec63e560781cfd59afb0ea006f2a87ABB68BF51EA6619813959095094C18C62A12F549504892A4AAA8C1554C6663626E05CA27F281A14E6983772AFC3FB97135759321DEA3D704CB8FFD9D2544D20427D00997056F5C96BEB36E87B176A9A2B0208D5F0253CAA64F289E16775627845AD05F6A8DA43D217D906D92F737DD9"/>
          <p:cNvSpPr txBox="1"/>
          <p:nvPr/>
        </p:nvSpPr>
        <p:spPr>
          <a:xfrm>
            <a:off x="3614391" y="237459"/>
            <a:ext cx="5415280" cy="13220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8000" b="1" dirty="0" smtClean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PART     03</a:t>
            </a:r>
            <a:endParaRPr lang="en-US" altLang="zh-CN" sz="8000" b="1" dirty="0" smtClean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633662" y="139843"/>
            <a:ext cx="892492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 End Your Speech in a Dynamic Way</a:t>
            </a: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596890" y="1508125"/>
            <a:ext cx="6477000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To Summarize and Reinforce Your Main Points</a:t>
            </a:r>
            <a:endParaRPr lang="en-US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In conclusion, our team has clearly shown that (restate main stance).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To sum up, we have proven that (key argument) is the best way forward.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Let’s not forget the three key points that make our case stronger.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All evidence presented today supports our position beyond doubt.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 facts speak for themselves — this motion must stand/fall.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Debate 1st Sess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9320"/>
            <a:ext cx="5413375" cy="38271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76095" y="139700"/>
            <a:ext cx="8639810" cy="9175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  <a:sym typeface="+mn-ea"/>
              </a:rPr>
              <a:t>End Your Speech in a Dynamic Way</a:t>
            </a:r>
            <a:endParaRPr lang="en-US" altLang="en-US" sz="54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  <a:p>
            <a:pPr algn="ctr"/>
            <a:endParaRPr lang="en-US" altLang="zh-CN" sz="54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6890" y="1786255"/>
            <a:ext cx="4891405" cy="48914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596890" y="1508125"/>
            <a:ext cx="6477000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To Sound Persuasive and Passionate</a:t>
            </a:r>
            <a:endParaRPr lang="en-US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This is not just an argument — it’s a matter of what’s right and fair.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We stand for progress, for truth, and for the future we all deserve.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 choice is clear: we can either move forward or remain stuck in the past.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Our team believes in change — and that change begins with your decision today.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Let’s make the right choice — the logical, moral, and courageous one.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76095" y="139700"/>
            <a:ext cx="8639810" cy="9175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  <a:sym typeface="+mn-ea"/>
              </a:rPr>
              <a:t>End Your Speech in a Dynamic Way</a:t>
            </a:r>
            <a:endParaRPr lang="en-US" altLang="en-US" sz="54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  <a:p>
            <a:pPr algn="ctr"/>
            <a:endParaRPr lang="en-US" altLang="zh-CN" sz="54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596890" y="1508125"/>
            <a:ext cx="6477000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To Sound Persuasive and Passionate</a:t>
            </a:r>
            <a:endParaRPr lang="en-US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This is not just an argument — it’s a matter of what’s right and fair.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We stand for progress, for truth, and for the future we all deserve.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 choice is clear: we can either move forward or remain stuck in the past.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Our team believes in change — and that change begins with your decision today.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Let’s make the right choice — the logical, moral, and courageous one.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Debate Clu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7270"/>
            <a:ext cx="5416550" cy="36112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04147" y="228108"/>
            <a:ext cx="87839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  <a:sym typeface="+mn-ea"/>
              </a:rPr>
              <a:t>End Your Speech in a Dynamic Way</a:t>
            </a:r>
            <a:endParaRPr lang="en-US" altLang="zh-CN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6890" y="1786255"/>
            <a:ext cx="4891405" cy="48914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596890" y="1978025"/>
            <a:ext cx="647700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To Appeal to Logic and Reason</a:t>
            </a:r>
            <a:endParaRPr lang="en-US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Logic, evidence, and common sense all lead to one conclusion…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When you weigh the arguments, you’ll see our side simply makes more sense.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If we truly care about fairness and effectiveness, there is only one answer.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We have proven not only that this motion is right — but that rejecting it would be wrong.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6890" y="1786255"/>
            <a:ext cx="4891405" cy="48914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699125" y="1333500"/>
            <a:ext cx="6374765" cy="5814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To Appeal to Emotion and Values</a:t>
            </a:r>
            <a:endParaRPr lang="en-US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At the heart of this debate lies what kind of world we want to live in.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This issue affects every one of us — and it’s time we take a stand.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We must act not out of fear, but out of hope and responsibility.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Let’s stand up for what truly matters: justice, equality, and reason.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Our words today may end, but the impact of this decision will last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2215374" y="2163953"/>
            <a:ext cx="6032231" cy="2520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43865" y="2163954"/>
            <a:ext cx="11820315" cy="4192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050764" y="2470685"/>
            <a:ext cx="3627069" cy="23872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t="63928"/>
          <a:stretch>
            <a:fillRect/>
          </a:stretch>
        </p:blipFill>
        <p:spPr>
          <a:xfrm>
            <a:off x="0" y="4260253"/>
            <a:ext cx="12192000" cy="386893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0"/>
            <a:ext cx="12192000" cy="247068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09905" y="1956435"/>
            <a:ext cx="1120013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000" b="1" dirty="0">
                <a:blipFill>
                  <a:blip r:embed="rId2"/>
                  <a:stretch>
                    <a:fillRect/>
                  </a:stretch>
                </a:blip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General Opening Lines</a:t>
            </a:r>
            <a:endParaRPr lang="en-US" altLang="en-US" sz="8000" b="1" dirty="0">
              <a:blipFill>
                <a:blip r:embed="rId2"/>
                <a:stretch>
                  <a:fillRect/>
                </a:stretch>
              </a:blip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 descr="e7d195523061f1c0deeec63e560781cfd59afb0ea006f2a87ABB68BF51EA6619813959095094C18C62A12F549504892A4AAA8C1554C6663626E05CA27F281A14E6983772AFC3FB97135759321DEA3D704CB8FFD9D2544D20427D00997056F5C96BEB36E87B176A9A2B0208D5F0253CAA64F289E16775627845AD05F6A8DA43D217D906D92F737DD9"/>
          <p:cNvSpPr txBox="1"/>
          <p:nvPr/>
        </p:nvSpPr>
        <p:spPr>
          <a:xfrm>
            <a:off x="3614391" y="237459"/>
            <a:ext cx="5415280" cy="13220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8000" b="1" dirty="0" smtClean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PART     01</a:t>
            </a:r>
            <a:endParaRPr lang="en-US" altLang="zh-CN" sz="8000" b="1" dirty="0" smtClean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04147" y="257318"/>
            <a:ext cx="87839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  <a:sym typeface="+mn-ea"/>
              </a:rPr>
              <a:t>End Your Speech in a Dynamic Way</a:t>
            </a:r>
            <a:endParaRPr lang="en-US" altLang="zh-CN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6890" y="1786255"/>
            <a:ext cx="4891405" cy="48914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596890" y="1609090"/>
            <a:ext cx="647700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Strong, Memorable Closings</a:t>
            </a:r>
            <a:endParaRPr lang="en-US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So, when the dust settles, remember: the truth is on our side.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 future is listening — let’s make sure it hears the right message.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Thank you — and let’s make the smart, fair, and forward-thinking choice.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We rest our case — confident, clear, and convinced.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And with that, we urge you to stand with us and make the right decision.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12"/>
            <a:ext cx="10341735" cy="6866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6" t="16616" b="29854"/>
          <a:stretch>
            <a:fillRect/>
          </a:stretch>
        </p:blipFill>
        <p:spPr>
          <a:xfrm flipH="1">
            <a:off x="10341734" y="1122235"/>
            <a:ext cx="1943672" cy="3675906"/>
          </a:xfrm>
          <a:custGeom>
            <a:avLst/>
            <a:gdLst>
              <a:gd name="connsiteX0" fmla="*/ 0 w 6032231"/>
              <a:gd name="connsiteY0" fmla="*/ 0 h 3675906"/>
              <a:gd name="connsiteX1" fmla="*/ 6032231 w 6032231"/>
              <a:gd name="connsiteY1" fmla="*/ 0 h 3675906"/>
              <a:gd name="connsiteX2" fmla="*/ 6032231 w 6032231"/>
              <a:gd name="connsiteY2" fmla="*/ 3675906 h 3675906"/>
              <a:gd name="connsiteX3" fmla="*/ 0 w 6032231"/>
              <a:gd name="connsiteY3" fmla="*/ 3675906 h 367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231" h="3675906">
                <a:moveTo>
                  <a:pt x="0" y="0"/>
                </a:moveTo>
                <a:lnTo>
                  <a:pt x="6032231" y="0"/>
                </a:lnTo>
                <a:lnTo>
                  <a:pt x="6032231" y="3675906"/>
                </a:lnTo>
                <a:lnTo>
                  <a:pt x="0" y="3675906"/>
                </a:lnTo>
                <a:close/>
              </a:path>
            </a:pathLst>
          </a:custGeom>
        </p:spPr>
      </p:pic>
      <p:sp>
        <p:nvSpPr>
          <p:cNvPr id="7" name="矩形 6"/>
          <p:cNvSpPr/>
          <p:nvPr/>
        </p:nvSpPr>
        <p:spPr>
          <a:xfrm flipH="1">
            <a:off x="10341734" y="1864571"/>
            <a:ext cx="1943671" cy="2520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1" b="84478"/>
          <a:stretch>
            <a:fillRect/>
          </a:stretch>
        </p:blipFill>
        <p:spPr>
          <a:xfrm flipH="1">
            <a:off x="10341732" y="-4417"/>
            <a:ext cx="1914177" cy="11266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1" t="70075"/>
          <a:stretch>
            <a:fillRect/>
          </a:stretch>
        </p:blipFill>
        <p:spPr>
          <a:xfrm>
            <a:off x="10341731" y="4798141"/>
            <a:ext cx="1914177" cy="205494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flipH="1">
            <a:off x="4309500" y="1864571"/>
            <a:ext cx="6032231" cy="2520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4452915" y="2493362"/>
            <a:ext cx="762990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blipFill>
                  <a:blip r:embed="rId2"/>
                  <a:stretch>
                    <a:fillRect/>
                  </a:stretch>
                </a:blip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Thank you! </a:t>
            </a:r>
            <a:endParaRPr lang="en-US" altLang="zh-CN" sz="5400" b="1" dirty="0">
              <a:blipFill>
                <a:blip r:embed="rId2"/>
                <a:stretch>
                  <a:fillRect/>
                </a:stretch>
              </a:blip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49929" y="143"/>
            <a:ext cx="769239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General Opening Lines</a:t>
            </a:r>
            <a:endParaRPr lang="en-US" altLang="zh-CN" sz="54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6890" y="1786255"/>
            <a:ext cx="4891405" cy="48914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596890" y="1978025"/>
            <a:ext cx="64770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Good morning/afternoon, ladies and gentlemen.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Honourable judges, respected opponents, trustworthy timekeeper, and dear audience…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It is a great pleasure to stand before you today to discuss the motion…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Today, we are here to debate the motion that (state the topic).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We strongly believe that (state your position clearly).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4810" y="0"/>
            <a:ext cx="110851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If on the Proposition </a:t>
            </a: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(Define the motion)</a:t>
            </a: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596890" y="1978025"/>
            <a:ext cx="647700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• Allow me to begin by defining the key terms in this motion…</a:t>
            </a:r>
            <a:endParaRPr lang="en-US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As the proposition, we firmly support the idea that (state topic).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• We believe this motion is true because…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• Our team stands for (key idea), as it promotes (values: fairness, safety, progress, etc.).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Now, let me explain why this issue is so important and relevant today…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2"/>
          <a:srcRect t="12338" b="12338"/>
          <a:stretch>
            <a:fillRect/>
          </a:stretch>
        </p:blipFill>
        <p:spPr>
          <a:xfrm>
            <a:off x="186055" y="160909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29945" y="0"/>
            <a:ext cx="10532110" cy="1190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If on the Opposition </a:t>
            </a: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(Against the motion)</a:t>
            </a:r>
            <a:endParaRPr lang="en-US" altLang="zh-CN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596890" y="1978025"/>
            <a:ext cx="647700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As the opposition, we completely disagree with the statement that (state topic).</a:t>
            </a:r>
            <a:endParaRPr lang="en-US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We strongly oppose this motion for three main reasons…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Our opponents may claim that (summarize their main idea), but we believe this is misleading because…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We believe this motion would do more harm than good.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Let me begin by showing you why the proposition’s argument simply doesn’t hold up.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2"/>
          <a:srcRect t="12976" b="12976"/>
          <a:stretch>
            <a:fillRect/>
          </a:stretch>
        </p:blipFill>
        <p:spPr>
          <a:xfrm>
            <a:off x="351790" y="1609090"/>
            <a:ext cx="4909185" cy="482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91547" y="139843"/>
            <a:ext cx="72091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To Transition into Arguments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6890" y="1786255"/>
            <a:ext cx="4891405" cy="48914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596890" y="1978025"/>
            <a:ext cx="6477000" cy="3674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First of all, let’s consider…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Our first argument focuses on…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Moving on to our second point…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Furthermore, it’s important to note that…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Lastly, let’s not forget that…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931477" y="139843"/>
            <a:ext cx="832929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To End the Introduction Smoothly</a:t>
            </a:r>
            <a:endParaRPr lang="en-US" altLang="zh-CN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6890" y="1786255"/>
            <a:ext cx="4891405" cy="48914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5596890" y="1978025"/>
            <a:ext cx="647700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In summary, our team believes that (restate main stance) because of these strong reasons.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With this, I conclude my introduction and will now move on to our first argument.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Now, let me explain our case in detail.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2215374" y="2163953"/>
            <a:ext cx="6032231" cy="2520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43865" y="2163954"/>
            <a:ext cx="11820315" cy="4192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189355" y="2470785"/>
            <a:ext cx="9488805" cy="2386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t="63928"/>
          <a:stretch>
            <a:fillRect/>
          </a:stretch>
        </p:blipFill>
        <p:spPr>
          <a:xfrm>
            <a:off x="0" y="4260253"/>
            <a:ext cx="12192000" cy="386893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0"/>
            <a:ext cx="12192000" cy="247068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916282" y="2704384"/>
            <a:ext cx="481203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8000" b="1" dirty="0">
                <a:blipFill>
                  <a:blip r:embed="rId2"/>
                  <a:stretch>
                    <a:fillRect/>
                  </a:stretch>
                </a:blip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Rebuttals</a:t>
            </a:r>
            <a:endParaRPr lang="en-US" altLang="en-US" sz="8000" b="1" dirty="0">
              <a:blipFill>
                <a:blip r:embed="rId2"/>
                <a:stretch>
                  <a:fillRect/>
                </a:stretch>
              </a:blip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 descr="e7d195523061f1c0deeec63e560781cfd59afb0ea006f2a87ABB68BF51EA6619813959095094C18C62A12F549504892A4AAA8C1554C6663626E05CA27F281A14E6983772AFC3FB97135759321DEA3D704CB8FFD9D2544D20427D00997056F5C96BEB36E87B176A9A2B0208D5F0253CAA64F289E16775627845AD05F6A8DA43D217D906D92F737DD9"/>
          <p:cNvSpPr txBox="1"/>
          <p:nvPr/>
        </p:nvSpPr>
        <p:spPr>
          <a:xfrm>
            <a:off x="3614391" y="237459"/>
            <a:ext cx="5415280" cy="13220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8000" b="1" dirty="0" smtClean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PART     02</a:t>
            </a:r>
            <a:endParaRPr lang="en-US" altLang="zh-CN" sz="8000" b="1" dirty="0" smtClean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 b="71991"/>
          <a:stretch>
            <a:fillRect/>
          </a:stretch>
        </p:blipFill>
        <p:spPr>
          <a:xfrm>
            <a:off x="0" y="1"/>
            <a:ext cx="12192000" cy="160934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63065" y="-1401096"/>
            <a:ext cx="999916" cy="1224116"/>
          </a:xfrm>
          <a:prstGeom prst="rect">
            <a:avLst/>
          </a:prstGeom>
          <a:solidFill>
            <a:srgbClr val="D34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462981" y="-1401096"/>
            <a:ext cx="999916" cy="1224116"/>
          </a:xfrm>
          <a:prstGeom prst="rect">
            <a:avLst/>
          </a:prstGeom>
          <a:solidFill>
            <a:srgbClr val="CB3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31869" y="139843"/>
            <a:ext cx="71272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张海山锐线体2.0" panose="02000000000000000000" pitchFamily="2" charset="-122"/>
                <a:cs typeface="Arial" panose="020B0604020202020204" pitchFamily="34" charset="0"/>
              </a:rPr>
              <a:t>Useful Phrases for Rebuttals</a:t>
            </a:r>
            <a:endParaRPr lang="en-US" altLang="zh-CN" sz="4000" b="1" dirty="0">
              <a:solidFill>
                <a:srgbClr val="FFFFFF"/>
              </a:solidFill>
              <a:latin typeface="Arial" panose="020B0604020202020204" pitchFamily="34" charset="0"/>
              <a:ea typeface="张海山锐线体2.0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202055" y="1786255"/>
            <a:ext cx="10037445" cy="4391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en-US" alt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Rebuttal Starters</a:t>
            </a:r>
            <a:endParaRPr lang="en-US" altLang="en-US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Now, I would like to respond to what the previous speaker said.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Let me begin by addressing my opponent’s main points.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Before moving on, I’d like to refute some of the arguments presented by the other side.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The opposing team stated that (quote or paraphrase); however, this is not entirely true.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We completely disagree with the argument that (state argument) because…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My opponent’s argument sounds convincing at first, but when examined more closely, it doesn’t hold up.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• What my opponent fails to consider is that…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6000</Words>
  <Application>WPS Presentation</Application>
  <PresentationFormat>宽屏</PresentationFormat>
  <Paragraphs>158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SimSun</vt:lpstr>
      <vt:lpstr>Wingdings</vt:lpstr>
      <vt:lpstr>Quicksand</vt:lpstr>
      <vt:lpstr>Segoe Print</vt:lpstr>
      <vt:lpstr>Quicksand</vt:lpstr>
      <vt:lpstr>Quicksand</vt:lpstr>
      <vt:lpstr>张海山锐线体2.0</vt:lpstr>
      <vt:lpstr>等线</vt:lpstr>
      <vt:lpstr>Microsoft YaHei</vt:lpstr>
      <vt:lpstr>Arial Unicode MS</vt:lpstr>
      <vt:lpstr>等线 Light</vt:lpstr>
      <vt:lpstr>Calibri</vt:lpstr>
      <vt:lpstr>MingLiU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SOFIA STAMOULI</cp:lastModifiedBy>
  <cp:revision>45</cp:revision>
  <dcterms:created xsi:type="dcterms:W3CDTF">2018-02-25T07:54:00Z</dcterms:created>
  <dcterms:modified xsi:type="dcterms:W3CDTF">2025-10-12T07:35:04Z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1033-12.2.0.22549</vt:lpwstr>
  </property>
  <property fmtid="{D5CDD505-2E9C-101B-9397-08002B2CF9AE}" pid="3" name="ICV">
    <vt:lpwstr>7D82E0497E824A1088DC72B5068043B4_13</vt:lpwstr>
  </property>
</Properties>
</file>